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9" r:id="rId1"/>
  </p:sldMasterIdLst>
  <p:notesMasterIdLst>
    <p:notesMasterId r:id="rId674"/>
  </p:notesMasterIdLst>
  <p:sldIdLst>
    <p:sldId id="2018" r:id="rId2"/>
    <p:sldId id="1647" r:id="rId3"/>
    <p:sldId id="1653" r:id="rId4"/>
    <p:sldId id="1654" r:id="rId5"/>
    <p:sldId id="1655" r:id="rId6"/>
    <p:sldId id="1656" r:id="rId7"/>
    <p:sldId id="1657" r:id="rId8"/>
    <p:sldId id="1658" r:id="rId9"/>
    <p:sldId id="1660" r:id="rId10"/>
    <p:sldId id="1659" r:id="rId11"/>
    <p:sldId id="1661" r:id="rId12"/>
    <p:sldId id="1651" r:id="rId13"/>
    <p:sldId id="1667" r:id="rId14"/>
    <p:sldId id="1670" r:id="rId15"/>
    <p:sldId id="1668" r:id="rId16"/>
    <p:sldId id="1669" r:id="rId17"/>
    <p:sldId id="1671" r:id="rId18"/>
    <p:sldId id="1672" r:id="rId19"/>
    <p:sldId id="1663" r:id="rId20"/>
    <p:sldId id="1665" r:id="rId21"/>
    <p:sldId id="2356" r:id="rId22"/>
    <p:sldId id="2905" r:id="rId23"/>
    <p:sldId id="2904" r:id="rId24"/>
    <p:sldId id="2906" r:id="rId25"/>
    <p:sldId id="2907" r:id="rId26"/>
    <p:sldId id="1674" r:id="rId27"/>
    <p:sldId id="1679" r:id="rId28"/>
    <p:sldId id="1680" r:id="rId29"/>
    <p:sldId id="1683" r:id="rId30"/>
    <p:sldId id="2357" r:id="rId31"/>
    <p:sldId id="2358" r:id="rId32"/>
    <p:sldId id="1753" r:id="rId33"/>
    <p:sldId id="2359" r:id="rId34"/>
    <p:sldId id="2360" r:id="rId35"/>
    <p:sldId id="1755" r:id="rId36"/>
    <p:sldId id="2361" r:id="rId37"/>
    <p:sldId id="2362" r:id="rId38"/>
    <p:sldId id="1752" r:id="rId39"/>
    <p:sldId id="2363" r:id="rId40"/>
    <p:sldId id="2364" r:id="rId41"/>
    <p:sldId id="2365" r:id="rId42"/>
    <p:sldId id="2366" r:id="rId43"/>
    <p:sldId id="2367" r:id="rId44"/>
    <p:sldId id="2368" r:id="rId45"/>
    <p:sldId id="2369" r:id="rId46"/>
    <p:sldId id="2370" r:id="rId47"/>
    <p:sldId id="2372" r:id="rId48"/>
    <p:sldId id="2373" r:id="rId49"/>
    <p:sldId id="2374" r:id="rId50"/>
    <p:sldId id="455" r:id="rId51"/>
    <p:sldId id="2375" r:id="rId52"/>
    <p:sldId id="2376" r:id="rId53"/>
    <p:sldId id="2377" r:id="rId54"/>
    <p:sldId id="2378" r:id="rId55"/>
    <p:sldId id="2379" r:id="rId56"/>
    <p:sldId id="2381" r:id="rId57"/>
    <p:sldId id="2382" r:id="rId58"/>
    <p:sldId id="2384" r:id="rId59"/>
    <p:sldId id="1730" r:id="rId60"/>
    <p:sldId id="2385" r:id="rId61"/>
    <p:sldId id="2386" r:id="rId62"/>
    <p:sldId id="456" r:id="rId63"/>
    <p:sldId id="2387" r:id="rId64"/>
    <p:sldId id="2388" r:id="rId65"/>
    <p:sldId id="454" r:id="rId66"/>
    <p:sldId id="2389" r:id="rId67"/>
    <p:sldId id="2390" r:id="rId68"/>
    <p:sldId id="2392" r:id="rId69"/>
    <p:sldId id="2391" r:id="rId70"/>
    <p:sldId id="1749" r:id="rId71"/>
    <p:sldId id="2393" r:id="rId72"/>
    <p:sldId id="2394" r:id="rId73"/>
    <p:sldId id="1750" r:id="rId74"/>
    <p:sldId id="2395" r:id="rId75"/>
    <p:sldId id="2396" r:id="rId76"/>
    <p:sldId id="1638" r:id="rId77"/>
    <p:sldId id="2398" r:id="rId78"/>
    <p:sldId id="2399" r:id="rId79"/>
    <p:sldId id="2400" r:id="rId80"/>
    <p:sldId id="2401" r:id="rId81"/>
    <p:sldId id="2402" r:id="rId82"/>
    <p:sldId id="2403" r:id="rId83"/>
    <p:sldId id="2405" r:id="rId84"/>
    <p:sldId id="356" r:id="rId85"/>
    <p:sldId id="2404" r:id="rId86"/>
    <p:sldId id="2406" r:id="rId87"/>
    <p:sldId id="2407" r:id="rId88"/>
    <p:sldId id="2408" r:id="rId89"/>
    <p:sldId id="2409" r:id="rId90"/>
    <p:sldId id="2410" r:id="rId91"/>
    <p:sldId id="2411" r:id="rId92"/>
    <p:sldId id="2412" r:id="rId93"/>
    <p:sldId id="2413" r:id="rId94"/>
    <p:sldId id="2414" r:id="rId95"/>
    <p:sldId id="2415" r:id="rId96"/>
    <p:sldId id="2416" r:id="rId97"/>
    <p:sldId id="2417" r:id="rId98"/>
    <p:sldId id="2419" r:id="rId99"/>
    <p:sldId id="2420" r:id="rId100"/>
    <p:sldId id="2421" r:id="rId101"/>
    <p:sldId id="2422" r:id="rId102"/>
    <p:sldId id="2423" r:id="rId103"/>
    <p:sldId id="2424" r:id="rId104"/>
    <p:sldId id="2425" r:id="rId105"/>
    <p:sldId id="2426" r:id="rId106"/>
    <p:sldId id="2427" r:id="rId107"/>
    <p:sldId id="2428" r:id="rId108"/>
    <p:sldId id="2429" r:id="rId109"/>
    <p:sldId id="2431" r:id="rId110"/>
    <p:sldId id="2430" r:id="rId111"/>
    <p:sldId id="2432" r:id="rId112"/>
    <p:sldId id="2433" r:id="rId113"/>
    <p:sldId id="1649" r:id="rId114"/>
    <p:sldId id="2123" r:id="rId115"/>
    <p:sldId id="2434" r:id="rId116"/>
    <p:sldId id="399" r:id="rId117"/>
    <p:sldId id="2435" r:id="rId118"/>
    <p:sldId id="2436" r:id="rId119"/>
    <p:sldId id="2437" r:id="rId120"/>
    <p:sldId id="2438" r:id="rId121"/>
    <p:sldId id="2439" r:id="rId122"/>
    <p:sldId id="2440" r:id="rId123"/>
    <p:sldId id="2441" r:id="rId124"/>
    <p:sldId id="2908" r:id="rId125"/>
    <p:sldId id="2442" r:id="rId126"/>
    <p:sldId id="2443" r:id="rId127"/>
    <p:sldId id="2444" r:id="rId128"/>
    <p:sldId id="2445" r:id="rId129"/>
    <p:sldId id="2446" r:id="rId130"/>
    <p:sldId id="2447" r:id="rId131"/>
    <p:sldId id="1850" r:id="rId132"/>
    <p:sldId id="2450" r:id="rId133"/>
    <p:sldId id="2448" r:id="rId134"/>
    <p:sldId id="2449" r:id="rId135"/>
    <p:sldId id="2451" r:id="rId136"/>
    <p:sldId id="1843" r:id="rId137"/>
    <p:sldId id="2452" r:id="rId138"/>
    <p:sldId id="2453" r:id="rId139"/>
    <p:sldId id="2454" r:id="rId140"/>
    <p:sldId id="2019" r:id="rId141"/>
    <p:sldId id="2455" r:id="rId142"/>
    <p:sldId id="2456" r:id="rId143"/>
    <p:sldId id="2909" r:id="rId144"/>
    <p:sldId id="2457" r:id="rId145"/>
    <p:sldId id="1859" r:id="rId146"/>
    <p:sldId id="2458" r:id="rId147"/>
    <p:sldId id="2459" r:id="rId148"/>
    <p:sldId id="2460" r:id="rId149"/>
    <p:sldId id="1866" r:id="rId150"/>
    <p:sldId id="1641" r:id="rId151"/>
    <p:sldId id="2461" r:id="rId152"/>
    <p:sldId id="2462" r:id="rId153"/>
    <p:sldId id="1869" r:id="rId154"/>
    <p:sldId id="2463" r:id="rId155"/>
    <p:sldId id="2464" r:id="rId156"/>
    <p:sldId id="2467" r:id="rId157"/>
    <p:sldId id="2465" r:id="rId158"/>
    <p:sldId id="2468" r:id="rId159"/>
    <p:sldId id="2469" r:id="rId160"/>
    <p:sldId id="2470" r:id="rId161"/>
    <p:sldId id="2471" r:id="rId162"/>
    <p:sldId id="2472" r:id="rId163"/>
    <p:sldId id="2473" r:id="rId164"/>
    <p:sldId id="2474" r:id="rId165"/>
    <p:sldId id="2475" r:id="rId166"/>
    <p:sldId id="2476" r:id="rId167"/>
    <p:sldId id="2477" r:id="rId168"/>
    <p:sldId id="2478" r:id="rId169"/>
    <p:sldId id="2480" r:id="rId170"/>
    <p:sldId id="2481" r:id="rId171"/>
    <p:sldId id="2482" r:id="rId172"/>
    <p:sldId id="2483" r:id="rId173"/>
    <p:sldId id="2910" r:id="rId174"/>
    <p:sldId id="2484" r:id="rId175"/>
    <p:sldId id="2485" r:id="rId176"/>
    <p:sldId id="2486" r:id="rId177"/>
    <p:sldId id="570" r:id="rId178"/>
    <p:sldId id="2487" r:id="rId179"/>
    <p:sldId id="2493" r:id="rId180"/>
    <p:sldId id="2488" r:id="rId181"/>
    <p:sldId id="2489" r:id="rId182"/>
    <p:sldId id="2490" r:id="rId183"/>
    <p:sldId id="2491" r:id="rId184"/>
    <p:sldId id="2492" r:id="rId185"/>
    <p:sldId id="2494" r:id="rId186"/>
    <p:sldId id="2495" r:id="rId187"/>
    <p:sldId id="2501" r:id="rId188"/>
    <p:sldId id="2502" r:id="rId189"/>
    <p:sldId id="2503" r:id="rId190"/>
    <p:sldId id="2504" r:id="rId191"/>
    <p:sldId id="2505" r:id="rId192"/>
    <p:sldId id="2506" r:id="rId193"/>
    <p:sldId id="1833" r:id="rId194"/>
    <p:sldId id="2507" r:id="rId195"/>
    <p:sldId id="2508" r:id="rId196"/>
    <p:sldId id="2509" r:id="rId197"/>
    <p:sldId id="2510" r:id="rId198"/>
    <p:sldId id="2511" r:id="rId199"/>
    <p:sldId id="1832" r:id="rId200"/>
    <p:sldId id="2512" r:id="rId201"/>
    <p:sldId id="2513" r:id="rId202"/>
    <p:sldId id="2514" r:id="rId203"/>
    <p:sldId id="2515" r:id="rId204"/>
    <p:sldId id="2516" r:id="rId205"/>
    <p:sldId id="2517" r:id="rId206"/>
    <p:sldId id="2208" r:id="rId207"/>
    <p:sldId id="2207" r:id="rId208"/>
    <p:sldId id="2209" r:id="rId209"/>
    <p:sldId id="2518" r:id="rId210"/>
    <p:sldId id="2519" r:id="rId211"/>
    <p:sldId id="2520" r:id="rId212"/>
    <p:sldId id="2521" r:id="rId213"/>
    <p:sldId id="2522" r:id="rId214"/>
    <p:sldId id="2523" r:id="rId215"/>
    <p:sldId id="2911" r:id="rId216"/>
    <p:sldId id="2912" r:id="rId217"/>
    <p:sldId id="2017" r:id="rId218"/>
    <p:sldId id="672" r:id="rId219"/>
    <p:sldId id="2020" r:id="rId220"/>
    <p:sldId id="2526" r:id="rId221"/>
    <p:sldId id="2527" r:id="rId222"/>
    <p:sldId id="2528" r:id="rId223"/>
    <p:sldId id="2530" r:id="rId224"/>
    <p:sldId id="2531" r:id="rId225"/>
    <p:sldId id="2532" r:id="rId226"/>
    <p:sldId id="2533" r:id="rId227"/>
    <p:sldId id="2534" r:id="rId228"/>
    <p:sldId id="2535" r:id="rId229"/>
    <p:sldId id="2536" r:id="rId230"/>
    <p:sldId id="2537" r:id="rId231"/>
    <p:sldId id="2538" r:id="rId232"/>
    <p:sldId id="2539" r:id="rId233"/>
    <p:sldId id="2540" r:id="rId234"/>
    <p:sldId id="2541" r:id="rId235"/>
    <p:sldId id="2542" r:id="rId236"/>
    <p:sldId id="2543" r:id="rId237"/>
    <p:sldId id="2544" r:id="rId238"/>
    <p:sldId id="2545" r:id="rId239"/>
    <p:sldId id="2546" r:id="rId240"/>
    <p:sldId id="660" r:id="rId241"/>
    <p:sldId id="2190" r:id="rId242"/>
    <p:sldId id="2551" r:id="rId243"/>
    <p:sldId id="2561" r:id="rId244"/>
    <p:sldId id="2562" r:id="rId245"/>
    <p:sldId id="1919" r:id="rId246"/>
    <p:sldId id="2563" r:id="rId247"/>
    <p:sldId id="2564" r:id="rId248"/>
    <p:sldId id="2565" r:id="rId249"/>
    <p:sldId id="2566" r:id="rId250"/>
    <p:sldId id="2567" r:id="rId251"/>
    <p:sldId id="2568" r:id="rId252"/>
    <p:sldId id="2569" r:id="rId253"/>
    <p:sldId id="2570" r:id="rId254"/>
    <p:sldId id="2571" r:id="rId255"/>
    <p:sldId id="2572" r:id="rId256"/>
    <p:sldId id="2573" r:id="rId257"/>
    <p:sldId id="2574" r:id="rId258"/>
    <p:sldId id="2575" r:id="rId259"/>
    <p:sldId id="2577" r:id="rId260"/>
    <p:sldId id="2578" r:id="rId261"/>
    <p:sldId id="2579" r:id="rId262"/>
    <p:sldId id="1920" r:id="rId263"/>
    <p:sldId id="2581" r:id="rId264"/>
    <p:sldId id="2580" r:id="rId265"/>
    <p:sldId id="2582" r:id="rId266"/>
    <p:sldId id="2583" r:id="rId267"/>
    <p:sldId id="1922" r:id="rId268"/>
    <p:sldId id="2191" r:id="rId269"/>
    <p:sldId id="2584" r:id="rId270"/>
    <p:sldId id="2585" r:id="rId271"/>
    <p:sldId id="2594" r:id="rId272"/>
    <p:sldId id="2913" r:id="rId273"/>
    <p:sldId id="2595" r:id="rId274"/>
    <p:sldId id="2914" r:id="rId275"/>
    <p:sldId id="2596" r:id="rId276"/>
    <p:sldId id="669" r:id="rId277"/>
    <p:sldId id="2597" r:id="rId278"/>
    <p:sldId id="2598" r:id="rId279"/>
    <p:sldId id="2599" r:id="rId280"/>
    <p:sldId id="2600" r:id="rId281"/>
    <p:sldId id="2601" r:id="rId282"/>
    <p:sldId id="2916" r:id="rId283"/>
    <p:sldId id="2602" r:id="rId284"/>
    <p:sldId id="2917" r:id="rId285"/>
    <p:sldId id="2603" r:id="rId286"/>
    <p:sldId id="2604" r:id="rId287"/>
    <p:sldId id="2605" r:id="rId288"/>
    <p:sldId id="2606" r:id="rId289"/>
    <p:sldId id="2607" r:id="rId290"/>
    <p:sldId id="2915" r:id="rId291"/>
    <p:sldId id="2122" r:id="rId292"/>
    <p:sldId id="2610" r:id="rId293"/>
    <p:sldId id="2611" r:id="rId294"/>
    <p:sldId id="2612" r:id="rId295"/>
    <p:sldId id="2615" r:id="rId296"/>
    <p:sldId id="2114" r:id="rId297"/>
    <p:sldId id="2614" r:id="rId298"/>
    <p:sldId id="2613" r:id="rId299"/>
    <p:sldId id="2616" r:id="rId300"/>
    <p:sldId id="2617" r:id="rId301"/>
    <p:sldId id="2618" r:id="rId302"/>
    <p:sldId id="2619" r:id="rId303"/>
    <p:sldId id="2620" r:id="rId304"/>
    <p:sldId id="2622" r:id="rId305"/>
    <p:sldId id="2151" r:id="rId306"/>
    <p:sldId id="2623" r:id="rId307"/>
    <p:sldId id="2624" r:id="rId308"/>
    <p:sldId id="553" r:id="rId309"/>
    <p:sldId id="2192" r:id="rId310"/>
    <p:sldId id="2625" r:id="rId311"/>
    <p:sldId id="2627" r:id="rId312"/>
    <p:sldId id="2628" r:id="rId313"/>
    <p:sldId id="2629" r:id="rId314"/>
    <p:sldId id="2630" r:id="rId315"/>
    <p:sldId id="2631" r:id="rId316"/>
    <p:sldId id="2632" r:id="rId317"/>
    <p:sldId id="2633" r:id="rId318"/>
    <p:sldId id="2634" r:id="rId319"/>
    <p:sldId id="2635" r:id="rId320"/>
    <p:sldId id="2636" r:id="rId321"/>
    <p:sldId id="2626" r:id="rId322"/>
    <p:sldId id="559" r:id="rId323"/>
    <p:sldId id="2637" r:id="rId324"/>
    <p:sldId id="2638" r:id="rId325"/>
    <p:sldId id="2639" r:id="rId326"/>
    <p:sldId id="2640" r:id="rId327"/>
    <p:sldId id="2641" r:id="rId328"/>
    <p:sldId id="2642" r:id="rId329"/>
    <p:sldId id="2643" r:id="rId330"/>
    <p:sldId id="2644" r:id="rId331"/>
    <p:sldId id="2918" r:id="rId332"/>
    <p:sldId id="2647" r:id="rId333"/>
    <p:sldId id="2648" r:id="rId334"/>
    <p:sldId id="2649" r:id="rId335"/>
    <p:sldId id="2650" r:id="rId336"/>
    <p:sldId id="2170" r:id="rId337"/>
    <p:sldId id="2651" r:id="rId338"/>
    <p:sldId id="2652" r:id="rId339"/>
    <p:sldId id="2172" r:id="rId340"/>
    <p:sldId id="2653" r:id="rId341"/>
    <p:sldId id="2654" r:id="rId342"/>
    <p:sldId id="2173" r:id="rId343"/>
    <p:sldId id="2193" r:id="rId344"/>
    <p:sldId id="2656" r:id="rId345"/>
    <p:sldId id="2919" r:id="rId346"/>
    <p:sldId id="2655" r:id="rId347"/>
    <p:sldId id="2657" r:id="rId348"/>
    <p:sldId id="2658" r:id="rId349"/>
    <p:sldId id="2660" r:id="rId350"/>
    <p:sldId id="2659" r:id="rId351"/>
    <p:sldId id="2662" r:id="rId352"/>
    <p:sldId id="2661" r:id="rId353"/>
    <p:sldId id="1998" r:id="rId354"/>
    <p:sldId id="2663" r:id="rId355"/>
    <p:sldId id="2664" r:id="rId356"/>
    <p:sldId id="2665" r:id="rId357"/>
    <p:sldId id="2666" r:id="rId358"/>
    <p:sldId id="2667" r:id="rId359"/>
    <p:sldId id="2668" r:id="rId360"/>
    <p:sldId id="2670" r:id="rId361"/>
    <p:sldId id="2669" r:id="rId362"/>
    <p:sldId id="2671" r:id="rId363"/>
    <p:sldId id="2672" r:id="rId364"/>
    <p:sldId id="2673" r:id="rId365"/>
    <p:sldId id="2674" r:id="rId366"/>
    <p:sldId id="2675" r:id="rId367"/>
    <p:sldId id="2676" r:id="rId368"/>
    <p:sldId id="2677" r:id="rId369"/>
    <p:sldId id="2678" r:id="rId370"/>
    <p:sldId id="2679" r:id="rId371"/>
    <p:sldId id="2680" r:id="rId372"/>
    <p:sldId id="1634" r:id="rId373"/>
    <p:sldId id="1772" r:id="rId374"/>
    <p:sldId id="1771" r:id="rId375"/>
    <p:sldId id="1774" r:id="rId376"/>
    <p:sldId id="1776" r:id="rId377"/>
    <p:sldId id="2682" r:id="rId378"/>
    <p:sldId id="2681" r:id="rId379"/>
    <p:sldId id="2683" r:id="rId380"/>
    <p:sldId id="2684" r:id="rId381"/>
    <p:sldId id="2685" r:id="rId382"/>
    <p:sldId id="2688" r:id="rId383"/>
    <p:sldId id="2689" r:id="rId384"/>
    <p:sldId id="2686" r:id="rId385"/>
    <p:sldId id="2690" r:id="rId386"/>
    <p:sldId id="2691" r:id="rId387"/>
    <p:sldId id="2692" r:id="rId388"/>
    <p:sldId id="2693" r:id="rId389"/>
    <p:sldId id="2695" r:id="rId390"/>
    <p:sldId id="2696" r:id="rId391"/>
    <p:sldId id="2697" r:id="rId392"/>
    <p:sldId id="2698" r:id="rId393"/>
    <p:sldId id="2694" r:id="rId394"/>
    <p:sldId id="2699" r:id="rId395"/>
    <p:sldId id="2700" r:id="rId396"/>
    <p:sldId id="2701" r:id="rId397"/>
    <p:sldId id="2702" r:id="rId398"/>
    <p:sldId id="2703" r:id="rId399"/>
    <p:sldId id="286" r:id="rId400"/>
    <p:sldId id="2704" r:id="rId401"/>
    <p:sldId id="2706" r:id="rId402"/>
    <p:sldId id="2705" r:id="rId403"/>
    <p:sldId id="2707" r:id="rId404"/>
    <p:sldId id="2709" r:id="rId405"/>
    <p:sldId id="2710" r:id="rId406"/>
    <p:sldId id="2708" r:id="rId407"/>
    <p:sldId id="2711" r:id="rId408"/>
    <p:sldId id="2713" r:id="rId409"/>
    <p:sldId id="2714" r:id="rId410"/>
    <p:sldId id="2712" r:id="rId411"/>
    <p:sldId id="2715" r:id="rId412"/>
    <p:sldId id="2716" r:id="rId413"/>
    <p:sldId id="2717" r:id="rId414"/>
    <p:sldId id="2718" r:id="rId415"/>
    <p:sldId id="2719" r:id="rId416"/>
    <p:sldId id="2721" r:id="rId417"/>
    <p:sldId id="2720" r:id="rId418"/>
    <p:sldId id="2722" r:id="rId419"/>
    <p:sldId id="2724" r:id="rId420"/>
    <p:sldId id="2723" r:id="rId421"/>
    <p:sldId id="2725" r:id="rId422"/>
    <p:sldId id="2726" r:id="rId423"/>
    <p:sldId id="2727" r:id="rId424"/>
    <p:sldId id="2728" r:id="rId425"/>
    <p:sldId id="2729" r:id="rId426"/>
    <p:sldId id="2730" r:id="rId427"/>
    <p:sldId id="2731" r:id="rId428"/>
    <p:sldId id="2733" r:id="rId429"/>
    <p:sldId id="2734" r:id="rId430"/>
    <p:sldId id="2735" r:id="rId431"/>
    <p:sldId id="2732" r:id="rId432"/>
    <p:sldId id="2736" r:id="rId433"/>
    <p:sldId id="2737" r:id="rId434"/>
    <p:sldId id="2740" r:id="rId435"/>
    <p:sldId id="2739" r:id="rId436"/>
    <p:sldId id="2920" r:id="rId437"/>
    <p:sldId id="2742" r:id="rId438"/>
    <p:sldId id="2738" r:id="rId439"/>
    <p:sldId id="2741" r:id="rId440"/>
    <p:sldId id="2743" r:id="rId441"/>
    <p:sldId id="2744" r:id="rId442"/>
    <p:sldId id="2216" r:id="rId443"/>
    <p:sldId id="2745" r:id="rId444"/>
    <p:sldId id="270" r:id="rId445"/>
    <p:sldId id="1925" r:id="rId446"/>
    <p:sldId id="1926" r:id="rId447"/>
    <p:sldId id="1927" r:id="rId448"/>
    <p:sldId id="273" r:id="rId449"/>
    <p:sldId id="281" r:id="rId450"/>
    <p:sldId id="282" r:id="rId451"/>
    <p:sldId id="283" r:id="rId452"/>
    <p:sldId id="331" r:id="rId453"/>
    <p:sldId id="284" r:id="rId454"/>
    <p:sldId id="1928" r:id="rId455"/>
    <p:sldId id="1929" r:id="rId456"/>
    <p:sldId id="1930" r:id="rId457"/>
    <p:sldId id="280" r:id="rId458"/>
    <p:sldId id="1931" r:id="rId459"/>
    <p:sldId id="2746" r:id="rId460"/>
    <p:sldId id="2747" r:id="rId461"/>
    <p:sldId id="2748" r:id="rId462"/>
    <p:sldId id="2749" r:id="rId463"/>
    <p:sldId id="2750" r:id="rId464"/>
    <p:sldId id="2751" r:id="rId465"/>
    <p:sldId id="2753" r:id="rId466"/>
    <p:sldId id="2754" r:id="rId467"/>
    <p:sldId id="2752" r:id="rId468"/>
    <p:sldId id="2755" r:id="rId469"/>
    <p:sldId id="2758" r:id="rId470"/>
    <p:sldId id="2757" r:id="rId471"/>
    <p:sldId id="2759" r:id="rId472"/>
    <p:sldId id="2760" r:id="rId473"/>
    <p:sldId id="2761" r:id="rId474"/>
    <p:sldId id="2762" r:id="rId475"/>
    <p:sldId id="2763" r:id="rId476"/>
    <p:sldId id="2764" r:id="rId477"/>
    <p:sldId id="485" r:id="rId478"/>
    <p:sldId id="443" r:id="rId479"/>
    <p:sldId id="442" r:id="rId480"/>
    <p:sldId id="486" r:id="rId481"/>
    <p:sldId id="444" r:id="rId482"/>
    <p:sldId id="445" r:id="rId483"/>
    <p:sldId id="487" r:id="rId484"/>
    <p:sldId id="447" r:id="rId485"/>
    <p:sldId id="1935" r:id="rId486"/>
    <p:sldId id="1936" r:id="rId487"/>
    <p:sldId id="448" r:id="rId488"/>
    <p:sldId id="453" r:id="rId489"/>
    <p:sldId id="2765" r:id="rId490"/>
    <p:sldId id="2766" r:id="rId491"/>
    <p:sldId id="2767" r:id="rId492"/>
    <p:sldId id="2768" r:id="rId493"/>
    <p:sldId id="2769" r:id="rId494"/>
    <p:sldId id="2770" r:id="rId495"/>
    <p:sldId id="2771" r:id="rId496"/>
    <p:sldId id="2772" r:id="rId497"/>
    <p:sldId id="2921" r:id="rId498"/>
    <p:sldId id="2774" r:id="rId499"/>
    <p:sldId id="2773" r:id="rId500"/>
    <p:sldId id="495" r:id="rId501"/>
    <p:sldId id="2775" r:id="rId502"/>
    <p:sldId id="2776" r:id="rId503"/>
    <p:sldId id="460" r:id="rId504"/>
    <p:sldId id="1939" r:id="rId505"/>
    <p:sldId id="2777" r:id="rId506"/>
    <p:sldId id="459" r:id="rId507"/>
    <p:sldId id="461" r:id="rId508"/>
    <p:sldId id="2007" r:id="rId509"/>
    <p:sldId id="2778" r:id="rId510"/>
    <p:sldId id="496" r:id="rId511"/>
    <p:sldId id="464" r:id="rId512"/>
    <p:sldId id="463" r:id="rId513"/>
    <p:sldId id="2780" r:id="rId514"/>
    <p:sldId id="2781" r:id="rId515"/>
    <p:sldId id="2782" r:id="rId516"/>
    <p:sldId id="2783" r:id="rId517"/>
    <p:sldId id="2797" r:id="rId518"/>
    <p:sldId id="2784" r:id="rId519"/>
    <p:sldId id="2785" r:id="rId520"/>
    <p:sldId id="2798" r:id="rId521"/>
    <p:sldId id="2786" r:id="rId522"/>
    <p:sldId id="2787" r:id="rId523"/>
    <p:sldId id="2788" r:id="rId524"/>
    <p:sldId id="2799" r:id="rId525"/>
    <p:sldId id="2800" r:id="rId526"/>
    <p:sldId id="2801" r:id="rId527"/>
    <p:sldId id="2802" r:id="rId528"/>
    <p:sldId id="257" r:id="rId529"/>
    <p:sldId id="2803" r:id="rId530"/>
    <p:sldId id="2804" r:id="rId531"/>
    <p:sldId id="2805" r:id="rId532"/>
    <p:sldId id="2806" r:id="rId533"/>
    <p:sldId id="2808" r:id="rId534"/>
    <p:sldId id="2807" r:id="rId535"/>
    <p:sldId id="2809" r:id="rId536"/>
    <p:sldId id="2810" r:id="rId537"/>
    <p:sldId id="2812" r:id="rId538"/>
    <p:sldId id="2813" r:id="rId539"/>
    <p:sldId id="2814" r:id="rId540"/>
    <p:sldId id="2815" r:id="rId541"/>
    <p:sldId id="2816" r:id="rId542"/>
    <p:sldId id="2817" r:id="rId543"/>
    <p:sldId id="2818" r:id="rId544"/>
    <p:sldId id="2922" r:id="rId545"/>
    <p:sldId id="2819" r:id="rId546"/>
    <p:sldId id="382" r:id="rId547"/>
    <p:sldId id="2820" r:id="rId548"/>
    <p:sldId id="2821" r:id="rId549"/>
    <p:sldId id="2823" r:id="rId550"/>
    <p:sldId id="2822" r:id="rId551"/>
    <p:sldId id="2826" r:id="rId552"/>
    <p:sldId id="2825" r:id="rId553"/>
    <p:sldId id="2833" r:id="rId554"/>
    <p:sldId id="2824" r:id="rId555"/>
    <p:sldId id="2827" r:id="rId556"/>
    <p:sldId id="2834" r:id="rId557"/>
    <p:sldId id="2835" r:id="rId558"/>
    <p:sldId id="2836" r:id="rId559"/>
    <p:sldId id="2837" r:id="rId560"/>
    <p:sldId id="2838" r:id="rId561"/>
    <p:sldId id="2839" r:id="rId562"/>
    <p:sldId id="2840" r:id="rId563"/>
    <p:sldId id="2841" r:id="rId564"/>
    <p:sldId id="2842" r:id="rId565"/>
    <p:sldId id="408" r:id="rId566"/>
    <p:sldId id="410" r:id="rId567"/>
    <p:sldId id="415" r:id="rId568"/>
    <p:sldId id="411" r:id="rId569"/>
    <p:sldId id="413" r:id="rId570"/>
    <p:sldId id="416" r:id="rId571"/>
    <p:sldId id="414" r:id="rId572"/>
    <p:sldId id="1951" r:id="rId573"/>
    <p:sldId id="422" r:id="rId574"/>
    <p:sldId id="418" r:id="rId575"/>
    <p:sldId id="1952" r:id="rId576"/>
    <p:sldId id="2843" r:id="rId577"/>
    <p:sldId id="2844" r:id="rId578"/>
    <p:sldId id="2845" r:id="rId579"/>
    <p:sldId id="2846" r:id="rId580"/>
    <p:sldId id="2847" r:id="rId581"/>
    <p:sldId id="2848" r:id="rId582"/>
    <p:sldId id="2849" r:id="rId583"/>
    <p:sldId id="2850" r:id="rId584"/>
    <p:sldId id="1953" r:id="rId585"/>
    <p:sldId id="1954" r:id="rId586"/>
    <p:sldId id="1955" r:id="rId587"/>
    <p:sldId id="1956" r:id="rId588"/>
    <p:sldId id="1957" r:id="rId589"/>
    <p:sldId id="1958" r:id="rId590"/>
    <p:sldId id="1959" r:id="rId591"/>
    <p:sldId id="1960" r:id="rId592"/>
    <p:sldId id="1962" r:id="rId593"/>
    <p:sldId id="2010" r:id="rId594"/>
    <p:sldId id="2852" r:id="rId595"/>
    <p:sldId id="2851" r:id="rId596"/>
    <p:sldId id="2853" r:id="rId597"/>
    <p:sldId id="2854" r:id="rId598"/>
    <p:sldId id="1963" r:id="rId599"/>
    <p:sldId id="1964" r:id="rId600"/>
    <p:sldId id="1965" r:id="rId601"/>
    <p:sldId id="1966" r:id="rId602"/>
    <p:sldId id="1967" r:id="rId603"/>
    <p:sldId id="1968" r:id="rId604"/>
    <p:sldId id="1969" r:id="rId605"/>
    <p:sldId id="1970" r:id="rId606"/>
    <p:sldId id="2855" r:id="rId607"/>
    <p:sldId id="2863" r:id="rId608"/>
    <p:sldId id="2865" r:id="rId609"/>
    <p:sldId id="2864" r:id="rId610"/>
    <p:sldId id="2857" r:id="rId611"/>
    <p:sldId id="2866" r:id="rId612"/>
    <p:sldId id="2867" r:id="rId613"/>
    <p:sldId id="2868" r:id="rId614"/>
    <p:sldId id="2875" r:id="rId615"/>
    <p:sldId id="2869" r:id="rId616"/>
    <p:sldId id="2870" r:id="rId617"/>
    <p:sldId id="2876" r:id="rId618"/>
    <p:sldId id="2877" r:id="rId619"/>
    <p:sldId id="2871" r:id="rId620"/>
    <p:sldId id="2872" r:id="rId621"/>
    <p:sldId id="2873" r:id="rId622"/>
    <p:sldId id="2874" r:id="rId623"/>
    <p:sldId id="1984" r:id="rId624"/>
    <p:sldId id="1985" r:id="rId625"/>
    <p:sldId id="2015" r:id="rId626"/>
    <p:sldId id="1986" r:id="rId627"/>
    <p:sldId id="1987" r:id="rId628"/>
    <p:sldId id="1988" r:id="rId629"/>
    <p:sldId id="1989" r:id="rId630"/>
    <p:sldId id="1990" r:id="rId631"/>
    <p:sldId id="2016" r:id="rId632"/>
    <p:sldId id="1991" r:id="rId633"/>
    <p:sldId id="1992" r:id="rId634"/>
    <p:sldId id="1993" r:id="rId635"/>
    <p:sldId id="1994" r:id="rId636"/>
    <p:sldId id="2878" r:id="rId637"/>
    <p:sldId id="2879" r:id="rId638"/>
    <p:sldId id="2880" r:id="rId639"/>
    <p:sldId id="2881" r:id="rId640"/>
    <p:sldId id="2882" r:id="rId641"/>
    <p:sldId id="351" r:id="rId642"/>
    <p:sldId id="271" r:id="rId643"/>
    <p:sldId id="2883" r:id="rId644"/>
    <p:sldId id="2891" r:id="rId645"/>
    <p:sldId id="2892" r:id="rId646"/>
    <p:sldId id="2885" r:id="rId647"/>
    <p:sldId id="2886" r:id="rId648"/>
    <p:sldId id="2893" r:id="rId649"/>
    <p:sldId id="2923" r:id="rId650"/>
    <p:sldId id="2887" r:id="rId651"/>
    <p:sldId id="2895" r:id="rId652"/>
    <p:sldId id="2896" r:id="rId653"/>
    <p:sldId id="2894" r:id="rId654"/>
    <p:sldId id="2897" r:id="rId655"/>
    <p:sldId id="2898" r:id="rId656"/>
    <p:sldId id="2899" r:id="rId657"/>
    <p:sldId id="2900" r:id="rId658"/>
    <p:sldId id="2901" r:id="rId659"/>
    <p:sldId id="2902" r:id="rId660"/>
    <p:sldId id="1821" r:id="rId661"/>
    <p:sldId id="371" r:id="rId662"/>
    <p:sldId id="1822" r:id="rId663"/>
    <p:sldId id="1823" r:id="rId664"/>
    <p:sldId id="1824" r:id="rId665"/>
    <p:sldId id="1825" r:id="rId666"/>
    <p:sldId id="1826" r:id="rId667"/>
    <p:sldId id="1827" r:id="rId668"/>
    <p:sldId id="1828" r:id="rId669"/>
    <p:sldId id="1829" r:id="rId670"/>
    <p:sldId id="2903" r:id="rId671"/>
    <p:sldId id="1830" r:id="rId672"/>
    <p:sldId id="1831" r:id="rId673"/>
  </p:sldIdLst>
  <p:sldSz cx="9144000" cy="6858000" type="screen4x3"/>
  <p:notesSz cx="6858000" cy="9144000"/>
  <p:defaultTex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286000" algn="l" defTabSz="914400" rtl="0" eaLnBrk="1" latinLnBrk="0" hangingPunct="1">
      <a:defRPr kern="1200">
        <a:solidFill>
          <a:schemeClr val="tx1"/>
        </a:solidFill>
        <a:latin typeface="Arial" panose="020B0604020202020204" pitchFamily="34" charset="0"/>
        <a:ea typeface="+mn-ea"/>
        <a:cs typeface="+mn-cs"/>
      </a:defRPr>
    </a:lvl6pPr>
    <a:lvl7pPr marL="2743200" algn="l" defTabSz="914400" rtl="0" eaLnBrk="1" latinLnBrk="0" hangingPunct="1">
      <a:defRPr kern="1200">
        <a:solidFill>
          <a:schemeClr val="tx1"/>
        </a:solidFill>
        <a:latin typeface="Arial" panose="020B0604020202020204" pitchFamily="34" charset="0"/>
        <a:ea typeface="+mn-ea"/>
        <a:cs typeface="+mn-cs"/>
      </a:defRPr>
    </a:lvl7pPr>
    <a:lvl8pPr marL="3200400" algn="l" defTabSz="914400" rtl="0" eaLnBrk="1" latinLnBrk="0" hangingPunct="1">
      <a:defRPr kern="1200">
        <a:solidFill>
          <a:schemeClr val="tx1"/>
        </a:solidFill>
        <a:latin typeface="Arial" panose="020B0604020202020204" pitchFamily="34" charset="0"/>
        <a:ea typeface="+mn-ea"/>
        <a:cs typeface="+mn-cs"/>
      </a:defRPr>
    </a:lvl8pPr>
    <a:lvl9pPr marL="3657600" algn="l" defTabSz="914400" rtl="0" eaLnBrk="1" latinLnBrk="0" hangingPunct="1">
      <a:defRPr kern="1200">
        <a:solidFill>
          <a:schemeClr val="tx1"/>
        </a:solidFill>
        <a:latin typeface="Arial" panose="020B0604020202020204" pitchFamily="34"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Steven Flynn" initials="SF" lastIdx="1" clrIdx="0">
    <p:extLst>
      <p:ext uri="{19B8F6BF-5375-455C-9EA6-DF929625EA0E}">
        <p15:presenceInfo xmlns:p15="http://schemas.microsoft.com/office/powerpoint/2012/main" userId="def0f6edde971f2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CCFF"/>
    <a:srgbClr val="CCFFCC"/>
    <a:srgbClr val="C9C960"/>
    <a:srgbClr val="0000FF"/>
    <a:srgbClr val="99FF99"/>
    <a:srgbClr val="002060"/>
    <a:srgbClr val="D8D684"/>
    <a:srgbClr val="008000"/>
    <a:srgbClr val="EAEAEA"/>
    <a:srgbClr val="99FFCC"/>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0031" autoAdjust="0"/>
    <p:restoredTop sz="94660"/>
  </p:normalViewPr>
  <p:slideViewPr>
    <p:cSldViewPr>
      <p:cViewPr varScale="1">
        <p:scale>
          <a:sx n="123" d="100"/>
          <a:sy n="123" d="100"/>
        </p:scale>
        <p:origin x="1128" y="184"/>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671" Type="http://schemas.openxmlformats.org/officeDocument/2006/relationships/slide" Target="slides/slide670.xml"/><Relationship Id="rId21" Type="http://schemas.openxmlformats.org/officeDocument/2006/relationships/slide" Target="slides/slide20.xml"/><Relationship Id="rId324" Type="http://schemas.openxmlformats.org/officeDocument/2006/relationships/slide" Target="slides/slide323.xml"/><Relationship Id="rId531" Type="http://schemas.openxmlformats.org/officeDocument/2006/relationships/slide" Target="slides/slide530.xml"/><Relationship Id="rId629" Type="http://schemas.openxmlformats.org/officeDocument/2006/relationships/slide" Target="slides/slide628.xml"/><Relationship Id="rId170" Type="http://schemas.openxmlformats.org/officeDocument/2006/relationships/slide" Target="slides/slide169.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181" Type="http://schemas.openxmlformats.org/officeDocument/2006/relationships/slide" Target="slides/slide180.xml"/><Relationship Id="rId402" Type="http://schemas.openxmlformats.org/officeDocument/2006/relationships/slide" Target="slides/slide401.xml"/><Relationship Id="rId279" Type="http://schemas.openxmlformats.org/officeDocument/2006/relationships/slide" Target="slides/slide278.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497" Type="http://schemas.openxmlformats.org/officeDocument/2006/relationships/slide" Target="slides/slide496.xml"/><Relationship Id="rId620" Type="http://schemas.openxmlformats.org/officeDocument/2006/relationships/slide" Target="slides/slide619.xml"/><Relationship Id="rId357" Type="http://schemas.openxmlformats.org/officeDocument/2006/relationships/slide" Target="slides/slide356.xml"/><Relationship Id="rId54" Type="http://schemas.openxmlformats.org/officeDocument/2006/relationships/slide" Target="slides/slide53.xml"/><Relationship Id="rId217" Type="http://schemas.openxmlformats.org/officeDocument/2006/relationships/slide" Target="slides/slide216.xml"/><Relationship Id="rId564" Type="http://schemas.openxmlformats.org/officeDocument/2006/relationships/slide" Target="slides/slide563.xml"/><Relationship Id="rId424" Type="http://schemas.openxmlformats.org/officeDocument/2006/relationships/slide" Target="slides/slide423.xml"/><Relationship Id="rId631" Type="http://schemas.openxmlformats.org/officeDocument/2006/relationships/slide" Target="slides/slide630.xml"/><Relationship Id="rId270" Type="http://schemas.openxmlformats.org/officeDocument/2006/relationships/slide" Target="slides/slide269.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575" Type="http://schemas.openxmlformats.org/officeDocument/2006/relationships/slide" Target="slides/slide574.xml"/><Relationship Id="rId228" Type="http://schemas.openxmlformats.org/officeDocument/2006/relationships/slide" Target="slides/slide227.xml"/><Relationship Id="rId435" Type="http://schemas.openxmlformats.org/officeDocument/2006/relationships/slide" Target="slides/slide434.xml"/><Relationship Id="rId642" Type="http://schemas.openxmlformats.org/officeDocument/2006/relationships/slide" Target="slides/slide641.xml"/><Relationship Id="rId281" Type="http://schemas.openxmlformats.org/officeDocument/2006/relationships/slide" Target="slides/slide280.xml"/><Relationship Id="rId502" Type="http://schemas.openxmlformats.org/officeDocument/2006/relationships/slide" Target="slides/slide501.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86" Type="http://schemas.openxmlformats.org/officeDocument/2006/relationships/slide" Target="slides/slide585.xml"/><Relationship Id="rId7" Type="http://schemas.openxmlformats.org/officeDocument/2006/relationships/slide" Target="slides/slide6.xml"/><Relationship Id="rId239" Type="http://schemas.openxmlformats.org/officeDocument/2006/relationships/slide" Target="slides/slide238.xml"/><Relationship Id="rId446" Type="http://schemas.openxmlformats.org/officeDocument/2006/relationships/slide" Target="slides/slide445.xml"/><Relationship Id="rId653" Type="http://schemas.openxmlformats.org/officeDocument/2006/relationships/slide" Target="slides/slide652.xml"/><Relationship Id="rId292" Type="http://schemas.openxmlformats.org/officeDocument/2006/relationships/slide" Target="slides/slide291.xml"/><Relationship Id="rId306" Type="http://schemas.openxmlformats.org/officeDocument/2006/relationships/slide" Target="slides/slide305.xml"/><Relationship Id="rId87" Type="http://schemas.openxmlformats.org/officeDocument/2006/relationships/slide" Target="slides/slide86.xml"/><Relationship Id="rId513" Type="http://schemas.openxmlformats.org/officeDocument/2006/relationships/slide" Target="slides/slide512.xml"/><Relationship Id="rId597" Type="http://schemas.openxmlformats.org/officeDocument/2006/relationships/slide" Target="slides/slide596.xml"/><Relationship Id="rId152" Type="http://schemas.openxmlformats.org/officeDocument/2006/relationships/slide" Target="slides/slide151.xml"/><Relationship Id="rId457" Type="http://schemas.openxmlformats.org/officeDocument/2006/relationships/slide" Target="slides/slide456.xml"/><Relationship Id="rId664" Type="http://schemas.openxmlformats.org/officeDocument/2006/relationships/slide" Target="slides/slide663.xml"/><Relationship Id="rId14" Type="http://schemas.openxmlformats.org/officeDocument/2006/relationships/slide" Target="slides/slide13.xml"/><Relationship Id="rId317" Type="http://schemas.openxmlformats.org/officeDocument/2006/relationships/slide" Target="slides/slide316.xml"/><Relationship Id="rId524" Type="http://schemas.openxmlformats.org/officeDocument/2006/relationships/slide" Target="slides/slide523.xml"/><Relationship Id="rId98" Type="http://schemas.openxmlformats.org/officeDocument/2006/relationships/slide" Target="slides/slide97.xml"/><Relationship Id="rId163" Type="http://schemas.openxmlformats.org/officeDocument/2006/relationships/slide" Target="slides/slide162.xml"/><Relationship Id="rId370" Type="http://schemas.openxmlformats.org/officeDocument/2006/relationships/slide" Target="slides/slide369.xml"/><Relationship Id="rId230" Type="http://schemas.openxmlformats.org/officeDocument/2006/relationships/slide" Target="slides/slide229.xml"/><Relationship Id="rId468" Type="http://schemas.openxmlformats.org/officeDocument/2006/relationships/slide" Target="slides/slide467.xml"/><Relationship Id="rId675" Type="http://schemas.openxmlformats.org/officeDocument/2006/relationships/commentAuthors" Target="commentAuthors.xml"/><Relationship Id="rId25" Type="http://schemas.openxmlformats.org/officeDocument/2006/relationships/slide" Target="slides/slide24.xml"/><Relationship Id="rId328" Type="http://schemas.openxmlformats.org/officeDocument/2006/relationships/slide" Target="slides/slide327.xml"/><Relationship Id="rId535" Type="http://schemas.openxmlformats.org/officeDocument/2006/relationships/slide" Target="slides/slide534.xml"/><Relationship Id="rId174" Type="http://schemas.openxmlformats.org/officeDocument/2006/relationships/slide" Target="slides/slide173.xml"/><Relationship Id="rId381" Type="http://schemas.openxmlformats.org/officeDocument/2006/relationships/slide" Target="slides/slide380.xml"/><Relationship Id="rId602" Type="http://schemas.openxmlformats.org/officeDocument/2006/relationships/slide" Target="slides/slide601.xml"/><Relationship Id="rId241" Type="http://schemas.openxmlformats.org/officeDocument/2006/relationships/slide" Target="slides/slide240.xml"/><Relationship Id="rId479" Type="http://schemas.openxmlformats.org/officeDocument/2006/relationships/slide" Target="slides/slide478.xml"/><Relationship Id="rId36" Type="http://schemas.openxmlformats.org/officeDocument/2006/relationships/slide" Target="slides/slide35.xml"/><Relationship Id="rId339" Type="http://schemas.openxmlformats.org/officeDocument/2006/relationships/slide" Target="slides/slide338.xml"/><Relationship Id="rId546" Type="http://schemas.openxmlformats.org/officeDocument/2006/relationships/slide" Target="slides/slide545.xml"/><Relationship Id="rId101" Type="http://schemas.openxmlformats.org/officeDocument/2006/relationships/slide" Target="slides/slide100.xml"/><Relationship Id="rId185" Type="http://schemas.openxmlformats.org/officeDocument/2006/relationships/slide" Target="slides/slide184.xml"/><Relationship Id="rId406" Type="http://schemas.openxmlformats.org/officeDocument/2006/relationships/slide" Target="slides/slide405.xml"/><Relationship Id="rId392" Type="http://schemas.openxmlformats.org/officeDocument/2006/relationships/slide" Target="slides/slide391.xml"/><Relationship Id="rId613" Type="http://schemas.openxmlformats.org/officeDocument/2006/relationships/slide" Target="slides/slide612.xml"/><Relationship Id="rId252" Type="http://schemas.openxmlformats.org/officeDocument/2006/relationships/slide" Target="slides/slide251.xml"/><Relationship Id="rId47" Type="http://schemas.openxmlformats.org/officeDocument/2006/relationships/slide" Target="slides/slide46.xml"/><Relationship Id="rId112" Type="http://schemas.openxmlformats.org/officeDocument/2006/relationships/slide" Target="slides/slide111.xml"/><Relationship Id="rId557" Type="http://schemas.openxmlformats.org/officeDocument/2006/relationships/slide" Target="slides/slide556.xml"/><Relationship Id="rId196" Type="http://schemas.openxmlformats.org/officeDocument/2006/relationships/slide" Target="slides/slide195.xml"/><Relationship Id="rId417" Type="http://schemas.openxmlformats.org/officeDocument/2006/relationships/slide" Target="slides/slide416.xml"/><Relationship Id="rId624" Type="http://schemas.openxmlformats.org/officeDocument/2006/relationships/slide" Target="slides/slide623.xml"/><Relationship Id="rId263" Type="http://schemas.openxmlformats.org/officeDocument/2006/relationships/slide" Target="slides/slide262.xml"/><Relationship Id="rId470" Type="http://schemas.openxmlformats.org/officeDocument/2006/relationships/slide" Target="slides/slide469.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428" Type="http://schemas.openxmlformats.org/officeDocument/2006/relationships/slide" Target="slides/slide427.xml"/><Relationship Id="rId635" Type="http://schemas.openxmlformats.org/officeDocument/2006/relationships/slide" Target="slides/slide634.xml"/><Relationship Id="rId274" Type="http://schemas.openxmlformats.org/officeDocument/2006/relationships/slide" Target="slides/slide273.xml"/><Relationship Id="rId481" Type="http://schemas.openxmlformats.org/officeDocument/2006/relationships/slide" Target="slides/slide480.xml"/><Relationship Id="rId69" Type="http://schemas.openxmlformats.org/officeDocument/2006/relationships/slide" Target="slides/slide68.xml"/><Relationship Id="rId134" Type="http://schemas.openxmlformats.org/officeDocument/2006/relationships/slide" Target="slides/slide133.xml"/><Relationship Id="rId579" Type="http://schemas.openxmlformats.org/officeDocument/2006/relationships/slide" Target="slides/slide578.xml"/><Relationship Id="rId341" Type="http://schemas.openxmlformats.org/officeDocument/2006/relationships/slide" Target="slides/slide340.xml"/><Relationship Id="rId439" Type="http://schemas.openxmlformats.org/officeDocument/2006/relationships/slide" Target="slides/slide438.xml"/><Relationship Id="rId646" Type="http://schemas.openxmlformats.org/officeDocument/2006/relationships/slide" Target="slides/slide645.xml"/><Relationship Id="rId201" Type="http://schemas.openxmlformats.org/officeDocument/2006/relationships/slide" Target="slides/slide200.xml"/><Relationship Id="rId285" Type="http://schemas.openxmlformats.org/officeDocument/2006/relationships/slide" Target="slides/slide284.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548" Type="http://schemas.openxmlformats.org/officeDocument/2006/relationships/slide" Target="slides/slide547.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615" Type="http://schemas.openxmlformats.org/officeDocument/2006/relationships/slide" Target="slides/slide614.xml"/><Relationship Id="rId212" Type="http://schemas.openxmlformats.org/officeDocument/2006/relationships/slide" Target="slides/slide211.xml"/><Relationship Id="rId254" Type="http://schemas.openxmlformats.org/officeDocument/2006/relationships/slide" Target="slides/slide253.xml"/><Relationship Id="rId657" Type="http://schemas.openxmlformats.org/officeDocument/2006/relationships/slide" Target="slides/slide656.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slide" Target="slides/slide460.xml"/><Relationship Id="rId517" Type="http://schemas.openxmlformats.org/officeDocument/2006/relationships/slide" Target="slides/slide516.xml"/><Relationship Id="rId559" Type="http://schemas.openxmlformats.org/officeDocument/2006/relationships/slide" Target="slides/slide558.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570" Type="http://schemas.openxmlformats.org/officeDocument/2006/relationships/slide" Target="slides/slide569.xml"/><Relationship Id="rId626" Type="http://schemas.openxmlformats.org/officeDocument/2006/relationships/slide" Target="slides/slide625.xml"/><Relationship Id="rId223" Type="http://schemas.openxmlformats.org/officeDocument/2006/relationships/slide" Target="slides/slide222.xml"/><Relationship Id="rId430" Type="http://schemas.openxmlformats.org/officeDocument/2006/relationships/slide" Target="slides/slide429.xml"/><Relationship Id="rId668" Type="http://schemas.openxmlformats.org/officeDocument/2006/relationships/slide" Target="slides/slide667.xml"/><Relationship Id="rId18" Type="http://schemas.openxmlformats.org/officeDocument/2006/relationships/slide" Target="slides/slide17.xml"/><Relationship Id="rId265" Type="http://schemas.openxmlformats.org/officeDocument/2006/relationships/slide" Target="slides/slide264.xml"/><Relationship Id="rId472" Type="http://schemas.openxmlformats.org/officeDocument/2006/relationships/slide" Target="slides/slide471.xml"/><Relationship Id="rId528" Type="http://schemas.openxmlformats.org/officeDocument/2006/relationships/slide" Target="slides/slide527.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581" Type="http://schemas.openxmlformats.org/officeDocument/2006/relationships/slide" Target="slides/slide580.xml"/><Relationship Id="rId71" Type="http://schemas.openxmlformats.org/officeDocument/2006/relationships/slide" Target="slides/slide70.xml"/><Relationship Id="rId234" Type="http://schemas.openxmlformats.org/officeDocument/2006/relationships/slide" Target="slides/slide233.xml"/><Relationship Id="rId637" Type="http://schemas.openxmlformats.org/officeDocument/2006/relationships/slide" Target="slides/slide636.xml"/><Relationship Id="rId679" Type="http://schemas.openxmlformats.org/officeDocument/2006/relationships/tableStyles" Target="tableStyles.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83" Type="http://schemas.openxmlformats.org/officeDocument/2006/relationships/slide" Target="slides/slide482.xml"/><Relationship Id="rId539" Type="http://schemas.openxmlformats.org/officeDocument/2006/relationships/slide" Target="slides/slide538.xml"/><Relationship Id="rId40" Type="http://schemas.openxmlformats.org/officeDocument/2006/relationships/slide" Target="slides/slide39.xml"/><Relationship Id="rId136" Type="http://schemas.openxmlformats.org/officeDocument/2006/relationships/slide" Target="slides/slide135.xml"/><Relationship Id="rId178" Type="http://schemas.openxmlformats.org/officeDocument/2006/relationships/slide" Target="slides/slide177.xml"/><Relationship Id="rId301" Type="http://schemas.openxmlformats.org/officeDocument/2006/relationships/slide" Target="slides/slide300.xml"/><Relationship Id="rId343" Type="http://schemas.openxmlformats.org/officeDocument/2006/relationships/slide" Target="slides/slide342.xml"/><Relationship Id="rId550" Type="http://schemas.openxmlformats.org/officeDocument/2006/relationships/slide" Target="slides/slide549.xml"/><Relationship Id="rId82" Type="http://schemas.openxmlformats.org/officeDocument/2006/relationships/slide" Target="slides/slide81.xml"/><Relationship Id="rId203" Type="http://schemas.openxmlformats.org/officeDocument/2006/relationships/slide" Target="slides/slide202.xml"/><Relationship Id="rId385" Type="http://schemas.openxmlformats.org/officeDocument/2006/relationships/slide" Target="slides/slide384.xml"/><Relationship Id="rId592" Type="http://schemas.openxmlformats.org/officeDocument/2006/relationships/slide" Target="slides/slide591.xml"/><Relationship Id="rId606" Type="http://schemas.openxmlformats.org/officeDocument/2006/relationships/slide" Target="slides/slide605.xml"/><Relationship Id="rId648" Type="http://schemas.openxmlformats.org/officeDocument/2006/relationships/slide" Target="slides/slide647.xml"/><Relationship Id="rId245" Type="http://schemas.openxmlformats.org/officeDocument/2006/relationships/slide" Target="slides/slide244.xml"/><Relationship Id="rId287" Type="http://schemas.openxmlformats.org/officeDocument/2006/relationships/slide" Target="slides/slide286.xml"/><Relationship Id="rId410" Type="http://schemas.openxmlformats.org/officeDocument/2006/relationships/slide" Target="slides/slide409.xml"/><Relationship Id="rId452" Type="http://schemas.openxmlformats.org/officeDocument/2006/relationships/slide" Target="slides/slide451.xml"/><Relationship Id="rId494" Type="http://schemas.openxmlformats.org/officeDocument/2006/relationships/slide" Target="slides/slide493.xml"/><Relationship Id="rId508" Type="http://schemas.openxmlformats.org/officeDocument/2006/relationships/slide" Target="slides/slide507.xml"/><Relationship Id="rId105" Type="http://schemas.openxmlformats.org/officeDocument/2006/relationships/slide" Target="slides/slide104.xml"/><Relationship Id="rId147" Type="http://schemas.openxmlformats.org/officeDocument/2006/relationships/slide" Target="slides/slide146.xml"/><Relationship Id="rId312" Type="http://schemas.openxmlformats.org/officeDocument/2006/relationships/slide" Target="slides/slide311.xml"/><Relationship Id="rId354" Type="http://schemas.openxmlformats.org/officeDocument/2006/relationships/slide" Target="slides/slide353.xml"/><Relationship Id="rId51" Type="http://schemas.openxmlformats.org/officeDocument/2006/relationships/slide" Target="slides/slide50.xml"/><Relationship Id="rId93" Type="http://schemas.openxmlformats.org/officeDocument/2006/relationships/slide" Target="slides/slide92.xml"/><Relationship Id="rId189" Type="http://schemas.openxmlformats.org/officeDocument/2006/relationships/slide" Target="slides/slide188.xml"/><Relationship Id="rId396" Type="http://schemas.openxmlformats.org/officeDocument/2006/relationships/slide" Target="slides/slide395.xml"/><Relationship Id="rId561" Type="http://schemas.openxmlformats.org/officeDocument/2006/relationships/slide" Target="slides/slide560.xml"/><Relationship Id="rId617" Type="http://schemas.openxmlformats.org/officeDocument/2006/relationships/slide" Target="slides/slide616.xml"/><Relationship Id="rId659" Type="http://schemas.openxmlformats.org/officeDocument/2006/relationships/slide" Target="slides/slide658.xml"/><Relationship Id="rId214" Type="http://schemas.openxmlformats.org/officeDocument/2006/relationships/slide" Target="slides/slide213.xml"/><Relationship Id="rId256" Type="http://schemas.openxmlformats.org/officeDocument/2006/relationships/slide" Target="slides/slide255.xml"/><Relationship Id="rId298" Type="http://schemas.openxmlformats.org/officeDocument/2006/relationships/slide" Target="slides/slide297.xml"/><Relationship Id="rId421" Type="http://schemas.openxmlformats.org/officeDocument/2006/relationships/slide" Target="slides/slide420.xml"/><Relationship Id="rId463" Type="http://schemas.openxmlformats.org/officeDocument/2006/relationships/slide" Target="slides/slide462.xml"/><Relationship Id="rId519" Type="http://schemas.openxmlformats.org/officeDocument/2006/relationships/slide" Target="slides/slide518.xml"/><Relationship Id="rId670" Type="http://schemas.openxmlformats.org/officeDocument/2006/relationships/slide" Target="slides/slide669.xml"/><Relationship Id="rId116" Type="http://schemas.openxmlformats.org/officeDocument/2006/relationships/slide" Target="slides/slide115.xml"/><Relationship Id="rId158" Type="http://schemas.openxmlformats.org/officeDocument/2006/relationships/slide" Target="slides/slide157.xml"/><Relationship Id="rId323" Type="http://schemas.openxmlformats.org/officeDocument/2006/relationships/slide" Target="slides/slide322.xml"/><Relationship Id="rId530" Type="http://schemas.openxmlformats.org/officeDocument/2006/relationships/slide" Target="slides/slide529.xml"/><Relationship Id="rId20" Type="http://schemas.openxmlformats.org/officeDocument/2006/relationships/slide" Target="slides/slide19.xml"/><Relationship Id="rId62" Type="http://schemas.openxmlformats.org/officeDocument/2006/relationships/slide" Target="slides/slide61.xml"/><Relationship Id="rId365" Type="http://schemas.openxmlformats.org/officeDocument/2006/relationships/slide" Target="slides/slide364.xml"/><Relationship Id="rId572" Type="http://schemas.openxmlformats.org/officeDocument/2006/relationships/slide" Target="slides/slide571.xml"/><Relationship Id="rId628" Type="http://schemas.openxmlformats.org/officeDocument/2006/relationships/slide" Target="slides/slide627.xml"/><Relationship Id="rId225" Type="http://schemas.openxmlformats.org/officeDocument/2006/relationships/slide" Target="slides/slide224.xml"/><Relationship Id="rId267" Type="http://schemas.openxmlformats.org/officeDocument/2006/relationships/slide" Target="slides/slide266.xml"/><Relationship Id="rId432" Type="http://schemas.openxmlformats.org/officeDocument/2006/relationships/slide" Target="slides/slide431.xml"/><Relationship Id="rId474" Type="http://schemas.openxmlformats.org/officeDocument/2006/relationships/slide" Target="slides/slide473.xml"/><Relationship Id="rId127" Type="http://schemas.openxmlformats.org/officeDocument/2006/relationships/slide" Target="slides/slide126.xml"/><Relationship Id="rId31" Type="http://schemas.openxmlformats.org/officeDocument/2006/relationships/slide" Target="slides/slide30.xml"/><Relationship Id="rId73" Type="http://schemas.openxmlformats.org/officeDocument/2006/relationships/slide" Target="slides/slide72.xml"/><Relationship Id="rId169" Type="http://schemas.openxmlformats.org/officeDocument/2006/relationships/slide" Target="slides/slide168.xml"/><Relationship Id="rId334" Type="http://schemas.openxmlformats.org/officeDocument/2006/relationships/slide" Target="slides/slide333.xml"/><Relationship Id="rId376" Type="http://schemas.openxmlformats.org/officeDocument/2006/relationships/slide" Target="slides/slide375.xml"/><Relationship Id="rId541" Type="http://schemas.openxmlformats.org/officeDocument/2006/relationships/slide" Target="slides/slide540.xml"/><Relationship Id="rId583" Type="http://schemas.openxmlformats.org/officeDocument/2006/relationships/slide" Target="slides/slide582.xml"/><Relationship Id="rId639" Type="http://schemas.openxmlformats.org/officeDocument/2006/relationships/slide" Target="slides/slide638.xml"/><Relationship Id="rId4" Type="http://schemas.openxmlformats.org/officeDocument/2006/relationships/slide" Target="slides/slide3.xml"/><Relationship Id="rId180" Type="http://schemas.openxmlformats.org/officeDocument/2006/relationships/slide" Target="slides/slide179.xml"/><Relationship Id="rId236" Type="http://schemas.openxmlformats.org/officeDocument/2006/relationships/slide" Target="slides/slide235.xml"/><Relationship Id="rId278" Type="http://schemas.openxmlformats.org/officeDocument/2006/relationships/slide" Target="slides/slide277.xml"/><Relationship Id="rId401" Type="http://schemas.openxmlformats.org/officeDocument/2006/relationships/slide" Target="slides/slide400.xml"/><Relationship Id="rId443" Type="http://schemas.openxmlformats.org/officeDocument/2006/relationships/slide" Target="slides/slide442.xml"/><Relationship Id="rId650" Type="http://schemas.openxmlformats.org/officeDocument/2006/relationships/slide" Target="slides/slide649.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552" Type="http://schemas.openxmlformats.org/officeDocument/2006/relationships/slide" Target="slides/slide551.xml"/><Relationship Id="rId594" Type="http://schemas.openxmlformats.org/officeDocument/2006/relationships/slide" Target="slides/slide593.xml"/><Relationship Id="rId608" Type="http://schemas.openxmlformats.org/officeDocument/2006/relationships/slide" Target="slides/slide60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661" Type="http://schemas.openxmlformats.org/officeDocument/2006/relationships/slide" Target="slides/slide660.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563" Type="http://schemas.openxmlformats.org/officeDocument/2006/relationships/slide" Target="slides/slide562.xml"/><Relationship Id="rId619" Type="http://schemas.openxmlformats.org/officeDocument/2006/relationships/slide" Target="slides/slide61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630" Type="http://schemas.openxmlformats.org/officeDocument/2006/relationships/slide" Target="slides/slide629.xml"/><Relationship Id="rId672" Type="http://schemas.openxmlformats.org/officeDocument/2006/relationships/slide" Target="slides/slide671.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574" Type="http://schemas.openxmlformats.org/officeDocument/2006/relationships/slide" Target="slides/slide573.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641" Type="http://schemas.openxmlformats.org/officeDocument/2006/relationships/slide" Target="slides/slide640.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slide" Target="slides/slide542.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585" Type="http://schemas.openxmlformats.org/officeDocument/2006/relationships/slide" Target="slides/slide584.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610" Type="http://schemas.openxmlformats.org/officeDocument/2006/relationships/slide" Target="slides/slide609.xml"/><Relationship Id="rId652" Type="http://schemas.openxmlformats.org/officeDocument/2006/relationships/slide" Target="slides/slide651.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554" Type="http://schemas.openxmlformats.org/officeDocument/2006/relationships/slide" Target="slides/slide553.xml"/><Relationship Id="rId596" Type="http://schemas.openxmlformats.org/officeDocument/2006/relationships/slide" Target="slides/slide595.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621" Type="http://schemas.openxmlformats.org/officeDocument/2006/relationships/slide" Target="slides/slide620.xml"/><Relationship Id="rId663" Type="http://schemas.openxmlformats.org/officeDocument/2006/relationships/slide" Target="slides/slide662.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632" Type="http://schemas.openxmlformats.org/officeDocument/2006/relationships/slide" Target="slides/slide631.xml"/><Relationship Id="rId271" Type="http://schemas.openxmlformats.org/officeDocument/2006/relationships/slide" Target="slides/slide270.xml"/><Relationship Id="rId674" Type="http://schemas.openxmlformats.org/officeDocument/2006/relationships/notesMaster" Target="notesMasters/notesMaster1.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576" Type="http://schemas.openxmlformats.org/officeDocument/2006/relationships/slide" Target="slides/slide575.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601" Type="http://schemas.openxmlformats.org/officeDocument/2006/relationships/slide" Target="slides/slide600.xml"/><Relationship Id="rId643" Type="http://schemas.openxmlformats.org/officeDocument/2006/relationships/slide" Target="slides/slide642.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545" Type="http://schemas.openxmlformats.org/officeDocument/2006/relationships/slide" Target="slides/slide544.xml"/><Relationship Id="rId587" Type="http://schemas.openxmlformats.org/officeDocument/2006/relationships/slide" Target="slides/slide586.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612" Type="http://schemas.openxmlformats.org/officeDocument/2006/relationships/slide" Target="slides/slide611.xml"/><Relationship Id="rId251" Type="http://schemas.openxmlformats.org/officeDocument/2006/relationships/slide" Target="slides/slide250.xml"/><Relationship Id="rId489" Type="http://schemas.openxmlformats.org/officeDocument/2006/relationships/slide" Target="slides/slide488.xml"/><Relationship Id="rId654" Type="http://schemas.openxmlformats.org/officeDocument/2006/relationships/slide" Target="slides/slide653.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556" Type="http://schemas.openxmlformats.org/officeDocument/2006/relationships/slide" Target="slides/slide555.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598" Type="http://schemas.openxmlformats.org/officeDocument/2006/relationships/slide" Target="slides/slide597.xml"/><Relationship Id="rId220" Type="http://schemas.openxmlformats.org/officeDocument/2006/relationships/slide" Target="slides/slide219.xml"/><Relationship Id="rId458" Type="http://schemas.openxmlformats.org/officeDocument/2006/relationships/slide" Target="slides/slide457.xml"/><Relationship Id="rId623" Type="http://schemas.openxmlformats.org/officeDocument/2006/relationships/slide" Target="slides/slide622.xml"/><Relationship Id="rId665" Type="http://schemas.openxmlformats.org/officeDocument/2006/relationships/slide" Target="slides/slide664.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525" Type="http://schemas.openxmlformats.org/officeDocument/2006/relationships/slide" Target="slides/slide524.xml"/><Relationship Id="rId567" Type="http://schemas.openxmlformats.org/officeDocument/2006/relationships/slide" Target="slides/slide566.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634" Type="http://schemas.openxmlformats.org/officeDocument/2006/relationships/slide" Target="slides/slide633.xml"/><Relationship Id="rId676" Type="http://schemas.openxmlformats.org/officeDocument/2006/relationships/presProps" Target="presProps.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536" Type="http://schemas.openxmlformats.org/officeDocument/2006/relationships/slide" Target="slides/slide535.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578" Type="http://schemas.openxmlformats.org/officeDocument/2006/relationships/slide" Target="slides/slide577.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603" Type="http://schemas.openxmlformats.org/officeDocument/2006/relationships/slide" Target="slides/slide602.xml"/><Relationship Id="rId645" Type="http://schemas.openxmlformats.org/officeDocument/2006/relationships/slide" Target="slides/slide644.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547" Type="http://schemas.openxmlformats.org/officeDocument/2006/relationships/slide" Target="slides/slide546.xml"/><Relationship Id="rId589" Type="http://schemas.openxmlformats.org/officeDocument/2006/relationships/slide" Target="slides/slide588.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614" Type="http://schemas.openxmlformats.org/officeDocument/2006/relationships/slide" Target="slides/slide613.xml"/><Relationship Id="rId656" Type="http://schemas.openxmlformats.org/officeDocument/2006/relationships/slide" Target="slides/slide655.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slide" Target="slides/slide515.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625" Type="http://schemas.openxmlformats.org/officeDocument/2006/relationships/slide" Target="slides/slide624.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667" Type="http://schemas.openxmlformats.org/officeDocument/2006/relationships/slide" Target="slides/slide666.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527" Type="http://schemas.openxmlformats.org/officeDocument/2006/relationships/slide" Target="slides/slide526.xml"/><Relationship Id="rId569" Type="http://schemas.openxmlformats.org/officeDocument/2006/relationships/slide" Target="slides/slide568.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580" Type="http://schemas.openxmlformats.org/officeDocument/2006/relationships/slide" Target="slides/slide579.xml"/><Relationship Id="rId636" Type="http://schemas.openxmlformats.org/officeDocument/2006/relationships/slide" Target="slides/slide635.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678" Type="http://schemas.openxmlformats.org/officeDocument/2006/relationships/theme" Target="theme/theme1.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482" Type="http://schemas.openxmlformats.org/officeDocument/2006/relationships/slide" Target="slides/slide481.xml"/><Relationship Id="rId538" Type="http://schemas.openxmlformats.org/officeDocument/2006/relationships/slide" Target="slides/slide537.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591" Type="http://schemas.openxmlformats.org/officeDocument/2006/relationships/slide" Target="slides/slide590.xml"/><Relationship Id="rId605" Type="http://schemas.openxmlformats.org/officeDocument/2006/relationships/slide" Target="slides/slide604.xml"/><Relationship Id="rId202" Type="http://schemas.openxmlformats.org/officeDocument/2006/relationships/slide" Target="slides/slide201.xml"/><Relationship Id="rId244" Type="http://schemas.openxmlformats.org/officeDocument/2006/relationships/slide" Target="slides/slide243.xml"/><Relationship Id="rId647" Type="http://schemas.openxmlformats.org/officeDocument/2006/relationships/slide" Target="slides/slide646.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493" Type="http://schemas.openxmlformats.org/officeDocument/2006/relationships/slide" Target="slides/slide492.xml"/><Relationship Id="rId507" Type="http://schemas.openxmlformats.org/officeDocument/2006/relationships/slide" Target="slides/slide506.xml"/><Relationship Id="rId549" Type="http://schemas.openxmlformats.org/officeDocument/2006/relationships/slide" Target="slides/slide548.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560" Type="http://schemas.openxmlformats.org/officeDocument/2006/relationships/slide" Target="slides/slide559.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616" Type="http://schemas.openxmlformats.org/officeDocument/2006/relationships/slide" Target="slides/slide615.xml"/><Relationship Id="rId658" Type="http://schemas.openxmlformats.org/officeDocument/2006/relationships/slide" Target="slides/slide657.xml"/><Relationship Id="rId255" Type="http://schemas.openxmlformats.org/officeDocument/2006/relationships/slide" Target="slides/slide254.xml"/><Relationship Id="rId297" Type="http://schemas.openxmlformats.org/officeDocument/2006/relationships/slide" Target="slides/slide296.xml"/><Relationship Id="rId462" Type="http://schemas.openxmlformats.org/officeDocument/2006/relationships/slide" Target="slides/slide461.xml"/><Relationship Id="rId518" Type="http://schemas.openxmlformats.org/officeDocument/2006/relationships/slide" Target="slides/slide517.xml"/><Relationship Id="rId115" Type="http://schemas.openxmlformats.org/officeDocument/2006/relationships/slide" Target="slides/slide114.xml"/><Relationship Id="rId157" Type="http://schemas.openxmlformats.org/officeDocument/2006/relationships/slide" Target="slides/slide156.xml"/><Relationship Id="rId322" Type="http://schemas.openxmlformats.org/officeDocument/2006/relationships/slide" Target="slides/slide321.xml"/><Relationship Id="rId364" Type="http://schemas.openxmlformats.org/officeDocument/2006/relationships/slide" Target="slides/slide363.xml"/><Relationship Id="rId61" Type="http://schemas.openxmlformats.org/officeDocument/2006/relationships/slide" Target="slides/slide60.xml"/><Relationship Id="rId199" Type="http://schemas.openxmlformats.org/officeDocument/2006/relationships/slide" Target="slides/slide198.xml"/><Relationship Id="rId571" Type="http://schemas.openxmlformats.org/officeDocument/2006/relationships/slide" Target="slides/slide570.xml"/><Relationship Id="rId627" Type="http://schemas.openxmlformats.org/officeDocument/2006/relationships/slide" Target="slides/slide626.xml"/><Relationship Id="rId669" Type="http://schemas.openxmlformats.org/officeDocument/2006/relationships/slide" Target="slides/slide668.xml"/><Relationship Id="rId19" Type="http://schemas.openxmlformats.org/officeDocument/2006/relationships/slide" Target="slides/slide18.xml"/><Relationship Id="rId224" Type="http://schemas.openxmlformats.org/officeDocument/2006/relationships/slide" Target="slides/slide223.xml"/><Relationship Id="rId266" Type="http://schemas.openxmlformats.org/officeDocument/2006/relationships/slide" Target="slides/slide265.xml"/><Relationship Id="rId431" Type="http://schemas.openxmlformats.org/officeDocument/2006/relationships/slide" Target="slides/slide430.xml"/><Relationship Id="rId473" Type="http://schemas.openxmlformats.org/officeDocument/2006/relationships/slide" Target="slides/slide472.xml"/><Relationship Id="rId529" Type="http://schemas.openxmlformats.org/officeDocument/2006/relationships/slide" Target="slides/slide528.xml"/><Relationship Id="rId30" Type="http://schemas.openxmlformats.org/officeDocument/2006/relationships/slide" Target="slides/slide29.xml"/><Relationship Id="rId126" Type="http://schemas.openxmlformats.org/officeDocument/2006/relationships/slide" Target="slides/slide125.xml"/><Relationship Id="rId168" Type="http://schemas.openxmlformats.org/officeDocument/2006/relationships/slide" Target="slides/slide167.xml"/><Relationship Id="rId333" Type="http://schemas.openxmlformats.org/officeDocument/2006/relationships/slide" Target="slides/slide332.xml"/><Relationship Id="rId540" Type="http://schemas.openxmlformats.org/officeDocument/2006/relationships/slide" Target="slides/slide539.xml"/><Relationship Id="rId72" Type="http://schemas.openxmlformats.org/officeDocument/2006/relationships/slide" Target="slides/slide71.xml"/><Relationship Id="rId375" Type="http://schemas.openxmlformats.org/officeDocument/2006/relationships/slide" Target="slides/slide374.xml"/><Relationship Id="rId582" Type="http://schemas.openxmlformats.org/officeDocument/2006/relationships/slide" Target="slides/slide581.xml"/><Relationship Id="rId638" Type="http://schemas.openxmlformats.org/officeDocument/2006/relationships/slide" Target="slides/slide637.xml"/><Relationship Id="rId3" Type="http://schemas.openxmlformats.org/officeDocument/2006/relationships/slide" Target="slides/slide2.xml"/><Relationship Id="rId235" Type="http://schemas.openxmlformats.org/officeDocument/2006/relationships/slide" Target="slides/slide234.xml"/><Relationship Id="rId277" Type="http://schemas.openxmlformats.org/officeDocument/2006/relationships/slide" Target="slides/slide276.xml"/><Relationship Id="rId400" Type="http://schemas.openxmlformats.org/officeDocument/2006/relationships/slide" Target="slides/slide399.xml"/><Relationship Id="rId442" Type="http://schemas.openxmlformats.org/officeDocument/2006/relationships/slide" Target="slides/slide441.xml"/><Relationship Id="rId484" Type="http://schemas.openxmlformats.org/officeDocument/2006/relationships/slide" Target="slides/slide483.xml"/><Relationship Id="rId137" Type="http://schemas.openxmlformats.org/officeDocument/2006/relationships/slide" Target="slides/slide136.xml"/><Relationship Id="rId302" Type="http://schemas.openxmlformats.org/officeDocument/2006/relationships/slide" Target="slides/slide301.xml"/><Relationship Id="rId344" Type="http://schemas.openxmlformats.org/officeDocument/2006/relationships/slide" Target="slides/slide343.xml"/><Relationship Id="rId41" Type="http://schemas.openxmlformats.org/officeDocument/2006/relationships/slide" Target="slides/slide40.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551" Type="http://schemas.openxmlformats.org/officeDocument/2006/relationships/slide" Target="slides/slide550.xml"/><Relationship Id="rId593" Type="http://schemas.openxmlformats.org/officeDocument/2006/relationships/slide" Target="slides/slide592.xml"/><Relationship Id="rId607" Type="http://schemas.openxmlformats.org/officeDocument/2006/relationships/slide" Target="slides/slide606.xml"/><Relationship Id="rId649" Type="http://schemas.openxmlformats.org/officeDocument/2006/relationships/slide" Target="slides/slide648.xml"/><Relationship Id="rId190" Type="http://schemas.openxmlformats.org/officeDocument/2006/relationships/slide" Target="slides/slide189.xml"/><Relationship Id="rId204" Type="http://schemas.openxmlformats.org/officeDocument/2006/relationships/slide" Target="slides/slide203.xml"/><Relationship Id="rId246" Type="http://schemas.openxmlformats.org/officeDocument/2006/relationships/slide" Target="slides/slide245.xml"/><Relationship Id="rId288" Type="http://schemas.openxmlformats.org/officeDocument/2006/relationships/slide" Target="slides/slide287.xml"/><Relationship Id="rId411" Type="http://schemas.openxmlformats.org/officeDocument/2006/relationships/slide" Target="slides/slide410.xml"/><Relationship Id="rId453" Type="http://schemas.openxmlformats.org/officeDocument/2006/relationships/slide" Target="slides/slide452.xml"/><Relationship Id="rId509" Type="http://schemas.openxmlformats.org/officeDocument/2006/relationships/slide" Target="slides/slide508.xml"/><Relationship Id="rId660" Type="http://schemas.openxmlformats.org/officeDocument/2006/relationships/slide" Target="slides/slide659.xml"/><Relationship Id="rId106" Type="http://schemas.openxmlformats.org/officeDocument/2006/relationships/slide" Target="slides/slide105.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52" Type="http://schemas.openxmlformats.org/officeDocument/2006/relationships/slide" Target="slides/slide51.xml"/><Relationship Id="rId94" Type="http://schemas.openxmlformats.org/officeDocument/2006/relationships/slide" Target="slides/slide93.xml"/><Relationship Id="rId148" Type="http://schemas.openxmlformats.org/officeDocument/2006/relationships/slide" Target="slides/slide147.xml"/><Relationship Id="rId355" Type="http://schemas.openxmlformats.org/officeDocument/2006/relationships/slide" Target="slides/slide354.xml"/><Relationship Id="rId397" Type="http://schemas.openxmlformats.org/officeDocument/2006/relationships/slide" Target="slides/slide396.xml"/><Relationship Id="rId520" Type="http://schemas.openxmlformats.org/officeDocument/2006/relationships/slide" Target="slides/slide519.xml"/><Relationship Id="rId562" Type="http://schemas.openxmlformats.org/officeDocument/2006/relationships/slide" Target="slides/slide561.xml"/><Relationship Id="rId618" Type="http://schemas.openxmlformats.org/officeDocument/2006/relationships/slide" Target="slides/slide617.xml"/><Relationship Id="rId215" Type="http://schemas.openxmlformats.org/officeDocument/2006/relationships/slide" Target="slides/slide214.xml"/><Relationship Id="rId257" Type="http://schemas.openxmlformats.org/officeDocument/2006/relationships/slide" Target="slides/slide256.xml"/><Relationship Id="rId422" Type="http://schemas.openxmlformats.org/officeDocument/2006/relationships/slide" Target="slides/slide421.xml"/><Relationship Id="rId464" Type="http://schemas.openxmlformats.org/officeDocument/2006/relationships/slide" Target="slides/slide463.xml"/><Relationship Id="rId299" Type="http://schemas.openxmlformats.org/officeDocument/2006/relationships/slide" Target="slides/slide298.xml"/><Relationship Id="rId63" Type="http://schemas.openxmlformats.org/officeDocument/2006/relationships/slide" Target="slides/slide62.xml"/><Relationship Id="rId159" Type="http://schemas.openxmlformats.org/officeDocument/2006/relationships/slide" Target="slides/slide158.xml"/><Relationship Id="rId366" Type="http://schemas.openxmlformats.org/officeDocument/2006/relationships/slide" Target="slides/slide365.xml"/><Relationship Id="rId573" Type="http://schemas.openxmlformats.org/officeDocument/2006/relationships/slide" Target="slides/slide572.xml"/><Relationship Id="rId226" Type="http://schemas.openxmlformats.org/officeDocument/2006/relationships/slide" Target="slides/slide225.xml"/><Relationship Id="rId433" Type="http://schemas.openxmlformats.org/officeDocument/2006/relationships/slide" Target="slides/slide432.xml"/><Relationship Id="rId640" Type="http://schemas.openxmlformats.org/officeDocument/2006/relationships/slide" Target="slides/slide639.xml"/><Relationship Id="rId74" Type="http://schemas.openxmlformats.org/officeDocument/2006/relationships/slide" Target="slides/slide73.xml"/><Relationship Id="rId377" Type="http://schemas.openxmlformats.org/officeDocument/2006/relationships/slide" Target="slides/slide376.xml"/><Relationship Id="rId500" Type="http://schemas.openxmlformats.org/officeDocument/2006/relationships/slide" Target="slides/slide499.xml"/><Relationship Id="rId584" Type="http://schemas.openxmlformats.org/officeDocument/2006/relationships/slide" Target="slides/slide583.xml"/><Relationship Id="rId5" Type="http://schemas.openxmlformats.org/officeDocument/2006/relationships/slide" Target="slides/slide4.xml"/><Relationship Id="rId237" Type="http://schemas.openxmlformats.org/officeDocument/2006/relationships/slide" Target="slides/slide236.xml"/><Relationship Id="rId444" Type="http://schemas.openxmlformats.org/officeDocument/2006/relationships/slide" Target="slides/slide443.xml"/><Relationship Id="rId651" Type="http://schemas.openxmlformats.org/officeDocument/2006/relationships/slide" Target="slides/slide650.xml"/><Relationship Id="rId290" Type="http://schemas.openxmlformats.org/officeDocument/2006/relationships/slide" Target="slides/slide289.xml"/><Relationship Id="rId304" Type="http://schemas.openxmlformats.org/officeDocument/2006/relationships/slide" Target="slides/slide303.xml"/><Relationship Id="rId388" Type="http://schemas.openxmlformats.org/officeDocument/2006/relationships/slide" Target="slides/slide387.xml"/><Relationship Id="rId511" Type="http://schemas.openxmlformats.org/officeDocument/2006/relationships/slide" Target="slides/slide510.xml"/><Relationship Id="rId609" Type="http://schemas.openxmlformats.org/officeDocument/2006/relationships/slide" Target="slides/slide608.xml"/><Relationship Id="rId85" Type="http://schemas.openxmlformats.org/officeDocument/2006/relationships/slide" Target="slides/slide84.xml"/><Relationship Id="rId150" Type="http://schemas.openxmlformats.org/officeDocument/2006/relationships/slide" Target="slides/slide149.xml"/><Relationship Id="rId595" Type="http://schemas.openxmlformats.org/officeDocument/2006/relationships/slide" Target="slides/slide594.xml"/><Relationship Id="rId248" Type="http://schemas.openxmlformats.org/officeDocument/2006/relationships/slide" Target="slides/slide247.xml"/><Relationship Id="rId455" Type="http://schemas.openxmlformats.org/officeDocument/2006/relationships/slide" Target="slides/slide454.xml"/><Relationship Id="rId662" Type="http://schemas.openxmlformats.org/officeDocument/2006/relationships/slide" Target="slides/slide661.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96" Type="http://schemas.openxmlformats.org/officeDocument/2006/relationships/slide" Target="slides/slide95.xml"/><Relationship Id="rId161" Type="http://schemas.openxmlformats.org/officeDocument/2006/relationships/slide" Target="slides/slide160.xml"/><Relationship Id="rId399" Type="http://schemas.openxmlformats.org/officeDocument/2006/relationships/slide" Target="slides/slide398.xml"/><Relationship Id="rId259" Type="http://schemas.openxmlformats.org/officeDocument/2006/relationships/slide" Target="slides/slide258.xml"/><Relationship Id="rId466" Type="http://schemas.openxmlformats.org/officeDocument/2006/relationships/slide" Target="slides/slide465.xml"/><Relationship Id="rId673" Type="http://schemas.openxmlformats.org/officeDocument/2006/relationships/slide" Target="slides/slide672.xml"/><Relationship Id="rId23" Type="http://schemas.openxmlformats.org/officeDocument/2006/relationships/slide" Target="slides/slide22.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 Id="rId172" Type="http://schemas.openxmlformats.org/officeDocument/2006/relationships/slide" Target="slides/slide171.xml"/><Relationship Id="rId477" Type="http://schemas.openxmlformats.org/officeDocument/2006/relationships/slide" Target="slides/slide476.xml"/><Relationship Id="rId600" Type="http://schemas.openxmlformats.org/officeDocument/2006/relationships/slide" Target="slides/slide599.xml"/><Relationship Id="rId337" Type="http://schemas.openxmlformats.org/officeDocument/2006/relationships/slide" Target="slides/slide336.xml"/><Relationship Id="rId34" Type="http://schemas.openxmlformats.org/officeDocument/2006/relationships/slide" Target="slides/slide33.xml"/><Relationship Id="rId544" Type="http://schemas.openxmlformats.org/officeDocument/2006/relationships/slide" Target="slides/slide543.xml"/><Relationship Id="rId183" Type="http://schemas.openxmlformats.org/officeDocument/2006/relationships/slide" Target="slides/slide182.xml"/><Relationship Id="rId390" Type="http://schemas.openxmlformats.org/officeDocument/2006/relationships/slide" Target="slides/slide389.xml"/><Relationship Id="rId404" Type="http://schemas.openxmlformats.org/officeDocument/2006/relationships/slide" Target="slides/slide403.xml"/><Relationship Id="rId611" Type="http://schemas.openxmlformats.org/officeDocument/2006/relationships/slide" Target="slides/slide610.xml"/><Relationship Id="rId250" Type="http://schemas.openxmlformats.org/officeDocument/2006/relationships/slide" Target="slides/slide249.xml"/><Relationship Id="rId488" Type="http://schemas.openxmlformats.org/officeDocument/2006/relationships/slide" Target="slides/slide487.xml"/><Relationship Id="rId45" Type="http://schemas.openxmlformats.org/officeDocument/2006/relationships/slide" Target="slides/slide44.xml"/><Relationship Id="rId110" Type="http://schemas.openxmlformats.org/officeDocument/2006/relationships/slide" Target="slides/slide109.xml"/><Relationship Id="rId348" Type="http://schemas.openxmlformats.org/officeDocument/2006/relationships/slide" Target="slides/slide347.xml"/><Relationship Id="rId555" Type="http://schemas.openxmlformats.org/officeDocument/2006/relationships/slide" Target="slides/slide554.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622" Type="http://schemas.openxmlformats.org/officeDocument/2006/relationships/slide" Target="slides/slide621.xml"/><Relationship Id="rId261" Type="http://schemas.openxmlformats.org/officeDocument/2006/relationships/slide" Target="slides/slide260.xml"/><Relationship Id="rId499" Type="http://schemas.openxmlformats.org/officeDocument/2006/relationships/slide" Target="slides/slide498.xml"/><Relationship Id="rId56" Type="http://schemas.openxmlformats.org/officeDocument/2006/relationships/slide" Target="slides/slide55.xml"/><Relationship Id="rId359" Type="http://schemas.openxmlformats.org/officeDocument/2006/relationships/slide" Target="slides/slide358.xml"/><Relationship Id="rId566" Type="http://schemas.openxmlformats.org/officeDocument/2006/relationships/slide" Target="slides/slide565.xml"/><Relationship Id="rId121" Type="http://schemas.openxmlformats.org/officeDocument/2006/relationships/slide" Target="slides/slide120.xml"/><Relationship Id="rId219" Type="http://schemas.openxmlformats.org/officeDocument/2006/relationships/slide" Target="slides/slide218.xml"/><Relationship Id="rId426" Type="http://schemas.openxmlformats.org/officeDocument/2006/relationships/slide" Target="slides/slide425.xml"/><Relationship Id="rId633" Type="http://schemas.openxmlformats.org/officeDocument/2006/relationships/slide" Target="slides/slide632.xml"/><Relationship Id="rId67" Type="http://schemas.openxmlformats.org/officeDocument/2006/relationships/slide" Target="slides/slide66.xml"/><Relationship Id="rId272" Type="http://schemas.openxmlformats.org/officeDocument/2006/relationships/slide" Target="slides/slide271.xml"/><Relationship Id="rId577" Type="http://schemas.openxmlformats.org/officeDocument/2006/relationships/slide" Target="slides/slide576.xml"/><Relationship Id="rId132" Type="http://schemas.openxmlformats.org/officeDocument/2006/relationships/slide" Target="slides/slide131.xml"/><Relationship Id="rId437" Type="http://schemas.openxmlformats.org/officeDocument/2006/relationships/slide" Target="slides/slide436.xml"/><Relationship Id="rId644" Type="http://schemas.openxmlformats.org/officeDocument/2006/relationships/slide" Target="slides/slide643.xml"/><Relationship Id="rId283" Type="http://schemas.openxmlformats.org/officeDocument/2006/relationships/slide" Target="slides/slide282.xml"/><Relationship Id="rId490" Type="http://schemas.openxmlformats.org/officeDocument/2006/relationships/slide" Target="slides/slide489.xml"/><Relationship Id="rId504" Type="http://schemas.openxmlformats.org/officeDocument/2006/relationships/slide" Target="slides/slide503.xml"/><Relationship Id="rId78" Type="http://schemas.openxmlformats.org/officeDocument/2006/relationships/slide" Target="slides/slide77.xml"/><Relationship Id="rId143" Type="http://schemas.openxmlformats.org/officeDocument/2006/relationships/slide" Target="slides/slide142.xml"/><Relationship Id="rId350" Type="http://schemas.openxmlformats.org/officeDocument/2006/relationships/slide" Target="slides/slide349.xml"/><Relationship Id="rId588" Type="http://schemas.openxmlformats.org/officeDocument/2006/relationships/slide" Target="slides/slide587.xml"/><Relationship Id="rId9" Type="http://schemas.openxmlformats.org/officeDocument/2006/relationships/slide" Target="slides/slide8.xml"/><Relationship Id="rId210" Type="http://schemas.openxmlformats.org/officeDocument/2006/relationships/slide" Target="slides/slide209.xml"/><Relationship Id="rId448" Type="http://schemas.openxmlformats.org/officeDocument/2006/relationships/slide" Target="slides/slide447.xml"/><Relationship Id="rId655" Type="http://schemas.openxmlformats.org/officeDocument/2006/relationships/slide" Target="slides/slide654.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slide" Target="slides/slide514.xml"/><Relationship Id="rId89" Type="http://schemas.openxmlformats.org/officeDocument/2006/relationships/slide" Target="slides/slide88.xml"/><Relationship Id="rId154" Type="http://schemas.openxmlformats.org/officeDocument/2006/relationships/slide" Target="slides/slide153.xml"/><Relationship Id="rId361" Type="http://schemas.openxmlformats.org/officeDocument/2006/relationships/slide" Target="slides/slide360.xml"/><Relationship Id="rId599" Type="http://schemas.openxmlformats.org/officeDocument/2006/relationships/slide" Target="slides/slide598.xml"/><Relationship Id="rId459" Type="http://schemas.openxmlformats.org/officeDocument/2006/relationships/slide" Target="slides/slide458.xml"/><Relationship Id="rId666" Type="http://schemas.openxmlformats.org/officeDocument/2006/relationships/slide" Target="slides/slide665.xml"/><Relationship Id="rId16" Type="http://schemas.openxmlformats.org/officeDocument/2006/relationships/slide" Target="slides/slide15.xml"/><Relationship Id="rId221" Type="http://schemas.openxmlformats.org/officeDocument/2006/relationships/slide" Target="slides/slide220.xml"/><Relationship Id="rId319" Type="http://schemas.openxmlformats.org/officeDocument/2006/relationships/slide" Target="slides/slide318.xml"/><Relationship Id="rId526" Type="http://schemas.openxmlformats.org/officeDocument/2006/relationships/slide" Target="slides/slide525.xml"/><Relationship Id="rId165" Type="http://schemas.openxmlformats.org/officeDocument/2006/relationships/slide" Target="slides/slide164.xml"/><Relationship Id="rId372" Type="http://schemas.openxmlformats.org/officeDocument/2006/relationships/slide" Target="slides/slide371.xml"/><Relationship Id="rId677" Type="http://schemas.openxmlformats.org/officeDocument/2006/relationships/viewProps" Target="viewProps.xml"/><Relationship Id="rId232" Type="http://schemas.openxmlformats.org/officeDocument/2006/relationships/slide" Target="slides/slide231.xml"/><Relationship Id="rId27" Type="http://schemas.openxmlformats.org/officeDocument/2006/relationships/slide" Target="slides/slide26.xml"/><Relationship Id="rId537" Type="http://schemas.openxmlformats.org/officeDocument/2006/relationships/slide" Target="slides/slide536.xml"/><Relationship Id="rId80" Type="http://schemas.openxmlformats.org/officeDocument/2006/relationships/slide" Target="slides/slide79.xml"/><Relationship Id="rId176" Type="http://schemas.openxmlformats.org/officeDocument/2006/relationships/slide" Target="slides/slide175.xml"/><Relationship Id="rId383" Type="http://schemas.openxmlformats.org/officeDocument/2006/relationships/slide" Target="slides/slide382.xml"/><Relationship Id="rId590" Type="http://schemas.openxmlformats.org/officeDocument/2006/relationships/slide" Target="slides/slide589.xml"/><Relationship Id="rId604" Type="http://schemas.openxmlformats.org/officeDocument/2006/relationships/slide" Target="slides/slide603.xml"/><Relationship Id="rId243" Type="http://schemas.openxmlformats.org/officeDocument/2006/relationships/slide" Target="slides/slide242.xml"/><Relationship Id="rId450" Type="http://schemas.openxmlformats.org/officeDocument/2006/relationships/slide" Target="slides/slide44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6ADF914-5144-42DC-AB86-98F7BAC281C5}"/>
              </a:ext>
            </a:extLst>
          </p:cNvPr>
          <p:cNvSpPr>
            <a:spLocks noGrp="1"/>
          </p:cNvSpPr>
          <p:nvPr>
            <p:ph type="hdr" sz="quarter"/>
          </p:nvPr>
        </p:nvSpPr>
        <p:spPr>
          <a:xfrm>
            <a:off x="0" y="0"/>
            <a:ext cx="2971800" cy="457200"/>
          </a:xfrm>
          <a:prstGeom prst="rect">
            <a:avLst/>
          </a:prstGeom>
        </p:spPr>
        <p:txBody>
          <a:bodyPr vert="horz" lIns="91440" tIns="45720" rIns="91440" bIns="45720" rtlCol="0"/>
          <a:lstStyle>
            <a:lvl1pPr algn="l" eaLnBrk="1" hangingPunct="1">
              <a:defRPr sz="1200">
                <a:latin typeface="Arial" charset="0"/>
              </a:defRPr>
            </a:lvl1pPr>
          </a:lstStyle>
          <a:p>
            <a:pPr>
              <a:defRPr/>
            </a:pPr>
            <a:endParaRPr lang="en-US"/>
          </a:p>
        </p:txBody>
      </p:sp>
      <p:sp>
        <p:nvSpPr>
          <p:cNvPr id="3" name="Date Placeholder 2">
            <a:extLst>
              <a:ext uri="{FF2B5EF4-FFF2-40B4-BE49-F238E27FC236}">
                <a16:creationId xmlns:a16="http://schemas.microsoft.com/office/drawing/2014/main" id="{8F8C8AB1-3810-4206-8B13-6B6F534C7DE8}"/>
              </a:ext>
            </a:extLst>
          </p:cNvPr>
          <p:cNvSpPr>
            <a:spLocks noGrp="1"/>
          </p:cNvSpPr>
          <p:nvPr>
            <p:ph type="dt" idx="1"/>
          </p:nvPr>
        </p:nvSpPr>
        <p:spPr>
          <a:xfrm>
            <a:off x="3884613" y="0"/>
            <a:ext cx="2971800" cy="457200"/>
          </a:xfrm>
          <a:prstGeom prst="rect">
            <a:avLst/>
          </a:prstGeom>
        </p:spPr>
        <p:txBody>
          <a:bodyPr vert="horz" lIns="91440" tIns="45720" rIns="91440" bIns="45720" rtlCol="0"/>
          <a:lstStyle>
            <a:lvl1pPr algn="r" eaLnBrk="1" hangingPunct="1">
              <a:defRPr sz="1200">
                <a:latin typeface="Arial" charset="0"/>
              </a:defRPr>
            </a:lvl1pPr>
          </a:lstStyle>
          <a:p>
            <a:pPr>
              <a:defRPr/>
            </a:pPr>
            <a:fld id="{7592FF75-D616-448A-8994-31C05B5BDD57}" type="datetimeFigureOut">
              <a:rPr lang="en-US"/>
              <a:t>8/17/26</a:t>
            </a:fld>
            <a:endParaRPr lang="en-US"/>
          </a:p>
        </p:txBody>
      </p:sp>
      <p:sp>
        <p:nvSpPr>
          <p:cNvPr id="4" name="Slide Image Placeholder 3">
            <a:extLst>
              <a:ext uri="{FF2B5EF4-FFF2-40B4-BE49-F238E27FC236}">
                <a16:creationId xmlns:a16="http://schemas.microsoft.com/office/drawing/2014/main" id="{5B4B0977-47E0-42C5-BFF2-402D059D5542}"/>
              </a:ext>
            </a:extLst>
          </p:cNvPr>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en-US" noProof="0"/>
          </a:p>
        </p:txBody>
      </p:sp>
      <p:sp>
        <p:nvSpPr>
          <p:cNvPr id="5" name="Notes Placeholder 4">
            <a:extLst>
              <a:ext uri="{FF2B5EF4-FFF2-40B4-BE49-F238E27FC236}">
                <a16:creationId xmlns:a16="http://schemas.microsoft.com/office/drawing/2014/main" id="{7A58BB87-3E71-471C-9388-EAD22374FBC8}"/>
              </a:ext>
            </a:extLst>
          </p:cNvPr>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noProof="0"/>
              <a:t>Klicken Sie hier, um die Master-Textformate zu bearbeiten</a:t>
            </a:r>
          </a:p>
          <a:p>
            <a:pPr lvl="1"/>
            <a:r>
              <a:rPr lang="en-US" noProof="0"/>
              <a:t>Zweite Ebene</a:t>
            </a:r>
          </a:p>
          <a:p>
            <a:pPr lvl="2"/>
            <a:r>
              <a:rPr lang="en-US" noProof="0"/>
              <a:t>Dritte Ebene</a:t>
            </a:r>
          </a:p>
          <a:p>
            <a:pPr lvl="3"/>
            <a:r>
              <a:rPr lang="en-US" noProof="0"/>
              <a:t>Vierte Ebene</a:t>
            </a:r>
          </a:p>
          <a:p>
            <a:pPr lvl="4"/>
            <a:r>
              <a:rPr lang="en-US" noProof="0"/>
              <a:t>Fünfte Ebene</a:t>
            </a:r>
          </a:p>
        </p:txBody>
      </p:sp>
      <p:sp>
        <p:nvSpPr>
          <p:cNvPr id="6" name="Footer Placeholder 5">
            <a:extLst>
              <a:ext uri="{FF2B5EF4-FFF2-40B4-BE49-F238E27FC236}">
                <a16:creationId xmlns:a16="http://schemas.microsoft.com/office/drawing/2014/main" id="{A1B93F4A-9D14-4076-8371-FA47BDE787CD}"/>
              </a:ext>
            </a:extLst>
          </p:cNvPr>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eaLnBrk="1" hangingPunct="1">
              <a:defRPr sz="1200">
                <a:latin typeface="Arial" charset="0"/>
              </a:defRPr>
            </a:lvl1pPr>
          </a:lstStyle>
          <a:p>
            <a:pPr>
              <a:defRPr/>
            </a:pPr>
            <a:endParaRPr lang="en-US"/>
          </a:p>
        </p:txBody>
      </p:sp>
      <p:sp>
        <p:nvSpPr>
          <p:cNvPr id="7" name="Slide Number Placeholder 6">
            <a:extLst>
              <a:ext uri="{FF2B5EF4-FFF2-40B4-BE49-F238E27FC236}">
                <a16:creationId xmlns:a16="http://schemas.microsoft.com/office/drawing/2014/main" id="{45A63418-B41D-4AF9-BED7-8BC54EA8BF35}"/>
              </a:ext>
            </a:extLst>
          </p:cNvPr>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pPr>
              <a:defRPr/>
            </a:pPr>
            <a:fld id="{9A7895BE-8D6A-4491-A898-C20CA1989DAE}" type="slidenum">
              <a:rPr lang="en-US" altLang="en-US"/>
              <a:t>‹#›</a:t>
            </a:fld>
            <a:endParaRPr lang="en-US"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Line 2">
            <a:extLst>
              <a:ext uri="{FF2B5EF4-FFF2-40B4-BE49-F238E27FC236}">
                <a16:creationId xmlns:a16="http://schemas.microsoft.com/office/drawing/2014/main" id="{9229BF3B-FF78-4531-9A7C-26951B746539}"/>
              </a:ext>
            </a:extLst>
          </p:cNvPr>
          <p:cNvSpPr>
            <a:spLocks noChangeShapeType="1"/>
          </p:cNvSpPr>
          <p:nvPr/>
        </p:nvSpPr>
        <p:spPr bwMode="auto">
          <a:xfrm>
            <a:off x="7315200" y="1066800"/>
            <a:ext cx="0" cy="44958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grpSp>
        <p:nvGrpSpPr>
          <p:cNvPr id="5" name="Group 8">
            <a:extLst>
              <a:ext uri="{FF2B5EF4-FFF2-40B4-BE49-F238E27FC236}">
                <a16:creationId xmlns:a16="http://schemas.microsoft.com/office/drawing/2014/main" id="{CAE9FCFB-F268-44F2-B8C6-B2609A144DFD}"/>
              </a:ext>
            </a:extLst>
          </p:cNvPr>
          <p:cNvGrpSpPr>
            <a:grpSpLocks/>
          </p:cNvGrpSpPr>
          <p:nvPr/>
        </p:nvGrpSpPr>
        <p:grpSpPr bwMode="auto">
          <a:xfrm>
            <a:off x="7493000" y="2992438"/>
            <a:ext cx="1338263" cy="2189162"/>
            <a:chOff x="4704" y="1885"/>
            <a:chExt cx="843" cy="1379"/>
          </a:xfrm>
        </p:grpSpPr>
        <p:sp>
          <p:nvSpPr>
            <p:cNvPr id="6" name="Oval 9">
              <a:extLst>
                <a:ext uri="{FF2B5EF4-FFF2-40B4-BE49-F238E27FC236}">
                  <a16:creationId xmlns:a16="http://schemas.microsoft.com/office/drawing/2014/main" id="{A8000A31-9A30-425E-BD24-48285A8841F6}"/>
                </a:ext>
              </a:extLst>
            </p:cNvPr>
            <p:cNvSpPr>
              <a:spLocks noChangeArrowheads="1"/>
            </p:cNvSpPr>
            <p:nvPr/>
          </p:nvSpPr>
          <p:spPr bwMode="auto">
            <a:xfrm>
              <a:off x="4704" y="1885"/>
              <a:ext cx="127" cy="127"/>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7" name="Oval 10">
              <a:extLst>
                <a:ext uri="{FF2B5EF4-FFF2-40B4-BE49-F238E27FC236}">
                  <a16:creationId xmlns:a16="http://schemas.microsoft.com/office/drawing/2014/main" id="{814A277F-49BB-4376-94BD-3651AF4964A5}"/>
                </a:ext>
              </a:extLst>
            </p:cNvPr>
            <p:cNvSpPr>
              <a:spLocks noChangeArrowheads="1"/>
            </p:cNvSpPr>
            <p:nvPr/>
          </p:nvSpPr>
          <p:spPr bwMode="auto">
            <a:xfrm>
              <a:off x="4883" y="1885"/>
              <a:ext cx="127" cy="127"/>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8" name="Oval 11">
              <a:extLst>
                <a:ext uri="{FF2B5EF4-FFF2-40B4-BE49-F238E27FC236}">
                  <a16:creationId xmlns:a16="http://schemas.microsoft.com/office/drawing/2014/main" id="{8710D76E-7843-4973-987B-E5AA73B62DBE}"/>
                </a:ext>
              </a:extLst>
            </p:cNvPr>
            <p:cNvSpPr>
              <a:spLocks noChangeArrowheads="1"/>
            </p:cNvSpPr>
            <p:nvPr/>
          </p:nvSpPr>
          <p:spPr bwMode="auto">
            <a:xfrm>
              <a:off x="5062" y="1885"/>
              <a:ext cx="127" cy="127"/>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9" name="Oval 12">
              <a:extLst>
                <a:ext uri="{FF2B5EF4-FFF2-40B4-BE49-F238E27FC236}">
                  <a16:creationId xmlns:a16="http://schemas.microsoft.com/office/drawing/2014/main" id="{03FB7F45-981D-4FBC-BDD3-F6B898B859AC}"/>
                </a:ext>
              </a:extLst>
            </p:cNvPr>
            <p:cNvSpPr>
              <a:spLocks noChangeArrowheads="1"/>
            </p:cNvSpPr>
            <p:nvPr/>
          </p:nvSpPr>
          <p:spPr bwMode="auto">
            <a:xfrm>
              <a:off x="4704" y="2064"/>
              <a:ext cx="127" cy="127"/>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 name="Oval 13">
              <a:extLst>
                <a:ext uri="{FF2B5EF4-FFF2-40B4-BE49-F238E27FC236}">
                  <a16:creationId xmlns:a16="http://schemas.microsoft.com/office/drawing/2014/main" id="{DEDF94BE-71CB-4CBD-88D2-F7DC471A6090}"/>
                </a:ext>
              </a:extLst>
            </p:cNvPr>
            <p:cNvSpPr>
              <a:spLocks noChangeArrowheads="1"/>
            </p:cNvSpPr>
            <p:nvPr/>
          </p:nvSpPr>
          <p:spPr bwMode="auto">
            <a:xfrm>
              <a:off x="4883" y="2064"/>
              <a:ext cx="127" cy="127"/>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1" name="Oval 14">
              <a:extLst>
                <a:ext uri="{FF2B5EF4-FFF2-40B4-BE49-F238E27FC236}">
                  <a16:creationId xmlns:a16="http://schemas.microsoft.com/office/drawing/2014/main" id="{58C94245-B33D-433E-A028-8A7BAD769ACA}"/>
                </a:ext>
              </a:extLst>
            </p:cNvPr>
            <p:cNvSpPr>
              <a:spLocks noChangeArrowheads="1"/>
            </p:cNvSpPr>
            <p:nvPr/>
          </p:nvSpPr>
          <p:spPr bwMode="auto">
            <a:xfrm>
              <a:off x="5062" y="2064"/>
              <a:ext cx="127" cy="127"/>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2" name="Oval 15">
              <a:extLst>
                <a:ext uri="{FF2B5EF4-FFF2-40B4-BE49-F238E27FC236}">
                  <a16:creationId xmlns:a16="http://schemas.microsoft.com/office/drawing/2014/main" id="{DC210CBE-D036-4EEC-A38C-A37D0DA39EE5}"/>
                </a:ext>
              </a:extLst>
            </p:cNvPr>
            <p:cNvSpPr>
              <a:spLocks noChangeArrowheads="1"/>
            </p:cNvSpPr>
            <p:nvPr/>
          </p:nvSpPr>
          <p:spPr bwMode="auto">
            <a:xfrm>
              <a:off x="5241" y="2064"/>
              <a:ext cx="127" cy="127"/>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3" name="Oval 16">
              <a:extLst>
                <a:ext uri="{FF2B5EF4-FFF2-40B4-BE49-F238E27FC236}">
                  <a16:creationId xmlns:a16="http://schemas.microsoft.com/office/drawing/2014/main" id="{4DF46B84-98A0-4F39-80A3-1781E5FEF9DC}"/>
                </a:ext>
              </a:extLst>
            </p:cNvPr>
            <p:cNvSpPr>
              <a:spLocks noChangeArrowheads="1"/>
            </p:cNvSpPr>
            <p:nvPr/>
          </p:nvSpPr>
          <p:spPr bwMode="auto">
            <a:xfrm>
              <a:off x="4704" y="2243"/>
              <a:ext cx="127" cy="127"/>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4" name="Oval 17">
              <a:extLst>
                <a:ext uri="{FF2B5EF4-FFF2-40B4-BE49-F238E27FC236}">
                  <a16:creationId xmlns:a16="http://schemas.microsoft.com/office/drawing/2014/main" id="{1E636128-63F6-4E94-B849-67FA85F53676}"/>
                </a:ext>
              </a:extLst>
            </p:cNvPr>
            <p:cNvSpPr>
              <a:spLocks noChangeArrowheads="1"/>
            </p:cNvSpPr>
            <p:nvPr/>
          </p:nvSpPr>
          <p:spPr bwMode="auto">
            <a:xfrm>
              <a:off x="4883" y="2243"/>
              <a:ext cx="127" cy="127"/>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5" name="Oval 18">
              <a:extLst>
                <a:ext uri="{FF2B5EF4-FFF2-40B4-BE49-F238E27FC236}">
                  <a16:creationId xmlns:a16="http://schemas.microsoft.com/office/drawing/2014/main" id="{4F738365-2259-4581-91B8-7BFD63150FD7}"/>
                </a:ext>
              </a:extLst>
            </p:cNvPr>
            <p:cNvSpPr>
              <a:spLocks noChangeArrowheads="1"/>
            </p:cNvSpPr>
            <p:nvPr/>
          </p:nvSpPr>
          <p:spPr bwMode="auto">
            <a:xfrm>
              <a:off x="5062" y="2243"/>
              <a:ext cx="127" cy="127"/>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6" name="Oval 19">
              <a:extLst>
                <a:ext uri="{FF2B5EF4-FFF2-40B4-BE49-F238E27FC236}">
                  <a16:creationId xmlns:a16="http://schemas.microsoft.com/office/drawing/2014/main" id="{F95EF907-EEDB-4FD8-A4F8-6852EC375009}"/>
                </a:ext>
              </a:extLst>
            </p:cNvPr>
            <p:cNvSpPr>
              <a:spLocks noChangeArrowheads="1"/>
            </p:cNvSpPr>
            <p:nvPr/>
          </p:nvSpPr>
          <p:spPr bwMode="auto">
            <a:xfrm>
              <a:off x="5241" y="2243"/>
              <a:ext cx="127" cy="127"/>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7" name="Oval 20">
              <a:extLst>
                <a:ext uri="{FF2B5EF4-FFF2-40B4-BE49-F238E27FC236}">
                  <a16:creationId xmlns:a16="http://schemas.microsoft.com/office/drawing/2014/main" id="{0FCB4953-8E9C-4C99-99E8-527EA1E98BD3}"/>
                </a:ext>
              </a:extLst>
            </p:cNvPr>
            <p:cNvSpPr>
              <a:spLocks noChangeArrowheads="1"/>
            </p:cNvSpPr>
            <p:nvPr/>
          </p:nvSpPr>
          <p:spPr bwMode="auto">
            <a:xfrm>
              <a:off x="5420" y="2243"/>
              <a:ext cx="127" cy="127"/>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8" name="Oval 21">
              <a:extLst>
                <a:ext uri="{FF2B5EF4-FFF2-40B4-BE49-F238E27FC236}">
                  <a16:creationId xmlns:a16="http://schemas.microsoft.com/office/drawing/2014/main" id="{855F862D-B477-4C97-9BC1-9D0EBEA54438}"/>
                </a:ext>
              </a:extLst>
            </p:cNvPr>
            <p:cNvSpPr>
              <a:spLocks noChangeArrowheads="1"/>
            </p:cNvSpPr>
            <p:nvPr/>
          </p:nvSpPr>
          <p:spPr bwMode="auto">
            <a:xfrm>
              <a:off x="4704" y="2421"/>
              <a:ext cx="127" cy="128"/>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9" name="Oval 22">
              <a:extLst>
                <a:ext uri="{FF2B5EF4-FFF2-40B4-BE49-F238E27FC236}">
                  <a16:creationId xmlns:a16="http://schemas.microsoft.com/office/drawing/2014/main" id="{015054FA-C645-418C-8BB6-858FAB1AD293}"/>
                </a:ext>
              </a:extLst>
            </p:cNvPr>
            <p:cNvSpPr>
              <a:spLocks noChangeArrowheads="1"/>
            </p:cNvSpPr>
            <p:nvPr/>
          </p:nvSpPr>
          <p:spPr bwMode="auto">
            <a:xfrm>
              <a:off x="4883" y="2421"/>
              <a:ext cx="127" cy="128"/>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0" name="Oval 23">
              <a:extLst>
                <a:ext uri="{FF2B5EF4-FFF2-40B4-BE49-F238E27FC236}">
                  <a16:creationId xmlns:a16="http://schemas.microsoft.com/office/drawing/2014/main" id="{13613C2C-55F6-4C50-85F3-6177CCE389AC}"/>
                </a:ext>
              </a:extLst>
            </p:cNvPr>
            <p:cNvSpPr>
              <a:spLocks noChangeArrowheads="1"/>
            </p:cNvSpPr>
            <p:nvPr/>
          </p:nvSpPr>
          <p:spPr bwMode="auto">
            <a:xfrm>
              <a:off x="5062" y="2421"/>
              <a:ext cx="127" cy="128"/>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1" name="Oval 24">
              <a:extLst>
                <a:ext uri="{FF2B5EF4-FFF2-40B4-BE49-F238E27FC236}">
                  <a16:creationId xmlns:a16="http://schemas.microsoft.com/office/drawing/2014/main" id="{945CBEAC-9029-422F-A7A6-7C337E8FC307}"/>
                </a:ext>
              </a:extLst>
            </p:cNvPr>
            <p:cNvSpPr>
              <a:spLocks noChangeArrowheads="1"/>
            </p:cNvSpPr>
            <p:nvPr/>
          </p:nvSpPr>
          <p:spPr bwMode="auto">
            <a:xfrm>
              <a:off x="5241" y="2421"/>
              <a:ext cx="127" cy="128"/>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2" name="Oval 25">
              <a:extLst>
                <a:ext uri="{FF2B5EF4-FFF2-40B4-BE49-F238E27FC236}">
                  <a16:creationId xmlns:a16="http://schemas.microsoft.com/office/drawing/2014/main" id="{8FBF0D21-4679-4DDD-BF18-EAA5F5CBC5B9}"/>
                </a:ext>
              </a:extLst>
            </p:cNvPr>
            <p:cNvSpPr>
              <a:spLocks noChangeArrowheads="1"/>
            </p:cNvSpPr>
            <p:nvPr/>
          </p:nvSpPr>
          <p:spPr bwMode="auto">
            <a:xfrm>
              <a:off x="4704" y="2600"/>
              <a:ext cx="127" cy="128"/>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3" name="Oval 26">
              <a:extLst>
                <a:ext uri="{FF2B5EF4-FFF2-40B4-BE49-F238E27FC236}">
                  <a16:creationId xmlns:a16="http://schemas.microsoft.com/office/drawing/2014/main" id="{8AF567D4-96F4-423F-9BBA-03E509997932}"/>
                </a:ext>
              </a:extLst>
            </p:cNvPr>
            <p:cNvSpPr>
              <a:spLocks noChangeArrowheads="1"/>
            </p:cNvSpPr>
            <p:nvPr/>
          </p:nvSpPr>
          <p:spPr bwMode="auto">
            <a:xfrm>
              <a:off x="4883" y="2600"/>
              <a:ext cx="127" cy="128"/>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4" name="Oval 27">
              <a:extLst>
                <a:ext uri="{FF2B5EF4-FFF2-40B4-BE49-F238E27FC236}">
                  <a16:creationId xmlns:a16="http://schemas.microsoft.com/office/drawing/2014/main" id="{5227606F-0B4D-479F-BBD5-D106F2578FBA}"/>
                </a:ext>
              </a:extLst>
            </p:cNvPr>
            <p:cNvSpPr>
              <a:spLocks noChangeArrowheads="1"/>
            </p:cNvSpPr>
            <p:nvPr/>
          </p:nvSpPr>
          <p:spPr bwMode="auto">
            <a:xfrm>
              <a:off x="5062" y="2600"/>
              <a:ext cx="127" cy="128"/>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5" name="Oval 28">
              <a:extLst>
                <a:ext uri="{FF2B5EF4-FFF2-40B4-BE49-F238E27FC236}">
                  <a16:creationId xmlns:a16="http://schemas.microsoft.com/office/drawing/2014/main" id="{EA48E178-A508-47BA-90E9-9951732B3D34}"/>
                </a:ext>
              </a:extLst>
            </p:cNvPr>
            <p:cNvSpPr>
              <a:spLocks noChangeArrowheads="1"/>
            </p:cNvSpPr>
            <p:nvPr/>
          </p:nvSpPr>
          <p:spPr bwMode="auto">
            <a:xfrm>
              <a:off x="5241" y="2600"/>
              <a:ext cx="127" cy="128"/>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6" name="Oval 29">
              <a:extLst>
                <a:ext uri="{FF2B5EF4-FFF2-40B4-BE49-F238E27FC236}">
                  <a16:creationId xmlns:a16="http://schemas.microsoft.com/office/drawing/2014/main" id="{FCE283A3-850C-4A87-AD02-4E63E66CB9B2}"/>
                </a:ext>
              </a:extLst>
            </p:cNvPr>
            <p:cNvSpPr>
              <a:spLocks noChangeArrowheads="1"/>
            </p:cNvSpPr>
            <p:nvPr/>
          </p:nvSpPr>
          <p:spPr bwMode="auto">
            <a:xfrm>
              <a:off x="5420" y="2600"/>
              <a:ext cx="127" cy="128"/>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7" name="Oval 30">
              <a:extLst>
                <a:ext uri="{FF2B5EF4-FFF2-40B4-BE49-F238E27FC236}">
                  <a16:creationId xmlns:a16="http://schemas.microsoft.com/office/drawing/2014/main" id="{22F58E08-14E3-4EF8-9D32-1C43574C74F6}"/>
                </a:ext>
              </a:extLst>
            </p:cNvPr>
            <p:cNvSpPr>
              <a:spLocks noChangeArrowheads="1"/>
            </p:cNvSpPr>
            <p:nvPr/>
          </p:nvSpPr>
          <p:spPr bwMode="auto">
            <a:xfrm>
              <a:off x="4704" y="2779"/>
              <a:ext cx="127" cy="127"/>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8" name="Oval 31">
              <a:extLst>
                <a:ext uri="{FF2B5EF4-FFF2-40B4-BE49-F238E27FC236}">
                  <a16:creationId xmlns:a16="http://schemas.microsoft.com/office/drawing/2014/main" id="{F2403875-1663-4CAB-9698-10E061D250CE}"/>
                </a:ext>
              </a:extLst>
            </p:cNvPr>
            <p:cNvSpPr>
              <a:spLocks noChangeArrowheads="1"/>
            </p:cNvSpPr>
            <p:nvPr/>
          </p:nvSpPr>
          <p:spPr bwMode="auto">
            <a:xfrm>
              <a:off x="4883" y="2779"/>
              <a:ext cx="127" cy="127"/>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29" name="Oval 32">
              <a:extLst>
                <a:ext uri="{FF2B5EF4-FFF2-40B4-BE49-F238E27FC236}">
                  <a16:creationId xmlns:a16="http://schemas.microsoft.com/office/drawing/2014/main" id="{4FAC8E1A-0C2A-4294-AE6B-51DD3D625E31}"/>
                </a:ext>
              </a:extLst>
            </p:cNvPr>
            <p:cNvSpPr>
              <a:spLocks noChangeArrowheads="1"/>
            </p:cNvSpPr>
            <p:nvPr/>
          </p:nvSpPr>
          <p:spPr bwMode="auto">
            <a:xfrm>
              <a:off x="5062" y="2779"/>
              <a:ext cx="127" cy="127"/>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30" name="Oval 33">
              <a:extLst>
                <a:ext uri="{FF2B5EF4-FFF2-40B4-BE49-F238E27FC236}">
                  <a16:creationId xmlns:a16="http://schemas.microsoft.com/office/drawing/2014/main" id="{87FD690C-BB68-4357-9ACC-6956FE3C7495}"/>
                </a:ext>
              </a:extLst>
            </p:cNvPr>
            <p:cNvSpPr>
              <a:spLocks noChangeArrowheads="1"/>
            </p:cNvSpPr>
            <p:nvPr/>
          </p:nvSpPr>
          <p:spPr bwMode="auto">
            <a:xfrm>
              <a:off x="5241" y="2779"/>
              <a:ext cx="127" cy="127"/>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31" name="Oval 34">
              <a:extLst>
                <a:ext uri="{FF2B5EF4-FFF2-40B4-BE49-F238E27FC236}">
                  <a16:creationId xmlns:a16="http://schemas.microsoft.com/office/drawing/2014/main" id="{AFFDFC76-97E7-4CBD-B8AE-F51F6C99FDFB}"/>
                </a:ext>
              </a:extLst>
            </p:cNvPr>
            <p:cNvSpPr>
              <a:spLocks noChangeArrowheads="1"/>
            </p:cNvSpPr>
            <p:nvPr/>
          </p:nvSpPr>
          <p:spPr bwMode="auto">
            <a:xfrm>
              <a:off x="4704" y="2958"/>
              <a:ext cx="127" cy="127"/>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32" name="Oval 35">
              <a:extLst>
                <a:ext uri="{FF2B5EF4-FFF2-40B4-BE49-F238E27FC236}">
                  <a16:creationId xmlns:a16="http://schemas.microsoft.com/office/drawing/2014/main" id="{739DE348-B97E-4331-9357-58F5F98D534E}"/>
                </a:ext>
              </a:extLst>
            </p:cNvPr>
            <p:cNvSpPr>
              <a:spLocks noChangeArrowheads="1"/>
            </p:cNvSpPr>
            <p:nvPr/>
          </p:nvSpPr>
          <p:spPr bwMode="auto">
            <a:xfrm>
              <a:off x="4883" y="2958"/>
              <a:ext cx="127" cy="127"/>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33" name="Oval 36">
              <a:extLst>
                <a:ext uri="{FF2B5EF4-FFF2-40B4-BE49-F238E27FC236}">
                  <a16:creationId xmlns:a16="http://schemas.microsoft.com/office/drawing/2014/main" id="{983D1B7C-8572-428D-A836-D6FEBABE63AC}"/>
                </a:ext>
              </a:extLst>
            </p:cNvPr>
            <p:cNvSpPr>
              <a:spLocks noChangeArrowheads="1"/>
            </p:cNvSpPr>
            <p:nvPr/>
          </p:nvSpPr>
          <p:spPr bwMode="auto">
            <a:xfrm>
              <a:off x="5062" y="2958"/>
              <a:ext cx="127" cy="127"/>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34" name="Oval 37">
              <a:extLst>
                <a:ext uri="{FF2B5EF4-FFF2-40B4-BE49-F238E27FC236}">
                  <a16:creationId xmlns:a16="http://schemas.microsoft.com/office/drawing/2014/main" id="{FA248AC1-21A1-4512-BA4B-AE0408AFA93E}"/>
                </a:ext>
              </a:extLst>
            </p:cNvPr>
            <p:cNvSpPr>
              <a:spLocks noChangeArrowheads="1"/>
            </p:cNvSpPr>
            <p:nvPr/>
          </p:nvSpPr>
          <p:spPr bwMode="auto">
            <a:xfrm>
              <a:off x="5241" y="2958"/>
              <a:ext cx="127" cy="127"/>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35" name="Oval 38">
              <a:extLst>
                <a:ext uri="{FF2B5EF4-FFF2-40B4-BE49-F238E27FC236}">
                  <a16:creationId xmlns:a16="http://schemas.microsoft.com/office/drawing/2014/main" id="{42CC1080-AAE4-4E3E-A208-84DD381E968E}"/>
                </a:ext>
              </a:extLst>
            </p:cNvPr>
            <p:cNvSpPr>
              <a:spLocks noChangeArrowheads="1"/>
            </p:cNvSpPr>
            <p:nvPr/>
          </p:nvSpPr>
          <p:spPr bwMode="auto">
            <a:xfrm>
              <a:off x="4883" y="3137"/>
              <a:ext cx="127" cy="127"/>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36" name="Oval 39">
              <a:extLst>
                <a:ext uri="{FF2B5EF4-FFF2-40B4-BE49-F238E27FC236}">
                  <a16:creationId xmlns:a16="http://schemas.microsoft.com/office/drawing/2014/main" id="{61EE4665-A8BA-45D3-AB89-DDD7754DF70D}"/>
                </a:ext>
              </a:extLst>
            </p:cNvPr>
            <p:cNvSpPr>
              <a:spLocks noChangeArrowheads="1"/>
            </p:cNvSpPr>
            <p:nvPr/>
          </p:nvSpPr>
          <p:spPr bwMode="auto">
            <a:xfrm>
              <a:off x="5241" y="3137"/>
              <a:ext cx="127" cy="127"/>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grpSp>
      <p:sp>
        <p:nvSpPr>
          <p:cNvPr id="37" name="Line 40">
            <a:extLst>
              <a:ext uri="{FF2B5EF4-FFF2-40B4-BE49-F238E27FC236}">
                <a16:creationId xmlns:a16="http://schemas.microsoft.com/office/drawing/2014/main" id="{065569F7-B0DD-4A92-A383-B799C132F5AD}"/>
              </a:ext>
            </a:extLst>
          </p:cNvPr>
          <p:cNvSpPr>
            <a:spLocks noChangeShapeType="1"/>
          </p:cNvSpPr>
          <p:nvPr/>
        </p:nvSpPr>
        <p:spPr bwMode="auto">
          <a:xfrm>
            <a:off x="304800" y="2819400"/>
            <a:ext cx="8229600" cy="0"/>
          </a:xfrm>
          <a:prstGeom prst="line">
            <a:avLst/>
          </a:prstGeom>
          <a:noFill/>
          <a:ln w="63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7171" name="Rectangle 3"/>
          <p:cNvSpPr>
            <a:spLocks noGrp="1" noChangeArrowheads="1"/>
          </p:cNvSpPr>
          <p:nvPr>
            <p:ph type="ctrTitle"/>
          </p:nvPr>
        </p:nvSpPr>
        <p:spPr>
          <a:xfrm>
            <a:off x="315913" y="466725"/>
            <a:ext cx="6781800" cy="2133600"/>
          </a:xfrm>
        </p:spPr>
        <p:txBody>
          <a:bodyPr/>
          <a:lstStyle>
            <a:lvl1pPr algn="r">
              <a:defRPr sz="4800"/>
            </a:lvl1pPr>
          </a:lstStyle>
          <a:p>
            <a:pPr lvl="0"/>
            <a:r>
              <a:rPr lang="en-US" altLang="en-US" noProof="0"/>
              <a:t>Click to edit Master title style</a:t>
            </a:r>
          </a:p>
        </p:txBody>
      </p:sp>
      <p:sp>
        <p:nvSpPr>
          <p:cNvPr id="7172" name="Rectangle 4"/>
          <p:cNvSpPr>
            <a:spLocks noGrp="1" noChangeArrowheads="1"/>
          </p:cNvSpPr>
          <p:nvPr>
            <p:ph type="subTitle" idx="1"/>
          </p:nvPr>
        </p:nvSpPr>
        <p:spPr>
          <a:xfrm>
            <a:off x="849313" y="3049588"/>
            <a:ext cx="6248400" cy="2362200"/>
          </a:xfrm>
        </p:spPr>
        <p:txBody>
          <a:bodyPr/>
          <a:lstStyle>
            <a:lvl1pPr marL="0" indent="0" algn="r">
              <a:buFont typeface="Wingdings" pitchFamily="2" charset="2"/>
              <a:buNone/>
              <a:defRPr sz="3200"/>
            </a:lvl1pPr>
          </a:lstStyle>
          <a:p>
            <a:pPr lvl="0"/>
            <a:r>
              <a:rPr lang="en-US" altLang="en-US" noProof="0"/>
              <a:t>Click to edit Master subtitle style</a:t>
            </a:r>
          </a:p>
        </p:txBody>
      </p:sp>
      <p:sp>
        <p:nvSpPr>
          <p:cNvPr id="38" name="Rectangle 5">
            <a:extLst>
              <a:ext uri="{FF2B5EF4-FFF2-40B4-BE49-F238E27FC236}">
                <a16:creationId xmlns:a16="http://schemas.microsoft.com/office/drawing/2014/main" id="{48898C53-5929-4661-BD17-AF69C3742D14}"/>
              </a:ext>
            </a:extLst>
          </p:cNvPr>
          <p:cNvSpPr>
            <a:spLocks noGrp="1" noChangeArrowheads="1"/>
          </p:cNvSpPr>
          <p:nvPr>
            <p:ph type="dt" sz="half" idx="10"/>
          </p:nvPr>
        </p:nvSpPr>
        <p:spPr/>
        <p:txBody>
          <a:bodyPr/>
          <a:lstStyle>
            <a:lvl1pPr>
              <a:defRPr/>
            </a:lvl1pPr>
          </a:lstStyle>
          <a:p>
            <a:pPr>
              <a:defRPr/>
            </a:pPr>
            <a:endParaRPr lang="en-US" altLang="en-US"/>
          </a:p>
        </p:txBody>
      </p:sp>
      <p:sp>
        <p:nvSpPr>
          <p:cNvPr id="39" name="Rectangle 6">
            <a:extLst>
              <a:ext uri="{FF2B5EF4-FFF2-40B4-BE49-F238E27FC236}">
                <a16:creationId xmlns:a16="http://schemas.microsoft.com/office/drawing/2014/main" id="{5F87F2FC-5513-4800-A237-4B6EE0CEEC0C}"/>
              </a:ext>
            </a:extLst>
          </p:cNvPr>
          <p:cNvSpPr>
            <a:spLocks noGrp="1" noChangeArrowheads="1"/>
          </p:cNvSpPr>
          <p:nvPr>
            <p:ph type="ftr" sz="quarter" idx="11"/>
          </p:nvPr>
        </p:nvSpPr>
        <p:spPr/>
        <p:txBody>
          <a:bodyPr/>
          <a:lstStyle>
            <a:lvl1pPr>
              <a:defRPr/>
            </a:lvl1pPr>
          </a:lstStyle>
          <a:p>
            <a:pPr>
              <a:defRPr/>
            </a:pPr>
            <a:endParaRPr lang="en-US" altLang="en-US"/>
          </a:p>
        </p:txBody>
      </p:sp>
      <p:sp>
        <p:nvSpPr>
          <p:cNvPr id="40" name="Rectangle 7">
            <a:extLst>
              <a:ext uri="{FF2B5EF4-FFF2-40B4-BE49-F238E27FC236}">
                <a16:creationId xmlns:a16="http://schemas.microsoft.com/office/drawing/2014/main" id="{D8739805-7048-479A-9B19-3AD6A4848DE9}"/>
              </a:ext>
            </a:extLst>
          </p:cNvPr>
          <p:cNvSpPr>
            <a:spLocks noGrp="1" noChangeArrowheads="1"/>
          </p:cNvSpPr>
          <p:nvPr>
            <p:ph type="sldNum" sz="quarter" idx="12"/>
          </p:nvPr>
        </p:nvSpPr>
        <p:spPr/>
        <p:txBody>
          <a:bodyPr/>
          <a:lstStyle>
            <a:lvl1pPr>
              <a:defRPr/>
            </a:lvl1pPr>
          </a:lstStyle>
          <a:p>
            <a:pPr>
              <a:defRPr/>
            </a:pPr>
            <a:fld id="{7C1F3EFF-1FE8-4731-82AA-DCC6F22450C8}" type="slidenum">
              <a:rPr lang="en-US" altLang="en-US"/>
              <a:pPr>
                <a:defRPr/>
              </a:pPr>
              <a:t>‹#›</a:t>
            </a:fld>
            <a:endParaRPr lang="en-US" altLang="en-US"/>
          </a:p>
        </p:txBody>
      </p:sp>
    </p:spTree>
    <p:extLst>
      <p:ext uri="{BB962C8B-B14F-4D97-AF65-F5344CB8AC3E}">
        <p14:creationId xmlns:p14="http://schemas.microsoft.com/office/powerpoint/2010/main" val="281013302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a:ext uri="{FF2B5EF4-FFF2-40B4-BE49-F238E27FC236}">
                <a16:creationId xmlns:a16="http://schemas.microsoft.com/office/drawing/2014/main" id="{B5D1BD38-AA63-443E-B5C1-8C3096A5307C}"/>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5" name="Rectangle 6">
            <a:extLst>
              <a:ext uri="{FF2B5EF4-FFF2-40B4-BE49-F238E27FC236}">
                <a16:creationId xmlns:a16="http://schemas.microsoft.com/office/drawing/2014/main" id="{BAF6E6E5-CB32-429D-B264-16693CB2E6C0}"/>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6" name="Rectangle 7">
            <a:extLst>
              <a:ext uri="{FF2B5EF4-FFF2-40B4-BE49-F238E27FC236}">
                <a16:creationId xmlns:a16="http://schemas.microsoft.com/office/drawing/2014/main" id="{6C84EF20-66CA-4C04-8C77-A1E838DF0233}"/>
              </a:ext>
            </a:extLst>
          </p:cNvPr>
          <p:cNvSpPr>
            <a:spLocks noGrp="1" noChangeArrowheads="1"/>
          </p:cNvSpPr>
          <p:nvPr>
            <p:ph type="sldNum" sz="quarter" idx="12"/>
          </p:nvPr>
        </p:nvSpPr>
        <p:spPr>
          <a:ln/>
        </p:spPr>
        <p:txBody>
          <a:bodyPr/>
          <a:lstStyle>
            <a:lvl1pPr>
              <a:defRPr/>
            </a:lvl1pPr>
          </a:lstStyle>
          <a:p>
            <a:pPr>
              <a:defRPr/>
            </a:pPr>
            <a:fld id="{F5C9F669-770C-42AF-951F-E4B0BF642A44}" type="slidenum">
              <a:rPr lang="en-US" altLang="en-US"/>
              <a:pPr>
                <a:defRPr/>
              </a:pPr>
              <a:t>‹#›</a:t>
            </a:fld>
            <a:endParaRPr lang="en-US" altLang="en-US"/>
          </a:p>
        </p:txBody>
      </p:sp>
    </p:spTree>
    <p:extLst>
      <p:ext uri="{BB962C8B-B14F-4D97-AF65-F5344CB8AC3E}">
        <p14:creationId xmlns:p14="http://schemas.microsoft.com/office/powerpoint/2010/main" val="180731998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22238"/>
            <a:ext cx="2057400" cy="600868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22238"/>
            <a:ext cx="6019800" cy="600868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a:ext uri="{FF2B5EF4-FFF2-40B4-BE49-F238E27FC236}">
                <a16:creationId xmlns:a16="http://schemas.microsoft.com/office/drawing/2014/main" id="{D02EC6C8-DC50-4E92-B251-FBD3CE37F75E}"/>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5" name="Rectangle 6">
            <a:extLst>
              <a:ext uri="{FF2B5EF4-FFF2-40B4-BE49-F238E27FC236}">
                <a16:creationId xmlns:a16="http://schemas.microsoft.com/office/drawing/2014/main" id="{D2BC8FFB-1056-4209-836A-DC97FF199B2B}"/>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6" name="Rectangle 7">
            <a:extLst>
              <a:ext uri="{FF2B5EF4-FFF2-40B4-BE49-F238E27FC236}">
                <a16:creationId xmlns:a16="http://schemas.microsoft.com/office/drawing/2014/main" id="{A223C04C-A3AF-4ABF-BA3C-9C49017710E8}"/>
              </a:ext>
            </a:extLst>
          </p:cNvPr>
          <p:cNvSpPr>
            <a:spLocks noGrp="1" noChangeArrowheads="1"/>
          </p:cNvSpPr>
          <p:nvPr>
            <p:ph type="sldNum" sz="quarter" idx="12"/>
          </p:nvPr>
        </p:nvSpPr>
        <p:spPr>
          <a:ln/>
        </p:spPr>
        <p:txBody>
          <a:bodyPr/>
          <a:lstStyle>
            <a:lvl1pPr>
              <a:defRPr/>
            </a:lvl1pPr>
          </a:lstStyle>
          <a:p>
            <a:pPr>
              <a:defRPr/>
            </a:pPr>
            <a:fld id="{C1F1B435-1189-47FA-B7BB-E636699F8E1A}" type="slidenum">
              <a:rPr lang="en-US" altLang="en-US"/>
              <a:pPr>
                <a:defRPr/>
              </a:pPr>
              <a:t>‹#›</a:t>
            </a:fld>
            <a:endParaRPr lang="en-US" altLang="en-US"/>
          </a:p>
        </p:txBody>
      </p:sp>
    </p:spTree>
    <p:extLst>
      <p:ext uri="{BB962C8B-B14F-4D97-AF65-F5344CB8AC3E}">
        <p14:creationId xmlns:p14="http://schemas.microsoft.com/office/powerpoint/2010/main" val="22719488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5">
            <a:extLst>
              <a:ext uri="{FF2B5EF4-FFF2-40B4-BE49-F238E27FC236}">
                <a16:creationId xmlns:a16="http://schemas.microsoft.com/office/drawing/2014/main" id="{8470A7BB-0276-40DD-B713-1449B5C3F326}"/>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5" name="Rectangle 6">
            <a:extLst>
              <a:ext uri="{FF2B5EF4-FFF2-40B4-BE49-F238E27FC236}">
                <a16:creationId xmlns:a16="http://schemas.microsoft.com/office/drawing/2014/main" id="{D76759C0-D04D-4090-AD83-D80399BD3236}"/>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6" name="Rectangle 7">
            <a:extLst>
              <a:ext uri="{FF2B5EF4-FFF2-40B4-BE49-F238E27FC236}">
                <a16:creationId xmlns:a16="http://schemas.microsoft.com/office/drawing/2014/main" id="{5CD7DA75-0737-4F09-88DC-B87718147CB7}"/>
              </a:ext>
            </a:extLst>
          </p:cNvPr>
          <p:cNvSpPr>
            <a:spLocks noGrp="1" noChangeArrowheads="1"/>
          </p:cNvSpPr>
          <p:nvPr>
            <p:ph type="sldNum" sz="quarter" idx="12"/>
          </p:nvPr>
        </p:nvSpPr>
        <p:spPr>
          <a:ln/>
        </p:spPr>
        <p:txBody>
          <a:bodyPr/>
          <a:lstStyle>
            <a:lvl1pPr>
              <a:defRPr/>
            </a:lvl1pPr>
          </a:lstStyle>
          <a:p>
            <a:pPr>
              <a:defRPr/>
            </a:pPr>
            <a:fld id="{E9B06717-B200-49AA-A3F9-A66015D3EA30}" type="slidenum">
              <a:rPr lang="en-US" altLang="en-US"/>
              <a:pPr>
                <a:defRPr/>
              </a:pPr>
              <a:t>‹#›</a:t>
            </a:fld>
            <a:endParaRPr lang="en-US" altLang="en-US"/>
          </a:p>
        </p:txBody>
      </p:sp>
    </p:spTree>
    <p:extLst>
      <p:ext uri="{BB962C8B-B14F-4D97-AF65-F5344CB8AC3E}">
        <p14:creationId xmlns:p14="http://schemas.microsoft.com/office/powerpoint/2010/main" val="345524431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5">
            <a:extLst>
              <a:ext uri="{FF2B5EF4-FFF2-40B4-BE49-F238E27FC236}">
                <a16:creationId xmlns:a16="http://schemas.microsoft.com/office/drawing/2014/main" id="{1315E708-583F-4D26-A6B8-3D2D4246F73E}"/>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5" name="Rectangle 6">
            <a:extLst>
              <a:ext uri="{FF2B5EF4-FFF2-40B4-BE49-F238E27FC236}">
                <a16:creationId xmlns:a16="http://schemas.microsoft.com/office/drawing/2014/main" id="{CE06B5F9-7362-494A-BE28-6E77F147681A}"/>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6" name="Rectangle 7">
            <a:extLst>
              <a:ext uri="{FF2B5EF4-FFF2-40B4-BE49-F238E27FC236}">
                <a16:creationId xmlns:a16="http://schemas.microsoft.com/office/drawing/2014/main" id="{51684EC1-EF15-4968-853F-EE5979A15A25}"/>
              </a:ext>
            </a:extLst>
          </p:cNvPr>
          <p:cNvSpPr>
            <a:spLocks noGrp="1" noChangeArrowheads="1"/>
          </p:cNvSpPr>
          <p:nvPr>
            <p:ph type="sldNum" sz="quarter" idx="12"/>
          </p:nvPr>
        </p:nvSpPr>
        <p:spPr>
          <a:ln/>
        </p:spPr>
        <p:txBody>
          <a:bodyPr/>
          <a:lstStyle>
            <a:lvl1pPr>
              <a:defRPr/>
            </a:lvl1pPr>
          </a:lstStyle>
          <a:p>
            <a:pPr>
              <a:defRPr/>
            </a:pPr>
            <a:fld id="{18F16BB9-710B-4053-BCD3-C999F038EB99}" type="slidenum">
              <a:rPr lang="en-US" altLang="en-US"/>
              <a:pPr>
                <a:defRPr/>
              </a:pPr>
              <a:t>‹#›</a:t>
            </a:fld>
            <a:endParaRPr lang="en-US" altLang="en-US"/>
          </a:p>
        </p:txBody>
      </p:sp>
    </p:spTree>
    <p:extLst>
      <p:ext uri="{BB962C8B-B14F-4D97-AF65-F5344CB8AC3E}">
        <p14:creationId xmlns:p14="http://schemas.microsoft.com/office/powerpoint/2010/main" val="191281024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719263"/>
            <a:ext cx="4038600"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719263"/>
            <a:ext cx="4038600" cy="441166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5">
            <a:extLst>
              <a:ext uri="{FF2B5EF4-FFF2-40B4-BE49-F238E27FC236}">
                <a16:creationId xmlns:a16="http://schemas.microsoft.com/office/drawing/2014/main" id="{8E614159-BEE4-4F1D-B9B9-076FEA7F88EB}"/>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6" name="Rectangle 6">
            <a:extLst>
              <a:ext uri="{FF2B5EF4-FFF2-40B4-BE49-F238E27FC236}">
                <a16:creationId xmlns:a16="http://schemas.microsoft.com/office/drawing/2014/main" id="{A2228882-647D-47EB-A9B4-C4D18C815142}"/>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7" name="Rectangle 7">
            <a:extLst>
              <a:ext uri="{FF2B5EF4-FFF2-40B4-BE49-F238E27FC236}">
                <a16:creationId xmlns:a16="http://schemas.microsoft.com/office/drawing/2014/main" id="{B8AD772F-19A4-46EF-942A-0794C6463AEF}"/>
              </a:ext>
            </a:extLst>
          </p:cNvPr>
          <p:cNvSpPr>
            <a:spLocks noGrp="1" noChangeArrowheads="1"/>
          </p:cNvSpPr>
          <p:nvPr>
            <p:ph type="sldNum" sz="quarter" idx="12"/>
          </p:nvPr>
        </p:nvSpPr>
        <p:spPr>
          <a:ln/>
        </p:spPr>
        <p:txBody>
          <a:bodyPr/>
          <a:lstStyle>
            <a:lvl1pPr>
              <a:defRPr/>
            </a:lvl1pPr>
          </a:lstStyle>
          <a:p>
            <a:pPr>
              <a:defRPr/>
            </a:pPr>
            <a:fld id="{F2F1F970-EBC4-4B96-A08A-CB7770D3C270}" type="slidenum">
              <a:rPr lang="en-US" altLang="en-US"/>
              <a:pPr>
                <a:defRPr/>
              </a:pPr>
              <a:t>‹#›</a:t>
            </a:fld>
            <a:endParaRPr lang="en-US" altLang="en-US"/>
          </a:p>
        </p:txBody>
      </p:sp>
    </p:spTree>
    <p:extLst>
      <p:ext uri="{BB962C8B-B14F-4D97-AF65-F5344CB8AC3E}">
        <p14:creationId xmlns:p14="http://schemas.microsoft.com/office/powerpoint/2010/main" val="426130969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5">
            <a:extLst>
              <a:ext uri="{FF2B5EF4-FFF2-40B4-BE49-F238E27FC236}">
                <a16:creationId xmlns:a16="http://schemas.microsoft.com/office/drawing/2014/main" id="{B042C64A-7081-4EFC-BEC2-F70E34A4EEB5}"/>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8" name="Rectangle 6">
            <a:extLst>
              <a:ext uri="{FF2B5EF4-FFF2-40B4-BE49-F238E27FC236}">
                <a16:creationId xmlns:a16="http://schemas.microsoft.com/office/drawing/2014/main" id="{330DA7FC-37F0-4E31-9B2A-5EE8E77CB9F4}"/>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9" name="Rectangle 7">
            <a:extLst>
              <a:ext uri="{FF2B5EF4-FFF2-40B4-BE49-F238E27FC236}">
                <a16:creationId xmlns:a16="http://schemas.microsoft.com/office/drawing/2014/main" id="{DAF0DFFB-D8B1-419C-8589-83225F0873CE}"/>
              </a:ext>
            </a:extLst>
          </p:cNvPr>
          <p:cNvSpPr>
            <a:spLocks noGrp="1" noChangeArrowheads="1"/>
          </p:cNvSpPr>
          <p:nvPr>
            <p:ph type="sldNum" sz="quarter" idx="12"/>
          </p:nvPr>
        </p:nvSpPr>
        <p:spPr>
          <a:ln/>
        </p:spPr>
        <p:txBody>
          <a:bodyPr/>
          <a:lstStyle>
            <a:lvl1pPr>
              <a:defRPr/>
            </a:lvl1pPr>
          </a:lstStyle>
          <a:p>
            <a:pPr>
              <a:defRPr/>
            </a:pPr>
            <a:fld id="{553603AD-BEDB-4D51-AA0D-F42FDEEC4B39}" type="slidenum">
              <a:rPr lang="en-US" altLang="en-US"/>
              <a:pPr>
                <a:defRPr/>
              </a:pPr>
              <a:t>‹#›</a:t>
            </a:fld>
            <a:endParaRPr lang="en-US" altLang="en-US"/>
          </a:p>
        </p:txBody>
      </p:sp>
    </p:spTree>
    <p:extLst>
      <p:ext uri="{BB962C8B-B14F-4D97-AF65-F5344CB8AC3E}">
        <p14:creationId xmlns:p14="http://schemas.microsoft.com/office/powerpoint/2010/main" val="107425275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5">
            <a:extLst>
              <a:ext uri="{FF2B5EF4-FFF2-40B4-BE49-F238E27FC236}">
                <a16:creationId xmlns:a16="http://schemas.microsoft.com/office/drawing/2014/main" id="{46E279C2-5C04-4A28-A2DC-BD9C0AB7C56A}"/>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4" name="Rectangle 6">
            <a:extLst>
              <a:ext uri="{FF2B5EF4-FFF2-40B4-BE49-F238E27FC236}">
                <a16:creationId xmlns:a16="http://schemas.microsoft.com/office/drawing/2014/main" id="{4267C2A9-5153-4BED-B69A-1A23D0D18430}"/>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5" name="Rectangle 7">
            <a:extLst>
              <a:ext uri="{FF2B5EF4-FFF2-40B4-BE49-F238E27FC236}">
                <a16:creationId xmlns:a16="http://schemas.microsoft.com/office/drawing/2014/main" id="{21E069BC-88B6-4DA0-B9D8-55323B075C15}"/>
              </a:ext>
            </a:extLst>
          </p:cNvPr>
          <p:cNvSpPr>
            <a:spLocks noGrp="1" noChangeArrowheads="1"/>
          </p:cNvSpPr>
          <p:nvPr>
            <p:ph type="sldNum" sz="quarter" idx="12"/>
          </p:nvPr>
        </p:nvSpPr>
        <p:spPr>
          <a:ln/>
        </p:spPr>
        <p:txBody>
          <a:bodyPr/>
          <a:lstStyle>
            <a:lvl1pPr>
              <a:defRPr/>
            </a:lvl1pPr>
          </a:lstStyle>
          <a:p>
            <a:pPr>
              <a:defRPr/>
            </a:pPr>
            <a:fld id="{74690049-9CEF-4323-B9E9-4CFF96C8AF49}" type="slidenum">
              <a:rPr lang="en-US" altLang="en-US"/>
              <a:pPr>
                <a:defRPr/>
              </a:pPr>
              <a:t>‹#›</a:t>
            </a:fld>
            <a:endParaRPr lang="en-US" altLang="en-US"/>
          </a:p>
        </p:txBody>
      </p:sp>
    </p:spTree>
    <p:extLst>
      <p:ext uri="{BB962C8B-B14F-4D97-AF65-F5344CB8AC3E}">
        <p14:creationId xmlns:p14="http://schemas.microsoft.com/office/powerpoint/2010/main" val="9622048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a:extLst>
              <a:ext uri="{FF2B5EF4-FFF2-40B4-BE49-F238E27FC236}">
                <a16:creationId xmlns:a16="http://schemas.microsoft.com/office/drawing/2014/main" id="{2D415AC4-55FA-4E1C-B31D-95854CBA7315}"/>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3" name="Rectangle 6">
            <a:extLst>
              <a:ext uri="{FF2B5EF4-FFF2-40B4-BE49-F238E27FC236}">
                <a16:creationId xmlns:a16="http://schemas.microsoft.com/office/drawing/2014/main" id="{8E8C808A-0C28-49A7-AE31-F1638BBC9CDB}"/>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4" name="Rectangle 7">
            <a:extLst>
              <a:ext uri="{FF2B5EF4-FFF2-40B4-BE49-F238E27FC236}">
                <a16:creationId xmlns:a16="http://schemas.microsoft.com/office/drawing/2014/main" id="{F5663809-B0D4-446A-8B4D-D40A0692A07A}"/>
              </a:ext>
            </a:extLst>
          </p:cNvPr>
          <p:cNvSpPr>
            <a:spLocks noGrp="1" noChangeArrowheads="1"/>
          </p:cNvSpPr>
          <p:nvPr>
            <p:ph type="sldNum" sz="quarter" idx="12"/>
          </p:nvPr>
        </p:nvSpPr>
        <p:spPr>
          <a:ln/>
        </p:spPr>
        <p:txBody>
          <a:bodyPr/>
          <a:lstStyle>
            <a:lvl1pPr>
              <a:defRPr/>
            </a:lvl1pPr>
          </a:lstStyle>
          <a:p>
            <a:pPr>
              <a:defRPr/>
            </a:pPr>
            <a:fld id="{AE3D5967-D305-4D5A-99BA-BCEC8EFAB816}" type="slidenum">
              <a:rPr lang="en-US" altLang="en-US"/>
              <a:pPr>
                <a:defRPr/>
              </a:pPr>
              <a:t>‹#›</a:t>
            </a:fld>
            <a:endParaRPr lang="en-US" altLang="en-US"/>
          </a:p>
        </p:txBody>
      </p:sp>
    </p:spTree>
    <p:extLst>
      <p:ext uri="{BB962C8B-B14F-4D97-AF65-F5344CB8AC3E}">
        <p14:creationId xmlns:p14="http://schemas.microsoft.com/office/powerpoint/2010/main" val="138657680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a:extLst>
              <a:ext uri="{FF2B5EF4-FFF2-40B4-BE49-F238E27FC236}">
                <a16:creationId xmlns:a16="http://schemas.microsoft.com/office/drawing/2014/main" id="{2347D0E1-7A81-493F-98D9-1FC060643368}"/>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6" name="Rectangle 6">
            <a:extLst>
              <a:ext uri="{FF2B5EF4-FFF2-40B4-BE49-F238E27FC236}">
                <a16:creationId xmlns:a16="http://schemas.microsoft.com/office/drawing/2014/main" id="{895F0EAE-8F13-4D77-8EC3-9AEEF69DC599}"/>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7" name="Rectangle 7">
            <a:extLst>
              <a:ext uri="{FF2B5EF4-FFF2-40B4-BE49-F238E27FC236}">
                <a16:creationId xmlns:a16="http://schemas.microsoft.com/office/drawing/2014/main" id="{CDDD76B1-DE27-454A-8246-1DCB7F8C5897}"/>
              </a:ext>
            </a:extLst>
          </p:cNvPr>
          <p:cNvSpPr>
            <a:spLocks noGrp="1" noChangeArrowheads="1"/>
          </p:cNvSpPr>
          <p:nvPr>
            <p:ph type="sldNum" sz="quarter" idx="12"/>
          </p:nvPr>
        </p:nvSpPr>
        <p:spPr>
          <a:ln/>
        </p:spPr>
        <p:txBody>
          <a:bodyPr/>
          <a:lstStyle>
            <a:lvl1pPr>
              <a:defRPr/>
            </a:lvl1pPr>
          </a:lstStyle>
          <a:p>
            <a:pPr>
              <a:defRPr/>
            </a:pPr>
            <a:fld id="{AC0D0A63-0C87-4D14-8625-20325E6A86B0}" type="slidenum">
              <a:rPr lang="en-US" altLang="en-US"/>
              <a:pPr>
                <a:defRPr/>
              </a:pPr>
              <a:t>‹#›</a:t>
            </a:fld>
            <a:endParaRPr lang="en-US" altLang="en-US"/>
          </a:p>
        </p:txBody>
      </p:sp>
    </p:spTree>
    <p:extLst>
      <p:ext uri="{BB962C8B-B14F-4D97-AF65-F5344CB8AC3E}">
        <p14:creationId xmlns:p14="http://schemas.microsoft.com/office/powerpoint/2010/main" val="376460832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5">
            <a:extLst>
              <a:ext uri="{FF2B5EF4-FFF2-40B4-BE49-F238E27FC236}">
                <a16:creationId xmlns:a16="http://schemas.microsoft.com/office/drawing/2014/main" id="{13EEE618-8D59-4079-A420-493921696346}"/>
              </a:ext>
            </a:extLst>
          </p:cNvPr>
          <p:cNvSpPr>
            <a:spLocks noGrp="1" noChangeArrowheads="1"/>
          </p:cNvSpPr>
          <p:nvPr>
            <p:ph type="dt" sz="half" idx="10"/>
          </p:nvPr>
        </p:nvSpPr>
        <p:spPr>
          <a:ln/>
        </p:spPr>
        <p:txBody>
          <a:bodyPr/>
          <a:lstStyle>
            <a:lvl1pPr>
              <a:defRPr/>
            </a:lvl1pPr>
          </a:lstStyle>
          <a:p>
            <a:pPr>
              <a:defRPr/>
            </a:pPr>
            <a:endParaRPr lang="en-US" altLang="en-US"/>
          </a:p>
        </p:txBody>
      </p:sp>
      <p:sp>
        <p:nvSpPr>
          <p:cNvPr id="6" name="Rectangle 6">
            <a:extLst>
              <a:ext uri="{FF2B5EF4-FFF2-40B4-BE49-F238E27FC236}">
                <a16:creationId xmlns:a16="http://schemas.microsoft.com/office/drawing/2014/main" id="{3AC85B80-4584-44B6-9BFA-9B0A96F10015}"/>
              </a:ext>
            </a:extLst>
          </p:cNvPr>
          <p:cNvSpPr>
            <a:spLocks noGrp="1" noChangeArrowheads="1"/>
          </p:cNvSpPr>
          <p:nvPr>
            <p:ph type="ftr" sz="quarter" idx="11"/>
          </p:nvPr>
        </p:nvSpPr>
        <p:spPr>
          <a:ln/>
        </p:spPr>
        <p:txBody>
          <a:bodyPr/>
          <a:lstStyle>
            <a:lvl1pPr>
              <a:defRPr/>
            </a:lvl1pPr>
          </a:lstStyle>
          <a:p>
            <a:pPr>
              <a:defRPr/>
            </a:pPr>
            <a:endParaRPr lang="en-US" altLang="en-US"/>
          </a:p>
        </p:txBody>
      </p:sp>
      <p:sp>
        <p:nvSpPr>
          <p:cNvPr id="7" name="Rectangle 7">
            <a:extLst>
              <a:ext uri="{FF2B5EF4-FFF2-40B4-BE49-F238E27FC236}">
                <a16:creationId xmlns:a16="http://schemas.microsoft.com/office/drawing/2014/main" id="{82EE80C6-50BE-47A4-BAA5-BAD583426CC7}"/>
              </a:ext>
            </a:extLst>
          </p:cNvPr>
          <p:cNvSpPr>
            <a:spLocks noGrp="1" noChangeArrowheads="1"/>
          </p:cNvSpPr>
          <p:nvPr>
            <p:ph type="sldNum" sz="quarter" idx="12"/>
          </p:nvPr>
        </p:nvSpPr>
        <p:spPr>
          <a:ln/>
        </p:spPr>
        <p:txBody>
          <a:bodyPr/>
          <a:lstStyle>
            <a:lvl1pPr>
              <a:defRPr/>
            </a:lvl1pPr>
          </a:lstStyle>
          <a:p>
            <a:pPr>
              <a:defRPr/>
            </a:pPr>
            <a:fld id="{4D1FDF02-DEC4-4F23-A5FF-EAE192024780}" type="slidenum">
              <a:rPr lang="en-US" altLang="en-US"/>
              <a:pPr>
                <a:defRPr/>
              </a:pPr>
              <a:t>‹#›</a:t>
            </a:fld>
            <a:endParaRPr lang="en-US" altLang="en-US"/>
          </a:p>
        </p:txBody>
      </p:sp>
    </p:spTree>
    <p:extLst>
      <p:ext uri="{BB962C8B-B14F-4D97-AF65-F5344CB8AC3E}">
        <p14:creationId xmlns:p14="http://schemas.microsoft.com/office/powerpoint/2010/main" val="243305471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Line 2">
            <a:extLst>
              <a:ext uri="{FF2B5EF4-FFF2-40B4-BE49-F238E27FC236}">
                <a16:creationId xmlns:a16="http://schemas.microsoft.com/office/drawing/2014/main" id="{1CBE70A6-2651-4B22-8AE1-33C56A12A755}"/>
              </a:ext>
            </a:extLst>
          </p:cNvPr>
          <p:cNvSpPr>
            <a:spLocks noChangeShapeType="1"/>
          </p:cNvSpPr>
          <p:nvPr/>
        </p:nvSpPr>
        <p:spPr bwMode="auto">
          <a:xfrm>
            <a:off x="7962900" y="152400"/>
            <a:ext cx="0" cy="15240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a:p>
        </p:txBody>
      </p:sp>
      <p:sp>
        <p:nvSpPr>
          <p:cNvPr id="1027" name="Rectangle 3">
            <a:extLst>
              <a:ext uri="{FF2B5EF4-FFF2-40B4-BE49-F238E27FC236}">
                <a16:creationId xmlns:a16="http://schemas.microsoft.com/office/drawing/2014/main" id="{FE548A2B-D4ED-43FE-A762-0476DED50419}"/>
              </a:ext>
            </a:extLst>
          </p:cNvPr>
          <p:cNvSpPr>
            <a:spLocks noGrp="1" noChangeArrowheads="1"/>
          </p:cNvSpPr>
          <p:nvPr>
            <p:ph type="title"/>
          </p:nvPr>
        </p:nvSpPr>
        <p:spPr bwMode="auto">
          <a:xfrm>
            <a:off x="457200" y="122238"/>
            <a:ext cx="7543800" cy="1295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p>
            <a:pPr lvl="0"/>
            <a:r>
              <a:rPr lang="en-US" altLang="en-US"/>
              <a:t>Klicken Sie hier, um die Master-Titelformatvorlage zu bearbeiten</a:t>
            </a:r>
          </a:p>
        </p:txBody>
      </p:sp>
      <p:sp>
        <p:nvSpPr>
          <p:cNvPr id="1028" name="Rectangle 4">
            <a:extLst>
              <a:ext uri="{FF2B5EF4-FFF2-40B4-BE49-F238E27FC236}">
                <a16:creationId xmlns:a16="http://schemas.microsoft.com/office/drawing/2014/main" id="{7443B5BE-52E9-4219-A5C1-B56072985E63}"/>
              </a:ext>
            </a:extLst>
          </p:cNvPr>
          <p:cNvSpPr>
            <a:spLocks noGrp="1" noChangeArrowheads="1"/>
          </p:cNvSpPr>
          <p:nvPr>
            <p:ph type="body" idx="1"/>
          </p:nvPr>
        </p:nvSpPr>
        <p:spPr bwMode="auto">
          <a:xfrm>
            <a:off x="457200" y="1719263"/>
            <a:ext cx="8229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Klicken Sie hier, um die Master-Textformate zu bearbeiten</a:t>
            </a:r>
          </a:p>
          <a:p>
            <a:pPr lvl="1"/>
            <a:r>
              <a:rPr lang="en-US" altLang="en-US"/>
              <a:t>Zweite Ebene</a:t>
            </a:r>
          </a:p>
          <a:p>
            <a:pPr lvl="2"/>
            <a:r>
              <a:rPr lang="en-US" altLang="en-US"/>
              <a:t>Dritte Ebene</a:t>
            </a:r>
          </a:p>
          <a:p>
            <a:pPr lvl="3"/>
            <a:r>
              <a:rPr lang="en-US" altLang="en-US"/>
              <a:t>Vierte Ebene</a:t>
            </a:r>
          </a:p>
          <a:p>
            <a:pPr lvl="4"/>
            <a:r>
              <a:rPr lang="en-US" altLang="en-US"/>
              <a:t>Fünfte Ebene</a:t>
            </a:r>
          </a:p>
        </p:txBody>
      </p:sp>
      <p:sp>
        <p:nvSpPr>
          <p:cNvPr id="6149" name="Rectangle 5">
            <a:extLst>
              <a:ext uri="{FF2B5EF4-FFF2-40B4-BE49-F238E27FC236}">
                <a16:creationId xmlns:a16="http://schemas.microsoft.com/office/drawing/2014/main" id="{E01838EA-D6D7-46D1-865E-0B464DE9E80E}"/>
              </a:ext>
            </a:extLst>
          </p:cNvPr>
          <p:cNvSpPr>
            <a:spLocks noGrp="1" noChangeArrowheads="1"/>
          </p:cNvSpPr>
          <p:nvPr>
            <p:ph type="dt" sz="half" idx="2"/>
          </p:nvPr>
        </p:nvSpPr>
        <p:spPr bwMode="auto">
          <a:xfrm>
            <a:off x="457200" y="6248400"/>
            <a:ext cx="2133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000">
                <a:latin typeface="Arial" charset="0"/>
              </a:defRPr>
            </a:lvl1pPr>
          </a:lstStyle>
          <a:p>
            <a:pPr>
              <a:defRPr/>
            </a:pPr>
            <a:endParaRPr lang="en-US" altLang="en-US"/>
          </a:p>
        </p:txBody>
      </p:sp>
      <p:sp>
        <p:nvSpPr>
          <p:cNvPr id="6150" name="Rectangle 6">
            <a:extLst>
              <a:ext uri="{FF2B5EF4-FFF2-40B4-BE49-F238E27FC236}">
                <a16:creationId xmlns:a16="http://schemas.microsoft.com/office/drawing/2014/main" id="{E16249E1-4C27-4536-9B84-B86EE8A53CBA}"/>
              </a:ext>
            </a:extLst>
          </p:cNvPr>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000">
                <a:latin typeface="Arial" charset="0"/>
              </a:defRPr>
            </a:lvl1pPr>
          </a:lstStyle>
          <a:p>
            <a:pPr>
              <a:defRPr/>
            </a:pPr>
            <a:endParaRPr lang="en-US" altLang="en-US"/>
          </a:p>
        </p:txBody>
      </p:sp>
      <p:sp>
        <p:nvSpPr>
          <p:cNvPr id="6151" name="Rectangle 7">
            <a:extLst>
              <a:ext uri="{FF2B5EF4-FFF2-40B4-BE49-F238E27FC236}">
                <a16:creationId xmlns:a16="http://schemas.microsoft.com/office/drawing/2014/main" id="{BA62A278-6F61-485A-AAA3-5289882AEF1F}"/>
              </a:ext>
            </a:extLst>
          </p:cNvPr>
          <p:cNvSpPr>
            <a:spLocks noGrp="1" noChangeArrowheads="1"/>
          </p:cNvSpPr>
          <p:nvPr>
            <p:ph type="sldNum" sz="quarter" idx="4"/>
          </p:nvPr>
        </p:nvSpPr>
        <p:spPr bwMode="auto">
          <a:xfrm>
            <a:off x="7010400" y="0"/>
            <a:ext cx="2133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000"/>
            </a:lvl1pPr>
          </a:lstStyle>
          <a:p>
            <a:pPr>
              <a:defRPr/>
            </a:pPr>
            <a:fld id="{9C5F0A8D-5468-46B8-9A08-014BBB6B22F1}" type="slidenum">
              <a:rPr lang="en-US" altLang="en-US"/>
              <a:t>‹#›</a:t>
            </a:fld>
            <a:endParaRPr lang="en-US" altLang="en-US"/>
          </a:p>
        </p:txBody>
      </p:sp>
      <p:grpSp>
        <p:nvGrpSpPr>
          <p:cNvPr id="1032" name="Group 8">
            <a:extLst>
              <a:ext uri="{FF2B5EF4-FFF2-40B4-BE49-F238E27FC236}">
                <a16:creationId xmlns:a16="http://schemas.microsoft.com/office/drawing/2014/main" id="{3EDD5A6D-C0F5-410D-A242-C92BAE67357B}"/>
              </a:ext>
            </a:extLst>
          </p:cNvPr>
          <p:cNvGrpSpPr>
            <a:grpSpLocks/>
          </p:cNvGrpSpPr>
          <p:nvPr/>
        </p:nvGrpSpPr>
        <p:grpSpPr bwMode="auto">
          <a:xfrm>
            <a:off x="8153400" y="152400"/>
            <a:ext cx="792163" cy="1295400"/>
            <a:chOff x="5136" y="960"/>
            <a:chExt cx="528" cy="864"/>
          </a:xfrm>
        </p:grpSpPr>
        <p:sp>
          <p:nvSpPr>
            <p:cNvPr id="1033" name="Oval 9">
              <a:extLst>
                <a:ext uri="{FF2B5EF4-FFF2-40B4-BE49-F238E27FC236}">
                  <a16:creationId xmlns:a16="http://schemas.microsoft.com/office/drawing/2014/main" id="{CFFF3DB0-4DCE-4AE2-9C4A-1A9FE84E3E8D}"/>
                </a:ext>
              </a:extLst>
            </p:cNvPr>
            <p:cNvSpPr>
              <a:spLocks noChangeArrowheads="1"/>
            </p:cNvSpPr>
            <p:nvPr/>
          </p:nvSpPr>
          <p:spPr bwMode="auto">
            <a:xfrm>
              <a:off x="5136" y="960"/>
              <a:ext cx="80" cy="80"/>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34" name="Oval 10">
              <a:extLst>
                <a:ext uri="{FF2B5EF4-FFF2-40B4-BE49-F238E27FC236}">
                  <a16:creationId xmlns:a16="http://schemas.microsoft.com/office/drawing/2014/main" id="{7331BFAF-0D05-4082-A90A-167E3464DD23}"/>
                </a:ext>
              </a:extLst>
            </p:cNvPr>
            <p:cNvSpPr>
              <a:spLocks noChangeArrowheads="1"/>
            </p:cNvSpPr>
            <p:nvPr/>
          </p:nvSpPr>
          <p:spPr bwMode="auto">
            <a:xfrm>
              <a:off x="5248" y="960"/>
              <a:ext cx="79" cy="80"/>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35" name="Oval 11">
              <a:extLst>
                <a:ext uri="{FF2B5EF4-FFF2-40B4-BE49-F238E27FC236}">
                  <a16:creationId xmlns:a16="http://schemas.microsoft.com/office/drawing/2014/main" id="{A95662F2-C6EC-4AE3-8C25-00A23409557A}"/>
                </a:ext>
              </a:extLst>
            </p:cNvPr>
            <p:cNvSpPr>
              <a:spLocks noChangeArrowheads="1"/>
            </p:cNvSpPr>
            <p:nvPr/>
          </p:nvSpPr>
          <p:spPr bwMode="auto">
            <a:xfrm>
              <a:off x="5360" y="960"/>
              <a:ext cx="78" cy="80"/>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36" name="Oval 12">
              <a:extLst>
                <a:ext uri="{FF2B5EF4-FFF2-40B4-BE49-F238E27FC236}">
                  <a16:creationId xmlns:a16="http://schemas.microsoft.com/office/drawing/2014/main" id="{3EF09EF1-875D-4D53-AC16-1FF08FFB4873}"/>
                </a:ext>
              </a:extLst>
            </p:cNvPr>
            <p:cNvSpPr>
              <a:spLocks noChangeArrowheads="1"/>
            </p:cNvSpPr>
            <p:nvPr/>
          </p:nvSpPr>
          <p:spPr bwMode="auto">
            <a:xfrm>
              <a:off x="5136" y="1072"/>
              <a:ext cx="80" cy="78"/>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37" name="Oval 13">
              <a:extLst>
                <a:ext uri="{FF2B5EF4-FFF2-40B4-BE49-F238E27FC236}">
                  <a16:creationId xmlns:a16="http://schemas.microsoft.com/office/drawing/2014/main" id="{6521375B-4146-4DE0-B31E-329F4C9FE130}"/>
                </a:ext>
              </a:extLst>
            </p:cNvPr>
            <p:cNvSpPr>
              <a:spLocks noChangeArrowheads="1"/>
            </p:cNvSpPr>
            <p:nvPr/>
          </p:nvSpPr>
          <p:spPr bwMode="auto">
            <a:xfrm>
              <a:off x="5248" y="1072"/>
              <a:ext cx="79" cy="78"/>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38" name="Oval 14">
              <a:extLst>
                <a:ext uri="{FF2B5EF4-FFF2-40B4-BE49-F238E27FC236}">
                  <a16:creationId xmlns:a16="http://schemas.microsoft.com/office/drawing/2014/main" id="{026BDDB0-5AC4-4603-AC12-144D8B23C4AF}"/>
                </a:ext>
              </a:extLst>
            </p:cNvPr>
            <p:cNvSpPr>
              <a:spLocks noChangeArrowheads="1"/>
            </p:cNvSpPr>
            <p:nvPr/>
          </p:nvSpPr>
          <p:spPr bwMode="auto">
            <a:xfrm>
              <a:off x="5360" y="1072"/>
              <a:ext cx="78" cy="78"/>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39" name="Oval 15">
              <a:extLst>
                <a:ext uri="{FF2B5EF4-FFF2-40B4-BE49-F238E27FC236}">
                  <a16:creationId xmlns:a16="http://schemas.microsoft.com/office/drawing/2014/main" id="{297E50DF-8236-421A-BCC3-FAF34C7C6F39}"/>
                </a:ext>
              </a:extLst>
            </p:cNvPr>
            <p:cNvSpPr>
              <a:spLocks noChangeArrowheads="1"/>
            </p:cNvSpPr>
            <p:nvPr/>
          </p:nvSpPr>
          <p:spPr bwMode="auto">
            <a:xfrm>
              <a:off x="5472" y="1072"/>
              <a:ext cx="78" cy="78"/>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0" name="Oval 16">
              <a:extLst>
                <a:ext uri="{FF2B5EF4-FFF2-40B4-BE49-F238E27FC236}">
                  <a16:creationId xmlns:a16="http://schemas.microsoft.com/office/drawing/2014/main" id="{1A65EAA8-9CBA-4FF5-9E0E-F2CF1D7B1F50}"/>
                </a:ext>
              </a:extLst>
            </p:cNvPr>
            <p:cNvSpPr>
              <a:spLocks noChangeArrowheads="1"/>
            </p:cNvSpPr>
            <p:nvPr/>
          </p:nvSpPr>
          <p:spPr bwMode="auto">
            <a:xfrm>
              <a:off x="5136" y="1184"/>
              <a:ext cx="80" cy="78"/>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1" name="Oval 17">
              <a:extLst>
                <a:ext uri="{FF2B5EF4-FFF2-40B4-BE49-F238E27FC236}">
                  <a16:creationId xmlns:a16="http://schemas.microsoft.com/office/drawing/2014/main" id="{4B2E875C-FCEA-4FB7-9D35-6D974B67AE0F}"/>
                </a:ext>
              </a:extLst>
            </p:cNvPr>
            <p:cNvSpPr>
              <a:spLocks noChangeArrowheads="1"/>
            </p:cNvSpPr>
            <p:nvPr/>
          </p:nvSpPr>
          <p:spPr bwMode="auto">
            <a:xfrm>
              <a:off x="5248" y="1184"/>
              <a:ext cx="79" cy="78"/>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2" name="Oval 18">
              <a:extLst>
                <a:ext uri="{FF2B5EF4-FFF2-40B4-BE49-F238E27FC236}">
                  <a16:creationId xmlns:a16="http://schemas.microsoft.com/office/drawing/2014/main" id="{634DB1AC-C4C0-4A75-8ED7-DB5C072BF499}"/>
                </a:ext>
              </a:extLst>
            </p:cNvPr>
            <p:cNvSpPr>
              <a:spLocks noChangeArrowheads="1"/>
            </p:cNvSpPr>
            <p:nvPr/>
          </p:nvSpPr>
          <p:spPr bwMode="auto">
            <a:xfrm>
              <a:off x="5360" y="1184"/>
              <a:ext cx="78" cy="78"/>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3" name="Oval 19">
              <a:extLst>
                <a:ext uri="{FF2B5EF4-FFF2-40B4-BE49-F238E27FC236}">
                  <a16:creationId xmlns:a16="http://schemas.microsoft.com/office/drawing/2014/main" id="{0FAE8A32-D08A-48C6-9837-277BFE8B3D4F}"/>
                </a:ext>
              </a:extLst>
            </p:cNvPr>
            <p:cNvSpPr>
              <a:spLocks noChangeArrowheads="1"/>
            </p:cNvSpPr>
            <p:nvPr/>
          </p:nvSpPr>
          <p:spPr bwMode="auto">
            <a:xfrm>
              <a:off x="5472" y="1184"/>
              <a:ext cx="78" cy="78"/>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4" name="Oval 20">
              <a:extLst>
                <a:ext uri="{FF2B5EF4-FFF2-40B4-BE49-F238E27FC236}">
                  <a16:creationId xmlns:a16="http://schemas.microsoft.com/office/drawing/2014/main" id="{BF1DC4E7-BD28-4833-93DB-4DB3B687F34E}"/>
                </a:ext>
              </a:extLst>
            </p:cNvPr>
            <p:cNvSpPr>
              <a:spLocks noChangeArrowheads="1"/>
            </p:cNvSpPr>
            <p:nvPr/>
          </p:nvSpPr>
          <p:spPr bwMode="auto">
            <a:xfrm>
              <a:off x="5584" y="1184"/>
              <a:ext cx="80" cy="78"/>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5" name="Oval 21">
              <a:extLst>
                <a:ext uri="{FF2B5EF4-FFF2-40B4-BE49-F238E27FC236}">
                  <a16:creationId xmlns:a16="http://schemas.microsoft.com/office/drawing/2014/main" id="{5095E908-367D-4AC7-B719-EE672DCC4507}"/>
                </a:ext>
              </a:extLst>
            </p:cNvPr>
            <p:cNvSpPr>
              <a:spLocks noChangeArrowheads="1"/>
            </p:cNvSpPr>
            <p:nvPr/>
          </p:nvSpPr>
          <p:spPr bwMode="auto">
            <a:xfrm>
              <a:off x="5136" y="1296"/>
              <a:ext cx="80" cy="80"/>
            </a:xfrm>
            <a:prstGeom prst="ellipse">
              <a:avLst/>
            </a:prstGeom>
            <a:solidFill>
              <a:schemeClr val="tx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6" name="Oval 22">
              <a:extLst>
                <a:ext uri="{FF2B5EF4-FFF2-40B4-BE49-F238E27FC236}">
                  <a16:creationId xmlns:a16="http://schemas.microsoft.com/office/drawing/2014/main" id="{C75359CB-597F-4C2E-BC7A-66F086DF1A3E}"/>
                </a:ext>
              </a:extLst>
            </p:cNvPr>
            <p:cNvSpPr>
              <a:spLocks noChangeArrowheads="1"/>
            </p:cNvSpPr>
            <p:nvPr/>
          </p:nvSpPr>
          <p:spPr bwMode="auto">
            <a:xfrm>
              <a:off x="5248" y="1296"/>
              <a:ext cx="79" cy="80"/>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7" name="Oval 23">
              <a:extLst>
                <a:ext uri="{FF2B5EF4-FFF2-40B4-BE49-F238E27FC236}">
                  <a16:creationId xmlns:a16="http://schemas.microsoft.com/office/drawing/2014/main" id="{1392DEB5-29FF-4FCC-9F45-A32F41BDA135}"/>
                </a:ext>
              </a:extLst>
            </p:cNvPr>
            <p:cNvSpPr>
              <a:spLocks noChangeArrowheads="1"/>
            </p:cNvSpPr>
            <p:nvPr/>
          </p:nvSpPr>
          <p:spPr bwMode="auto">
            <a:xfrm>
              <a:off x="5360" y="1296"/>
              <a:ext cx="78" cy="80"/>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8" name="Oval 24">
              <a:extLst>
                <a:ext uri="{FF2B5EF4-FFF2-40B4-BE49-F238E27FC236}">
                  <a16:creationId xmlns:a16="http://schemas.microsoft.com/office/drawing/2014/main" id="{380BC2EA-1F95-4747-9C9D-4A85A63BBE47}"/>
                </a:ext>
              </a:extLst>
            </p:cNvPr>
            <p:cNvSpPr>
              <a:spLocks noChangeArrowheads="1"/>
            </p:cNvSpPr>
            <p:nvPr/>
          </p:nvSpPr>
          <p:spPr bwMode="auto">
            <a:xfrm>
              <a:off x="5472" y="1296"/>
              <a:ext cx="78" cy="80"/>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49" name="Oval 25">
              <a:extLst>
                <a:ext uri="{FF2B5EF4-FFF2-40B4-BE49-F238E27FC236}">
                  <a16:creationId xmlns:a16="http://schemas.microsoft.com/office/drawing/2014/main" id="{319520BB-DA86-4D3F-9B0A-6A88DCBA4EBC}"/>
                </a:ext>
              </a:extLst>
            </p:cNvPr>
            <p:cNvSpPr>
              <a:spLocks noChangeArrowheads="1"/>
            </p:cNvSpPr>
            <p:nvPr/>
          </p:nvSpPr>
          <p:spPr bwMode="auto">
            <a:xfrm>
              <a:off x="5136" y="1408"/>
              <a:ext cx="80" cy="80"/>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0" name="Oval 26">
              <a:extLst>
                <a:ext uri="{FF2B5EF4-FFF2-40B4-BE49-F238E27FC236}">
                  <a16:creationId xmlns:a16="http://schemas.microsoft.com/office/drawing/2014/main" id="{8A3D083F-4930-4470-B6E3-5AFF02117353}"/>
                </a:ext>
              </a:extLst>
            </p:cNvPr>
            <p:cNvSpPr>
              <a:spLocks noChangeArrowheads="1"/>
            </p:cNvSpPr>
            <p:nvPr/>
          </p:nvSpPr>
          <p:spPr bwMode="auto">
            <a:xfrm>
              <a:off x="5248" y="1408"/>
              <a:ext cx="79" cy="80"/>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1" name="Oval 27">
              <a:extLst>
                <a:ext uri="{FF2B5EF4-FFF2-40B4-BE49-F238E27FC236}">
                  <a16:creationId xmlns:a16="http://schemas.microsoft.com/office/drawing/2014/main" id="{DDB5307A-02C8-49E5-8221-79F2F9C88C88}"/>
                </a:ext>
              </a:extLst>
            </p:cNvPr>
            <p:cNvSpPr>
              <a:spLocks noChangeArrowheads="1"/>
            </p:cNvSpPr>
            <p:nvPr/>
          </p:nvSpPr>
          <p:spPr bwMode="auto">
            <a:xfrm>
              <a:off x="5360" y="1408"/>
              <a:ext cx="78" cy="80"/>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2" name="Oval 28">
              <a:extLst>
                <a:ext uri="{FF2B5EF4-FFF2-40B4-BE49-F238E27FC236}">
                  <a16:creationId xmlns:a16="http://schemas.microsoft.com/office/drawing/2014/main" id="{133B32CA-6DF5-4F8F-9ED7-5D8D6804EAE4}"/>
                </a:ext>
              </a:extLst>
            </p:cNvPr>
            <p:cNvSpPr>
              <a:spLocks noChangeArrowheads="1"/>
            </p:cNvSpPr>
            <p:nvPr/>
          </p:nvSpPr>
          <p:spPr bwMode="auto">
            <a:xfrm>
              <a:off x="5472" y="1408"/>
              <a:ext cx="78" cy="80"/>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3" name="Oval 29">
              <a:extLst>
                <a:ext uri="{FF2B5EF4-FFF2-40B4-BE49-F238E27FC236}">
                  <a16:creationId xmlns:a16="http://schemas.microsoft.com/office/drawing/2014/main" id="{9AE85E4A-BA98-458A-8887-E259D24C0015}"/>
                </a:ext>
              </a:extLst>
            </p:cNvPr>
            <p:cNvSpPr>
              <a:spLocks noChangeArrowheads="1"/>
            </p:cNvSpPr>
            <p:nvPr/>
          </p:nvSpPr>
          <p:spPr bwMode="auto">
            <a:xfrm>
              <a:off x="5584" y="1408"/>
              <a:ext cx="80" cy="80"/>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4" name="Oval 30">
              <a:extLst>
                <a:ext uri="{FF2B5EF4-FFF2-40B4-BE49-F238E27FC236}">
                  <a16:creationId xmlns:a16="http://schemas.microsoft.com/office/drawing/2014/main" id="{51A7C5AD-31BB-421A-8EDD-25664C5B8DD8}"/>
                </a:ext>
              </a:extLst>
            </p:cNvPr>
            <p:cNvSpPr>
              <a:spLocks noChangeArrowheads="1"/>
            </p:cNvSpPr>
            <p:nvPr/>
          </p:nvSpPr>
          <p:spPr bwMode="auto">
            <a:xfrm>
              <a:off x="5136" y="1520"/>
              <a:ext cx="80" cy="79"/>
            </a:xfrm>
            <a:prstGeom prst="ellipse">
              <a:avLst/>
            </a:prstGeom>
            <a:solidFill>
              <a:schemeClr val="accent2"/>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5" name="Oval 31">
              <a:extLst>
                <a:ext uri="{FF2B5EF4-FFF2-40B4-BE49-F238E27FC236}">
                  <a16:creationId xmlns:a16="http://schemas.microsoft.com/office/drawing/2014/main" id="{AFC446FA-CE59-4005-8222-8DCBF74CFC88}"/>
                </a:ext>
              </a:extLst>
            </p:cNvPr>
            <p:cNvSpPr>
              <a:spLocks noChangeArrowheads="1"/>
            </p:cNvSpPr>
            <p:nvPr/>
          </p:nvSpPr>
          <p:spPr bwMode="auto">
            <a:xfrm>
              <a:off x="5248" y="1520"/>
              <a:ext cx="79" cy="79"/>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6" name="Oval 32">
              <a:extLst>
                <a:ext uri="{FF2B5EF4-FFF2-40B4-BE49-F238E27FC236}">
                  <a16:creationId xmlns:a16="http://schemas.microsoft.com/office/drawing/2014/main" id="{B55BCDD1-14FF-42B6-B429-50E19C3664D9}"/>
                </a:ext>
              </a:extLst>
            </p:cNvPr>
            <p:cNvSpPr>
              <a:spLocks noChangeArrowheads="1"/>
            </p:cNvSpPr>
            <p:nvPr/>
          </p:nvSpPr>
          <p:spPr bwMode="auto">
            <a:xfrm>
              <a:off x="5360" y="1520"/>
              <a:ext cx="78" cy="79"/>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7" name="Oval 33">
              <a:extLst>
                <a:ext uri="{FF2B5EF4-FFF2-40B4-BE49-F238E27FC236}">
                  <a16:creationId xmlns:a16="http://schemas.microsoft.com/office/drawing/2014/main" id="{B22B501D-E47D-4788-9011-0D9EE61AFF1E}"/>
                </a:ext>
              </a:extLst>
            </p:cNvPr>
            <p:cNvSpPr>
              <a:spLocks noChangeArrowheads="1"/>
            </p:cNvSpPr>
            <p:nvPr/>
          </p:nvSpPr>
          <p:spPr bwMode="auto">
            <a:xfrm>
              <a:off x="5472" y="1520"/>
              <a:ext cx="78" cy="79"/>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8" name="Oval 34">
              <a:extLst>
                <a:ext uri="{FF2B5EF4-FFF2-40B4-BE49-F238E27FC236}">
                  <a16:creationId xmlns:a16="http://schemas.microsoft.com/office/drawing/2014/main" id="{D24E7D19-3802-4E38-8BBF-A0F299CD8F0A}"/>
                </a:ext>
              </a:extLst>
            </p:cNvPr>
            <p:cNvSpPr>
              <a:spLocks noChangeArrowheads="1"/>
            </p:cNvSpPr>
            <p:nvPr/>
          </p:nvSpPr>
          <p:spPr bwMode="auto">
            <a:xfrm>
              <a:off x="5136" y="1632"/>
              <a:ext cx="80" cy="78"/>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59" name="Oval 35">
              <a:extLst>
                <a:ext uri="{FF2B5EF4-FFF2-40B4-BE49-F238E27FC236}">
                  <a16:creationId xmlns:a16="http://schemas.microsoft.com/office/drawing/2014/main" id="{736D8FF3-8CAF-4841-AFAF-52BDC1C385E4}"/>
                </a:ext>
              </a:extLst>
            </p:cNvPr>
            <p:cNvSpPr>
              <a:spLocks noChangeArrowheads="1"/>
            </p:cNvSpPr>
            <p:nvPr/>
          </p:nvSpPr>
          <p:spPr bwMode="auto">
            <a:xfrm>
              <a:off x="5248" y="1632"/>
              <a:ext cx="79" cy="78"/>
            </a:xfrm>
            <a:prstGeom prst="ellipse">
              <a:avLst/>
            </a:prstGeom>
            <a:solidFill>
              <a:schemeClr val="accent1"/>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60" name="Oval 36">
              <a:extLst>
                <a:ext uri="{FF2B5EF4-FFF2-40B4-BE49-F238E27FC236}">
                  <a16:creationId xmlns:a16="http://schemas.microsoft.com/office/drawing/2014/main" id="{E3C7B4C8-AE2B-40E5-BDFC-2B276E782FDA}"/>
                </a:ext>
              </a:extLst>
            </p:cNvPr>
            <p:cNvSpPr>
              <a:spLocks noChangeArrowheads="1"/>
            </p:cNvSpPr>
            <p:nvPr/>
          </p:nvSpPr>
          <p:spPr bwMode="auto">
            <a:xfrm>
              <a:off x="5360" y="1632"/>
              <a:ext cx="78" cy="78"/>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61" name="Oval 37">
              <a:extLst>
                <a:ext uri="{FF2B5EF4-FFF2-40B4-BE49-F238E27FC236}">
                  <a16:creationId xmlns:a16="http://schemas.microsoft.com/office/drawing/2014/main" id="{36FA1727-7138-4761-BA65-7A3D75FF16BC}"/>
                </a:ext>
              </a:extLst>
            </p:cNvPr>
            <p:cNvSpPr>
              <a:spLocks noChangeArrowheads="1"/>
            </p:cNvSpPr>
            <p:nvPr/>
          </p:nvSpPr>
          <p:spPr bwMode="auto">
            <a:xfrm>
              <a:off x="5472" y="1632"/>
              <a:ext cx="78" cy="78"/>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62" name="Oval 38">
              <a:extLst>
                <a:ext uri="{FF2B5EF4-FFF2-40B4-BE49-F238E27FC236}">
                  <a16:creationId xmlns:a16="http://schemas.microsoft.com/office/drawing/2014/main" id="{66B2FEC2-2853-4519-9164-44ED96AA30AC}"/>
                </a:ext>
              </a:extLst>
            </p:cNvPr>
            <p:cNvSpPr>
              <a:spLocks noChangeArrowheads="1"/>
            </p:cNvSpPr>
            <p:nvPr/>
          </p:nvSpPr>
          <p:spPr bwMode="auto">
            <a:xfrm>
              <a:off x="5248" y="1744"/>
              <a:ext cx="79" cy="80"/>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sp>
          <p:nvSpPr>
            <p:cNvPr id="1063" name="Oval 39">
              <a:extLst>
                <a:ext uri="{FF2B5EF4-FFF2-40B4-BE49-F238E27FC236}">
                  <a16:creationId xmlns:a16="http://schemas.microsoft.com/office/drawing/2014/main" id="{FC4D421F-CA61-4034-AC7B-23125037F39F}"/>
                </a:ext>
              </a:extLst>
            </p:cNvPr>
            <p:cNvSpPr>
              <a:spLocks noChangeArrowheads="1"/>
            </p:cNvSpPr>
            <p:nvPr/>
          </p:nvSpPr>
          <p:spPr bwMode="auto">
            <a:xfrm>
              <a:off x="5472" y="1744"/>
              <a:ext cx="78" cy="80"/>
            </a:xfrm>
            <a:prstGeom prst="ellipse">
              <a:avLst/>
            </a:prstGeom>
            <a:solidFill>
              <a:schemeClr val="folHlink"/>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endParaRPr lang="en-US" altLang="en-US"/>
            </a:p>
          </p:txBody>
        </p:sp>
      </p:grpSp>
    </p:spTree>
  </p:cSld>
  <p:clrMap bg1="lt1" tx1="dk1" bg2="lt2" tx2="dk2" accent1="accent1" accent2="accent2" accent3="accent3" accent4="accent4" accent5="accent5" accent6="accent6" hlink="hlink" folHlink="folHlink"/>
  <p:sldLayoutIdLst>
    <p:sldLayoutId id="2147483744" r:id="rId1"/>
    <p:sldLayoutId id="2147483734" r:id="rId2"/>
    <p:sldLayoutId id="2147483735" r:id="rId3"/>
    <p:sldLayoutId id="2147483736" r:id="rId4"/>
    <p:sldLayoutId id="2147483737" r:id="rId5"/>
    <p:sldLayoutId id="2147483738" r:id="rId6"/>
    <p:sldLayoutId id="2147483739" r:id="rId7"/>
    <p:sldLayoutId id="2147483740" r:id="rId8"/>
    <p:sldLayoutId id="2147483741" r:id="rId9"/>
    <p:sldLayoutId id="2147483742" r:id="rId10"/>
    <p:sldLayoutId id="2147483743" r:id="rId11"/>
  </p:sldLayoutIdLst>
  <p:hf hdr="0" ftr="0" dt="0"/>
  <p:txStyles>
    <p:titleStyle>
      <a:lvl1pPr algn="l" rtl="0" eaLnBrk="0" fontAlgn="base" hangingPunct="0">
        <a:spcBef>
          <a:spcPct val="0"/>
        </a:spcBef>
        <a:spcAft>
          <a:spcPct val="0"/>
        </a:spcAft>
        <a:defRPr sz="3900" b="1">
          <a:solidFill>
            <a:schemeClr val="tx2"/>
          </a:solidFill>
          <a:latin typeface="+mj-lt"/>
          <a:ea typeface="+mj-ea"/>
          <a:cs typeface="+mj-cs"/>
        </a:defRPr>
      </a:lvl1pPr>
      <a:lvl2pPr algn="l" rtl="0" eaLnBrk="0" fontAlgn="base" hangingPunct="0">
        <a:spcBef>
          <a:spcPct val="0"/>
        </a:spcBef>
        <a:spcAft>
          <a:spcPct val="0"/>
        </a:spcAft>
        <a:defRPr sz="3900" b="1">
          <a:solidFill>
            <a:schemeClr val="tx2"/>
          </a:solidFill>
          <a:latin typeface="Arial" charset="0"/>
        </a:defRPr>
      </a:lvl2pPr>
      <a:lvl3pPr algn="l" rtl="0" eaLnBrk="0" fontAlgn="base" hangingPunct="0">
        <a:spcBef>
          <a:spcPct val="0"/>
        </a:spcBef>
        <a:spcAft>
          <a:spcPct val="0"/>
        </a:spcAft>
        <a:defRPr sz="3900" b="1">
          <a:solidFill>
            <a:schemeClr val="tx2"/>
          </a:solidFill>
          <a:latin typeface="Arial" charset="0"/>
        </a:defRPr>
      </a:lvl3pPr>
      <a:lvl4pPr algn="l" rtl="0" eaLnBrk="0" fontAlgn="base" hangingPunct="0">
        <a:spcBef>
          <a:spcPct val="0"/>
        </a:spcBef>
        <a:spcAft>
          <a:spcPct val="0"/>
        </a:spcAft>
        <a:defRPr sz="3900" b="1">
          <a:solidFill>
            <a:schemeClr val="tx2"/>
          </a:solidFill>
          <a:latin typeface="Arial" charset="0"/>
        </a:defRPr>
      </a:lvl4pPr>
      <a:lvl5pPr algn="l" rtl="0" eaLnBrk="0" fontAlgn="base" hangingPunct="0">
        <a:spcBef>
          <a:spcPct val="0"/>
        </a:spcBef>
        <a:spcAft>
          <a:spcPct val="0"/>
        </a:spcAft>
        <a:defRPr sz="3900" b="1">
          <a:solidFill>
            <a:schemeClr val="tx2"/>
          </a:solidFill>
          <a:latin typeface="Arial" charset="0"/>
        </a:defRPr>
      </a:lvl5pPr>
      <a:lvl6pPr marL="457200" algn="l" rtl="0" fontAlgn="base">
        <a:spcBef>
          <a:spcPct val="0"/>
        </a:spcBef>
        <a:spcAft>
          <a:spcPct val="0"/>
        </a:spcAft>
        <a:defRPr sz="3900" b="1">
          <a:solidFill>
            <a:schemeClr val="tx2"/>
          </a:solidFill>
          <a:latin typeface="Arial" charset="0"/>
        </a:defRPr>
      </a:lvl6pPr>
      <a:lvl7pPr marL="914400" algn="l" rtl="0" fontAlgn="base">
        <a:spcBef>
          <a:spcPct val="0"/>
        </a:spcBef>
        <a:spcAft>
          <a:spcPct val="0"/>
        </a:spcAft>
        <a:defRPr sz="3900" b="1">
          <a:solidFill>
            <a:schemeClr val="tx2"/>
          </a:solidFill>
          <a:latin typeface="Arial" charset="0"/>
        </a:defRPr>
      </a:lvl7pPr>
      <a:lvl8pPr marL="1371600" algn="l" rtl="0" fontAlgn="base">
        <a:spcBef>
          <a:spcPct val="0"/>
        </a:spcBef>
        <a:spcAft>
          <a:spcPct val="0"/>
        </a:spcAft>
        <a:defRPr sz="3900" b="1">
          <a:solidFill>
            <a:schemeClr val="tx2"/>
          </a:solidFill>
          <a:latin typeface="Arial" charset="0"/>
        </a:defRPr>
      </a:lvl8pPr>
      <a:lvl9pPr marL="1828800" algn="l" rtl="0" fontAlgn="base">
        <a:spcBef>
          <a:spcPct val="0"/>
        </a:spcBef>
        <a:spcAft>
          <a:spcPct val="0"/>
        </a:spcAft>
        <a:defRPr sz="3900" b="1">
          <a:solidFill>
            <a:schemeClr val="tx2"/>
          </a:solidFill>
          <a:latin typeface="Arial" charset="0"/>
        </a:defRPr>
      </a:lvl9pPr>
    </p:titleStyle>
    <p:body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1.jpeg"/><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jpeg"/><Relationship Id="rId1" Type="http://schemas.openxmlformats.org/officeDocument/2006/relationships/slideLayout" Target="../slideLayouts/slideLayout7.xml"/><Relationship Id="rId5" Type="http://schemas.openxmlformats.org/officeDocument/2006/relationships/image" Target="../media/image17.png"/><Relationship Id="rId4" Type="http://schemas.openxmlformats.org/officeDocument/2006/relationships/image" Target="../media/image16.png"/></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image" Target="../media/image21.jpeg"/><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7.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image" Target="../media/image30.jpg"/><Relationship Id="rId2" Type="http://schemas.openxmlformats.org/officeDocument/2006/relationships/image" Target="../media/image29.jpg"/><Relationship Id="rId1" Type="http://schemas.openxmlformats.org/officeDocument/2006/relationships/slideLayout" Target="../slideLayouts/slideLayout7.xml"/><Relationship Id="rId4" Type="http://schemas.openxmlformats.org/officeDocument/2006/relationships/image" Target="../media/image31.png"/></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2" Type="http://schemas.openxmlformats.org/officeDocument/2006/relationships/image" Target="../media/image32.JPG"/><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2" Type="http://schemas.openxmlformats.org/officeDocument/2006/relationships/image" Target="../media/image33.jpg"/><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2" Type="http://schemas.openxmlformats.org/officeDocument/2006/relationships/image" Target="../media/image34.jpeg"/><Relationship Id="rId1" Type="http://schemas.openxmlformats.org/officeDocument/2006/relationships/slideLayout" Target="../slideLayouts/slideLayout7.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image" Target="../media/image39.jpg"/><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slideLayout" Target="../slideLayouts/slideLayout7.xml"/><Relationship Id="rId5" Type="http://schemas.openxmlformats.org/officeDocument/2006/relationships/image" Target="../media/image44.jpeg"/><Relationship Id="rId4" Type="http://schemas.openxmlformats.org/officeDocument/2006/relationships/image" Target="../media/image43.png"/></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image" Target="../media/image45.jpeg"/><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7.xml"/></Relationships>
</file>

<file path=ppt/slides/_rels/slide343.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png"/><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7.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0.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Layout" Target="../slideLayouts/slideLayout2.xml"/></Relationships>
</file>

<file path=ppt/slides/_rels/slide40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2.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3.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2.xml"/></Relationships>
</file>

<file path=ppt/slides/_rels/slide404.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405.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406.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407.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408.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409.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0.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411.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2.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Layout" Target="../slideLayouts/slideLayout7.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7.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7.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7.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7.xml"/></Relationships>
</file>

<file path=ppt/slides/_rels/slide5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7.xml"/></Relationships>
</file>

<file path=ppt/slides/_rels/slide6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7.xml"/></Relationships>
</file>

<file path=ppt/slides/_rels/slide6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9BA16E9-5B41-4BED-B5D3-921F5E0A316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a:t>
            </a:fld>
            <a:endParaRPr lang="de-DE" noProof="0" dirty="0"/>
          </a:p>
        </p:txBody>
      </p:sp>
      <p:sp>
        <p:nvSpPr>
          <p:cNvPr id="5" name="TextBox 4">
            <a:extLst>
              <a:ext uri="{FF2B5EF4-FFF2-40B4-BE49-F238E27FC236}">
                <a16:creationId xmlns:a16="http://schemas.microsoft.com/office/drawing/2014/main" id="{9F8D3770-3C6C-45F5-B169-58EB6DA58764}"/>
              </a:ext>
            </a:extLst>
          </p:cNvPr>
          <p:cNvSpPr txBox="1"/>
          <p:nvPr/>
        </p:nvSpPr>
        <p:spPr>
          <a:xfrm>
            <a:off x="1141819" y="2967335"/>
            <a:ext cx="6706781" cy="1256754"/>
          </a:xfrm>
          <a:prstGeom prst="rect">
            <a:avLst/>
          </a:prstGeom>
          <a:noFill/>
        </p:spPr>
        <p:txBody>
          <a:bodyPr wrap="square" lIns="25400" tIns="12700" rIns="25400" bIns="12700" rtlCol="0">
            <a:spAutoFit/>
          </a:bodyPr>
          <a:lstStyle/>
          <a:p>
            <a:r>
              <a:rPr lang="de-DE" sz="1600" noProof="0" dirty="0">
                <a:latin typeface="+mn-lt"/>
              </a:rPr>
              <a:t>Bevor Sie beginnen: Dies ist ein umfangreiches Thema, und umfangreiche Themen erfordern umfangreiche Folienreihen. Die Reihe enthält natürliche Unterbrechungen; an diesen Stellen wurden Folien </a:t>
            </a:r>
            <a:r>
              <a:rPr lang="de-DE" sz="1600" i="1" noProof="0" dirty="0">
                <a:solidFill>
                  <a:srgbClr val="0000FF"/>
                </a:solidFill>
                <a:latin typeface="+mn-lt"/>
              </a:rPr>
              <a:t>mit der Überschrift </a:t>
            </a:r>
            <a:r>
              <a:rPr lang="de-DE" sz="1600" i="1" noProof="0" dirty="0">
                <a:latin typeface="+mn-lt"/>
              </a:rPr>
              <a:t>„Pause!</a:t>
            </a:r>
            <a:r>
              <a:rPr lang="de-DE" sz="1600" i="1" noProof="0" dirty="0">
                <a:solidFill>
                  <a:srgbClr val="0000FF"/>
                </a:solidFill>
                <a:latin typeface="+mn-lt"/>
              </a:rPr>
              <a:t>“ </a:t>
            </a:r>
            <a:r>
              <a:rPr lang="de-DE" sz="1600" noProof="0" dirty="0">
                <a:latin typeface="+mn-lt"/>
              </a:rPr>
              <a:t>eingefügt. </a:t>
            </a:r>
            <a:r>
              <a:rPr lang="de-DE" sz="1600" noProof="0" dirty="0">
                <a:solidFill>
                  <a:srgbClr val="0000FF"/>
                </a:solidFill>
                <a:latin typeface="+mn-lt"/>
              </a:rPr>
              <a:t>Eine </a:t>
            </a:r>
            <a:r>
              <a:rPr lang="de-DE" sz="1600" i="1" noProof="0" dirty="0">
                <a:solidFill>
                  <a:srgbClr val="0000FF"/>
                </a:solidFill>
                <a:latin typeface="+mn-lt"/>
              </a:rPr>
              <a:t>Zusammenfassung </a:t>
            </a:r>
            <a:r>
              <a:rPr lang="de-DE" sz="1600" noProof="0" dirty="0">
                <a:solidFill>
                  <a:srgbClr val="0000FF"/>
                </a:solidFill>
                <a:latin typeface="+mn-lt"/>
              </a:rPr>
              <a:t>finden Sie am Ende der Reihe.</a:t>
            </a:r>
          </a:p>
        </p:txBody>
      </p:sp>
    </p:spTree>
    <p:extLst>
      <p:ext uri="{BB962C8B-B14F-4D97-AF65-F5344CB8AC3E}">
        <p14:creationId xmlns:p14="http://schemas.microsoft.com/office/powerpoint/2010/main" val="777243219"/>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13EEBBE-3966-4722-BE84-B0FA715ECBB9}"/>
              </a:ext>
            </a:extLst>
          </p:cNvPr>
          <p:cNvSpPr/>
          <p:nvPr/>
        </p:nvSpPr>
        <p:spPr>
          <a:xfrm>
            <a:off x="4093464"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10</a:t>
            </a:fld>
            <a:endParaRPr lang="de-DE" noProof="0" dirty="0"/>
          </a:p>
        </p:txBody>
      </p:sp>
      <p:sp>
        <p:nvSpPr>
          <p:cNvPr id="6" name="TextBox 5">
            <a:extLst>
              <a:ext uri="{FF2B5EF4-FFF2-40B4-BE49-F238E27FC236}">
                <a16:creationId xmlns:a16="http://schemas.microsoft.com/office/drawing/2014/main" id="{B9E7F17A-263C-48DE-9D8B-BDDA0315E6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7" name="TextBox 6">
            <a:extLst>
              <a:ext uri="{FF2B5EF4-FFF2-40B4-BE49-F238E27FC236}">
                <a16:creationId xmlns:a16="http://schemas.microsoft.com/office/drawing/2014/main" id="{C6208792-8889-412F-922E-C992598CA9B1}"/>
              </a:ext>
            </a:extLst>
          </p:cNvPr>
          <p:cNvSpPr txBox="1"/>
          <p:nvPr/>
        </p:nvSpPr>
        <p:spPr>
          <a:xfrm>
            <a:off x="1272765" y="1875182"/>
            <a:ext cx="5750887" cy="1995418"/>
          </a:xfrm>
          <a:prstGeom prst="rect">
            <a:avLst/>
          </a:prstGeom>
          <a:noFill/>
        </p:spPr>
        <p:txBody>
          <a:bodyPr wrap="square" lIns="25400" tIns="12700" rIns="25400" bIns="12700" rtlCol="0">
            <a:spAutoFit/>
          </a:bodyPr>
          <a:lstStyle/>
          <a:p>
            <a:r>
              <a:rPr lang="de-DE" sz="1600" i="1" noProof="0" dirty="0"/>
              <a:t>Wie hoch ist der Anteil der Amerikaner über 65 Jahre, die an AMD leiden? </a:t>
            </a:r>
            <a:r>
              <a:rPr lang="de-DE" sz="1600" i="1" dirty="0">
                <a:solidFill>
                  <a:srgbClr val="0000FF"/>
                </a:solidFill>
              </a:rPr>
              <a:t>Über 75?</a:t>
            </a:r>
          </a:p>
          <a:p>
            <a:r>
              <a:rPr lang="de-DE" sz="1600" noProof="0" dirty="0"/>
              <a:t>10 %.</a:t>
            </a:r>
            <a:r>
              <a:rPr lang="de-DE" sz="1600" noProof="0" dirty="0">
                <a:solidFill>
                  <a:srgbClr val="0000FF"/>
                </a:solidFill>
              </a:rPr>
              <a:t> 25 %!</a:t>
            </a:r>
          </a:p>
          <a:p>
            <a:endParaRPr lang="de-DE" sz="1600" i="1" noProof="0" dirty="0"/>
          </a:p>
          <a:p>
            <a:r>
              <a:rPr lang="de-DE" sz="1600" i="1" noProof="0" dirty="0"/>
              <a:t>Apropos Demografie: Hängt das AMD-Risiko mit der ethnischen Zugehörigkeit zusammen?</a:t>
            </a:r>
          </a:p>
          <a:p>
            <a:r>
              <a:rPr lang="de-DE" sz="1600" noProof="0" dirty="0"/>
              <a:t>Ja, Weiße haben das höchste Risiko und Afroamerikaner das niedrigste; </a:t>
            </a:r>
            <a:r>
              <a:rPr lang="de-DE" sz="1600" noProof="0" dirty="0">
                <a:solidFill>
                  <a:srgbClr val="0000FF"/>
                </a:solidFill>
              </a:rPr>
              <a:t>Asiaten und Hispanics liegen dazwischen </a:t>
            </a:r>
          </a:p>
        </p:txBody>
      </p:sp>
      <p:sp>
        <p:nvSpPr>
          <p:cNvPr id="8" name="Rectangle 7">
            <a:extLst>
              <a:ext uri="{FF2B5EF4-FFF2-40B4-BE49-F238E27FC236}">
                <a16:creationId xmlns:a16="http://schemas.microsoft.com/office/drawing/2014/main" id="{AF92EE94-E2BC-4064-9780-6846A013D2E5}"/>
              </a:ext>
            </a:extLst>
          </p:cNvPr>
          <p:cNvSpPr/>
          <p:nvPr/>
        </p:nvSpPr>
        <p:spPr>
          <a:xfrm>
            <a:off x="2286000" y="3614530"/>
            <a:ext cx="685800" cy="271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9">
            <a:extLst>
              <a:ext uri="{FF2B5EF4-FFF2-40B4-BE49-F238E27FC236}">
                <a16:creationId xmlns:a16="http://schemas.microsoft.com/office/drawing/2014/main" id="{87962FF5-0E46-4A7D-894A-6AF4ED1A9D06}"/>
              </a:ext>
            </a:extLst>
          </p:cNvPr>
          <p:cNvSpPr/>
          <p:nvPr/>
        </p:nvSpPr>
        <p:spPr>
          <a:xfrm>
            <a:off x="3429000" y="3598930"/>
            <a:ext cx="914400" cy="271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 name="Content Placeholder 5">
            <a:extLst>
              <a:ext uri="{FF2B5EF4-FFF2-40B4-BE49-F238E27FC236}">
                <a16:creationId xmlns:a16="http://schemas.microsoft.com/office/drawing/2014/main" id="{953FEBAC-0CB9-498D-8E2A-98D17856C02F}"/>
              </a:ext>
            </a:extLst>
          </p:cNvPr>
          <p:cNvSpPr>
            <a:spLocks noGrp="1"/>
          </p:cNvSpPr>
          <p:nvPr>
            <p:ph idx="1"/>
          </p:nvPr>
        </p:nvSpPr>
        <p:spPr>
          <a:xfrm>
            <a:off x="381000" y="762000"/>
            <a:ext cx="7696201" cy="990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a:t>
            </a:r>
            <a:r>
              <a:rPr lang="de-DE" sz="1800" b="1" noProof="0" dirty="0">
                <a:latin typeface="Arial" panose="020B0604020202020204" pitchFamily="34" charset="0"/>
              </a:rPr>
              <a:t>Erwachsenen ab</a:t>
            </a:r>
            <a:r>
              <a:rPr lang="de-DE" sz="1800" b="1" noProof="0" dirty="0">
                <a:solidFill>
                  <a:srgbClr val="0000FF"/>
                </a:solidFill>
                <a:latin typeface="Arial" panose="020B0604020202020204" pitchFamily="34" charset="0"/>
              </a:rPr>
              <a:t> 50 Jahren </a:t>
            </a:r>
            <a:r>
              <a:rPr lang="de-DE" sz="1800" noProof="0" dirty="0">
                <a:solidFill>
                  <a:schemeClr val="bg1">
                    <a:lumMod val="75000"/>
                  </a:schemeClr>
                </a:solidFill>
                <a:latin typeface="Arial" panose="020B0604020202020204" pitchFamily="34" charset="0"/>
              </a:rPr>
              <a:t>in Industrienationen</a:t>
            </a:r>
          </a:p>
        </p:txBody>
      </p:sp>
    </p:spTree>
    <p:extLst>
      <p:ext uri="{BB962C8B-B14F-4D97-AF65-F5344CB8AC3E}">
        <p14:creationId xmlns:p14="http://schemas.microsoft.com/office/powerpoint/2010/main" val="59947876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DACB37-E47E-F697-8D7D-0D178E287EC7}"/>
            </a:ext>
          </a:extLst>
        </p:cNvPr>
        <p:cNvGrpSpPr/>
        <p:nvPr/>
      </p:nvGrpSpPr>
      <p:grpSpPr>
        <a:xfrm>
          <a:off x="0" y="0"/>
          <a:ext cx="0" cy="0"/>
          <a:chOff x="0" y="0"/>
          <a:chExt cx="0" cy="0"/>
        </a:xfrm>
      </p:grpSpPr>
      <p:sp>
        <p:nvSpPr>
          <p:cNvPr id="47" name="Explosion: 14 Points 40">
            <a:extLst>
              <a:ext uri="{FF2B5EF4-FFF2-40B4-BE49-F238E27FC236}">
                <a16:creationId xmlns:a16="http://schemas.microsoft.com/office/drawing/2014/main" id="{16478CFF-D1CC-2036-94C6-C0F5479CD5C0}"/>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Explosion: 14 Points 44">
            <a:extLst>
              <a:ext uri="{FF2B5EF4-FFF2-40B4-BE49-F238E27FC236}">
                <a16:creationId xmlns:a16="http://schemas.microsoft.com/office/drawing/2014/main" id="{421D98B0-1E21-3692-6C02-C411A59CFE31}"/>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xplosion: 14 Points 45">
            <a:extLst>
              <a:ext uri="{FF2B5EF4-FFF2-40B4-BE49-F238E27FC236}">
                <a16:creationId xmlns:a16="http://schemas.microsoft.com/office/drawing/2014/main" id="{A7A5F585-09F6-FF5F-136A-554A37D3739C}"/>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xplosion: 14 Points 46">
            <a:extLst>
              <a:ext uri="{FF2B5EF4-FFF2-40B4-BE49-F238E27FC236}">
                <a16:creationId xmlns:a16="http://schemas.microsoft.com/office/drawing/2014/main" id="{6669F922-832B-6609-6EF5-8D064FDABD9B}"/>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xplosion: 14 Points 47">
            <a:extLst>
              <a:ext uri="{FF2B5EF4-FFF2-40B4-BE49-F238E27FC236}">
                <a16:creationId xmlns:a16="http://schemas.microsoft.com/office/drawing/2014/main" id="{884F1E4D-5A7E-20E4-005B-7DBB360EB0AE}"/>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xplosion: 14 Points 48">
            <a:extLst>
              <a:ext uri="{FF2B5EF4-FFF2-40B4-BE49-F238E27FC236}">
                <a16:creationId xmlns:a16="http://schemas.microsoft.com/office/drawing/2014/main" id="{9C58240C-CB84-9ED1-A5FB-090427196169}"/>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Explosion: 14 Points 49">
            <a:extLst>
              <a:ext uri="{FF2B5EF4-FFF2-40B4-BE49-F238E27FC236}">
                <a16:creationId xmlns:a16="http://schemas.microsoft.com/office/drawing/2014/main" id="{3A2479AD-9D2D-BFFF-D3FD-CE964CCC486E}"/>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Explosion: 14 Points 50">
            <a:extLst>
              <a:ext uri="{FF2B5EF4-FFF2-40B4-BE49-F238E27FC236}">
                <a16:creationId xmlns:a16="http://schemas.microsoft.com/office/drawing/2014/main" id="{B8FC9BAA-25F6-DF75-259E-62F0B66D5E5C}"/>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Rectangle 64">
            <a:extLst>
              <a:ext uri="{FF2B5EF4-FFF2-40B4-BE49-F238E27FC236}">
                <a16:creationId xmlns:a16="http://schemas.microsoft.com/office/drawing/2014/main" id="{A63A755C-F163-B922-8753-CD584EF15E83}"/>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05A06A15-87A5-2DCA-3875-8DBB51B7617B}"/>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93847AE6-BF7D-0B70-64D6-E2F26E10B9A2}"/>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D2CF4C22-C801-1753-4729-2DB86AA78F1A}"/>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A533A673-EBFB-2941-DEDF-D1CB29FF8D9C}"/>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EA4F4C85-D935-D39D-18E3-E604ACB3B061}"/>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1A2DAEF9-83DC-12A1-2DDD-711F4A77C800}"/>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C1869A2F-BE8F-545B-4AF3-9C747F638065}"/>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100</a:t>
            </a:fld>
            <a:endParaRPr lang="de-DE" noProof="0" dirty="0"/>
          </a:p>
        </p:txBody>
      </p:sp>
      <p:sp>
        <p:nvSpPr>
          <p:cNvPr id="16" name="TextBox 15">
            <a:extLst>
              <a:ext uri="{FF2B5EF4-FFF2-40B4-BE49-F238E27FC236}">
                <a16:creationId xmlns:a16="http://schemas.microsoft.com/office/drawing/2014/main" id="{16216BC1-DA99-3537-F9A1-459B047E11E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24C474DC-7751-5B64-D10E-DEE092E54121}"/>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737ED202-4210-6287-F1F5-9B43DF1AFC40}"/>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7D4A7BA2-F28D-1331-1DE7-D34F47C9A0B5}"/>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2722B20B-C66E-151D-62DF-FA8D8960AA34}"/>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A0EADCAD-DAAE-33A4-9B5B-7514E2087748}"/>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9D440757-D106-6546-F043-CD10EFF5043E}"/>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809429A3-DDA1-92D4-E8F1-958E3E64C70D}"/>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940172EE-D9CA-AACA-FF9D-B9B6F1AA8FAF}"/>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763CFE23-497D-303F-0C7A-4C559791EED9}"/>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E7C6735F-AF2B-E13D-C92C-107184E4C37C}"/>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E36D6216-6225-E3A6-45A5-023ED20E0388}"/>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9430617F-ADC4-FE5D-DAA9-11465C3FB405}"/>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476FA044-EE7F-C08E-48A1-37A6753F12C7}"/>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E6F7DF64-946A-A1B1-703D-B7BEDD81CB84}"/>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6F06731C-F9EF-9760-F1CF-65604A597EFD}"/>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0BB09A95-CAFB-ABF9-37FD-9FC5B87C764C}"/>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5C251EFD-7C67-A61B-FBA2-519D88663AA4}"/>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CAE4EB40-12D5-D9BD-8D8D-8C9D46522F36}"/>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F18FCB3B-7C4A-CB58-EF02-FB1E4B7E6DD9}"/>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8E95D388-67C0-7DFA-C8F5-9CA00E09439B}"/>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F8704153-E935-776A-00C7-788AB0AE0302}"/>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6C880970-4366-8DD1-301A-BFFB30F1D61F}"/>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3A282247-1C5B-EED9-5F49-EFA06DB0C6FF}"/>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04B43CD2-705C-8EB0-F546-812B843222BE}"/>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7765871C-CBBD-C608-ACC9-1588620979C7}"/>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6BAE3AB1-0BA3-4FE1-95AC-91220A33F24F}"/>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DF5AA9B7-54CA-C846-2331-1E796AEDFC5D}"/>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2AA06D91-288A-76FD-C915-BB06611A57BD}"/>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Straight Connector 121874">
            <a:extLst>
              <a:ext uri="{FF2B5EF4-FFF2-40B4-BE49-F238E27FC236}">
                <a16:creationId xmlns:a16="http://schemas.microsoft.com/office/drawing/2014/main" id="{3B79E264-8E85-A0FD-EC42-99DD8912C09F}"/>
              </a:ext>
            </a:extLst>
          </p:cNvPr>
          <p:cNvCxnSpPr>
            <a:cxnSpLocks/>
          </p:cNvCxnSpPr>
          <p:nvPr/>
        </p:nvCxnSpPr>
        <p:spPr>
          <a:xfrm>
            <a:off x="1090751" y="3119596"/>
            <a:ext cx="3709849" cy="10811"/>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42" name="Freeform: Shape 13">
            <a:extLst>
              <a:ext uri="{FF2B5EF4-FFF2-40B4-BE49-F238E27FC236}">
                <a16:creationId xmlns:a16="http://schemas.microsoft.com/office/drawing/2014/main" id="{FFD0FB37-BEFE-E26F-2AEF-23A93C228EE3}"/>
              </a:ext>
            </a:extLst>
          </p:cNvPr>
          <p:cNvSpPr/>
          <p:nvPr/>
        </p:nvSpPr>
        <p:spPr>
          <a:xfrm rot="21359058">
            <a:off x="3260283" y="2960844"/>
            <a:ext cx="2548122" cy="508602"/>
          </a:xfrm>
          <a:custGeom>
            <a:avLst/>
            <a:gdLst>
              <a:gd name="connsiteX0" fmla="*/ 2411895 w 2411895"/>
              <a:gd name="connsiteY0" fmla="*/ 0 h 1009166"/>
              <a:gd name="connsiteX1" fmla="*/ 1378226 w 2411895"/>
              <a:gd name="connsiteY1" fmla="*/ 1007165 h 1009166"/>
              <a:gd name="connsiteX2" fmla="*/ 0 w 2411895"/>
              <a:gd name="connsiteY2" fmla="*/ 278295 h 1009166"/>
              <a:gd name="connsiteX3" fmla="*/ 0 w 2411895"/>
              <a:gd name="connsiteY3" fmla="*/ 278295 h 1009166"/>
            </a:gdLst>
            <a:ahLst/>
            <a:cxnLst>
              <a:cxn ang="0">
                <a:pos x="connsiteX0" y="connsiteY0"/>
              </a:cxn>
              <a:cxn ang="0">
                <a:pos x="connsiteX1" y="connsiteY1"/>
              </a:cxn>
              <a:cxn ang="0">
                <a:pos x="connsiteX2" y="connsiteY2"/>
              </a:cxn>
              <a:cxn ang="0">
                <a:pos x="connsiteX3" y="connsiteY3"/>
              </a:cxn>
            </a:cxnLst>
            <a:rect l="l" t="t" r="r" b="b"/>
            <a:pathLst>
              <a:path w="2411895" h="1009166">
                <a:moveTo>
                  <a:pt x="2411895" y="0"/>
                </a:moveTo>
                <a:cubicBezTo>
                  <a:pt x="2096051" y="480391"/>
                  <a:pt x="1780208" y="960783"/>
                  <a:pt x="1378226" y="1007165"/>
                </a:cubicBezTo>
                <a:cubicBezTo>
                  <a:pt x="976244" y="1053547"/>
                  <a:pt x="0" y="278295"/>
                  <a:pt x="0" y="278295"/>
                </a:cubicBezTo>
                <a:lnTo>
                  <a:pt x="0" y="278295"/>
                </a:ln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4" name="Straight Arrow Connector 14">
            <a:extLst>
              <a:ext uri="{FF2B5EF4-FFF2-40B4-BE49-F238E27FC236}">
                <a16:creationId xmlns:a16="http://schemas.microsoft.com/office/drawing/2014/main" id="{D88CBFA6-7094-057D-49F3-56D14068359E}"/>
              </a:ext>
            </a:extLst>
          </p:cNvPr>
          <p:cNvCxnSpPr/>
          <p:nvPr/>
        </p:nvCxnSpPr>
        <p:spPr>
          <a:xfrm flipH="1" flipV="1">
            <a:off x="3893466" y="3135632"/>
            <a:ext cx="352839" cy="3048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Arrow: Left 59">
            <a:extLst>
              <a:ext uri="{FF2B5EF4-FFF2-40B4-BE49-F238E27FC236}">
                <a16:creationId xmlns:a16="http://schemas.microsoft.com/office/drawing/2014/main" id="{522DE8C1-E1BF-0A61-D683-977B54E40E57}"/>
              </a:ext>
            </a:extLst>
          </p:cNvPr>
          <p:cNvSpPr/>
          <p:nvPr/>
        </p:nvSpPr>
        <p:spPr>
          <a:xfrm>
            <a:off x="4800600" y="1724679"/>
            <a:ext cx="4343400" cy="906889"/>
          </a:xfrm>
          <a:prstGeom prst="leftArrow">
            <a:avLst/>
          </a:prstGeom>
          <a:solidFill>
            <a:schemeClr val="accent5">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latin typeface="Arial" panose="020B0604020202020204" pitchFamily="34" charset="0"/>
              </a:rPr>
              <a:t>Welche (Nicht-RPE-)Strukturen gehören </a:t>
            </a:r>
            <a:r>
              <a:rPr lang="de-DE" sz="1400" noProof="0" dirty="0">
                <a:solidFill>
                  <a:srgbClr val="0000FF"/>
                </a:solidFill>
                <a:latin typeface="Arial" panose="020B0604020202020204" pitchFamily="34" charset="0"/>
              </a:rPr>
              <a:t>hierher</a:t>
            </a:r>
            <a:r>
              <a:rPr lang="de-DE" sz="1400" i="1" noProof="0" dirty="0">
                <a:solidFill>
                  <a:srgbClr val="0000FF"/>
                </a:solidFill>
                <a:latin typeface="Arial" panose="020B0604020202020204" pitchFamily="34" charset="0"/>
              </a:rPr>
              <a:t>? </a:t>
            </a:r>
          </a:p>
          <a:p>
            <a:r>
              <a:rPr lang="de-DE" sz="1400" b="1" noProof="0" dirty="0">
                <a:solidFill>
                  <a:schemeClr val="accent5">
                    <a:lumMod val="75000"/>
                  </a:schemeClr>
                </a:solidFill>
                <a:latin typeface="Arial" panose="020B0604020202020204" pitchFamily="34" charset="0"/>
              </a:rPr>
              <a:t>Die äußeren Segmente der Photorezeptoren</a:t>
            </a:r>
          </a:p>
        </p:txBody>
      </p:sp>
      <p:sp>
        <p:nvSpPr>
          <p:cNvPr id="45" name="TextBox 17">
            <a:extLst>
              <a:ext uri="{FF2B5EF4-FFF2-40B4-BE49-F238E27FC236}">
                <a16:creationId xmlns:a16="http://schemas.microsoft.com/office/drawing/2014/main" id="{688C6844-F5B3-9590-F56A-A6379FCA5304}"/>
              </a:ext>
            </a:extLst>
          </p:cNvPr>
          <p:cNvSpPr txBox="1"/>
          <p:nvPr/>
        </p:nvSpPr>
        <p:spPr>
          <a:xfrm>
            <a:off x="469443" y="2017652"/>
            <a:ext cx="1124026"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b="1" noProof="0" dirty="0">
                <a:solidFill>
                  <a:srgbClr val="0000FF"/>
                </a:solidFill>
                <a:latin typeface="Segoe Script" panose="020B0504020000000003" pitchFamily="34" charset="0"/>
              </a:rPr>
              <a:t> ?</a:t>
            </a:r>
          </a:p>
        </p:txBody>
      </p:sp>
      <p:sp>
        <p:nvSpPr>
          <p:cNvPr id="46" name="TextBox 18">
            <a:extLst>
              <a:ext uri="{FF2B5EF4-FFF2-40B4-BE49-F238E27FC236}">
                <a16:creationId xmlns:a16="http://schemas.microsoft.com/office/drawing/2014/main" id="{1842D049-BD73-3FF1-8670-8510F17ABA0F}"/>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spTree>
    <p:extLst>
      <p:ext uri="{BB962C8B-B14F-4D97-AF65-F5344CB8AC3E}">
        <p14:creationId xmlns:p14="http://schemas.microsoft.com/office/powerpoint/2010/main" val="2898755027"/>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AB932C-BEAC-9696-C634-F50BE4FE0D7A}"/>
            </a:ext>
          </a:extLst>
        </p:cNvPr>
        <p:cNvGrpSpPr/>
        <p:nvPr/>
      </p:nvGrpSpPr>
      <p:grpSpPr>
        <a:xfrm>
          <a:off x="0" y="0"/>
          <a:ext cx="0" cy="0"/>
          <a:chOff x="0" y="0"/>
          <a:chExt cx="0" cy="0"/>
        </a:xfrm>
      </p:grpSpPr>
      <p:sp>
        <p:nvSpPr>
          <p:cNvPr id="97" name="Explosion: 14 Points 40">
            <a:extLst>
              <a:ext uri="{FF2B5EF4-FFF2-40B4-BE49-F238E27FC236}">
                <a16:creationId xmlns:a16="http://schemas.microsoft.com/office/drawing/2014/main" id="{027645AD-73D6-EE0A-7AC2-481FDA653D12}"/>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8" name="Explosion: 14 Points 44">
            <a:extLst>
              <a:ext uri="{FF2B5EF4-FFF2-40B4-BE49-F238E27FC236}">
                <a16:creationId xmlns:a16="http://schemas.microsoft.com/office/drawing/2014/main" id="{033D2260-DA22-3EE4-8C90-88B73B4E6D2C}"/>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xplosion: 14 Points 45">
            <a:extLst>
              <a:ext uri="{FF2B5EF4-FFF2-40B4-BE49-F238E27FC236}">
                <a16:creationId xmlns:a16="http://schemas.microsoft.com/office/drawing/2014/main" id="{51D42A02-31C6-2483-685F-C1B8F13C55AA}"/>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xplosion: 14 Points 46">
            <a:extLst>
              <a:ext uri="{FF2B5EF4-FFF2-40B4-BE49-F238E27FC236}">
                <a16:creationId xmlns:a16="http://schemas.microsoft.com/office/drawing/2014/main" id="{63E15756-BD09-5DCA-CB2C-FE79EF62B1EA}"/>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Explosion: 14 Points 47">
            <a:extLst>
              <a:ext uri="{FF2B5EF4-FFF2-40B4-BE49-F238E27FC236}">
                <a16:creationId xmlns:a16="http://schemas.microsoft.com/office/drawing/2014/main" id="{BDA131E5-B8DE-B8CB-E3DD-C9D2ABE418FB}"/>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Explosion: 14 Points 48">
            <a:extLst>
              <a:ext uri="{FF2B5EF4-FFF2-40B4-BE49-F238E27FC236}">
                <a16:creationId xmlns:a16="http://schemas.microsoft.com/office/drawing/2014/main" id="{66433DCD-2873-6415-D417-7AC4EED38CCF}"/>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xplosion: 14 Points 49">
            <a:extLst>
              <a:ext uri="{FF2B5EF4-FFF2-40B4-BE49-F238E27FC236}">
                <a16:creationId xmlns:a16="http://schemas.microsoft.com/office/drawing/2014/main" id="{89224CD6-3773-1A8F-C679-16CAE2F404F9}"/>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xplosion: 14 Points 50">
            <a:extLst>
              <a:ext uri="{FF2B5EF4-FFF2-40B4-BE49-F238E27FC236}">
                <a16:creationId xmlns:a16="http://schemas.microsoft.com/office/drawing/2014/main" id="{A7F03646-41CB-4B5D-9DFB-D24F9F92D9F6}"/>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64">
            <a:extLst>
              <a:ext uri="{FF2B5EF4-FFF2-40B4-BE49-F238E27FC236}">
                <a16:creationId xmlns:a16="http://schemas.microsoft.com/office/drawing/2014/main" id="{CB0D11E0-5E28-1238-4F96-65F46B2C4A6A}"/>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588A00C-000F-D0F3-C9BF-880F52D42456}"/>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BA4D55F5-0CCC-A978-9F6A-A21B4EA62C5F}"/>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E6D15878-51A1-F52F-81DA-AB5834985D5C}"/>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65222024-8389-EE1C-5CEC-6D781A760A2C}"/>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4CCC6C0B-A6E1-8BF9-0F99-1E934A0181DD}"/>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F56FF31B-21D9-D9BB-C04B-6F3CAE2EB750}"/>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6EC073DD-B77C-7C01-5516-30857153F845}"/>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101</a:t>
            </a:fld>
            <a:endParaRPr lang="de-DE" noProof="0" dirty="0"/>
          </a:p>
        </p:txBody>
      </p:sp>
      <p:sp>
        <p:nvSpPr>
          <p:cNvPr id="16" name="TextBox 15">
            <a:extLst>
              <a:ext uri="{FF2B5EF4-FFF2-40B4-BE49-F238E27FC236}">
                <a16:creationId xmlns:a16="http://schemas.microsoft.com/office/drawing/2014/main" id="{49040D0D-EEA9-CB6F-A6CE-FD1C810B221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E59E3A03-C56F-BFDA-02F5-F136244C2589}"/>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FB720197-0941-D62D-630B-F1AA07F519F4}"/>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F821B574-3604-3908-1B11-0B5A3F5E829E}"/>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975FCBCB-5D06-1324-150F-52DF45018191}"/>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D4440872-2769-1C3F-D792-A47A6838E037}"/>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CD7BBEF4-2ACF-06CB-8418-B6D47BCA63E2}"/>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45FB8E4D-6074-FBFB-07E7-CEEC47032159}"/>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DDCB6D8C-93CC-7453-69BF-80E310A175EC}"/>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C785F695-965B-25C9-C8A3-5BFC4DD0A8C8}"/>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E5DEE81E-5166-60E7-965F-D3BFCF33FA4C}"/>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EB82D477-DD1C-184E-F2B8-9C280FF8B92E}"/>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9DA1342F-A6E7-45D6-0D9B-AC40CE759DBC}"/>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7E716C6E-BCE3-444C-C288-ECDBE468138D}"/>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629790AB-1629-7F47-1F5A-85228602E450}"/>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15526BCB-D63B-E533-107E-49BB13D44394}"/>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5EF0085A-42F7-4636-1E59-12B9025322FB}"/>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F32F819F-132A-8542-3791-DD26D42979D5}"/>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6ADEEEC9-ABD3-5949-5405-CE6E2BD2F527}"/>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BECB2203-3CD5-BABA-D930-69542D109ADC}"/>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DA679A9F-6436-CA7D-955F-157F0AD4406E}"/>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9A9B175A-9DF5-BECE-539E-AA0F53F54AFF}"/>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F63B9C8B-E7A5-BC1F-4D76-B0A63E29F923}"/>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1DA124E2-0F1C-0004-880D-F33A82352936}"/>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A34BEECE-4B17-216C-F613-D4DD9B6BAAFF}"/>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A8D27893-CF24-AA6A-59D9-A0807EA8A328}"/>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63F1E69F-B560-3FA2-2ACD-C99670153A57}"/>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2D6990AA-E43C-9428-1449-40A16CFEDE21}"/>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71C67082-D374-54D9-C145-267BD601A78D}"/>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0C659B87-E69E-67D4-010B-BEC367CC5F8A}"/>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Straight Connector 121874">
            <a:extLst>
              <a:ext uri="{FF2B5EF4-FFF2-40B4-BE49-F238E27FC236}">
                <a16:creationId xmlns:a16="http://schemas.microsoft.com/office/drawing/2014/main" id="{8E914E1F-8B8A-BD68-BDCB-3C4BE5DE711A}"/>
              </a:ext>
            </a:extLst>
          </p:cNvPr>
          <p:cNvCxnSpPr>
            <a:cxnSpLocks/>
          </p:cNvCxnSpPr>
          <p:nvPr/>
        </p:nvCxnSpPr>
        <p:spPr>
          <a:xfrm>
            <a:off x="1090751" y="3119596"/>
            <a:ext cx="3709849" cy="10811"/>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42" name="Freeform: Shape 13">
            <a:extLst>
              <a:ext uri="{FF2B5EF4-FFF2-40B4-BE49-F238E27FC236}">
                <a16:creationId xmlns:a16="http://schemas.microsoft.com/office/drawing/2014/main" id="{22B0A3BD-54B5-256F-6D8A-4A0A46E2B4D9}"/>
              </a:ext>
            </a:extLst>
          </p:cNvPr>
          <p:cNvSpPr/>
          <p:nvPr/>
        </p:nvSpPr>
        <p:spPr>
          <a:xfrm rot="21359058">
            <a:off x="3260283" y="2960844"/>
            <a:ext cx="2548122" cy="508602"/>
          </a:xfrm>
          <a:custGeom>
            <a:avLst/>
            <a:gdLst>
              <a:gd name="connsiteX0" fmla="*/ 2411895 w 2411895"/>
              <a:gd name="connsiteY0" fmla="*/ 0 h 1009166"/>
              <a:gd name="connsiteX1" fmla="*/ 1378226 w 2411895"/>
              <a:gd name="connsiteY1" fmla="*/ 1007165 h 1009166"/>
              <a:gd name="connsiteX2" fmla="*/ 0 w 2411895"/>
              <a:gd name="connsiteY2" fmla="*/ 278295 h 1009166"/>
              <a:gd name="connsiteX3" fmla="*/ 0 w 2411895"/>
              <a:gd name="connsiteY3" fmla="*/ 278295 h 1009166"/>
            </a:gdLst>
            <a:ahLst/>
            <a:cxnLst>
              <a:cxn ang="0">
                <a:pos x="connsiteX0" y="connsiteY0"/>
              </a:cxn>
              <a:cxn ang="0">
                <a:pos x="connsiteX1" y="connsiteY1"/>
              </a:cxn>
              <a:cxn ang="0">
                <a:pos x="connsiteX2" y="connsiteY2"/>
              </a:cxn>
              <a:cxn ang="0">
                <a:pos x="connsiteX3" y="connsiteY3"/>
              </a:cxn>
            </a:cxnLst>
            <a:rect l="l" t="t" r="r" b="b"/>
            <a:pathLst>
              <a:path w="2411895" h="1009166">
                <a:moveTo>
                  <a:pt x="2411895" y="0"/>
                </a:moveTo>
                <a:cubicBezTo>
                  <a:pt x="2096051" y="480391"/>
                  <a:pt x="1780208" y="960783"/>
                  <a:pt x="1378226" y="1007165"/>
                </a:cubicBezTo>
                <a:cubicBezTo>
                  <a:pt x="976244" y="1053547"/>
                  <a:pt x="0" y="278295"/>
                  <a:pt x="0" y="278295"/>
                </a:cubicBezTo>
                <a:lnTo>
                  <a:pt x="0" y="278295"/>
                </a:ln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4" name="Straight Arrow Connector 14">
            <a:extLst>
              <a:ext uri="{FF2B5EF4-FFF2-40B4-BE49-F238E27FC236}">
                <a16:creationId xmlns:a16="http://schemas.microsoft.com/office/drawing/2014/main" id="{95D800B7-FBD3-DD7C-44EE-1D85DEA8431D}"/>
              </a:ext>
            </a:extLst>
          </p:cNvPr>
          <p:cNvCxnSpPr/>
          <p:nvPr/>
        </p:nvCxnSpPr>
        <p:spPr>
          <a:xfrm flipH="1" flipV="1">
            <a:off x="3893466" y="3135632"/>
            <a:ext cx="352839" cy="3048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Arrow: Left 59">
            <a:extLst>
              <a:ext uri="{FF2B5EF4-FFF2-40B4-BE49-F238E27FC236}">
                <a16:creationId xmlns:a16="http://schemas.microsoft.com/office/drawing/2014/main" id="{1134FD43-01E8-277F-CDD4-81933F23781B}"/>
              </a:ext>
            </a:extLst>
          </p:cNvPr>
          <p:cNvSpPr/>
          <p:nvPr/>
        </p:nvSpPr>
        <p:spPr>
          <a:xfrm>
            <a:off x="4800600" y="1724679"/>
            <a:ext cx="4343400" cy="906889"/>
          </a:xfrm>
          <a:prstGeom prst="leftArrow">
            <a:avLst/>
          </a:prstGeom>
          <a:solidFill>
            <a:schemeClr val="accent5">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latin typeface="Arial" panose="020B0604020202020204" pitchFamily="34" charset="0"/>
              </a:rPr>
              <a:t>Welche (Nicht-RPE-)Strukturen gehören </a:t>
            </a:r>
            <a:r>
              <a:rPr lang="de-DE" sz="1400" noProof="0" dirty="0">
                <a:solidFill>
                  <a:srgbClr val="0000FF"/>
                </a:solidFill>
                <a:latin typeface="Arial" panose="020B0604020202020204" pitchFamily="34" charset="0"/>
              </a:rPr>
              <a:t>hierher</a:t>
            </a:r>
            <a:r>
              <a:rPr lang="de-DE" sz="1400" i="1" noProof="0" dirty="0">
                <a:solidFill>
                  <a:srgbClr val="0000FF"/>
                </a:solidFill>
                <a:latin typeface="Arial" panose="020B0604020202020204" pitchFamily="34" charset="0"/>
              </a:rPr>
              <a:t>? </a:t>
            </a:r>
          </a:p>
          <a:p>
            <a:r>
              <a:rPr lang="de-DE" sz="1400" b="1" noProof="0" dirty="0">
                <a:solidFill>
                  <a:schemeClr val="accent5">
                    <a:lumMod val="75000"/>
                  </a:schemeClr>
                </a:solidFill>
                <a:latin typeface="Arial" panose="020B0604020202020204" pitchFamily="34" charset="0"/>
              </a:rPr>
              <a:t>Di</a:t>
            </a:r>
            <a:r>
              <a:rPr lang="de-DE" sz="1400" b="1" dirty="0">
                <a:solidFill>
                  <a:srgbClr val="0000FF"/>
                </a:solidFill>
                <a:latin typeface="Arial" panose="020B0604020202020204" pitchFamily="34" charset="0"/>
              </a:rPr>
              <a:t>Die äußeren Segmente der </a:t>
            </a:r>
            <a:r>
              <a:rPr lang="de-DE" sz="1400" b="1" dirty="0" err="1">
                <a:solidFill>
                  <a:srgbClr val="0000FF"/>
                </a:solidFill>
                <a:latin typeface="Arial" panose="020B0604020202020204" pitchFamily="34" charset="0"/>
              </a:rPr>
              <a:t>Photorezeptoren</a:t>
            </a:r>
            <a:endParaRPr lang="de-DE" sz="1400" b="1" dirty="0">
              <a:solidFill>
                <a:srgbClr val="0000FF"/>
              </a:solidFill>
              <a:latin typeface="Arial" panose="020B0604020202020204" pitchFamily="34" charset="0"/>
            </a:endParaRPr>
          </a:p>
        </p:txBody>
      </p:sp>
      <p:sp>
        <p:nvSpPr>
          <p:cNvPr id="45" name="TextBox 17">
            <a:extLst>
              <a:ext uri="{FF2B5EF4-FFF2-40B4-BE49-F238E27FC236}">
                <a16:creationId xmlns:a16="http://schemas.microsoft.com/office/drawing/2014/main" id="{4C54FD8D-CE97-D707-0ED3-A1E386804FE9}"/>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B7D63781-E728-3779-24E0-E7CBF068B34D}"/>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652A6B8D-3A33-31EC-E5D3-15257109BAA5}"/>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453C845A-8E91-CF1B-D3C5-147FD459F4DB}"/>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BB25DD4C-FFC7-D785-320F-99FA993FFD00}"/>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47067576-045C-E930-FCDA-80EE13CA27E8}"/>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3EC9FEA6-D295-B6E8-87EC-FB6199A4FC58}"/>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8A2C340B-C4B2-DF2E-A6C4-7166A73FD680}"/>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8F70BDC7-6002-95DB-FC42-F38A187DABA2}"/>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3928DE9B-D44F-7C5A-11AB-1E7656D8F7FF}"/>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BA5942D8-68FE-7066-DA93-DCF8A53948B6}"/>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E1F744A5-1813-B83B-73D6-B12A603722C5}"/>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1FA6EDB7-410B-F7B4-B765-A364642B7E84}"/>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523BF2C2-2E72-5B66-60F3-61DA15494366}"/>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F64FF790-401A-F58C-7923-C6796A350A7C}"/>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93A9A5D1-EE88-BC4C-C27F-C8DBC9B8ECFC}"/>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997B98C5-129A-36B1-B1EB-CE478DA59505}"/>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D45E9D8B-B942-671C-B4E2-9699D6652C67}"/>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5F0E853D-1077-A5BB-12F1-253B79D7B46A}"/>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4D54B166-00D1-11C0-86ED-DF824E7B5ED0}"/>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E82468B6-474F-8AE1-FAAB-9CDEF4406A65}"/>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2ED5BAFF-526F-C256-165E-7AC5F24C008F}"/>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6798C912-07F0-DEBB-B5C4-078934B7A3D4}"/>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286B4599-5CAA-5811-F3A5-4B5FDB82EF7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650D56F2-B174-7D6C-0199-855163A38F0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99226152-C45C-D39D-6A55-E35B8EE96A9E}"/>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08329D23-2E46-F005-5855-10B72400B7AF}"/>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CC0B7763-F967-4825-844F-BC436DAF495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DA6B04CE-59D1-5411-8C5D-104CC0435E11}"/>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7C58975E-C623-40F8-DE78-76B03E85030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15BEE626-FE21-D44B-D0FA-E5A5C3164680}"/>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668CCF76-7AC4-DC92-3C34-7EB35320120A}"/>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3BD26605-4F1C-8DC1-D564-C59D7A57BA29}"/>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3D9F492B-7B58-FDF2-F0DC-61C551C5E80B}"/>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49362342-C032-0D4A-5E6C-C1966B1DD749}"/>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C421CF15-5AD0-9222-F962-7A672E75F3D9}"/>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E0493BDA-D7F1-0D1A-8857-2357537F1FF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8802A7DA-8DCD-29E2-D9BA-B6A283907D6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2B93D838-C9E1-1C61-9796-809E6DD5BD5C}"/>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FDE8508B-65B6-3114-182F-02C9DB1249E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DE36CE71-8E8F-C7B2-F6E1-B62582BBF72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CE30A546-F614-D538-79D9-2C7A02DA7A07}"/>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0EB07701-3816-F02F-BB21-2C12F791874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F5D005C2-3B41-9F51-9AB6-F2368A7D4B6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5C8F22D2-1A13-5C52-3F3B-3089614E7156}"/>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831DEDBA-585F-8A36-27BF-A01ECC32737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2258504B-C0FA-B051-78D6-20D567154D9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2EF8C581-A03A-60CF-1B3C-07B10C4167A5}"/>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44162061-AF55-9E79-C9EB-6F520F995758}"/>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7A1F8A79-0B33-1256-4C24-66102955C042}"/>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744D1085-90B0-ECEB-9D78-0F45BA9BE9FF}"/>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07307AE8-39F5-DA55-8AE6-CACD6A9F04DA}"/>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14111C12-FD63-003D-751E-F683236C2A6D}"/>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FDAF47BE-C9FF-EEE2-A9A8-4FBE662F5DD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23504289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EF4A32-9459-9339-81DA-D1439B92A84B}"/>
            </a:ext>
          </a:extLst>
        </p:cNvPr>
        <p:cNvGrpSpPr/>
        <p:nvPr/>
      </p:nvGrpSpPr>
      <p:grpSpPr>
        <a:xfrm>
          <a:off x="0" y="0"/>
          <a:ext cx="0" cy="0"/>
          <a:chOff x="0" y="0"/>
          <a:chExt cx="0" cy="0"/>
        </a:xfrm>
      </p:grpSpPr>
      <p:sp>
        <p:nvSpPr>
          <p:cNvPr id="99" name="Explosion: 14 Points 40">
            <a:extLst>
              <a:ext uri="{FF2B5EF4-FFF2-40B4-BE49-F238E27FC236}">
                <a16:creationId xmlns:a16="http://schemas.microsoft.com/office/drawing/2014/main" id="{94BCF09F-8309-7C7E-E983-D1CF545AD588}"/>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xplosion: 14 Points 44">
            <a:extLst>
              <a:ext uri="{FF2B5EF4-FFF2-40B4-BE49-F238E27FC236}">
                <a16:creationId xmlns:a16="http://schemas.microsoft.com/office/drawing/2014/main" id="{B6789B4C-7254-87F2-5167-99BF116A4407}"/>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Explosion: 14 Points 45">
            <a:extLst>
              <a:ext uri="{FF2B5EF4-FFF2-40B4-BE49-F238E27FC236}">
                <a16:creationId xmlns:a16="http://schemas.microsoft.com/office/drawing/2014/main" id="{ABAB016E-118F-FACA-A1C5-FC356886B324}"/>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Explosion: 14 Points 46">
            <a:extLst>
              <a:ext uri="{FF2B5EF4-FFF2-40B4-BE49-F238E27FC236}">
                <a16:creationId xmlns:a16="http://schemas.microsoft.com/office/drawing/2014/main" id="{42143508-8240-DFA7-D752-CB128A79B859}"/>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xplosion: 14 Points 47">
            <a:extLst>
              <a:ext uri="{FF2B5EF4-FFF2-40B4-BE49-F238E27FC236}">
                <a16:creationId xmlns:a16="http://schemas.microsoft.com/office/drawing/2014/main" id="{E5AA48B0-952A-E6FA-C028-7FA8C01AB29E}"/>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xplosion: 14 Points 48">
            <a:extLst>
              <a:ext uri="{FF2B5EF4-FFF2-40B4-BE49-F238E27FC236}">
                <a16:creationId xmlns:a16="http://schemas.microsoft.com/office/drawing/2014/main" id="{86976A07-3A2F-D89E-0999-8F10B704D576}"/>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Explosion: 14 Points 49">
            <a:extLst>
              <a:ext uri="{FF2B5EF4-FFF2-40B4-BE49-F238E27FC236}">
                <a16:creationId xmlns:a16="http://schemas.microsoft.com/office/drawing/2014/main" id="{F17FB17A-7BD9-D5D8-B04F-C9A446628CC9}"/>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Explosion: 14 Points 50">
            <a:extLst>
              <a:ext uri="{FF2B5EF4-FFF2-40B4-BE49-F238E27FC236}">
                <a16:creationId xmlns:a16="http://schemas.microsoft.com/office/drawing/2014/main" id="{C144DFBD-9CEE-9A60-B14A-20F30D251966}"/>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Rectangle 64">
            <a:extLst>
              <a:ext uri="{FF2B5EF4-FFF2-40B4-BE49-F238E27FC236}">
                <a16:creationId xmlns:a16="http://schemas.microsoft.com/office/drawing/2014/main" id="{D3035171-100C-7F62-5EFB-E38FCC4909D9}"/>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8EABA0D5-A0E7-2049-1955-2A0262E42CE6}"/>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32C2079F-6565-6472-B421-C54518C84485}"/>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F38511C5-37E4-2485-934A-A92F4B866DAA}"/>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D2608444-53D5-6E98-A860-9C4BDB473354}"/>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B93EDF7D-5351-C0C5-15A8-36357AA83488}"/>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D256A125-E532-5364-57AC-4909FCE35426}"/>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4FF87548-AA80-D64F-E78E-082BAE0E729E}"/>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102</a:t>
            </a:fld>
            <a:endParaRPr lang="de-DE" noProof="0" dirty="0"/>
          </a:p>
        </p:txBody>
      </p:sp>
      <p:sp>
        <p:nvSpPr>
          <p:cNvPr id="16" name="TextBox 15">
            <a:extLst>
              <a:ext uri="{FF2B5EF4-FFF2-40B4-BE49-F238E27FC236}">
                <a16:creationId xmlns:a16="http://schemas.microsoft.com/office/drawing/2014/main" id="{A38FC810-243F-ED93-83B4-45943A82D8D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2B8C43D9-BD3B-88A9-8FB7-15D404BB077C}"/>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9A1DD4A7-A86B-2A63-494C-F052D5533A9B}"/>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F1448788-0887-2C03-DE02-A3DC9EC835A2}"/>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8DDB2521-4848-8B8B-EB9C-5CB5E8F578D8}"/>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D23167B4-6B37-069F-4846-BE0E2EF3B67D}"/>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DA2DE1B1-CD18-A90C-F211-76B1EEF14680}"/>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D1248200-F80F-B0D6-CB84-3AEBC03B8F6B}"/>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A48EA884-6EC4-AEEC-AA82-4DC5B7C26127}"/>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57F986C4-D719-8225-454E-F51DBB61346A}"/>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BCA1DCDA-C864-3545-6A48-C7F99D8468E0}"/>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301F5652-B8A1-A6EA-DD17-52C80849AAE0}"/>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30CC16F5-767A-236A-7318-D66E3FF72FE5}"/>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52FA0475-9B35-33AE-ECD7-D0AB0808C2F8}"/>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1B780F9B-8E1E-66D8-2817-8011B934C7D6}"/>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B9CE5370-2E69-4BAA-A66E-99FDC4C1DB08}"/>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6C4D2FE0-1FCF-C89E-AADE-A1AA2A071E78}"/>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D3190020-0D5F-EB7B-9DD6-D32CEF52B180}"/>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5DFEDFE6-24C4-880C-D436-05BC3C833951}"/>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E7465280-090D-027F-228B-77D244030C95}"/>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E0B53639-4C18-A7C2-0C9B-BA99C6BEF0D4}"/>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CBD41E57-B990-EA16-D13A-5FD839313F64}"/>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18E7F1D9-1E54-515A-01DA-954DB5A2B7B4}"/>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1C2543C5-EA6F-B2CA-0454-BBFB813EF143}"/>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F154039E-0BB9-3208-934C-CED050AE49A5}"/>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946CDC9E-44A0-783E-B1D4-2E746D7839B5}"/>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9A431B0B-A10D-1782-1C09-ADFEF3D8098B}"/>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4065D092-8C30-AB07-9064-AA66EDA29593}"/>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1C10E67B-0C8F-2CE0-D00F-EF2DE5FC5308}"/>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E612BE1E-C3C4-F12F-D8ED-EA7AB2C4C81B}"/>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Straight Connector 121874">
            <a:extLst>
              <a:ext uri="{FF2B5EF4-FFF2-40B4-BE49-F238E27FC236}">
                <a16:creationId xmlns:a16="http://schemas.microsoft.com/office/drawing/2014/main" id="{0CE963F9-1510-5B7B-978F-02EDBBAE4A6A}"/>
              </a:ext>
            </a:extLst>
          </p:cNvPr>
          <p:cNvCxnSpPr>
            <a:cxnSpLocks/>
          </p:cNvCxnSpPr>
          <p:nvPr/>
        </p:nvCxnSpPr>
        <p:spPr>
          <a:xfrm>
            <a:off x="1090751" y="3119596"/>
            <a:ext cx="3709849" cy="10811"/>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42" name="Freeform: Shape 13">
            <a:extLst>
              <a:ext uri="{FF2B5EF4-FFF2-40B4-BE49-F238E27FC236}">
                <a16:creationId xmlns:a16="http://schemas.microsoft.com/office/drawing/2014/main" id="{C10E76A0-DDA5-FFAE-7D95-99C38BA7981B}"/>
              </a:ext>
            </a:extLst>
          </p:cNvPr>
          <p:cNvSpPr/>
          <p:nvPr/>
        </p:nvSpPr>
        <p:spPr>
          <a:xfrm rot="21359058">
            <a:off x="3260283" y="2960844"/>
            <a:ext cx="2548122" cy="508602"/>
          </a:xfrm>
          <a:custGeom>
            <a:avLst/>
            <a:gdLst>
              <a:gd name="connsiteX0" fmla="*/ 2411895 w 2411895"/>
              <a:gd name="connsiteY0" fmla="*/ 0 h 1009166"/>
              <a:gd name="connsiteX1" fmla="*/ 1378226 w 2411895"/>
              <a:gd name="connsiteY1" fmla="*/ 1007165 h 1009166"/>
              <a:gd name="connsiteX2" fmla="*/ 0 w 2411895"/>
              <a:gd name="connsiteY2" fmla="*/ 278295 h 1009166"/>
              <a:gd name="connsiteX3" fmla="*/ 0 w 2411895"/>
              <a:gd name="connsiteY3" fmla="*/ 278295 h 1009166"/>
            </a:gdLst>
            <a:ahLst/>
            <a:cxnLst>
              <a:cxn ang="0">
                <a:pos x="connsiteX0" y="connsiteY0"/>
              </a:cxn>
              <a:cxn ang="0">
                <a:pos x="connsiteX1" y="connsiteY1"/>
              </a:cxn>
              <a:cxn ang="0">
                <a:pos x="connsiteX2" y="connsiteY2"/>
              </a:cxn>
              <a:cxn ang="0">
                <a:pos x="connsiteX3" y="connsiteY3"/>
              </a:cxn>
            </a:cxnLst>
            <a:rect l="l" t="t" r="r" b="b"/>
            <a:pathLst>
              <a:path w="2411895" h="1009166">
                <a:moveTo>
                  <a:pt x="2411895" y="0"/>
                </a:moveTo>
                <a:cubicBezTo>
                  <a:pt x="2096051" y="480391"/>
                  <a:pt x="1780208" y="960783"/>
                  <a:pt x="1378226" y="1007165"/>
                </a:cubicBezTo>
                <a:cubicBezTo>
                  <a:pt x="976244" y="1053547"/>
                  <a:pt x="0" y="278295"/>
                  <a:pt x="0" y="278295"/>
                </a:cubicBezTo>
                <a:lnTo>
                  <a:pt x="0" y="278295"/>
                </a:ln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4" name="Straight Arrow Connector 14">
            <a:extLst>
              <a:ext uri="{FF2B5EF4-FFF2-40B4-BE49-F238E27FC236}">
                <a16:creationId xmlns:a16="http://schemas.microsoft.com/office/drawing/2014/main" id="{D8098824-97DE-E160-BA4A-FA3BF81DD4F2}"/>
              </a:ext>
            </a:extLst>
          </p:cNvPr>
          <p:cNvCxnSpPr/>
          <p:nvPr/>
        </p:nvCxnSpPr>
        <p:spPr>
          <a:xfrm flipH="1" flipV="1">
            <a:off x="3893466" y="3135632"/>
            <a:ext cx="352839" cy="3048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F54A89B3-E18C-7E59-332B-AE912C2EC77D}"/>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933BC94E-A2E1-CFD5-5591-2E6FE3A879FC}"/>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58E48314-97ED-C22E-ADD1-096A6CF555F7}"/>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AA8875B7-5D78-897B-47AC-EB8D0D4F6576}"/>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F8FA1156-58E3-E60D-4036-5F781649A356}"/>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02C9B9D0-4674-4926-540A-7E96E3CDE1B8}"/>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D698461C-F037-3AF6-ABDA-98256635C7E8}"/>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EED60CB7-009A-F10F-F384-77761B720E9D}"/>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64DA3E5C-0642-7623-341F-3B158E20E129}"/>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1BC8AA0D-1FE1-048E-3500-14157E262DF5}"/>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DF495365-4DAA-1182-38D2-4176B07595E1}"/>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744EAC08-E527-EA02-61F3-9CEC2A0BF77C}"/>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CCDCFEF5-7173-82D6-152E-E22D6FE7400B}"/>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199F2A6B-16E5-3ED8-AED8-12898A3C7B68}"/>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B2AC17BD-A69F-4D29-91E2-3D99E20CD2E7}"/>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04B2FC02-5A01-F72D-E7AC-AC2142CBF49C}"/>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B5EE0174-D6FE-6A77-0EB4-69A0E9F8D1D2}"/>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C7038483-9C52-5BB5-1DC6-84CA5541FD41}"/>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C2348E46-1013-92A8-879C-D2BF34D69F36}"/>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4C65581D-B465-67FE-0222-133363FC0F9C}"/>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3DCBE592-C76B-19A8-EAE2-814C78281D3E}"/>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3C1429A7-A509-77AC-0833-567AC1CE9F06}"/>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46DE2576-65CC-EE41-050E-E307349BD3F6}"/>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07CE56CB-B23A-AFDB-EDCD-D01BE32B636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01241D6B-BA14-15F0-4209-1BEF21AAF295}"/>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8667C624-E94D-B9E6-2B43-C4900B8AD0C1}"/>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E32A858E-57F0-1173-E2E8-78A070AB7F9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6B7E3B46-986F-0595-05F3-058DA00540CC}"/>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974B0DB3-8F2A-3551-CE88-9B0DFF7DB766}"/>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2B396741-C5A1-F2D0-1C7B-C04C301DE1D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A9811DA9-DFA6-91AC-CD7B-070FBF53A0A0}"/>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63952819-0EE0-E006-A875-9BD57085D7AC}"/>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14B351BA-C24B-4331-8F8B-12529748BD72}"/>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3A0E8EC7-CA45-2C04-45F2-35C287182FF7}"/>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94FDD6FD-8147-6753-1CA3-FD962286F7CD}"/>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03002929-2EFD-96C3-075B-E70060269425}"/>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87776FB8-DA50-12B4-8B7A-1D4E895222D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C322B75A-93A9-7900-F3E6-8C1957164CF3}"/>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CA986D45-ED15-D721-3E65-DABDC1A30B90}"/>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B5BDC86C-9E61-A9D9-1466-40F1E3F4CDFA}"/>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1E6AC91F-33CF-75CD-99EC-D16A91A36FF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26FA74B1-583B-72F5-83B6-800F466D6820}"/>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B20A579E-3A74-5588-3D15-D3D026CA0D5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65F36E0F-2D25-5FB8-FDDB-A5FC8CD3D93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F1E81228-F13E-F29E-7D75-3D893018C91B}"/>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262FD8E4-1685-5CBB-D201-3A0D903CB0F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0E3B86B7-3593-68CA-0CC3-78304B81AA1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512588E8-EAFA-F72C-3A75-93F384B0B05E}"/>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5B4A354F-81C9-7539-9FD1-BA8FBD2F1EB7}"/>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4A523F70-0500-C36F-955F-58BE756F93BB}"/>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E69B01DC-B724-7816-11DD-8D65D1DA61BC}"/>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49A48110-3D97-C0AD-979C-9EF031A49389}"/>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7649E432-A9A9-99B0-5E93-B16B38BDCBDA}"/>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8FB08E5B-3040-0334-CFC4-7D9126E60545}"/>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7" name="Arrow: Left 121910">
            <a:extLst>
              <a:ext uri="{FF2B5EF4-FFF2-40B4-BE49-F238E27FC236}">
                <a16:creationId xmlns:a16="http://schemas.microsoft.com/office/drawing/2014/main" id="{F3F278C8-EC7B-8737-0148-E45C3F4D7778}"/>
              </a:ext>
            </a:extLst>
          </p:cNvPr>
          <p:cNvSpPr/>
          <p:nvPr/>
        </p:nvSpPr>
        <p:spPr>
          <a:xfrm>
            <a:off x="4547014" y="807996"/>
            <a:ext cx="4262704" cy="906889"/>
          </a:xfrm>
          <a:prstGeom prst="leftArrow">
            <a:avLst/>
          </a:prstGeom>
          <a:solidFill>
            <a:srgbClr val="66FFCC"/>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rPr>
              <a:t>Um welchen Zelltyp handelt es sich hier? </a:t>
            </a:r>
          </a:p>
          <a:p>
            <a:r>
              <a:rPr lang="de-DE" sz="1400" b="1" noProof="0" dirty="0">
                <a:solidFill>
                  <a:srgbClr val="66FFCC"/>
                </a:solidFill>
              </a:rPr>
              <a:t>Bipolare Zellen</a:t>
            </a:r>
          </a:p>
        </p:txBody>
      </p:sp>
      <p:sp>
        <p:nvSpPr>
          <p:cNvPr id="98" name="TextBox 121911">
            <a:extLst>
              <a:ext uri="{FF2B5EF4-FFF2-40B4-BE49-F238E27FC236}">
                <a16:creationId xmlns:a16="http://schemas.microsoft.com/office/drawing/2014/main" id="{BB059AEC-6F05-5A69-AF43-D2A347F2DD41}"/>
              </a:ext>
            </a:extLst>
          </p:cNvPr>
          <p:cNvSpPr txBox="1"/>
          <p:nvPr/>
        </p:nvSpPr>
        <p:spPr>
          <a:xfrm>
            <a:off x="472005" y="1059630"/>
            <a:ext cx="1124026"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b="1" noProof="0" dirty="0">
                <a:solidFill>
                  <a:srgbClr val="0000FF"/>
                </a:solidFill>
                <a:latin typeface="Segoe Script" panose="020B0504020000000003" pitchFamily="34" charset="0"/>
              </a:rPr>
              <a:t> ?</a:t>
            </a:r>
          </a:p>
        </p:txBody>
      </p:sp>
    </p:spTree>
    <p:extLst>
      <p:ext uri="{BB962C8B-B14F-4D97-AF65-F5344CB8AC3E}">
        <p14:creationId xmlns:p14="http://schemas.microsoft.com/office/powerpoint/2010/main" val="64373144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2FF1D6-43F7-0E0B-7938-190546B8908C}"/>
            </a:ext>
          </a:extLst>
        </p:cNvPr>
        <p:cNvGrpSpPr/>
        <p:nvPr/>
      </p:nvGrpSpPr>
      <p:grpSpPr>
        <a:xfrm>
          <a:off x="0" y="0"/>
          <a:ext cx="0" cy="0"/>
          <a:chOff x="0" y="0"/>
          <a:chExt cx="0" cy="0"/>
        </a:xfrm>
      </p:grpSpPr>
      <p:sp>
        <p:nvSpPr>
          <p:cNvPr id="125" name="Explosion: 14 Points 40">
            <a:extLst>
              <a:ext uri="{FF2B5EF4-FFF2-40B4-BE49-F238E27FC236}">
                <a16:creationId xmlns:a16="http://schemas.microsoft.com/office/drawing/2014/main" id="{CBF59F85-84F8-5A39-BA8F-51009B3CC73B}"/>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xplosion: 14 Points 44">
            <a:extLst>
              <a:ext uri="{FF2B5EF4-FFF2-40B4-BE49-F238E27FC236}">
                <a16:creationId xmlns:a16="http://schemas.microsoft.com/office/drawing/2014/main" id="{A2FF497C-0E0C-6622-8D2B-305FBA7E047B}"/>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xplosion: 14 Points 45">
            <a:extLst>
              <a:ext uri="{FF2B5EF4-FFF2-40B4-BE49-F238E27FC236}">
                <a16:creationId xmlns:a16="http://schemas.microsoft.com/office/drawing/2014/main" id="{E16B345C-F580-DDAF-7C50-A5A9FF8CD9FF}"/>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xplosion: 14 Points 46">
            <a:extLst>
              <a:ext uri="{FF2B5EF4-FFF2-40B4-BE49-F238E27FC236}">
                <a16:creationId xmlns:a16="http://schemas.microsoft.com/office/drawing/2014/main" id="{42C4B2FD-FE29-33F7-36A7-5DE28B2FC75E}"/>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xplosion: 14 Points 47">
            <a:extLst>
              <a:ext uri="{FF2B5EF4-FFF2-40B4-BE49-F238E27FC236}">
                <a16:creationId xmlns:a16="http://schemas.microsoft.com/office/drawing/2014/main" id="{946434E7-9DE9-E74F-7C0F-129DD8178BFC}"/>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Explosion: 14 Points 48">
            <a:extLst>
              <a:ext uri="{FF2B5EF4-FFF2-40B4-BE49-F238E27FC236}">
                <a16:creationId xmlns:a16="http://schemas.microsoft.com/office/drawing/2014/main" id="{3AE9BFA8-E132-28AF-FAC7-EAA22E7F0305}"/>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1" name="Explosion: 14 Points 49">
            <a:extLst>
              <a:ext uri="{FF2B5EF4-FFF2-40B4-BE49-F238E27FC236}">
                <a16:creationId xmlns:a16="http://schemas.microsoft.com/office/drawing/2014/main" id="{67571A7D-2670-F716-BDB8-F0EC78B68FDE}"/>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2" name="Explosion: 14 Points 50">
            <a:extLst>
              <a:ext uri="{FF2B5EF4-FFF2-40B4-BE49-F238E27FC236}">
                <a16:creationId xmlns:a16="http://schemas.microsoft.com/office/drawing/2014/main" id="{CB86D8EF-8768-5059-AD4A-5B75562F7344}"/>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3" name="Rectangle 64">
            <a:extLst>
              <a:ext uri="{FF2B5EF4-FFF2-40B4-BE49-F238E27FC236}">
                <a16:creationId xmlns:a16="http://schemas.microsoft.com/office/drawing/2014/main" id="{655B85C5-76E9-BA66-546F-9CCE2526200E}"/>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67E4B6AD-9F39-BE7F-F0DB-D1AC8C3340B7}"/>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7DE9F0E6-17F2-64F9-000C-27437F21BD74}"/>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2F9532E0-13AB-5778-4DA0-B74FAE3CDAC4}"/>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706E57F0-2F50-B300-EB4F-95342D8778D1}"/>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D792C07C-F207-21D7-E9B5-9A4DA2CB85B3}"/>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371B3B78-0122-063C-CEDC-8ED8DB19418B}"/>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2A9969D0-8534-33A3-337A-70A6176F43F2}"/>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103</a:t>
            </a:fld>
            <a:endParaRPr lang="de-DE" noProof="0" dirty="0"/>
          </a:p>
        </p:txBody>
      </p:sp>
      <p:sp>
        <p:nvSpPr>
          <p:cNvPr id="16" name="TextBox 15">
            <a:extLst>
              <a:ext uri="{FF2B5EF4-FFF2-40B4-BE49-F238E27FC236}">
                <a16:creationId xmlns:a16="http://schemas.microsoft.com/office/drawing/2014/main" id="{981EB895-0A81-716D-DEED-D092CE39640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144C46B8-0021-08EC-4D59-DF39940F87C2}"/>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7F314B31-F0FD-F33C-13F6-BB76A6F16D6A}"/>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F4018173-0EC3-2B00-62DE-2FD0C686D9CF}"/>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9AFDC104-FA09-71FB-DEDD-3FC24A8661CB}"/>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1DF8CA08-9E34-1846-B4D7-3F788419689E}"/>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8396608A-CBB2-E50A-9CAF-72F382526946}"/>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69E6FA47-A4ED-1948-0520-B2C41AE17551}"/>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D904355F-406C-B944-66C5-4C95E8A96855}"/>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05A48B3E-A38C-0C2E-C2B0-6AF2ED2ACE78}"/>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EF4F64A2-6947-FE1A-71C5-9A05350CD998}"/>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123D2CF4-65E4-AB37-3148-EEC61D9472E3}"/>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62EBF2CB-8995-C811-E0FE-E44BD008F1A3}"/>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BEDABA60-CAA7-168E-EC7F-D0DBC8AA1034}"/>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8A4AA646-2D88-3399-7F31-7D2F867A74FA}"/>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D9F23C90-E621-572E-C0BC-1CDA13EAC39D}"/>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A76DB499-E3C7-C4EC-1104-A3858E65809E}"/>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5F3BE87C-17D0-1244-E728-C9C45DAFEAA3}"/>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57D3B1FF-1455-8A0B-9379-2A694D4E52A6}"/>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0BF20951-7853-F15F-E2E5-8114EAFF51EB}"/>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B327A10D-743D-6943-3722-FA5183D35A33}"/>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95F2A028-A788-B833-B7B9-A954A033CE7F}"/>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32B1D939-C83D-8E27-41AB-DB5A19768811}"/>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F1766525-DD15-AF38-6318-6EFF45E2FD80}"/>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820B95FF-8594-732C-03DD-E70D97919419}"/>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7BE4B55B-AEA8-2FB8-D0AD-38BC24FF688B}"/>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D2A9B5D5-E22F-ADE4-9A8B-810973EF4BE0}"/>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BB818ECE-A7B4-F75B-7E0F-C70A6F165F92}"/>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8ACEC1DC-C25E-1D2C-21DF-A081E2A0EC3A}"/>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87A394D9-8A45-34AF-6D67-68BA09233C16}"/>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Straight Connector 121874">
            <a:extLst>
              <a:ext uri="{FF2B5EF4-FFF2-40B4-BE49-F238E27FC236}">
                <a16:creationId xmlns:a16="http://schemas.microsoft.com/office/drawing/2014/main" id="{868F4FE4-9A43-6A4F-F78B-0C22E33087CF}"/>
              </a:ext>
            </a:extLst>
          </p:cNvPr>
          <p:cNvCxnSpPr>
            <a:cxnSpLocks/>
          </p:cNvCxnSpPr>
          <p:nvPr/>
        </p:nvCxnSpPr>
        <p:spPr>
          <a:xfrm>
            <a:off x="1090751" y="3119596"/>
            <a:ext cx="3709849" cy="10811"/>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42" name="Freeform: Shape 13">
            <a:extLst>
              <a:ext uri="{FF2B5EF4-FFF2-40B4-BE49-F238E27FC236}">
                <a16:creationId xmlns:a16="http://schemas.microsoft.com/office/drawing/2014/main" id="{E2B26C1A-1BB2-828C-6701-286DBBBE4571}"/>
              </a:ext>
            </a:extLst>
          </p:cNvPr>
          <p:cNvSpPr/>
          <p:nvPr/>
        </p:nvSpPr>
        <p:spPr>
          <a:xfrm rot="21359058">
            <a:off x="3260283" y="2960844"/>
            <a:ext cx="2548122" cy="508602"/>
          </a:xfrm>
          <a:custGeom>
            <a:avLst/>
            <a:gdLst>
              <a:gd name="connsiteX0" fmla="*/ 2411895 w 2411895"/>
              <a:gd name="connsiteY0" fmla="*/ 0 h 1009166"/>
              <a:gd name="connsiteX1" fmla="*/ 1378226 w 2411895"/>
              <a:gd name="connsiteY1" fmla="*/ 1007165 h 1009166"/>
              <a:gd name="connsiteX2" fmla="*/ 0 w 2411895"/>
              <a:gd name="connsiteY2" fmla="*/ 278295 h 1009166"/>
              <a:gd name="connsiteX3" fmla="*/ 0 w 2411895"/>
              <a:gd name="connsiteY3" fmla="*/ 278295 h 1009166"/>
            </a:gdLst>
            <a:ahLst/>
            <a:cxnLst>
              <a:cxn ang="0">
                <a:pos x="connsiteX0" y="connsiteY0"/>
              </a:cxn>
              <a:cxn ang="0">
                <a:pos x="connsiteX1" y="connsiteY1"/>
              </a:cxn>
              <a:cxn ang="0">
                <a:pos x="connsiteX2" y="connsiteY2"/>
              </a:cxn>
              <a:cxn ang="0">
                <a:pos x="connsiteX3" y="connsiteY3"/>
              </a:cxn>
            </a:cxnLst>
            <a:rect l="l" t="t" r="r" b="b"/>
            <a:pathLst>
              <a:path w="2411895" h="1009166">
                <a:moveTo>
                  <a:pt x="2411895" y="0"/>
                </a:moveTo>
                <a:cubicBezTo>
                  <a:pt x="2096051" y="480391"/>
                  <a:pt x="1780208" y="960783"/>
                  <a:pt x="1378226" y="1007165"/>
                </a:cubicBezTo>
                <a:cubicBezTo>
                  <a:pt x="976244" y="1053547"/>
                  <a:pt x="0" y="278295"/>
                  <a:pt x="0" y="278295"/>
                </a:cubicBezTo>
                <a:lnTo>
                  <a:pt x="0" y="278295"/>
                </a:ln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4" name="Straight Arrow Connector 14">
            <a:extLst>
              <a:ext uri="{FF2B5EF4-FFF2-40B4-BE49-F238E27FC236}">
                <a16:creationId xmlns:a16="http://schemas.microsoft.com/office/drawing/2014/main" id="{880468D8-2AE7-AFCA-61D2-B2AE10F71CFA}"/>
              </a:ext>
            </a:extLst>
          </p:cNvPr>
          <p:cNvCxnSpPr/>
          <p:nvPr/>
        </p:nvCxnSpPr>
        <p:spPr>
          <a:xfrm flipH="1" flipV="1">
            <a:off x="3893466" y="3135632"/>
            <a:ext cx="352839" cy="3048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70FD6283-0C68-048A-9468-83C488180F96}"/>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3427A21A-CE58-C0C7-812A-7AB56A93EC29}"/>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BCFCFF6A-305E-AE0D-6C89-3FE2BB6BB60D}"/>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6C840F89-335F-4B5D-E1E2-6F271DFA9FD7}"/>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042DDE2F-F353-BFA1-B333-FA595C8372F9}"/>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D416C428-6B3F-FF83-04C0-A7145C938448}"/>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CA8DD3C9-CAE3-8BF8-5311-2E7A1BB7B7AC}"/>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5A7828F9-A881-0A3A-9808-6FFC464231B2}"/>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A0D680A9-001C-6DB8-4EE1-56F1F4DBCD53}"/>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A5B014E2-843F-94F2-493D-E0239A173715}"/>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FD4BC156-D50F-D5B3-F835-0BE355606EC3}"/>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DDE44186-6EE1-4B7C-6A4F-4FF14F14444D}"/>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633028F3-70E6-2368-34B5-058DE3CB276A}"/>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DB550737-278C-5FBC-43D4-7F14BF786B39}"/>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E487FB5D-6E39-CF02-2932-3634AB7B5808}"/>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48E05176-06D3-3621-CD7F-0F76E0D4182F}"/>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1804F906-E831-54A5-40E0-20ED4CF5DA19}"/>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29083D52-0B4D-1469-E406-77EF45D76F9F}"/>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DA71B31C-1F8C-1703-28C0-E5EEB482ED82}"/>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1EEFF0B9-C072-5FC8-E6EF-C198B8041574}"/>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AC8AC410-545F-6C92-5CE7-8FC3D575C0EB}"/>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FF8F8C4E-0BF3-E91D-D11E-0EF36DDE10C0}"/>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817CBA25-49B4-CBC5-0912-9C29F4EDAB86}"/>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DFDE3EE5-2F36-EABB-8F0B-F6E58EC93E5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DA8D713D-41B7-DE5C-19E1-6963BA724A5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57AD4731-F0D0-7032-9982-104BE2B5FB7C}"/>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A0B4CDF8-095A-C1AC-6ADC-F5241885BBF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A9B6051F-5A5F-4A6D-62A8-538C1133354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F88D11F5-0099-A2C3-1F44-96AFD89AE4F2}"/>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34CA2472-49A8-98C6-DBE2-EDF61A14277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0395801E-6B9B-07FD-7296-AC94068A350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87B70725-F911-76E4-FFC2-B5D30BC1086E}"/>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A6FDF98F-EE99-DDCD-772B-57FF096BC49B}"/>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C28DADB8-1795-536F-491D-A9A7FD76F82A}"/>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D7E6A584-166D-A14D-F0F6-03C5ABCC32A2}"/>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C54BDED8-701D-F24A-7AAA-85D6F40EAA48}"/>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E9BB237C-AB21-4EED-9D69-69437212901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9264D7C6-5404-9925-35F7-4924DEF26D2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5F8E10E6-95A7-DFBF-5BE0-8613635E7BC7}"/>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38A160DF-2AD7-B398-1694-BE293AB8106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769D9FA3-15D7-33B1-E3D3-F0173DE3A45E}"/>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740011A9-E0D7-1EBA-C136-9EAD1CB4B762}"/>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784E599F-E16F-BD12-54FC-09A84967AF7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00E9E994-A151-6951-5449-47A3B7BFE0B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220CDFDD-B7D9-54C5-7615-350E1268A7EF}"/>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F4B965A4-5B95-CE38-948D-CC7753E9DCD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C6978A4B-33FB-90CB-0F18-7C7182E8E8E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29CFCB1A-31E4-3EA6-A698-846FB0904A55}"/>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F461DB68-340D-4091-A0C4-E11E875E4808}"/>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9B34AA4C-27BD-55D2-DB62-75C0A987BC95}"/>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D6CF3D83-52DF-392D-C747-2E97AC09C67A}"/>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35D91739-6ABF-2934-B555-846AB8FEE14B}"/>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3EC4F539-9448-F5BC-FDF6-8262C9B05DD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6EA8415A-82ED-C10E-6763-1EE0B935F39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7" name="Arrow: Left 121910">
            <a:extLst>
              <a:ext uri="{FF2B5EF4-FFF2-40B4-BE49-F238E27FC236}">
                <a16:creationId xmlns:a16="http://schemas.microsoft.com/office/drawing/2014/main" id="{48A51CB9-3F04-875E-0DC8-03F3BD9068C4}"/>
              </a:ext>
            </a:extLst>
          </p:cNvPr>
          <p:cNvSpPr/>
          <p:nvPr/>
        </p:nvSpPr>
        <p:spPr>
          <a:xfrm>
            <a:off x="4547014" y="807996"/>
            <a:ext cx="4262704" cy="906889"/>
          </a:xfrm>
          <a:prstGeom prst="leftArrow">
            <a:avLst/>
          </a:prstGeom>
          <a:solidFill>
            <a:srgbClr val="66FFCC"/>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rPr>
              <a:t>Um welchen Zelltyp handelt es sich hier?</a:t>
            </a:r>
          </a:p>
          <a:p>
            <a:r>
              <a:rPr lang="de-DE" sz="1400" b="1" dirty="0">
                <a:solidFill>
                  <a:srgbClr val="0000FF"/>
                </a:solidFill>
              </a:rPr>
              <a:t>Bipolare Zellen</a:t>
            </a:r>
            <a:r>
              <a:rPr lang="de-DE" sz="1400" b="1" noProof="0" dirty="0">
                <a:solidFill>
                  <a:srgbClr val="66FFCC"/>
                </a:solidFill>
              </a:rPr>
              <a:t>Zellen</a:t>
            </a:r>
          </a:p>
        </p:txBody>
      </p:sp>
      <p:sp>
        <p:nvSpPr>
          <p:cNvPr id="98" name="TextBox 121911">
            <a:extLst>
              <a:ext uri="{FF2B5EF4-FFF2-40B4-BE49-F238E27FC236}">
                <a16:creationId xmlns:a16="http://schemas.microsoft.com/office/drawing/2014/main" id="{224F43D5-A3F5-25FA-6D25-6151671063D4}"/>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Tree>
    <p:extLst>
      <p:ext uri="{BB962C8B-B14F-4D97-AF65-F5344CB8AC3E}">
        <p14:creationId xmlns:p14="http://schemas.microsoft.com/office/powerpoint/2010/main" val="647498421"/>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2DE009-3BC3-E0A9-9C1F-046CB2E21EC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57F7750-E9CD-1B0B-1C57-E5B4DCAAAC0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104</a:t>
            </a:fld>
            <a:endParaRPr lang="de-DE" noProof="0" dirty="0"/>
          </a:p>
        </p:txBody>
      </p:sp>
      <p:sp>
        <p:nvSpPr>
          <p:cNvPr id="2" name="TextBox 1">
            <a:extLst>
              <a:ext uri="{FF2B5EF4-FFF2-40B4-BE49-F238E27FC236}">
                <a16:creationId xmlns:a16="http://schemas.microsoft.com/office/drawing/2014/main" id="{43E81776-860D-EFD6-33F5-02F71237E16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68F3C75B-EF44-CC30-ECF4-238F4164E9D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A830E4C2-95BF-8DAC-7A7A-5389C670CA5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4C0868E9-4DBA-3798-6CFC-1A6642200E18}"/>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6479C1C0-90F4-78AA-FB6A-F609BE3670AD}"/>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4A6DA865-C37C-BBF0-54B6-BC3FEFEB5A20}"/>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D5939F86-1B9D-06B3-6B4F-6D0EC9615FD7}"/>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B6285899-8619-3247-E3A3-E46BA3DEB724}"/>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F100ED7F-1EA4-5D75-F9BC-205D52F36411}"/>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7283C94A-1710-9D6B-809E-BF41FEE68039}"/>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431EF104-8711-BE41-C683-494ED0CAF9BB}"/>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98EF0EAA-7081-C519-CB5D-36ECDDB156EA}"/>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t>diskret, scharf begrenzt</a:t>
            </a:r>
          </a:p>
          <a:p>
            <a:r>
              <a:rPr lang="de-DE" sz="1600" b="1" dirty="0"/>
              <a:t>--Weich: </a:t>
            </a:r>
            <a:r>
              <a:rPr lang="de-DE" sz="1600" dirty="0"/>
              <a:t>amorph, unscharf begrenzt</a:t>
            </a:r>
          </a:p>
          <a:p>
            <a:r>
              <a:rPr lang="de-DE" sz="1600" b="1" dirty="0"/>
              <a:t>--Konfluierend: </a:t>
            </a:r>
            <a:r>
              <a:rPr lang="de-DE" sz="1600" dirty="0"/>
              <a:t>Aneinandergrenzende Drusen ohne klare Begrenzungen </a:t>
            </a:r>
          </a:p>
        </p:txBody>
      </p:sp>
      <p:grpSp>
        <p:nvGrpSpPr>
          <p:cNvPr id="8" name="Gruppieren 7">
            <a:extLst>
              <a:ext uri="{FF2B5EF4-FFF2-40B4-BE49-F238E27FC236}">
                <a16:creationId xmlns:a16="http://schemas.microsoft.com/office/drawing/2014/main" id="{B28C4984-D639-2C68-FF97-9E62CC3B8430}"/>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F1C51129-16C1-D846-11B0-0403D5A2F6BC}"/>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E3493D48-327C-5096-337C-CFA58F8504E9}"/>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9" name="TextBox 12">
            <a:extLst>
              <a:ext uri="{FF2B5EF4-FFF2-40B4-BE49-F238E27FC236}">
                <a16:creationId xmlns:a16="http://schemas.microsoft.com/office/drawing/2014/main" id="{180D6663-55EC-091D-D285-37B67CE3EA0F}"/>
              </a:ext>
            </a:extLst>
          </p:cNvPr>
          <p:cNvSpPr txBox="1"/>
          <p:nvPr/>
        </p:nvSpPr>
        <p:spPr>
          <a:xfrm>
            <a:off x="4375702" y="3872973"/>
            <a:ext cx="4463498"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i="1" noProof="0" dirty="0">
                <a:effectLst/>
                <a:latin typeface="Arial" panose="020B0604020202020204" pitchFamily="34" charset="0"/>
              </a:rPr>
              <a:t> </a:t>
            </a:r>
            <a:r>
              <a:rPr lang="de-DE" sz="1600" b="1" noProof="0" dirty="0">
                <a:effectLst/>
                <a:latin typeface="Arial" panose="020B0604020202020204" pitchFamily="34" charset="0"/>
              </a:rPr>
              <a:t>laminar</a:t>
            </a:r>
            <a:r>
              <a:rPr lang="de-DE" sz="1600" b="1" dirty="0"/>
              <a:t>:</a:t>
            </a:r>
            <a:r>
              <a:rPr lang="de-DE" sz="1600" dirty="0"/>
              <a:t> </a:t>
            </a:r>
            <a:r>
              <a:rPr lang="de-DE" sz="1600" b="1" i="1" dirty="0">
                <a:solidFill>
                  <a:srgbClr val="0000FF"/>
                </a:solidFill>
              </a:rPr>
              <a:t>?</a:t>
            </a:r>
            <a:endParaRPr lang="de-DE" sz="1600" b="1" noProof="0" dirty="0">
              <a:effectLst/>
              <a:latin typeface="Arial" panose="020B0604020202020204" pitchFamily="34" charset="0"/>
            </a:endParaRPr>
          </a:p>
          <a:p>
            <a:r>
              <a:rPr lang="de-DE" sz="1600" b="1" noProof="0" dirty="0">
                <a:solidFill>
                  <a:srgbClr val="000000"/>
                </a:solidFill>
                <a:effectLst/>
                <a:latin typeface="Arial" panose="020B0604020202020204" pitchFamily="34" charset="0"/>
              </a:rPr>
              <a:t>--Basal  linear </a:t>
            </a:r>
          </a:p>
          <a:p>
            <a:r>
              <a:rPr lang="de-DE" sz="1600" b="1" i="0" noProof="0" dirty="0">
                <a:solidFill>
                  <a:srgbClr val="000000"/>
                </a:solidFill>
                <a:effectLst/>
                <a:latin typeface="Arial" panose="020B0604020202020204" pitchFamily="34" charset="0"/>
              </a:rPr>
              <a:t>--Retikuläre Pseudodrusen</a:t>
            </a:r>
            <a:endParaRPr lang="de-DE" b="1" i="0" noProof="0" dirty="0">
              <a:solidFill>
                <a:srgbClr val="000000"/>
              </a:solidFill>
              <a:effectLst/>
              <a:latin typeface="Arial" panose="020B0604020202020204" pitchFamily="34" charset="0"/>
            </a:endParaRPr>
          </a:p>
        </p:txBody>
      </p:sp>
      <p:sp>
        <p:nvSpPr>
          <p:cNvPr id="10" name="Arrow: Left 7">
            <a:extLst>
              <a:ext uri="{FF2B5EF4-FFF2-40B4-BE49-F238E27FC236}">
                <a16:creationId xmlns:a16="http://schemas.microsoft.com/office/drawing/2014/main" id="{C9303179-2324-051B-212C-C9C2F2104D18}"/>
              </a:ext>
            </a:extLst>
          </p:cNvPr>
          <p:cNvSpPr/>
          <p:nvPr/>
        </p:nvSpPr>
        <p:spPr>
          <a:xfrm>
            <a:off x="7010400" y="4265223"/>
            <a:ext cx="1905000" cy="472253"/>
          </a:xfrm>
          <a:prstGeom prst="leftArrow">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400" noProof="0" dirty="0">
                <a:solidFill>
                  <a:schemeClr val="tx1"/>
                </a:solidFill>
              </a:rPr>
              <a:t>Nächste Frage</a:t>
            </a:r>
          </a:p>
        </p:txBody>
      </p:sp>
    </p:spTree>
    <p:extLst>
      <p:ext uri="{BB962C8B-B14F-4D97-AF65-F5344CB8AC3E}">
        <p14:creationId xmlns:p14="http://schemas.microsoft.com/office/powerpoint/2010/main" val="427585457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11264D-DA37-0328-607C-8D547B38534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D5680CD-CA60-EA14-B183-40B21D88AE7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105</a:t>
            </a:fld>
            <a:endParaRPr lang="de-DE" noProof="0" dirty="0"/>
          </a:p>
        </p:txBody>
      </p:sp>
      <p:sp>
        <p:nvSpPr>
          <p:cNvPr id="2" name="TextBox 1">
            <a:extLst>
              <a:ext uri="{FF2B5EF4-FFF2-40B4-BE49-F238E27FC236}">
                <a16:creationId xmlns:a16="http://schemas.microsoft.com/office/drawing/2014/main" id="{63F054A6-0C7E-EF41-36CB-363D067EDA5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C5B41E21-DDF7-7A52-B248-3C66316BF67E}"/>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25B08A32-A65A-25BB-3E00-7C971C6A54F7}"/>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0223004F-7C3F-66BE-CB47-CE6949DE0A3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8BE6C61A-CEE9-E46F-3015-EEFC60EFEC76}"/>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FD599AEC-7554-A85B-D67E-855B1A6F702B}"/>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01B5DE0D-C704-6A34-092B-F81CE613919C}"/>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7F6C2AE3-A6EB-F9E6-099C-DAEC832DF185}"/>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607F02A0-472A-996E-B2CE-044FB5D67143}"/>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456C4D23-53ED-9819-B196-026EE2575D20}"/>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26242EBE-9B1C-B637-5E72-889F352AA213}"/>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977E1E6E-4B83-CCB9-6159-F1E4A51BFC2E}"/>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t>diskret, scharf begrenzt</a:t>
            </a:r>
          </a:p>
          <a:p>
            <a:r>
              <a:rPr lang="de-DE" sz="1600" b="1" dirty="0"/>
              <a:t>--Weich: </a:t>
            </a:r>
            <a:r>
              <a:rPr lang="de-DE" sz="1600" dirty="0"/>
              <a:t>amorph, unscharf begrenzt</a:t>
            </a:r>
          </a:p>
          <a:p>
            <a:r>
              <a:rPr lang="de-DE" sz="1600" b="1" dirty="0"/>
              <a:t>--Konfluierend: </a:t>
            </a:r>
            <a:r>
              <a:rPr lang="de-DE" sz="1600" dirty="0"/>
              <a:t>Aneinandergrenzende Drusen ohne klare Begrenzungen </a:t>
            </a:r>
          </a:p>
        </p:txBody>
      </p:sp>
      <p:grpSp>
        <p:nvGrpSpPr>
          <p:cNvPr id="8" name="Gruppieren 7">
            <a:extLst>
              <a:ext uri="{FF2B5EF4-FFF2-40B4-BE49-F238E27FC236}">
                <a16:creationId xmlns:a16="http://schemas.microsoft.com/office/drawing/2014/main" id="{53EB5B0A-1582-4A70-70FA-177CD0EA49FC}"/>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C6EF3FB7-3DAE-AC6F-3428-E991F8ABA020}"/>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ACA10925-4BB4-DF56-0EF9-2DE956374D8F}"/>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9" name="TextBox 12">
            <a:extLst>
              <a:ext uri="{FF2B5EF4-FFF2-40B4-BE49-F238E27FC236}">
                <a16:creationId xmlns:a16="http://schemas.microsoft.com/office/drawing/2014/main" id="{B0FB17C9-74CB-8623-DC77-2BD5EACC5635}"/>
              </a:ext>
            </a:extLst>
          </p:cNvPr>
          <p:cNvSpPr txBox="1"/>
          <p:nvPr/>
        </p:nvSpPr>
        <p:spPr>
          <a:xfrm>
            <a:off x="4375702" y="3872973"/>
            <a:ext cx="4615898"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i="1" noProof="0" dirty="0">
                <a:effectLst/>
                <a:latin typeface="Arial" panose="020B0604020202020204" pitchFamily="34" charset="0"/>
              </a:rPr>
              <a:t> </a:t>
            </a:r>
            <a:r>
              <a:rPr lang="de-DE" sz="1600" b="1" noProof="0" dirty="0">
                <a:effectLst/>
                <a:latin typeface="Arial" panose="020B0604020202020204" pitchFamily="34" charset="0"/>
              </a:rPr>
              <a:t>laminar</a:t>
            </a:r>
            <a:r>
              <a:rPr lang="de-DE" sz="1600" b="1" dirty="0"/>
              <a:t>:</a:t>
            </a:r>
            <a:r>
              <a:rPr lang="de-DE" sz="1600" dirty="0"/>
              <a:t> </a:t>
            </a:r>
            <a:r>
              <a:rPr lang="de-DE" sz="1200" dirty="0">
                <a:solidFill>
                  <a:srgbClr val="0000FF"/>
                </a:solidFill>
              </a:rPr>
              <a:t>zwischen RPE-Zellen und Basalmembran </a:t>
            </a:r>
            <a:endParaRPr lang="de-DE" sz="1600" dirty="0">
              <a:solidFill>
                <a:srgbClr val="0000FF"/>
              </a:solidFill>
            </a:endParaRPr>
          </a:p>
          <a:p>
            <a:r>
              <a:rPr lang="de-DE" sz="1600" b="1" noProof="0" dirty="0">
                <a:solidFill>
                  <a:srgbClr val="000000"/>
                </a:solidFill>
                <a:effectLst/>
                <a:latin typeface="Arial" panose="020B0604020202020204" pitchFamily="34" charset="0"/>
              </a:rPr>
              <a:t>--Basal  linear </a:t>
            </a:r>
          </a:p>
          <a:p>
            <a:r>
              <a:rPr lang="de-DE" sz="1600" b="1" i="0" noProof="0" dirty="0">
                <a:solidFill>
                  <a:srgbClr val="000000"/>
                </a:solidFill>
                <a:effectLst/>
                <a:latin typeface="Arial" panose="020B0604020202020204" pitchFamily="34" charset="0"/>
              </a:rPr>
              <a:t>--Retikuläre Pseudodrusen</a:t>
            </a:r>
            <a:endParaRPr lang="de-DE" b="1" i="0" noProof="0" dirty="0">
              <a:solidFill>
                <a:srgbClr val="000000"/>
              </a:solidFill>
              <a:effectLst/>
              <a:latin typeface="Arial" panose="020B0604020202020204" pitchFamily="34" charset="0"/>
            </a:endParaRPr>
          </a:p>
        </p:txBody>
      </p:sp>
    </p:spTree>
    <p:extLst>
      <p:ext uri="{BB962C8B-B14F-4D97-AF65-F5344CB8AC3E}">
        <p14:creationId xmlns:p14="http://schemas.microsoft.com/office/powerpoint/2010/main" val="243349071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118254-FA52-7A7F-D278-F3739545E8CC}"/>
            </a:ext>
          </a:extLst>
        </p:cNvPr>
        <p:cNvGrpSpPr/>
        <p:nvPr/>
      </p:nvGrpSpPr>
      <p:grpSpPr>
        <a:xfrm>
          <a:off x="0" y="0"/>
          <a:ext cx="0" cy="0"/>
          <a:chOff x="0" y="0"/>
          <a:chExt cx="0" cy="0"/>
        </a:xfrm>
      </p:grpSpPr>
      <p:sp>
        <p:nvSpPr>
          <p:cNvPr id="122" name="Explosion: 14 Points 40">
            <a:extLst>
              <a:ext uri="{FF2B5EF4-FFF2-40B4-BE49-F238E27FC236}">
                <a16:creationId xmlns:a16="http://schemas.microsoft.com/office/drawing/2014/main" id="{D9578F89-E2E9-053C-DEEC-925D0ED28681}"/>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Explosion: 14 Points 44">
            <a:extLst>
              <a:ext uri="{FF2B5EF4-FFF2-40B4-BE49-F238E27FC236}">
                <a16:creationId xmlns:a16="http://schemas.microsoft.com/office/drawing/2014/main" id="{EE4324E0-4A76-110A-9AC0-80BD4205222A}"/>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4" name="Explosion: 14 Points 45">
            <a:extLst>
              <a:ext uri="{FF2B5EF4-FFF2-40B4-BE49-F238E27FC236}">
                <a16:creationId xmlns:a16="http://schemas.microsoft.com/office/drawing/2014/main" id="{32541588-B5DD-1474-84A4-1C7CFC85BD05}"/>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5" name="Explosion: 14 Points 46">
            <a:extLst>
              <a:ext uri="{FF2B5EF4-FFF2-40B4-BE49-F238E27FC236}">
                <a16:creationId xmlns:a16="http://schemas.microsoft.com/office/drawing/2014/main" id="{34487B0B-A064-C4FF-7DAB-5BBC6C7D1ABA}"/>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6" name="Explosion: 14 Points 47">
            <a:extLst>
              <a:ext uri="{FF2B5EF4-FFF2-40B4-BE49-F238E27FC236}">
                <a16:creationId xmlns:a16="http://schemas.microsoft.com/office/drawing/2014/main" id="{B5DBFFAE-0B28-E0A4-78BF-D87E78853AB1}"/>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7" name="Explosion: 14 Points 48">
            <a:extLst>
              <a:ext uri="{FF2B5EF4-FFF2-40B4-BE49-F238E27FC236}">
                <a16:creationId xmlns:a16="http://schemas.microsoft.com/office/drawing/2014/main" id="{8D4570CD-2FF0-1956-B2A3-72F8FD0F9E89}"/>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8" name="Explosion: 14 Points 49">
            <a:extLst>
              <a:ext uri="{FF2B5EF4-FFF2-40B4-BE49-F238E27FC236}">
                <a16:creationId xmlns:a16="http://schemas.microsoft.com/office/drawing/2014/main" id="{654B935F-8DAE-5A37-0E41-9028B18AD587}"/>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9" name="Explosion: 14 Points 50">
            <a:extLst>
              <a:ext uri="{FF2B5EF4-FFF2-40B4-BE49-F238E27FC236}">
                <a16:creationId xmlns:a16="http://schemas.microsoft.com/office/drawing/2014/main" id="{AF520EAE-099E-F47F-1784-C27133C4075E}"/>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0" name="Rectangle 64">
            <a:extLst>
              <a:ext uri="{FF2B5EF4-FFF2-40B4-BE49-F238E27FC236}">
                <a16:creationId xmlns:a16="http://schemas.microsoft.com/office/drawing/2014/main" id="{41ED104A-9620-B00B-7244-99C6ACACD540}"/>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00B897E0-BE1F-5786-7DA7-1244C2DE3B29}"/>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DB20F122-C74A-1A69-9FE0-086910621B79}"/>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C045D24F-569D-E77F-2DF2-3AF2A9C3D9C1}"/>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83679107-E87B-FF12-C691-282A37133710}"/>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35EAA851-99E7-D53B-BAEB-845F4622F56D}"/>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46A49D0D-A5DE-0EC7-E683-2A8A34DFD270}"/>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33CCB9DD-8CF6-2985-BD92-91C6E8CE605D}"/>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106</a:t>
            </a:fld>
            <a:endParaRPr lang="de-DE" noProof="0" dirty="0"/>
          </a:p>
        </p:txBody>
      </p:sp>
      <p:sp>
        <p:nvSpPr>
          <p:cNvPr id="16" name="TextBox 15">
            <a:extLst>
              <a:ext uri="{FF2B5EF4-FFF2-40B4-BE49-F238E27FC236}">
                <a16:creationId xmlns:a16="http://schemas.microsoft.com/office/drawing/2014/main" id="{00D6D42A-A837-043D-9490-6DF9195E043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5510F7F0-645C-C000-8FB9-5504971A01A2}"/>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160319F7-03D3-D7C0-B1D0-EB9885F93BF5}"/>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DAB64945-5740-3E21-9C8A-025CB48169A6}"/>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F4422EC7-18A4-DE18-BFA3-DB375966C441}"/>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DF1C389E-1C6C-0855-125B-FCCC24E52141}"/>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2A85FBE5-9C9B-EEF2-EB33-B5270BFADAE5}"/>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DE7B8162-AE7B-6F5A-82AA-331CF5020673}"/>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A2880FCD-3BDF-2A4E-32CF-1E8BD254A5CC}"/>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72E17C74-EE36-5A8D-D87D-686C9F9C7159}"/>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DDCDACD1-17FB-894A-B49F-36F68770101C}"/>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2F488EF0-9EE1-55E7-8700-9E3DEAB2A88F}"/>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2B269EA4-8B3C-3E64-B5B6-DD2475464E72}"/>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A44E713F-2CFB-3D33-F01B-066EF286ECE0}"/>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2953AA92-BA37-4108-AA6B-48B107C447EB}"/>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B2564B55-B0EB-779E-AB8D-6F34A90FA120}"/>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C941A598-9750-6AD4-E342-EE2438A16B7A}"/>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DCB01F31-DC50-B170-436E-91B7310735A4}"/>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E489B451-E599-7049-9FD8-1004106301A6}"/>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C9B22145-7C54-1AA5-9AD1-3FBD3EC09168}"/>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24D22671-6C22-1686-4E84-2F44EEC6D2C5}"/>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0E68EA06-1C34-07C6-65AF-4AD263BAFAE4}"/>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C72379A2-EAC8-F7F9-FD02-7D2E47766998}"/>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80861949-D390-7425-8992-8B1CA8773010}"/>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3AF46147-AA8C-25EC-B2EA-A0F0002689E2}"/>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FB1EC5CF-9732-929B-0BB5-9D935727D895}"/>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C82EC598-4B4E-8581-3C7E-8C2D3CC584EE}"/>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168F164F-FB03-8FC3-BF2E-2C5EAF047B96}"/>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9858BAC5-C160-3BFF-EC39-4FF29E98299C}"/>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6FEF8C2B-555E-466B-1A47-081F1B29538A}"/>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1168A5EA-D47F-924A-1CCB-F357C1B58BB8}"/>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5DB49E7C-3D42-9256-57BA-B80666993754}"/>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AC0A3884-A525-AA07-E433-89DB2328BA21}"/>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DF085865-D78C-A78D-BB9F-D30F41CAE232}"/>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538696F7-E51A-D729-E6BD-2C76F263F847}"/>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19874F3E-348B-AA6D-0BFA-FA9C453F36F3}"/>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EE3CECC8-E7E9-72E3-364D-7EA5153B49D6}"/>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9107D1B6-5932-E8F0-3D2D-CEF8506691CB}"/>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461DA705-E9C2-2465-321A-D6330F3B655D}"/>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68F5293C-5AB3-B7DD-5664-7451F474E885}"/>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9D01A2AE-0974-5E46-5581-DDD2A8EA3BEA}"/>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8FF8ED01-312F-261F-43B3-3A21348F4A6E}"/>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5CA89BD1-25E0-F46A-2E2A-2A5DC05B3C40}"/>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2B054607-F5E5-B743-1AE5-548BDE890929}"/>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41AB89CF-C840-A678-D28A-603886CB14AF}"/>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9D94DD19-29C7-9786-EDB7-730C8FF31C2E}"/>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C7689FE7-A516-961B-7DCE-3940559225CD}"/>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6D2FA16D-7320-F9F4-CD4E-DF6AF9501E1D}"/>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AE0F3FE9-6352-3DC5-5DBF-4EC454886AC4}"/>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09293D05-1CC8-441C-E24B-94F11553B24A}"/>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9846726D-1EED-D921-19D1-F55BAFAAED6F}"/>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41ED87A0-34A3-05B8-79B0-57488EA80C96}"/>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C2BBAC02-DEAC-566B-0FC2-F4A9DB46CDDA}"/>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53CA1171-39FD-4D8F-AD67-7780ACACA38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B114E7EC-AECE-13B2-9DE9-C8A5D85C8DF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47210456-856D-9433-343D-09FF267EECE0}"/>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68BB575D-03DA-BB4D-977D-495713286F1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07854B14-3F96-910C-4ACC-C6B7DADCF4D5}"/>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9C17261B-E0A5-B8B0-EC4F-64DFD40BC32E}"/>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70FD7800-D599-08CD-1496-1CA9AC0B909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C2FAF48C-E710-CE69-B076-BC57812DFC4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78A2E220-7104-AC61-E303-63B01B5B1565}"/>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BA7BD26E-8B29-D0A4-5C3D-7563593F85D3}"/>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1C56AF64-A26D-F945-927A-5128D4FF510B}"/>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FA5952B4-C9FB-E4D9-D40D-6BD4109D1766}"/>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4CDC533B-37E5-828E-96B4-986826954A7D}"/>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4500C371-0527-E893-D69C-A36885D34FC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D728F1CA-9E01-B2BD-4E43-AC9F3331034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EE1528A4-AB16-0F30-0849-1E178A5D8133}"/>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7C80D2FE-F294-24AE-EC35-0EC4F6CF594F}"/>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5BF2ECB1-952D-81F7-B326-E7FC85FC270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FFE1AB1A-80FA-FC21-8CBC-9AF312754F50}"/>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7610C134-8383-515C-8118-79BC504015D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BCC23A58-DF65-9B6A-02BF-48DF0574DB1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B6B8E6D3-79E4-8094-789C-A65946E2DC48}"/>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D9EC82F3-F112-227C-E604-BBE32FFADB2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7839499E-072D-AA1E-61E2-718657E73A7E}"/>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1404CFE3-E958-F7D1-9B82-52F000C7A398}"/>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391145F7-4A4C-FA73-24BA-60C003FCE477}"/>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518E8BAA-AA88-5CC6-7C4E-026D72963C4A}"/>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0CDCF928-6139-8F9A-F4AA-49BAB0CD097A}"/>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BE3F5CCF-09A6-5185-9485-59EA2137C84B}"/>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643B81E5-48C3-F2AC-C751-4A9208547F7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D4365FB2-CD59-A496-F237-0A8AA7CB4B1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8CAE9800-6413-FD3C-66B9-E7379B096498}"/>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36" name="TextBox 166">
            <a:extLst>
              <a:ext uri="{FF2B5EF4-FFF2-40B4-BE49-F238E27FC236}">
                <a16:creationId xmlns:a16="http://schemas.microsoft.com/office/drawing/2014/main" id="{6A10F4AC-95EC-43AF-C9E7-C3C2FB9C142A}"/>
              </a:ext>
            </a:extLst>
          </p:cNvPr>
          <p:cNvSpPr txBox="1"/>
          <p:nvPr/>
        </p:nvSpPr>
        <p:spPr>
          <a:xfrm>
            <a:off x="5295670" y="2821510"/>
            <a:ext cx="2492990" cy="369332"/>
          </a:xfrm>
          <a:prstGeom prst="rect">
            <a:avLst/>
          </a:prstGeom>
          <a:noFill/>
        </p:spPr>
        <p:txBody>
          <a:bodyPr wrap="square" lIns="25400" tIns="12700" rIns="25400" bIns="12700" rtlCol="0">
            <a:spAutoFit/>
          </a:bodyPr>
          <a:lstStyle/>
          <a:p>
            <a:r>
              <a:rPr lang="de-DE" sz="1200" b="1" i="1" noProof="0" dirty="0"/>
              <a:t>basale Laminardrusen</a:t>
            </a:r>
          </a:p>
        </p:txBody>
      </p:sp>
      <p:cxnSp>
        <p:nvCxnSpPr>
          <p:cNvPr id="99" name="Straight Arrow Connector 167">
            <a:extLst>
              <a:ext uri="{FF2B5EF4-FFF2-40B4-BE49-F238E27FC236}">
                <a16:creationId xmlns:a16="http://schemas.microsoft.com/office/drawing/2014/main" id="{26F6D027-C729-0B64-F970-42C531CFFD39}"/>
              </a:ext>
            </a:extLst>
          </p:cNvPr>
          <p:cNvCxnSpPr>
            <a:cxnSpLocks/>
          </p:cNvCxnSpPr>
          <p:nvPr/>
        </p:nvCxnSpPr>
        <p:spPr>
          <a:xfrm flipH="1">
            <a:off x="4709168" y="2984164"/>
            <a:ext cx="548632" cy="4704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0" name="Group 121980">
            <a:extLst>
              <a:ext uri="{FF2B5EF4-FFF2-40B4-BE49-F238E27FC236}">
                <a16:creationId xmlns:a16="http://schemas.microsoft.com/office/drawing/2014/main" id="{44DE8E2C-07F3-D820-8C55-6672ECBECEF4}"/>
              </a:ext>
            </a:extLst>
          </p:cNvPr>
          <p:cNvGrpSpPr/>
          <p:nvPr/>
        </p:nvGrpSpPr>
        <p:grpSpPr>
          <a:xfrm>
            <a:off x="1116104" y="2962952"/>
            <a:ext cx="845052" cy="213268"/>
            <a:chOff x="5767447" y="2274114"/>
            <a:chExt cx="845052" cy="213268"/>
          </a:xfrm>
        </p:grpSpPr>
        <p:sp>
          <p:nvSpPr>
            <p:cNvPr id="101" name="Oval 121981">
              <a:extLst>
                <a:ext uri="{FF2B5EF4-FFF2-40B4-BE49-F238E27FC236}">
                  <a16:creationId xmlns:a16="http://schemas.microsoft.com/office/drawing/2014/main" id="{A5D68CA5-EF20-16F2-34C7-E227B3709E8F}"/>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2" name="Oval 121982">
              <a:extLst>
                <a:ext uri="{FF2B5EF4-FFF2-40B4-BE49-F238E27FC236}">
                  <a16:creationId xmlns:a16="http://schemas.microsoft.com/office/drawing/2014/main" id="{8BDD73A2-501B-FFA1-3DC5-F18BF6A0A2BF}"/>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3" name="Oval 121983">
              <a:extLst>
                <a:ext uri="{FF2B5EF4-FFF2-40B4-BE49-F238E27FC236}">
                  <a16:creationId xmlns:a16="http://schemas.microsoft.com/office/drawing/2014/main" id="{24186BF5-EFE0-8152-D9FA-F258D7ADCCB7}"/>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4" name="Oval 121984">
              <a:extLst>
                <a:ext uri="{FF2B5EF4-FFF2-40B4-BE49-F238E27FC236}">
                  <a16:creationId xmlns:a16="http://schemas.microsoft.com/office/drawing/2014/main" id="{AC69B3C9-FF65-9131-D4AA-9DD41B99F935}"/>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05" name="Group 121985">
            <a:extLst>
              <a:ext uri="{FF2B5EF4-FFF2-40B4-BE49-F238E27FC236}">
                <a16:creationId xmlns:a16="http://schemas.microsoft.com/office/drawing/2014/main" id="{637F5430-21DE-ED87-F079-4F0E00AAE65B}"/>
              </a:ext>
            </a:extLst>
          </p:cNvPr>
          <p:cNvGrpSpPr/>
          <p:nvPr/>
        </p:nvGrpSpPr>
        <p:grpSpPr>
          <a:xfrm rot="10800000">
            <a:off x="2003803" y="2955011"/>
            <a:ext cx="845052" cy="213268"/>
            <a:chOff x="5767447" y="2274114"/>
            <a:chExt cx="845052" cy="213268"/>
          </a:xfrm>
        </p:grpSpPr>
        <p:sp>
          <p:nvSpPr>
            <p:cNvPr id="106" name="Oval 121986">
              <a:extLst>
                <a:ext uri="{FF2B5EF4-FFF2-40B4-BE49-F238E27FC236}">
                  <a16:creationId xmlns:a16="http://schemas.microsoft.com/office/drawing/2014/main" id="{DF64A181-A66C-AA4D-95CD-31E98348CAF2}"/>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7" name="Oval 121987">
              <a:extLst>
                <a:ext uri="{FF2B5EF4-FFF2-40B4-BE49-F238E27FC236}">
                  <a16:creationId xmlns:a16="http://schemas.microsoft.com/office/drawing/2014/main" id="{88788A43-2287-B094-983A-16DD1220791A}"/>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8" name="Oval 121988">
              <a:extLst>
                <a:ext uri="{FF2B5EF4-FFF2-40B4-BE49-F238E27FC236}">
                  <a16:creationId xmlns:a16="http://schemas.microsoft.com/office/drawing/2014/main" id="{98340FF4-0DA9-BEC0-CFE4-A1D0031DC61F}"/>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9" name="Oval 121989">
              <a:extLst>
                <a:ext uri="{FF2B5EF4-FFF2-40B4-BE49-F238E27FC236}">
                  <a16:creationId xmlns:a16="http://schemas.microsoft.com/office/drawing/2014/main" id="{7F7E6FBE-F8E0-46CF-6C6F-50ACEC0D8936}"/>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10" name="Group 121990">
            <a:extLst>
              <a:ext uri="{FF2B5EF4-FFF2-40B4-BE49-F238E27FC236}">
                <a16:creationId xmlns:a16="http://schemas.microsoft.com/office/drawing/2014/main" id="{627FE732-F8D2-2BC0-7234-02BBCD274A6A}"/>
              </a:ext>
            </a:extLst>
          </p:cNvPr>
          <p:cNvGrpSpPr/>
          <p:nvPr/>
        </p:nvGrpSpPr>
        <p:grpSpPr>
          <a:xfrm>
            <a:off x="2821430" y="2930719"/>
            <a:ext cx="821741" cy="239590"/>
            <a:chOff x="6321009" y="1750880"/>
            <a:chExt cx="821741" cy="239590"/>
          </a:xfrm>
        </p:grpSpPr>
        <p:sp>
          <p:nvSpPr>
            <p:cNvPr id="111" name="Oval 121991">
              <a:extLst>
                <a:ext uri="{FF2B5EF4-FFF2-40B4-BE49-F238E27FC236}">
                  <a16:creationId xmlns:a16="http://schemas.microsoft.com/office/drawing/2014/main" id="{6FD5405D-DA82-28BD-2519-A551B79991B9}"/>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2" name="Oval 121992">
              <a:extLst>
                <a:ext uri="{FF2B5EF4-FFF2-40B4-BE49-F238E27FC236}">
                  <a16:creationId xmlns:a16="http://schemas.microsoft.com/office/drawing/2014/main" id="{DDE37363-E52A-C7D4-8AF7-2D816BE67D0E}"/>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3" name="Oval 121993">
              <a:extLst>
                <a:ext uri="{FF2B5EF4-FFF2-40B4-BE49-F238E27FC236}">
                  <a16:creationId xmlns:a16="http://schemas.microsoft.com/office/drawing/2014/main" id="{B0D553C8-A367-D4EF-6F24-25F4BAEE5BCF}"/>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4" name="Oval 121994">
              <a:extLst>
                <a:ext uri="{FF2B5EF4-FFF2-40B4-BE49-F238E27FC236}">
                  <a16:creationId xmlns:a16="http://schemas.microsoft.com/office/drawing/2014/main" id="{F58FCA46-F846-7204-247F-247E7015B0EB}"/>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15" name="Group 121995">
            <a:extLst>
              <a:ext uri="{FF2B5EF4-FFF2-40B4-BE49-F238E27FC236}">
                <a16:creationId xmlns:a16="http://schemas.microsoft.com/office/drawing/2014/main" id="{6A47600B-CA65-5B2E-8D62-A4939C7A4800}"/>
              </a:ext>
            </a:extLst>
          </p:cNvPr>
          <p:cNvGrpSpPr/>
          <p:nvPr/>
        </p:nvGrpSpPr>
        <p:grpSpPr>
          <a:xfrm rot="10957950">
            <a:off x="3715598" y="2954766"/>
            <a:ext cx="821741" cy="239590"/>
            <a:chOff x="6321009" y="1750880"/>
            <a:chExt cx="821741" cy="239590"/>
          </a:xfrm>
        </p:grpSpPr>
        <p:sp>
          <p:nvSpPr>
            <p:cNvPr id="116" name="Oval 121996">
              <a:extLst>
                <a:ext uri="{FF2B5EF4-FFF2-40B4-BE49-F238E27FC236}">
                  <a16:creationId xmlns:a16="http://schemas.microsoft.com/office/drawing/2014/main" id="{8B655A21-14BA-B4A8-7A45-532FDD291AF5}"/>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7" name="Oval 121997">
              <a:extLst>
                <a:ext uri="{FF2B5EF4-FFF2-40B4-BE49-F238E27FC236}">
                  <a16:creationId xmlns:a16="http://schemas.microsoft.com/office/drawing/2014/main" id="{A03E2886-9B6F-61B7-CE71-EE77BBBB94A7}"/>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8" name="Oval 121998">
              <a:extLst>
                <a:ext uri="{FF2B5EF4-FFF2-40B4-BE49-F238E27FC236}">
                  <a16:creationId xmlns:a16="http://schemas.microsoft.com/office/drawing/2014/main" id="{5B8E7F62-783D-29D0-1C9A-7B8C06717E69}"/>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9" name="Oval 121999">
              <a:extLst>
                <a:ext uri="{FF2B5EF4-FFF2-40B4-BE49-F238E27FC236}">
                  <a16:creationId xmlns:a16="http://schemas.microsoft.com/office/drawing/2014/main" id="{843E8247-BA56-D41F-E570-86E4851F55AB}"/>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Tree>
    <p:extLst>
      <p:ext uri="{BB962C8B-B14F-4D97-AF65-F5344CB8AC3E}">
        <p14:creationId xmlns:p14="http://schemas.microsoft.com/office/powerpoint/2010/main" val="2782599114"/>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DEC4D7-7DBA-7A4F-9B58-D2B015EB941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1D24A63-367E-6861-C6B5-852E2901C04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107</a:t>
            </a:fld>
            <a:endParaRPr lang="de-DE" noProof="0" dirty="0"/>
          </a:p>
        </p:txBody>
      </p:sp>
      <p:sp>
        <p:nvSpPr>
          <p:cNvPr id="2" name="TextBox 1">
            <a:extLst>
              <a:ext uri="{FF2B5EF4-FFF2-40B4-BE49-F238E27FC236}">
                <a16:creationId xmlns:a16="http://schemas.microsoft.com/office/drawing/2014/main" id="{21E39CA6-6DA3-0F59-6A92-666B8B6A721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E47DE4B5-EDF5-C6D0-2774-EEA517096196}"/>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9AD7833D-A6A1-3FBA-33D0-965E83BDFAE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85CCA5A0-11B8-8A21-968A-D1A81234D88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C21FCBF7-307B-E0AA-B7B8-9D4490D425CD}"/>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A7B11AF2-9D97-CB9E-466E-B2E0169172A3}"/>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84354569-8965-EBE0-43E7-13214DEA8E5D}"/>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D3F386CB-CACD-BB81-1BFF-EC807BC41399}"/>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180DF429-A297-972E-EB73-9F946FAAAAE9}"/>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FF90D957-ED14-7CD5-58F6-3E99CD4741C3}"/>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CB88FE02-A073-1488-0A57-84308B206D34}"/>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3A54C906-6070-7420-BE2A-61E2D2512439}"/>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t>diskret, scharf begrenzt</a:t>
            </a:r>
          </a:p>
          <a:p>
            <a:r>
              <a:rPr lang="de-DE" sz="1600" b="1" dirty="0"/>
              <a:t>--Weich: </a:t>
            </a:r>
            <a:r>
              <a:rPr lang="de-DE" sz="1600" dirty="0"/>
              <a:t>amorph, unscharf begrenzt</a:t>
            </a:r>
          </a:p>
          <a:p>
            <a:r>
              <a:rPr lang="de-DE" sz="1600" b="1" dirty="0"/>
              <a:t>--Konfluierend: </a:t>
            </a:r>
            <a:r>
              <a:rPr lang="de-DE" sz="1600" dirty="0"/>
              <a:t>Aneinandergrenzende Drusen ohne klare Begrenzungen </a:t>
            </a:r>
          </a:p>
        </p:txBody>
      </p:sp>
      <p:grpSp>
        <p:nvGrpSpPr>
          <p:cNvPr id="8" name="Gruppieren 7">
            <a:extLst>
              <a:ext uri="{FF2B5EF4-FFF2-40B4-BE49-F238E27FC236}">
                <a16:creationId xmlns:a16="http://schemas.microsoft.com/office/drawing/2014/main" id="{EE3314E8-5E6C-FF79-86C9-0404EEE0824C}"/>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40BFC8B6-4840-AE61-FF6C-8B3F6D04D9B5}"/>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18324705-7235-A631-3A9B-A7DA6372882F}"/>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9" name="TextBox 12">
            <a:extLst>
              <a:ext uri="{FF2B5EF4-FFF2-40B4-BE49-F238E27FC236}">
                <a16:creationId xmlns:a16="http://schemas.microsoft.com/office/drawing/2014/main" id="{91BE6D69-A18B-10FE-47D5-171BCCAA091C}"/>
              </a:ext>
            </a:extLst>
          </p:cNvPr>
          <p:cNvSpPr txBox="1"/>
          <p:nvPr/>
        </p:nvSpPr>
        <p:spPr>
          <a:xfrm>
            <a:off x="4375702" y="3872973"/>
            <a:ext cx="4615898"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i="1" noProof="0" dirty="0">
                <a:effectLst/>
                <a:latin typeface="Arial" panose="020B0604020202020204" pitchFamily="34" charset="0"/>
              </a:rPr>
              <a:t> </a:t>
            </a:r>
            <a:r>
              <a:rPr lang="de-DE" sz="1600" b="1" noProof="0" dirty="0">
                <a:effectLst/>
                <a:latin typeface="Arial" panose="020B0604020202020204" pitchFamily="34" charset="0"/>
              </a:rPr>
              <a:t>laminar</a:t>
            </a:r>
            <a:r>
              <a:rPr lang="de-DE" sz="1600" b="1" dirty="0"/>
              <a:t>:</a:t>
            </a:r>
            <a:r>
              <a:rPr lang="de-DE" sz="1600" dirty="0"/>
              <a:t> </a:t>
            </a:r>
            <a:r>
              <a:rPr lang="de-DE" sz="1200" dirty="0">
                <a:solidFill>
                  <a:srgbClr val="0000FF"/>
                </a:solidFill>
              </a:rPr>
              <a:t>zwischen RPE-Zellen und Basalmembran </a:t>
            </a:r>
            <a:endParaRPr lang="de-DE" sz="1600" dirty="0">
              <a:solidFill>
                <a:srgbClr val="0000FF"/>
              </a:solidFill>
            </a:endParaRPr>
          </a:p>
          <a:p>
            <a:r>
              <a:rPr lang="de-DE" sz="1600" b="1" noProof="0" dirty="0">
                <a:solidFill>
                  <a:srgbClr val="000000"/>
                </a:solidFill>
                <a:effectLst/>
                <a:latin typeface="Arial" panose="020B0604020202020204" pitchFamily="34" charset="0"/>
              </a:rPr>
              <a:t>--Basal  linear: </a:t>
            </a:r>
            <a:r>
              <a:rPr lang="de-DE" sz="1600" b="1" i="1" dirty="0">
                <a:solidFill>
                  <a:srgbClr val="0000FF"/>
                </a:solidFill>
              </a:rPr>
              <a:t>?</a:t>
            </a:r>
            <a:r>
              <a:rPr lang="de-DE" sz="1600" b="1" noProof="0" dirty="0">
                <a:solidFill>
                  <a:srgbClr val="000000"/>
                </a:solidFill>
                <a:effectLst/>
                <a:latin typeface="Arial" panose="020B0604020202020204" pitchFamily="34" charset="0"/>
              </a:rPr>
              <a:t> </a:t>
            </a:r>
          </a:p>
          <a:p>
            <a:r>
              <a:rPr lang="de-DE" sz="1600" b="1" i="0" noProof="0" dirty="0">
                <a:solidFill>
                  <a:srgbClr val="000000"/>
                </a:solidFill>
                <a:effectLst/>
                <a:latin typeface="Arial" panose="020B0604020202020204" pitchFamily="34" charset="0"/>
              </a:rPr>
              <a:t>--Retikuläre Pseudodrusen</a:t>
            </a:r>
            <a:endParaRPr lang="de-DE" b="1" i="0" noProof="0" dirty="0">
              <a:solidFill>
                <a:srgbClr val="000000"/>
              </a:solidFill>
              <a:effectLst/>
              <a:latin typeface="Arial" panose="020B0604020202020204" pitchFamily="34" charset="0"/>
            </a:endParaRPr>
          </a:p>
        </p:txBody>
      </p:sp>
    </p:spTree>
    <p:extLst>
      <p:ext uri="{BB962C8B-B14F-4D97-AF65-F5344CB8AC3E}">
        <p14:creationId xmlns:p14="http://schemas.microsoft.com/office/powerpoint/2010/main" val="417818536"/>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3CE57F-B070-57D4-7176-ADA76AF62CF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C1E298E-FF81-20B5-38DB-3BFA35EB139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108</a:t>
            </a:fld>
            <a:endParaRPr lang="de-DE" noProof="0" dirty="0"/>
          </a:p>
        </p:txBody>
      </p:sp>
      <p:sp>
        <p:nvSpPr>
          <p:cNvPr id="2" name="TextBox 1">
            <a:extLst>
              <a:ext uri="{FF2B5EF4-FFF2-40B4-BE49-F238E27FC236}">
                <a16:creationId xmlns:a16="http://schemas.microsoft.com/office/drawing/2014/main" id="{6119ABA2-542A-BB51-16D9-964F35E3FFE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AF80051E-220A-B2A4-2865-87986D678AB7}"/>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06FBF148-F633-28AD-8311-C8837721D39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3DC6FADB-874F-B135-0674-A868EDECB33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5D3FC1D3-6050-D6E9-5568-2639DB308688}"/>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DDF5331B-F8CB-DF86-A616-6AE42AE5B398}"/>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BA96BC41-D161-AAD0-6BFE-264AFAE14DAD}"/>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979993E9-B95E-E31B-5B63-DEE1CA2AD693}"/>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04AA3B17-3FF0-8ADB-B1B9-4F6CEA52D814}"/>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6B744C87-6281-A832-34A6-160C5F3A8390}"/>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883DD3CA-BBDB-9CEA-77B7-2DF60D6D1720}"/>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47D5DE79-BD5B-8885-B171-094D9DD05DBC}"/>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t>diskret, scharf begrenzt</a:t>
            </a:r>
          </a:p>
          <a:p>
            <a:r>
              <a:rPr lang="de-DE" sz="1600" b="1" dirty="0"/>
              <a:t>--Weich: </a:t>
            </a:r>
            <a:r>
              <a:rPr lang="de-DE" sz="1600" dirty="0"/>
              <a:t>amorph, unscharf begrenzt</a:t>
            </a:r>
          </a:p>
          <a:p>
            <a:r>
              <a:rPr lang="de-DE" sz="1600" b="1" dirty="0"/>
              <a:t>--Konfluierend: </a:t>
            </a:r>
            <a:r>
              <a:rPr lang="de-DE" sz="1600" dirty="0"/>
              <a:t>Aneinandergrenzende Drusen ohne klare Begrenzungen </a:t>
            </a:r>
          </a:p>
        </p:txBody>
      </p:sp>
      <p:grpSp>
        <p:nvGrpSpPr>
          <p:cNvPr id="8" name="Gruppieren 7">
            <a:extLst>
              <a:ext uri="{FF2B5EF4-FFF2-40B4-BE49-F238E27FC236}">
                <a16:creationId xmlns:a16="http://schemas.microsoft.com/office/drawing/2014/main" id="{3B758D56-EF35-6E49-769D-5BCEEC2261F8}"/>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183BFC07-D7FD-383C-2F17-E92D4B7160AD}"/>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1D9CA6E3-F417-9C94-545C-C34C41CA8AF5}"/>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9" name="TextBox 12">
            <a:extLst>
              <a:ext uri="{FF2B5EF4-FFF2-40B4-BE49-F238E27FC236}">
                <a16:creationId xmlns:a16="http://schemas.microsoft.com/office/drawing/2014/main" id="{78621F27-795E-B4C8-2AB7-4324736EB207}"/>
              </a:ext>
            </a:extLst>
          </p:cNvPr>
          <p:cNvSpPr txBox="1"/>
          <p:nvPr/>
        </p:nvSpPr>
        <p:spPr>
          <a:xfrm>
            <a:off x="4375702" y="3872973"/>
            <a:ext cx="4615898"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i="1" noProof="0" dirty="0">
                <a:effectLst/>
                <a:latin typeface="Arial" panose="020B0604020202020204" pitchFamily="34" charset="0"/>
              </a:rPr>
              <a:t> </a:t>
            </a:r>
            <a:r>
              <a:rPr lang="de-DE" sz="1600" b="1" noProof="0" dirty="0">
                <a:effectLst/>
                <a:latin typeface="Arial" panose="020B0604020202020204" pitchFamily="34" charset="0"/>
              </a:rPr>
              <a:t>laminar</a:t>
            </a:r>
            <a:r>
              <a:rPr lang="de-DE" sz="1600" b="1" dirty="0"/>
              <a:t>:</a:t>
            </a:r>
            <a:r>
              <a:rPr lang="de-DE" sz="1600" dirty="0"/>
              <a:t> </a:t>
            </a:r>
            <a:r>
              <a:rPr lang="de-DE" sz="1200" dirty="0">
                <a:solidFill>
                  <a:srgbClr val="0000FF"/>
                </a:solidFill>
              </a:rPr>
              <a:t>zwischen RPE-Zellen und Basalmembran </a:t>
            </a:r>
            <a:endParaRPr lang="de-DE" sz="1600" dirty="0">
              <a:solidFill>
                <a:srgbClr val="0000FF"/>
              </a:solidFill>
            </a:endParaRPr>
          </a:p>
          <a:p>
            <a:r>
              <a:rPr lang="de-DE" sz="1600" b="1" noProof="0" dirty="0">
                <a:solidFill>
                  <a:srgbClr val="000000"/>
                </a:solidFill>
                <a:effectLst/>
                <a:latin typeface="Arial" panose="020B0604020202020204" pitchFamily="34" charset="0"/>
              </a:rPr>
              <a:t>--Basal  linear: </a:t>
            </a:r>
            <a:r>
              <a:rPr lang="de-DE" sz="1200" dirty="0">
                <a:solidFill>
                  <a:srgbClr val="0000FF"/>
                </a:solidFill>
              </a:rPr>
              <a:t>Innerhalb der Innenseite der Bruch-Membran</a:t>
            </a:r>
            <a:r>
              <a:rPr lang="de-DE" sz="1200" b="1" noProof="0" dirty="0">
                <a:solidFill>
                  <a:srgbClr val="000000"/>
                </a:solidFill>
                <a:effectLst/>
                <a:latin typeface="Arial" panose="020B0604020202020204" pitchFamily="34" charset="0"/>
              </a:rPr>
              <a:t> </a:t>
            </a:r>
          </a:p>
          <a:p>
            <a:r>
              <a:rPr lang="de-DE" sz="1600" b="1" i="0" noProof="0" dirty="0">
                <a:solidFill>
                  <a:srgbClr val="000000"/>
                </a:solidFill>
                <a:effectLst/>
                <a:latin typeface="Arial" panose="020B0604020202020204" pitchFamily="34" charset="0"/>
              </a:rPr>
              <a:t>--Retikuläre Pseudodrusen</a:t>
            </a:r>
            <a:endParaRPr lang="de-DE" b="1" i="0" noProof="0" dirty="0">
              <a:solidFill>
                <a:srgbClr val="000000"/>
              </a:solidFill>
              <a:effectLst/>
              <a:latin typeface="Arial" panose="020B0604020202020204" pitchFamily="34" charset="0"/>
            </a:endParaRPr>
          </a:p>
        </p:txBody>
      </p:sp>
    </p:spTree>
    <p:extLst>
      <p:ext uri="{BB962C8B-B14F-4D97-AF65-F5344CB8AC3E}">
        <p14:creationId xmlns:p14="http://schemas.microsoft.com/office/powerpoint/2010/main" val="1138762735"/>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1CF527-3CF6-A086-29A1-D61B18AEFAA6}"/>
            </a:ext>
          </a:extLst>
        </p:cNvPr>
        <p:cNvGrpSpPr/>
        <p:nvPr/>
      </p:nvGrpSpPr>
      <p:grpSpPr>
        <a:xfrm>
          <a:off x="0" y="0"/>
          <a:ext cx="0" cy="0"/>
          <a:chOff x="0" y="0"/>
          <a:chExt cx="0" cy="0"/>
        </a:xfrm>
      </p:grpSpPr>
      <p:sp>
        <p:nvSpPr>
          <p:cNvPr id="143" name="Explosion: 14 Points 40">
            <a:extLst>
              <a:ext uri="{FF2B5EF4-FFF2-40B4-BE49-F238E27FC236}">
                <a16:creationId xmlns:a16="http://schemas.microsoft.com/office/drawing/2014/main" id="{4D1249C7-4D50-98FE-3693-47CC077AC637}"/>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4" name="Explosion: 14 Points 44">
            <a:extLst>
              <a:ext uri="{FF2B5EF4-FFF2-40B4-BE49-F238E27FC236}">
                <a16:creationId xmlns:a16="http://schemas.microsoft.com/office/drawing/2014/main" id="{F3E27C03-0DB9-364D-4DD2-159EDAF511FA}"/>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5" name="Explosion: 14 Points 45">
            <a:extLst>
              <a:ext uri="{FF2B5EF4-FFF2-40B4-BE49-F238E27FC236}">
                <a16:creationId xmlns:a16="http://schemas.microsoft.com/office/drawing/2014/main" id="{FAB57F9B-E1B7-B9FA-74D3-2170DE27B20C}"/>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6" name="Explosion: 14 Points 46">
            <a:extLst>
              <a:ext uri="{FF2B5EF4-FFF2-40B4-BE49-F238E27FC236}">
                <a16:creationId xmlns:a16="http://schemas.microsoft.com/office/drawing/2014/main" id="{AABF67EC-87B4-4137-CCD9-CF75571D7F60}"/>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Explosion: 14 Points 47">
            <a:extLst>
              <a:ext uri="{FF2B5EF4-FFF2-40B4-BE49-F238E27FC236}">
                <a16:creationId xmlns:a16="http://schemas.microsoft.com/office/drawing/2014/main" id="{6F9C35A6-8C48-C1EC-ABBE-0ED3BF847CB1}"/>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8" name="Explosion: 14 Points 48">
            <a:extLst>
              <a:ext uri="{FF2B5EF4-FFF2-40B4-BE49-F238E27FC236}">
                <a16:creationId xmlns:a16="http://schemas.microsoft.com/office/drawing/2014/main" id="{82E25C11-0B78-563C-D23A-69BBE7F2EF68}"/>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Explosion: 14 Points 49">
            <a:extLst>
              <a:ext uri="{FF2B5EF4-FFF2-40B4-BE49-F238E27FC236}">
                <a16:creationId xmlns:a16="http://schemas.microsoft.com/office/drawing/2014/main" id="{406D4EC0-E0F4-E9F3-1A40-70C22584DA32}"/>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0" name="Explosion: 14 Points 50">
            <a:extLst>
              <a:ext uri="{FF2B5EF4-FFF2-40B4-BE49-F238E27FC236}">
                <a16:creationId xmlns:a16="http://schemas.microsoft.com/office/drawing/2014/main" id="{4A8CD64E-7E18-8605-2807-3E68ED817A39}"/>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Rectangle 64">
            <a:extLst>
              <a:ext uri="{FF2B5EF4-FFF2-40B4-BE49-F238E27FC236}">
                <a16:creationId xmlns:a16="http://schemas.microsoft.com/office/drawing/2014/main" id="{470B388B-D957-ECA9-7223-19097CBF74D0}"/>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39B0D54B-6AC2-F687-D3EC-D7C2CF0344A8}"/>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3519069D-5415-2EF5-3E50-0CBA55411F94}"/>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553D4A68-2C79-AF55-8AB5-34D3079D4155}"/>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22D6895A-F538-6773-CCF8-CC97C174D1C8}"/>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82674DF2-69CC-66FF-1761-A936C7B760F8}"/>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7EDF8887-24C0-6F33-98FA-641873388C98}"/>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86042E7D-F77C-97E8-B809-BC72D1C87453}"/>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109</a:t>
            </a:fld>
            <a:endParaRPr lang="de-DE" noProof="0" dirty="0"/>
          </a:p>
        </p:txBody>
      </p:sp>
      <p:sp>
        <p:nvSpPr>
          <p:cNvPr id="16" name="TextBox 15">
            <a:extLst>
              <a:ext uri="{FF2B5EF4-FFF2-40B4-BE49-F238E27FC236}">
                <a16:creationId xmlns:a16="http://schemas.microsoft.com/office/drawing/2014/main" id="{03F96841-62A3-CA0E-B901-F95056301F8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50E6B8A2-27C7-C499-704E-40D3C3079598}"/>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AA3F731B-AF5B-8602-AD0A-2393085B1BAC}"/>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82C31BF7-5F8A-6DF7-FFDD-E207FA965A77}"/>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3B744703-DADE-E103-3486-8D7CE18B1276}"/>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B92BB598-A65A-0AE5-4FF0-03B3FE964B92}"/>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7060F06B-68DA-5F3F-B93C-5A4F22F62037}"/>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FF637740-3088-1967-3145-18C47731A067}"/>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2E0D4C09-B6AF-BE3A-9BAD-D8AF6702F58A}"/>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E4951D39-CCD1-F88E-4EE8-52A381422921}"/>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E1E1D57E-4728-B68D-42DF-99E1EF662CE1}"/>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D9392780-4755-EC62-81A5-128315F16BC7}"/>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359788C3-D4EA-2149-BE56-C225D12111B4}"/>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4D5D61CD-0042-1256-CB9C-8F51455B162E}"/>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007D88CC-77B9-6FF4-7F1F-D88606E76FD9}"/>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F68E4DD0-805B-1B4D-F7C8-026A5DD3A765}"/>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F8C1A8DC-6ADE-715B-556C-EA5EE356A4E0}"/>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B5839D58-68F0-00BC-5A1A-804E46536134}"/>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7918D006-060F-E240-0AA8-827DDDC474E9}"/>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B74611FA-5D59-D87C-6FBA-980C136B807A}"/>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9FDF869F-769C-28E2-02E2-8909AB2F8F1E}"/>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A1954192-5377-38AB-EA4F-09724E606CD1}"/>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AFA10D8A-3F84-4E3A-BC01-913DF8376FF0}"/>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E705BDAC-3084-BDD2-386C-714E9CCA3778}"/>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6476018D-2407-1FC9-7DC3-3EA76277A64F}"/>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5254B0EF-5903-736A-F4D5-085F4BAD51FE}"/>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46FCB647-5FA5-0BC8-961F-636082EBEFFF}"/>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8BE66B69-7ED4-6C63-9271-97513EB56B39}"/>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28D7557E-9087-A851-EF67-27AFF2F2B2F6}"/>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E47AF129-6529-C789-A04B-5D465B51F63F}"/>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334E88BC-B48D-9FEB-43A5-D8E122F8E243}"/>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E1C4722D-9ED1-34F8-932B-54192A2EE20F}"/>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461DFDBC-C0C2-9A1A-65BC-A08971489DE7}"/>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B81F95A8-DD2C-265C-C470-36BEFC4CAD0F}"/>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64A79237-0826-96FD-46A7-0B9D19CAA4F4}"/>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0D57BF80-591B-62EA-9AA0-93ACEF96421F}"/>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60EECD17-4095-28EB-DEE9-C014E5CCAD85}"/>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BD1DFB3C-BAE8-ACA1-9318-E47548148AFC}"/>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C15AAE72-0A00-536F-84B6-EB9350C5E895}"/>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A1136C55-E9DE-3721-71F3-3496ACA98C8F}"/>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126FA8CB-EA9D-FCBF-0286-776E3A1EFCFC}"/>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8673259D-214C-FB79-08EA-0E4471713A01}"/>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8D7377E2-61D7-EA6E-8F59-7CF45649DE56}"/>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7F3364A5-F310-AFB4-F4D0-D4202F7E0626}"/>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8ACFE544-3CDE-BC4C-1824-CF203454701F}"/>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680567EA-B110-5771-B972-58B633EA38D5}"/>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AE350DEA-16A2-5A56-76C6-EF4518A2EBEF}"/>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F64944BA-E843-B7BE-6A59-090579E7CD0D}"/>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AB5C8F6C-BFD0-238D-EEA5-05F413D7A9C9}"/>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EE729C41-1753-700A-FBB1-827A6A29CF04}"/>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B8A2AA6D-DABF-4713-2BA3-BF2B00A9AE4C}"/>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4513295D-5A6E-C1B6-C4D4-5BCEDBCF50F8}"/>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A321A392-E007-03BF-D3DA-E6888DE0035D}"/>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0E115622-10A8-2733-4019-DB1F3A574C8F}"/>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302BA49C-B326-3DFC-CD6F-D95882AD26A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9AA52376-70F7-1AC8-5467-1EA02C8D1BE4}"/>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1E6CA2B9-A84D-D40E-3824-B4DD60A568B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7E9B0B5A-FDB2-6C58-B28A-76B42FA7CA6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12E279B1-BFC0-5B23-BB3A-C27040739CEA}"/>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437710A6-5BAD-BB87-9441-EABC9D25AF7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C9E07297-3423-CE7A-5908-01E1B7DDEAC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7AF66EBB-671B-4B51-286F-ACED92002083}"/>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95E37B8E-E894-317E-890D-E987C2F2BE9E}"/>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9F061249-0B45-9A76-880D-24F5D3D9E418}"/>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C57C1497-A5EE-8817-0C17-2F3F304C939C}"/>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A3243D18-F1C5-9CDD-37D9-C7971D840876}"/>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B319FD24-411E-82E0-0E41-08B9E13EDF0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5C4F2665-BF24-A13B-715D-F242B4D62D7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1C98A505-6ADD-BB14-0768-6595656D353C}"/>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E2BD859E-7BE7-68C6-0344-FB48AA17FA1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EE6FC417-8B69-5724-D803-C2F83C3C052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EE4FF6DF-CAAE-3CC8-6644-E610888AAD67}"/>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D808C8F7-ABD6-E8C1-CA9C-661412829FE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7C7478F8-4CBA-74E5-04A9-1D01363EC89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B58E9C50-1681-D680-5541-48C9BFB703C0}"/>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BDFBD407-778F-51F9-F4E5-F3218127DC4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C3F8FC35-0347-9847-27B6-2EED749D173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8498F112-9EB0-B06A-74DA-8A133FD78ECA}"/>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ABDC7B27-FAF9-C3A5-D433-DEE9F97D5947}"/>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FC5F66F6-6BAB-FD52-2AC9-C4BF4B14B737}"/>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EDFDC47C-342F-3970-E489-F6DFF102BFCD}"/>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CA434DC1-859E-F270-FDA3-75C9B91636C4}"/>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F2FA69B0-63FC-86B7-92E2-01F85A34119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12BEB4C3-3316-2D37-86D1-79FD5CA7325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2FBBA474-8324-14E2-106C-3A984127B68D}"/>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36" name="TextBox 166">
            <a:extLst>
              <a:ext uri="{FF2B5EF4-FFF2-40B4-BE49-F238E27FC236}">
                <a16:creationId xmlns:a16="http://schemas.microsoft.com/office/drawing/2014/main" id="{10DBB6F6-71E6-2FE2-8F90-4303E610EF43}"/>
              </a:ext>
            </a:extLst>
          </p:cNvPr>
          <p:cNvSpPr txBox="1"/>
          <p:nvPr/>
        </p:nvSpPr>
        <p:spPr>
          <a:xfrm>
            <a:off x="5295670" y="2821510"/>
            <a:ext cx="2492990" cy="369332"/>
          </a:xfrm>
          <a:prstGeom prst="rect">
            <a:avLst/>
          </a:prstGeom>
          <a:noFill/>
        </p:spPr>
        <p:txBody>
          <a:bodyPr wrap="square" lIns="25400" tIns="12700" rIns="25400" bIns="12700" rtlCol="0">
            <a:spAutoFit/>
          </a:bodyPr>
          <a:lstStyle/>
          <a:p>
            <a:r>
              <a:rPr lang="de-DE" sz="1200" b="1" i="1" noProof="0" dirty="0"/>
              <a:t>basale Laminardrusen</a:t>
            </a:r>
          </a:p>
        </p:txBody>
      </p:sp>
      <p:cxnSp>
        <p:nvCxnSpPr>
          <p:cNvPr id="99" name="Straight Arrow Connector 167">
            <a:extLst>
              <a:ext uri="{FF2B5EF4-FFF2-40B4-BE49-F238E27FC236}">
                <a16:creationId xmlns:a16="http://schemas.microsoft.com/office/drawing/2014/main" id="{C3D16B08-2D5C-721D-89D7-BDF967C1DF5F}"/>
              </a:ext>
            </a:extLst>
          </p:cNvPr>
          <p:cNvCxnSpPr>
            <a:cxnSpLocks/>
          </p:cNvCxnSpPr>
          <p:nvPr/>
        </p:nvCxnSpPr>
        <p:spPr>
          <a:xfrm flipH="1">
            <a:off x="4709168" y="2944811"/>
            <a:ext cx="536135" cy="864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0" name="Group 121980">
            <a:extLst>
              <a:ext uri="{FF2B5EF4-FFF2-40B4-BE49-F238E27FC236}">
                <a16:creationId xmlns:a16="http://schemas.microsoft.com/office/drawing/2014/main" id="{B28B967D-F029-28FA-B7A9-5E34E15A6063}"/>
              </a:ext>
            </a:extLst>
          </p:cNvPr>
          <p:cNvGrpSpPr/>
          <p:nvPr/>
        </p:nvGrpSpPr>
        <p:grpSpPr>
          <a:xfrm>
            <a:off x="1116104" y="2962952"/>
            <a:ext cx="845052" cy="213268"/>
            <a:chOff x="5767447" y="2274114"/>
            <a:chExt cx="845052" cy="213268"/>
          </a:xfrm>
        </p:grpSpPr>
        <p:sp>
          <p:nvSpPr>
            <p:cNvPr id="101" name="Oval 121981">
              <a:extLst>
                <a:ext uri="{FF2B5EF4-FFF2-40B4-BE49-F238E27FC236}">
                  <a16:creationId xmlns:a16="http://schemas.microsoft.com/office/drawing/2014/main" id="{F96BBDA9-D840-5CC4-EE5E-31ADC9F54C91}"/>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2" name="Oval 121982">
              <a:extLst>
                <a:ext uri="{FF2B5EF4-FFF2-40B4-BE49-F238E27FC236}">
                  <a16:creationId xmlns:a16="http://schemas.microsoft.com/office/drawing/2014/main" id="{8F104277-042B-AB5B-4B08-438488FB420C}"/>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3" name="Oval 121983">
              <a:extLst>
                <a:ext uri="{FF2B5EF4-FFF2-40B4-BE49-F238E27FC236}">
                  <a16:creationId xmlns:a16="http://schemas.microsoft.com/office/drawing/2014/main" id="{7FA88BB0-B52D-C6EA-D9C0-527FB07F217A}"/>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4" name="Oval 121984">
              <a:extLst>
                <a:ext uri="{FF2B5EF4-FFF2-40B4-BE49-F238E27FC236}">
                  <a16:creationId xmlns:a16="http://schemas.microsoft.com/office/drawing/2014/main" id="{955BA1A1-25EB-9DF4-DA7D-0BF5D8A1CC1F}"/>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05" name="Group 121985">
            <a:extLst>
              <a:ext uri="{FF2B5EF4-FFF2-40B4-BE49-F238E27FC236}">
                <a16:creationId xmlns:a16="http://schemas.microsoft.com/office/drawing/2014/main" id="{A46DBDB6-AC1C-5D60-173B-6E00337EA43F}"/>
              </a:ext>
            </a:extLst>
          </p:cNvPr>
          <p:cNvGrpSpPr/>
          <p:nvPr/>
        </p:nvGrpSpPr>
        <p:grpSpPr>
          <a:xfrm rot="10800000">
            <a:off x="2003803" y="2955011"/>
            <a:ext cx="845052" cy="213268"/>
            <a:chOff x="5767447" y="2274114"/>
            <a:chExt cx="845052" cy="213268"/>
          </a:xfrm>
        </p:grpSpPr>
        <p:sp>
          <p:nvSpPr>
            <p:cNvPr id="106" name="Oval 121986">
              <a:extLst>
                <a:ext uri="{FF2B5EF4-FFF2-40B4-BE49-F238E27FC236}">
                  <a16:creationId xmlns:a16="http://schemas.microsoft.com/office/drawing/2014/main" id="{4AEC9509-9264-F580-4D54-E47ECA0F36AB}"/>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7" name="Oval 121987">
              <a:extLst>
                <a:ext uri="{FF2B5EF4-FFF2-40B4-BE49-F238E27FC236}">
                  <a16:creationId xmlns:a16="http://schemas.microsoft.com/office/drawing/2014/main" id="{635F9567-F212-3660-AB98-70C0A59FC9A8}"/>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8" name="Oval 121988">
              <a:extLst>
                <a:ext uri="{FF2B5EF4-FFF2-40B4-BE49-F238E27FC236}">
                  <a16:creationId xmlns:a16="http://schemas.microsoft.com/office/drawing/2014/main" id="{98B41519-9B34-4EDD-7B57-6A5F07A83004}"/>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9" name="Oval 121989">
              <a:extLst>
                <a:ext uri="{FF2B5EF4-FFF2-40B4-BE49-F238E27FC236}">
                  <a16:creationId xmlns:a16="http://schemas.microsoft.com/office/drawing/2014/main" id="{50E6E9D0-7B78-8917-111F-7E7C0023CFEA}"/>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10" name="Group 121990">
            <a:extLst>
              <a:ext uri="{FF2B5EF4-FFF2-40B4-BE49-F238E27FC236}">
                <a16:creationId xmlns:a16="http://schemas.microsoft.com/office/drawing/2014/main" id="{92BBCCAB-4B20-2405-7344-9BF469B03E90}"/>
              </a:ext>
            </a:extLst>
          </p:cNvPr>
          <p:cNvGrpSpPr/>
          <p:nvPr/>
        </p:nvGrpSpPr>
        <p:grpSpPr>
          <a:xfrm>
            <a:off x="2821430" y="2930719"/>
            <a:ext cx="821741" cy="239590"/>
            <a:chOff x="6321009" y="1750880"/>
            <a:chExt cx="821741" cy="239590"/>
          </a:xfrm>
        </p:grpSpPr>
        <p:sp>
          <p:nvSpPr>
            <p:cNvPr id="111" name="Oval 121991">
              <a:extLst>
                <a:ext uri="{FF2B5EF4-FFF2-40B4-BE49-F238E27FC236}">
                  <a16:creationId xmlns:a16="http://schemas.microsoft.com/office/drawing/2014/main" id="{EF5F4BDE-533F-D763-4F5F-6580CED2107B}"/>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2" name="Oval 121992">
              <a:extLst>
                <a:ext uri="{FF2B5EF4-FFF2-40B4-BE49-F238E27FC236}">
                  <a16:creationId xmlns:a16="http://schemas.microsoft.com/office/drawing/2014/main" id="{B670D9D9-AA21-AFB9-74C4-424C8C416F73}"/>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3" name="Oval 121993">
              <a:extLst>
                <a:ext uri="{FF2B5EF4-FFF2-40B4-BE49-F238E27FC236}">
                  <a16:creationId xmlns:a16="http://schemas.microsoft.com/office/drawing/2014/main" id="{89A6FB4C-9473-B579-18D0-5EFF0505F2C8}"/>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4" name="Oval 121994">
              <a:extLst>
                <a:ext uri="{FF2B5EF4-FFF2-40B4-BE49-F238E27FC236}">
                  <a16:creationId xmlns:a16="http://schemas.microsoft.com/office/drawing/2014/main" id="{163308A0-19CD-DB16-523E-9A66C89B21CE}"/>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15" name="Group 121995">
            <a:extLst>
              <a:ext uri="{FF2B5EF4-FFF2-40B4-BE49-F238E27FC236}">
                <a16:creationId xmlns:a16="http://schemas.microsoft.com/office/drawing/2014/main" id="{6923AC35-64A5-4B45-1A4D-79079270567E}"/>
              </a:ext>
            </a:extLst>
          </p:cNvPr>
          <p:cNvGrpSpPr/>
          <p:nvPr/>
        </p:nvGrpSpPr>
        <p:grpSpPr>
          <a:xfrm rot="10957950">
            <a:off x="3715598" y="2954766"/>
            <a:ext cx="821741" cy="239590"/>
            <a:chOff x="6321009" y="1750880"/>
            <a:chExt cx="821741" cy="239590"/>
          </a:xfrm>
        </p:grpSpPr>
        <p:sp>
          <p:nvSpPr>
            <p:cNvPr id="116" name="Oval 121996">
              <a:extLst>
                <a:ext uri="{FF2B5EF4-FFF2-40B4-BE49-F238E27FC236}">
                  <a16:creationId xmlns:a16="http://schemas.microsoft.com/office/drawing/2014/main" id="{4B962CBE-A907-E661-5E2B-42C0E79C775B}"/>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7" name="Oval 121997">
              <a:extLst>
                <a:ext uri="{FF2B5EF4-FFF2-40B4-BE49-F238E27FC236}">
                  <a16:creationId xmlns:a16="http://schemas.microsoft.com/office/drawing/2014/main" id="{54EAE52A-80E0-0884-8DCD-2EBEDBC0C3B0}"/>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8" name="Oval 121998">
              <a:extLst>
                <a:ext uri="{FF2B5EF4-FFF2-40B4-BE49-F238E27FC236}">
                  <a16:creationId xmlns:a16="http://schemas.microsoft.com/office/drawing/2014/main" id="{FC651968-C09E-DB15-DAE0-020CB29D0C15}"/>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9" name="Oval 121999">
              <a:extLst>
                <a:ext uri="{FF2B5EF4-FFF2-40B4-BE49-F238E27FC236}">
                  <a16:creationId xmlns:a16="http://schemas.microsoft.com/office/drawing/2014/main" id="{92F7943D-E42D-41FD-40F9-19C7D9B1CDE0}"/>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41" name="TextBox 150">
            <a:extLst>
              <a:ext uri="{FF2B5EF4-FFF2-40B4-BE49-F238E27FC236}">
                <a16:creationId xmlns:a16="http://schemas.microsoft.com/office/drawing/2014/main" id="{09E19832-0ED2-8AB3-30B3-D6D909AC4754}"/>
              </a:ext>
            </a:extLst>
          </p:cNvPr>
          <p:cNvSpPr txBox="1"/>
          <p:nvPr/>
        </p:nvSpPr>
        <p:spPr>
          <a:xfrm>
            <a:off x="4834594" y="4016695"/>
            <a:ext cx="2287806" cy="210314"/>
          </a:xfrm>
          <a:prstGeom prst="rect">
            <a:avLst/>
          </a:prstGeom>
          <a:noFill/>
        </p:spPr>
        <p:txBody>
          <a:bodyPr wrap="square" lIns="25400" tIns="12700" rIns="25400" bIns="12700" rtlCol="0">
            <a:spAutoFit/>
          </a:bodyPr>
          <a:lstStyle/>
          <a:p>
            <a:r>
              <a:rPr lang="de-DE" sz="1200" b="1" i="1" noProof="0" dirty="0"/>
              <a:t>basale lineare Drusen</a:t>
            </a:r>
          </a:p>
        </p:txBody>
      </p:sp>
      <p:grpSp>
        <p:nvGrpSpPr>
          <p:cNvPr id="97" name="Group 83">
            <a:extLst>
              <a:ext uri="{FF2B5EF4-FFF2-40B4-BE49-F238E27FC236}">
                <a16:creationId xmlns:a16="http://schemas.microsoft.com/office/drawing/2014/main" id="{D41C891C-3231-F3DB-D72C-3F70A42617B1}"/>
              </a:ext>
            </a:extLst>
          </p:cNvPr>
          <p:cNvGrpSpPr/>
          <p:nvPr/>
        </p:nvGrpSpPr>
        <p:grpSpPr>
          <a:xfrm flipH="1">
            <a:off x="1862450" y="3793878"/>
            <a:ext cx="518906" cy="143574"/>
            <a:chOff x="5767447" y="2274114"/>
            <a:chExt cx="845052" cy="213268"/>
          </a:xfrm>
        </p:grpSpPr>
        <p:sp>
          <p:nvSpPr>
            <p:cNvPr id="120" name="Oval 84">
              <a:extLst>
                <a:ext uri="{FF2B5EF4-FFF2-40B4-BE49-F238E27FC236}">
                  <a16:creationId xmlns:a16="http://schemas.microsoft.com/office/drawing/2014/main" id="{328A7BE7-553D-7F8F-520F-00253BE8B847}"/>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 name="Oval 130">
              <a:extLst>
                <a:ext uri="{FF2B5EF4-FFF2-40B4-BE49-F238E27FC236}">
                  <a16:creationId xmlns:a16="http://schemas.microsoft.com/office/drawing/2014/main" id="{5FD82151-B9E4-352D-2151-2504221E335E}"/>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2" name="Oval 149">
              <a:extLst>
                <a:ext uri="{FF2B5EF4-FFF2-40B4-BE49-F238E27FC236}">
                  <a16:creationId xmlns:a16="http://schemas.microsoft.com/office/drawing/2014/main" id="{FFC601D3-BFAB-6601-12A4-EE9A651872E5}"/>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3" name="Oval 156">
              <a:extLst>
                <a:ext uri="{FF2B5EF4-FFF2-40B4-BE49-F238E27FC236}">
                  <a16:creationId xmlns:a16="http://schemas.microsoft.com/office/drawing/2014/main" id="{F2D3417A-2D8A-90F4-A5E2-5C0EFE0775A4}"/>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4" name="Group 157">
            <a:extLst>
              <a:ext uri="{FF2B5EF4-FFF2-40B4-BE49-F238E27FC236}">
                <a16:creationId xmlns:a16="http://schemas.microsoft.com/office/drawing/2014/main" id="{C59AE3D5-B2A8-5FAC-0794-227480DE1490}"/>
              </a:ext>
            </a:extLst>
          </p:cNvPr>
          <p:cNvGrpSpPr/>
          <p:nvPr/>
        </p:nvGrpSpPr>
        <p:grpSpPr>
          <a:xfrm rot="10800000" flipH="1">
            <a:off x="2887171" y="3899916"/>
            <a:ext cx="518906" cy="143574"/>
            <a:chOff x="5767447" y="2274114"/>
            <a:chExt cx="845052" cy="213268"/>
          </a:xfrm>
        </p:grpSpPr>
        <p:sp>
          <p:nvSpPr>
            <p:cNvPr id="125" name="Oval 158">
              <a:extLst>
                <a:ext uri="{FF2B5EF4-FFF2-40B4-BE49-F238E27FC236}">
                  <a16:creationId xmlns:a16="http://schemas.microsoft.com/office/drawing/2014/main" id="{79F68802-5961-8F6A-199D-312E021968B9}"/>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6" name="Oval 159">
              <a:extLst>
                <a:ext uri="{FF2B5EF4-FFF2-40B4-BE49-F238E27FC236}">
                  <a16:creationId xmlns:a16="http://schemas.microsoft.com/office/drawing/2014/main" id="{AA51DE5B-B5E5-FDB5-2BBB-DA05B7D19BEE}"/>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7" name="Oval 160">
              <a:extLst>
                <a:ext uri="{FF2B5EF4-FFF2-40B4-BE49-F238E27FC236}">
                  <a16:creationId xmlns:a16="http://schemas.microsoft.com/office/drawing/2014/main" id="{DDC1DAE2-13FF-6DA7-C744-BC0E813B4890}"/>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8" name="Oval 161">
              <a:extLst>
                <a:ext uri="{FF2B5EF4-FFF2-40B4-BE49-F238E27FC236}">
                  <a16:creationId xmlns:a16="http://schemas.microsoft.com/office/drawing/2014/main" id="{E31AD69E-C133-1AD1-583B-B5848F31B965}"/>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9" name="Group 162">
            <a:extLst>
              <a:ext uri="{FF2B5EF4-FFF2-40B4-BE49-F238E27FC236}">
                <a16:creationId xmlns:a16="http://schemas.microsoft.com/office/drawing/2014/main" id="{C17FDF1D-EF4B-3ED5-2863-058F99310717}"/>
              </a:ext>
            </a:extLst>
          </p:cNvPr>
          <p:cNvGrpSpPr/>
          <p:nvPr/>
        </p:nvGrpSpPr>
        <p:grpSpPr>
          <a:xfrm flipH="1">
            <a:off x="2381356" y="3834056"/>
            <a:ext cx="504592" cy="161294"/>
            <a:chOff x="6321009" y="1750880"/>
            <a:chExt cx="821741" cy="239590"/>
          </a:xfrm>
        </p:grpSpPr>
        <p:sp>
          <p:nvSpPr>
            <p:cNvPr id="130" name="Oval 163">
              <a:extLst>
                <a:ext uri="{FF2B5EF4-FFF2-40B4-BE49-F238E27FC236}">
                  <a16:creationId xmlns:a16="http://schemas.microsoft.com/office/drawing/2014/main" id="{8CF60AD9-5DE7-E7C6-1838-D708173AF157}"/>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1" name="Oval 164">
              <a:extLst>
                <a:ext uri="{FF2B5EF4-FFF2-40B4-BE49-F238E27FC236}">
                  <a16:creationId xmlns:a16="http://schemas.microsoft.com/office/drawing/2014/main" id="{4B7CF083-BA90-D3A2-D62A-27A1D2B1C256}"/>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2" name="Oval 165">
              <a:extLst>
                <a:ext uri="{FF2B5EF4-FFF2-40B4-BE49-F238E27FC236}">
                  <a16:creationId xmlns:a16="http://schemas.microsoft.com/office/drawing/2014/main" id="{E4034AB4-C49B-951D-5CCE-F0A94E0DC613}"/>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3" name="Oval 166">
              <a:extLst>
                <a:ext uri="{FF2B5EF4-FFF2-40B4-BE49-F238E27FC236}">
                  <a16:creationId xmlns:a16="http://schemas.microsoft.com/office/drawing/2014/main" id="{FB6E1E56-942C-02B4-9B13-CD513B626820}"/>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34" name="Group 167">
            <a:extLst>
              <a:ext uri="{FF2B5EF4-FFF2-40B4-BE49-F238E27FC236}">
                <a16:creationId xmlns:a16="http://schemas.microsoft.com/office/drawing/2014/main" id="{DF41C738-D748-0429-EC0B-ACF618AA68FE}"/>
              </a:ext>
            </a:extLst>
          </p:cNvPr>
          <p:cNvGrpSpPr/>
          <p:nvPr/>
        </p:nvGrpSpPr>
        <p:grpSpPr>
          <a:xfrm rot="10957950" flipH="1">
            <a:off x="3424776" y="3853377"/>
            <a:ext cx="504592" cy="161294"/>
            <a:chOff x="6321009" y="1750880"/>
            <a:chExt cx="821741" cy="239590"/>
          </a:xfrm>
        </p:grpSpPr>
        <p:sp>
          <p:nvSpPr>
            <p:cNvPr id="135" name="Oval 168">
              <a:extLst>
                <a:ext uri="{FF2B5EF4-FFF2-40B4-BE49-F238E27FC236}">
                  <a16:creationId xmlns:a16="http://schemas.microsoft.com/office/drawing/2014/main" id="{C492885F-49D0-487C-F819-5E0A7EB428CE}"/>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6" name="Oval 169">
              <a:extLst>
                <a:ext uri="{FF2B5EF4-FFF2-40B4-BE49-F238E27FC236}">
                  <a16:creationId xmlns:a16="http://schemas.microsoft.com/office/drawing/2014/main" id="{BB6B27C0-DF6F-E10E-2CB0-1BD4CEBA4BB4}"/>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7" name="Oval 170">
              <a:extLst>
                <a:ext uri="{FF2B5EF4-FFF2-40B4-BE49-F238E27FC236}">
                  <a16:creationId xmlns:a16="http://schemas.microsoft.com/office/drawing/2014/main" id="{E5A57D59-9093-02AD-347B-10A09AACF948}"/>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8" name="Oval 171">
              <a:extLst>
                <a:ext uri="{FF2B5EF4-FFF2-40B4-BE49-F238E27FC236}">
                  <a16:creationId xmlns:a16="http://schemas.microsoft.com/office/drawing/2014/main" id="{721C283D-40EB-1EC4-7942-58D286ED5E1C}"/>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cxnSp>
        <p:nvCxnSpPr>
          <p:cNvPr id="139" name="Straight Arrow Connector 151">
            <a:extLst>
              <a:ext uri="{FF2B5EF4-FFF2-40B4-BE49-F238E27FC236}">
                <a16:creationId xmlns:a16="http://schemas.microsoft.com/office/drawing/2014/main" id="{FB18C555-92CD-AF0E-F41B-0D995A2F33CD}"/>
              </a:ext>
            </a:extLst>
          </p:cNvPr>
          <p:cNvCxnSpPr>
            <a:cxnSpLocks/>
          </p:cNvCxnSpPr>
          <p:nvPr/>
        </p:nvCxnSpPr>
        <p:spPr>
          <a:xfrm flipH="1" flipV="1">
            <a:off x="4015752" y="3978685"/>
            <a:ext cx="711546" cy="16407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014850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13EEBBE-3966-4722-BE84-B0FA715ECBB9}"/>
              </a:ext>
            </a:extLst>
          </p:cNvPr>
          <p:cNvSpPr/>
          <p:nvPr/>
        </p:nvSpPr>
        <p:spPr>
          <a:xfrm>
            <a:off x="4093464"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11</a:t>
            </a:fld>
            <a:endParaRPr lang="de-DE" noProof="0" dirty="0"/>
          </a:p>
        </p:txBody>
      </p:sp>
      <p:sp>
        <p:nvSpPr>
          <p:cNvPr id="6" name="TextBox 5">
            <a:extLst>
              <a:ext uri="{FF2B5EF4-FFF2-40B4-BE49-F238E27FC236}">
                <a16:creationId xmlns:a16="http://schemas.microsoft.com/office/drawing/2014/main" id="{B9E7F17A-263C-48DE-9D8B-BDDA0315E6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7" name="TextBox 6">
            <a:extLst>
              <a:ext uri="{FF2B5EF4-FFF2-40B4-BE49-F238E27FC236}">
                <a16:creationId xmlns:a16="http://schemas.microsoft.com/office/drawing/2014/main" id="{C6208792-8889-412F-922E-C992598CA9B1}"/>
              </a:ext>
            </a:extLst>
          </p:cNvPr>
          <p:cNvSpPr txBox="1"/>
          <p:nvPr/>
        </p:nvSpPr>
        <p:spPr>
          <a:xfrm>
            <a:off x="1272765" y="1875182"/>
            <a:ext cx="5750887" cy="1995418"/>
          </a:xfrm>
          <a:prstGeom prst="rect">
            <a:avLst/>
          </a:prstGeom>
          <a:noFill/>
        </p:spPr>
        <p:txBody>
          <a:bodyPr wrap="square" lIns="25400" tIns="12700" rIns="25400" bIns="12700" rtlCol="0">
            <a:spAutoFit/>
          </a:bodyPr>
          <a:lstStyle/>
          <a:p>
            <a:r>
              <a:rPr lang="de-DE" sz="1600" i="1" dirty="0"/>
              <a:t>Wie hoch ist der Anteil der Amerikaner über 65 Jahre, die an AMD leiden? </a:t>
            </a:r>
            <a:r>
              <a:rPr lang="de-DE" sz="1600" i="1" dirty="0">
                <a:solidFill>
                  <a:srgbClr val="0000FF"/>
                </a:solidFill>
              </a:rPr>
              <a:t>Über 75?</a:t>
            </a:r>
          </a:p>
          <a:p>
            <a:r>
              <a:rPr lang="de-DE" sz="1600" noProof="0" dirty="0"/>
              <a:t>10 %.</a:t>
            </a:r>
            <a:r>
              <a:rPr lang="de-DE" sz="1600" noProof="0" dirty="0">
                <a:solidFill>
                  <a:srgbClr val="0000FF"/>
                </a:solidFill>
              </a:rPr>
              <a:t> 25 %!</a:t>
            </a:r>
          </a:p>
          <a:p>
            <a:endParaRPr lang="de-DE" sz="1600" i="1" noProof="0" dirty="0"/>
          </a:p>
          <a:p>
            <a:r>
              <a:rPr lang="de-DE" sz="1600" i="1" noProof="0" dirty="0"/>
              <a:t>Apropos Demografie: Hängt das AMD-Risiko mit der ethnischen Zugehörigkeit zusammen?</a:t>
            </a:r>
          </a:p>
          <a:p>
            <a:r>
              <a:rPr lang="de-DE" sz="1600" noProof="0" dirty="0"/>
              <a:t>Ja, Weiße haben das höchste Risiko und Afroamerikaner das niedrigste; </a:t>
            </a:r>
            <a:r>
              <a:rPr lang="de-DE" sz="1600" noProof="0" dirty="0">
                <a:solidFill>
                  <a:srgbClr val="0000FF"/>
                </a:solidFill>
              </a:rPr>
              <a:t>Asiaten und Hispanics liegen dazwischen </a:t>
            </a:r>
          </a:p>
        </p:txBody>
      </p:sp>
      <p:sp>
        <p:nvSpPr>
          <p:cNvPr id="8" name="Content Placeholder 5">
            <a:extLst>
              <a:ext uri="{FF2B5EF4-FFF2-40B4-BE49-F238E27FC236}">
                <a16:creationId xmlns:a16="http://schemas.microsoft.com/office/drawing/2014/main" id="{31E8667E-A7FF-48E6-9774-1C36B80EA661}"/>
              </a:ext>
            </a:extLst>
          </p:cNvPr>
          <p:cNvSpPr>
            <a:spLocks noGrp="1"/>
          </p:cNvSpPr>
          <p:nvPr>
            <p:ph idx="1"/>
          </p:nvPr>
        </p:nvSpPr>
        <p:spPr>
          <a:xfrm>
            <a:off x="381000" y="762000"/>
            <a:ext cx="7696201" cy="990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a:t>
            </a:r>
            <a:r>
              <a:rPr lang="de-DE" sz="1800" b="1" noProof="0" dirty="0">
                <a:latin typeface="Arial" panose="020B0604020202020204" pitchFamily="34" charset="0"/>
              </a:rPr>
              <a:t>Erwachsenen ab</a:t>
            </a:r>
            <a:r>
              <a:rPr lang="de-DE" sz="1800" b="1" noProof="0" dirty="0">
                <a:solidFill>
                  <a:srgbClr val="0000FF"/>
                </a:solidFill>
                <a:latin typeface="Arial" panose="020B0604020202020204" pitchFamily="34" charset="0"/>
              </a:rPr>
              <a:t> 50 Jahren </a:t>
            </a:r>
            <a:r>
              <a:rPr lang="de-DE" sz="1800" noProof="0" dirty="0">
                <a:solidFill>
                  <a:schemeClr val="bg1">
                    <a:lumMod val="75000"/>
                  </a:schemeClr>
                </a:solidFill>
                <a:latin typeface="Arial" panose="020B0604020202020204" pitchFamily="34" charset="0"/>
              </a:rPr>
              <a:t>in Industrienationen</a:t>
            </a:r>
          </a:p>
        </p:txBody>
      </p:sp>
    </p:spTree>
    <p:extLst>
      <p:ext uri="{BB962C8B-B14F-4D97-AF65-F5344CB8AC3E}">
        <p14:creationId xmlns:p14="http://schemas.microsoft.com/office/powerpoint/2010/main" val="3261979456"/>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8A1BA6-523E-4648-7769-8F758802320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4CA3044-74B0-7E3D-74DC-40E0CDFE89C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110</a:t>
            </a:fld>
            <a:endParaRPr lang="de-DE" noProof="0" dirty="0"/>
          </a:p>
        </p:txBody>
      </p:sp>
      <p:sp>
        <p:nvSpPr>
          <p:cNvPr id="2" name="TextBox 1">
            <a:extLst>
              <a:ext uri="{FF2B5EF4-FFF2-40B4-BE49-F238E27FC236}">
                <a16:creationId xmlns:a16="http://schemas.microsoft.com/office/drawing/2014/main" id="{B0B978AC-ACDB-B5AC-D7AD-57017528042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B48C5A63-DE89-085E-CEAC-C628CD122A3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F7B9C2E1-5DA0-826D-4133-29CD7E20AC0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64D54AAC-BA82-EF71-B901-A7DA123F5DD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F78D59D2-88CF-71A9-3EB8-21DA2C7CC506}"/>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F625E730-C8A8-1F37-5D00-3A751AC7E2AE}"/>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F4C7DDB9-11C8-3E7C-C676-44534620C852}"/>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05E93B36-03B0-295E-77F1-A822F65C6798}"/>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F9A49ED6-6C52-6A2E-00BB-AAF6545B0F38}"/>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6393A772-B1C1-93ED-05BC-4DD695816CD2}"/>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74951959-A048-BC35-B081-614437D8E79E}"/>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01EA85A3-3CDE-0A45-4557-C78C294E16CD}"/>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t>diskret, scharf begrenzt</a:t>
            </a:r>
          </a:p>
          <a:p>
            <a:r>
              <a:rPr lang="de-DE" sz="1600" b="1" dirty="0"/>
              <a:t>--Weich: </a:t>
            </a:r>
            <a:r>
              <a:rPr lang="de-DE" sz="1600" dirty="0"/>
              <a:t>amorph, unscharf begrenzt</a:t>
            </a:r>
          </a:p>
          <a:p>
            <a:r>
              <a:rPr lang="de-DE" sz="1600" b="1" dirty="0"/>
              <a:t>--Konfluierend: </a:t>
            </a:r>
            <a:r>
              <a:rPr lang="de-DE" sz="1600" dirty="0"/>
              <a:t>Aneinandergrenzende Drusen ohne klare Begrenzungen </a:t>
            </a:r>
          </a:p>
        </p:txBody>
      </p:sp>
      <p:grpSp>
        <p:nvGrpSpPr>
          <p:cNvPr id="8" name="Gruppieren 7">
            <a:extLst>
              <a:ext uri="{FF2B5EF4-FFF2-40B4-BE49-F238E27FC236}">
                <a16:creationId xmlns:a16="http://schemas.microsoft.com/office/drawing/2014/main" id="{691F72FE-0DF6-C5C8-9E65-EFE1791E4A92}"/>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1DC22310-C6F0-115C-7D27-8D222AECCFE6}"/>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350BB329-4CDB-21A3-05CE-B26E9BD541EE}"/>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9" name="TextBox 12">
            <a:extLst>
              <a:ext uri="{FF2B5EF4-FFF2-40B4-BE49-F238E27FC236}">
                <a16:creationId xmlns:a16="http://schemas.microsoft.com/office/drawing/2014/main" id="{9618CF63-1995-6F9E-8C9B-7F6BEB61387F}"/>
              </a:ext>
            </a:extLst>
          </p:cNvPr>
          <p:cNvSpPr txBox="1"/>
          <p:nvPr/>
        </p:nvSpPr>
        <p:spPr>
          <a:xfrm>
            <a:off x="4375702" y="3872973"/>
            <a:ext cx="4615898" cy="1287532"/>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i="1" noProof="0" dirty="0">
                <a:effectLst/>
                <a:latin typeface="Arial" panose="020B0604020202020204" pitchFamily="34" charset="0"/>
              </a:rPr>
              <a:t> </a:t>
            </a:r>
            <a:r>
              <a:rPr lang="de-DE" sz="1600" b="1" noProof="0" dirty="0">
                <a:effectLst/>
                <a:latin typeface="Arial" panose="020B0604020202020204" pitchFamily="34" charset="0"/>
              </a:rPr>
              <a:t>laminar</a:t>
            </a:r>
            <a:r>
              <a:rPr lang="de-DE" sz="1600" b="1" dirty="0"/>
              <a:t>:</a:t>
            </a:r>
            <a:r>
              <a:rPr lang="de-DE" sz="1600" dirty="0"/>
              <a:t> </a:t>
            </a:r>
            <a:r>
              <a:rPr lang="de-DE" sz="1200" dirty="0">
                <a:solidFill>
                  <a:srgbClr val="0000FF"/>
                </a:solidFill>
              </a:rPr>
              <a:t>zwischen RPE-Zellen und Basalmembran </a:t>
            </a:r>
            <a:endParaRPr lang="de-DE" sz="1600" dirty="0">
              <a:solidFill>
                <a:srgbClr val="0000FF"/>
              </a:solidFill>
            </a:endParaRPr>
          </a:p>
          <a:p>
            <a:r>
              <a:rPr lang="de-DE" sz="1600" b="1" noProof="0" dirty="0">
                <a:solidFill>
                  <a:srgbClr val="000000"/>
                </a:solidFill>
                <a:effectLst/>
                <a:latin typeface="Arial" panose="020B0604020202020204" pitchFamily="34" charset="0"/>
              </a:rPr>
              <a:t>--Basal  linear: </a:t>
            </a:r>
            <a:r>
              <a:rPr lang="de-DE" sz="1200" dirty="0">
                <a:solidFill>
                  <a:srgbClr val="0000FF"/>
                </a:solidFill>
              </a:rPr>
              <a:t>Innerhalb der Innenseite der Bruch-Membran</a:t>
            </a:r>
            <a:r>
              <a:rPr lang="de-DE" sz="1200" b="1" noProof="0" dirty="0">
                <a:solidFill>
                  <a:srgbClr val="000000"/>
                </a:solidFill>
                <a:effectLst/>
                <a:latin typeface="Arial" panose="020B0604020202020204" pitchFamily="34" charset="0"/>
              </a:rPr>
              <a:t> </a:t>
            </a:r>
          </a:p>
          <a:p>
            <a:r>
              <a:rPr lang="de-DE" sz="1600" b="1" i="0" noProof="0" dirty="0">
                <a:solidFill>
                  <a:srgbClr val="000000"/>
                </a:solidFill>
                <a:effectLst/>
                <a:latin typeface="Arial" panose="020B0604020202020204" pitchFamily="34" charset="0"/>
              </a:rPr>
              <a:t>--Retikuläre Pseudodrusen:</a:t>
            </a:r>
            <a:r>
              <a:rPr lang="de-DE" b="1" i="1" dirty="0">
                <a:solidFill>
                  <a:srgbClr val="0000FF"/>
                </a:solidFill>
              </a:rPr>
              <a:t> ?</a:t>
            </a:r>
            <a:endParaRPr lang="de-DE" b="1" i="0" noProof="0" dirty="0">
              <a:solidFill>
                <a:srgbClr val="000000"/>
              </a:solidFill>
              <a:effectLst/>
              <a:latin typeface="Arial" panose="020B0604020202020204" pitchFamily="34" charset="0"/>
            </a:endParaRPr>
          </a:p>
        </p:txBody>
      </p:sp>
    </p:spTree>
    <p:extLst>
      <p:ext uri="{BB962C8B-B14F-4D97-AF65-F5344CB8AC3E}">
        <p14:creationId xmlns:p14="http://schemas.microsoft.com/office/powerpoint/2010/main" val="8829323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68D1F4-210B-02FB-CE85-EBF36A263B9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941CAA9-292F-959C-D0B7-E815F0920E9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111</a:t>
            </a:fld>
            <a:endParaRPr lang="de-DE" noProof="0" dirty="0"/>
          </a:p>
        </p:txBody>
      </p:sp>
      <p:sp>
        <p:nvSpPr>
          <p:cNvPr id="2" name="TextBox 1">
            <a:extLst>
              <a:ext uri="{FF2B5EF4-FFF2-40B4-BE49-F238E27FC236}">
                <a16:creationId xmlns:a16="http://schemas.microsoft.com/office/drawing/2014/main" id="{7D053540-647D-11CB-6648-36BA47A2755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2EF8ECE7-75F8-14C3-4503-C24BCEF7405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9FBF74E5-F34D-6523-670E-43B746D5F9BF}"/>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09F9DEE8-81A1-A9BA-9E15-48C5653BFCF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68344231-D19D-5CDE-D340-778ED06A8AE6}"/>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5818215C-7DB1-2D93-14AE-536D00AD5DB4}"/>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03C600EA-8541-E3A1-0C39-13592A68B41C}"/>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71D71628-3EF0-E932-8ADF-3C39FCB5E002}"/>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8C19E1CC-214B-D972-6A16-7FF0EDB211AF}"/>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F723235B-C449-E78F-C50D-5C84DB68B6A0}"/>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64D757A2-E518-37D1-F988-F00BC57CDDEA}"/>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0E853F6E-65B2-348F-736E-341E4725D4C1}"/>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t>diskret, scharf begrenzt</a:t>
            </a:r>
          </a:p>
          <a:p>
            <a:r>
              <a:rPr lang="de-DE" sz="1600" b="1" dirty="0"/>
              <a:t>--Weich: </a:t>
            </a:r>
            <a:r>
              <a:rPr lang="de-DE" sz="1600" dirty="0"/>
              <a:t>amorph, unscharf begrenzt</a:t>
            </a:r>
          </a:p>
          <a:p>
            <a:r>
              <a:rPr lang="de-DE" sz="1600" b="1" dirty="0"/>
              <a:t>--Konfluierend: </a:t>
            </a:r>
            <a:r>
              <a:rPr lang="de-DE" sz="1600" dirty="0"/>
              <a:t>Aneinandergrenzende Drusen ohne klare Begrenzungen </a:t>
            </a:r>
          </a:p>
        </p:txBody>
      </p:sp>
      <p:grpSp>
        <p:nvGrpSpPr>
          <p:cNvPr id="8" name="Gruppieren 7">
            <a:extLst>
              <a:ext uri="{FF2B5EF4-FFF2-40B4-BE49-F238E27FC236}">
                <a16:creationId xmlns:a16="http://schemas.microsoft.com/office/drawing/2014/main" id="{45A7FB55-4E7E-96D4-BD97-DD297B701172}"/>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1FE09DBF-AB07-F149-6D0F-C68206D9A00C}"/>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471414F5-1B90-010D-6B81-E681C91A06D2}"/>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9" name="TextBox 12">
            <a:extLst>
              <a:ext uri="{FF2B5EF4-FFF2-40B4-BE49-F238E27FC236}">
                <a16:creationId xmlns:a16="http://schemas.microsoft.com/office/drawing/2014/main" id="{E60A6D60-860D-16ED-AA9D-CD59DA161717}"/>
              </a:ext>
            </a:extLst>
          </p:cNvPr>
          <p:cNvSpPr txBox="1"/>
          <p:nvPr/>
        </p:nvSpPr>
        <p:spPr>
          <a:xfrm>
            <a:off x="4375702" y="3872973"/>
            <a:ext cx="4615898" cy="1472198"/>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i="1" noProof="0" dirty="0">
                <a:effectLst/>
                <a:latin typeface="Arial" panose="020B0604020202020204" pitchFamily="34" charset="0"/>
              </a:rPr>
              <a:t> </a:t>
            </a:r>
            <a:r>
              <a:rPr lang="de-DE" sz="1600" b="1" noProof="0" dirty="0">
                <a:effectLst/>
                <a:latin typeface="Arial" panose="020B0604020202020204" pitchFamily="34" charset="0"/>
              </a:rPr>
              <a:t>laminar</a:t>
            </a:r>
            <a:r>
              <a:rPr lang="de-DE" sz="1600" b="1" dirty="0"/>
              <a:t>:</a:t>
            </a:r>
            <a:r>
              <a:rPr lang="de-DE" sz="1600" dirty="0"/>
              <a:t> </a:t>
            </a:r>
            <a:r>
              <a:rPr lang="de-DE" sz="1200" dirty="0">
                <a:solidFill>
                  <a:srgbClr val="0000FF"/>
                </a:solidFill>
              </a:rPr>
              <a:t>zwischen RPE-Zellen und Basalmembran </a:t>
            </a:r>
            <a:endParaRPr lang="de-DE" sz="1600" dirty="0">
              <a:solidFill>
                <a:srgbClr val="0000FF"/>
              </a:solidFill>
            </a:endParaRPr>
          </a:p>
          <a:p>
            <a:r>
              <a:rPr lang="de-DE" sz="1600" b="1" noProof="0" dirty="0">
                <a:solidFill>
                  <a:srgbClr val="000000"/>
                </a:solidFill>
                <a:effectLst/>
                <a:latin typeface="Arial" panose="020B0604020202020204" pitchFamily="34" charset="0"/>
              </a:rPr>
              <a:t>--Basal  linear: </a:t>
            </a:r>
            <a:r>
              <a:rPr lang="de-DE" sz="1200" dirty="0">
                <a:solidFill>
                  <a:srgbClr val="0000FF"/>
                </a:solidFill>
              </a:rPr>
              <a:t>Innerhalb der Innenseite der Bruch-Membran</a:t>
            </a:r>
            <a:r>
              <a:rPr lang="de-DE" sz="1200" b="1" noProof="0" dirty="0">
                <a:solidFill>
                  <a:srgbClr val="000000"/>
                </a:solidFill>
                <a:effectLst/>
                <a:latin typeface="Arial" panose="020B0604020202020204" pitchFamily="34" charset="0"/>
              </a:rPr>
              <a:t> </a:t>
            </a:r>
          </a:p>
          <a:p>
            <a:r>
              <a:rPr lang="de-DE" sz="1600" b="1" i="0" noProof="0" dirty="0">
                <a:solidFill>
                  <a:srgbClr val="000000"/>
                </a:solidFill>
                <a:effectLst/>
                <a:latin typeface="Arial" panose="020B0604020202020204" pitchFamily="34" charset="0"/>
              </a:rPr>
              <a:t>--Retikuläre Pseudodrusen:</a:t>
            </a:r>
            <a:r>
              <a:rPr lang="de-DE" b="1" i="1" dirty="0">
                <a:solidFill>
                  <a:srgbClr val="0000FF"/>
                </a:solidFill>
              </a:rPr>
              <a:t> </a:t>
            </a:r>
            <a:r>
              <a:rPr lang="de-DE" sz="1200" dirty="0">
                <a:solidFill>
                  <a:srgbClr val="0000FF"/>
                </a:solidFill>
              </a:rPr>
              <a:t>Zwischen der apikalen Oberfläche der RPE-Zellen und den </a:t>
            </a:r>
            <a:r>
              <a:rPr lang="de-DE" sz="1200" dirty="0" err="1">
                <a:solidFill>
                  <a:srgbClr val="0000FF"/>
                </a:solidFill>
              </a:rPr>
              <a:t>Photorezeptoren</a:t>
            </a:r>
            <a:endParaRPr lang="de-DE" b="1" i="0" noProof="0" dirty="0">
              <a:solidFill>
                <a:srgbClr val="000000"/>
              </a:solidFill>
              <a:effectLst/>
              <a:latin typeface="Arial" panose="020B0604020202020204" pitchFamily="34" charset="0"/>
            </a:endParaRPr>
          </a:p>
        </p:txBody>
      </p:sp>
    </p:spTree>
    <p:extLst>
      <p:ext uri="{BB962C8B-B14F-4D97-AF65-F5344CB8AC3E}">
        <p14:creationId xmlns:p14="http://schemas.microsoft.com/office/powerpoint/2010/main" val="3000916408"/>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502F39E-D6C4-1CC4-BA91-6501F5FC36D2}"/>
            </a:ext>
          </a:extLst>
        </p:cNvPr>
        <p:cNvGrpSpPr/>
        <p:nvPr/>
      </p:nvGrpSpPr>
      <p:grpSpPr>
        <a:xfrm>
          <a:off x="0" y="0"/>
          <a:ext cx="0" cy="0"/>
          <a:chOff x="0" y="0"/>
          <a:chExt cx="0" cy="0"/>
        </a:xfrm>
      </p:grpSpPr>
      <p:sp>
        <p:nvSpPr>
          <p:cNvPr id="147" name="Explosion: 14 Points 40">
            <a:extLst>
              <a:ext uri="{FF2B5EF4-FFF2-40B4-BE49-F238E27FC236}">
                <a16:creationId xmlns:a16="http://schemas.microsoft.com/office/drawing/2014/main" id="{DBBA808F-A2D8-C7A4-CBF6-D4F7FA361F07}"/>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8" name="Explosion: 14 Points 44">
            <a:extLst>
              <a:ext uri="{FF2B5EF4-FFF2-40B4-BE49-F238E27FC236}">
                <a16:creationId xmlns:a16="http://schemas.microsoft.com/office/drawing/2014/main" id="{77099931-7421-EC8F-6569-F8CC4D664890}"/>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Explosion: 14 Points 45">
            <a:extLst>
              <a:ext uri="{FF2B5EF4-FFF2-40B4-BE49-F238E27FC236}">
                <a16:creationId xmlns:a16="http://schemas.microsoft.com/office/drawing/2014/main" id="{54BE6338-E9E8-E04D-09C2-9074B995FBA8}"/>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0" name="Explosion: 14 Points 46">
            <a:extLst>
              <a:ext uri="{FF2B5EF4-FFF2-40B4-BE49-F238E27FC236}">
                <a16:creationId xmlns:a16="http://schemas.microsoft.com/office/drawing/2014/main" id="{13FDCE1C-06E8-B26A-B8D5-7BFA1AF29DF4}"/>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Explosion: 14 Points 47">
            <a:extLst>
              <a:ext uri="{FF2B5EF4-FFF2-40B4-BE49-F238E27FC236}">
                <a16:creationId xmlns:a16="http://schemas.microsoft.com/office/drawing/2014/main" id="{48207FD0-B99F-E314-3ABD-1565DC5AD2D0}"/>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Explosion: 14 Points 48">
            <a:extLst>
              <a:ext uri="{FF2B5EF4-FFF2-40B4-BE49-F238E27FC236}">
                <a16:creationId xmlns:a16="http://schemas.microsoft.com/office/drawing/2014/main" id="{DFD90F0A-E684-B281-DD75-7CC3F0B3E621}"/>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3" name="Explosion: 14 Points 49">
            <a:extLst>
              <a:ext uri="{FF2B5EF4-FFF2-40B4-BE49-F238E27FC236}">
                <a16:creationId xmlns:a16="http://schemas.microsoft.com/office/drawing/2014/main" id="{22941C89-93E3-F21F-4546-DA63C3631DAC}"/>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4" name="Explosion: 14 Points 50">
            <a:extLst>
              <a:ext uri="{FF2B5EF4-FFF2-40B4-BE49-F238E27FC236}">
                <a16:creationId xmlns:a16="http://schemas.microsoft.com/office/drawing/2014/main" id="{D8048E75-E84A-40D3-4538-4C16EA02BE2A}"/>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Rectangle 64">
            <a:extLst>
              <a:ext uri="{FF2B5EF4-FFF2-40B4-BE49-F238E27FC236}">
                <a16:creationId xmlns:a16="http://schemas.microsoft.com/office/drawing/2014/main" id="{28FB84AC-FC03-9541-7187-2C0B45AFB398}"/>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036BDD84-3B1D-C7DD-51A7-98BF3D07F8AE}"/>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91CAEBA0-4808-0874-9FFB-71323008FE6E}"/>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2F14FA48-AB6A-7D4F-786A-8D5BA3F98D05}"/>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CD76681C-E9CB-6FC6-4006-FEBFF08BE28B}"/>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8FAAFBA8-5187-C1C7-9913-B3D91AA1DA6F}"/>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2ECCB7F5-701A-163A-5560-6E777A60BB9E}"/>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C540EA09-6DD9-18E8-ECC0-6A221E50D67E}"/>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112</a:t>
            </a:fld>
            <a:endParaRPr lang="de-DE" noProof="0" dirty="0"/>
          </a:p>
        </p:txBody>
      </p:sp>
      <p:sp>
        <p:nvSpPr>
          <p:cNvPr id="16" name="TextBox 15">
            <a:extLst>
              <a:ext uri="{FF2B5EF4-FFF2-40B4-BE49-F238E27FC236}">
                <a16:creationId xmlns:a16="http://schemas.microsoft.com/office/drawing/2014/main" id="{718282C1-E7D2-FA96-D59F-2CB9086C14E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0E9CBDED-2242-697E-003A-7AE33B4277D2}"/>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FAAF9937-5CED-21F8-4C41-74B27A8D07AC}"/>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A408B3B9-1CD7-BF06-4F48-FC86696F27C5}"/>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46643FA2-3555-BAF4-79ED-6E28B5CBAD22}"/>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057319D5-1C89-6C00-DAD6-6A6DDCFDD772}"/>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7F7DD701-CDA3-337B-0FA9-9540B85E73F8}"/>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638219C9-1025-4566-F390-ED9FE8B10219}"/>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5D8B11A8-0BE9-B631-5520-AB869185A214}"/>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2600C557-5B00-7361-2F62-51DA925F689C}"/>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8328EDE8-70F6-3401-0A95-C0EFCCB208EE}"/>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06839B8E-9507-0272-D330-A716E9AC008A}"/>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C7E0B171-B8A4-D675-8F44-CF41453C9ABD}"/>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3711C6E2-FE68-3B6C-688E-396373A0D77C}"/>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31114BE1-3789-FC68-EE0E-F44C9FE7F76F}"/>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CA3889AC-A5EB-78E7-1D11-F00191DC38E4}"/>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39F6C7B0-50AF-D78D-5B26-EF4306B39D3F}"/>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35AFFA94-34A4-CB3F-5B30-0F07DE22FFA2}"/>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075D0F3D-E095-AE42-3E29-1BBE72BF0C59}"/>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F614C024-8D21-9F1C-C68E-23ED25E546B7}"/>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D1B46174-2414-EDA2-FB9B-BEDF8953F563}"/>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989446D7-D259-DB5D-43CC-21B6D3095DCE}"/>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431DD62D-4181-BBD0-3A9C-7E0A449EDFC2}"/>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E64FFCF9-A53F-388B-B837-6BF1240E8861}"/>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E1703A6B-3397-661E-770D-8766D07B38E8}"/>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E9B5DD57-9B5A-5883-4E2F-6DC7E8869757}"/>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CFE00178-6327-90CC-B103-61C084BF309F}"/>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41F1C1BB-C3CE-ACE3-8406-CD77195AC44A}"/>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724DBEE4-3F5B-1382-259A-CBD91863DFE4}"/>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4F4309D3-77B7-78EC-7D5B-4E6A52CA1EEA}"/>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3812B77D-1A00-D869-982D-45BBE4F6A7EF}"/>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4CE85863-41D7-AAC5-14C5-E506BE96F8D1}"/>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0E710CB4-9706-D73D-B110-A7A659359D87}"/>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B2072034-422F-E207-564D-062E4857B55E}"/>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014BFB28-4B91-BC83-E5B6-A05D6A291680}"/>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43B4F662-64EA-5559-999C-03411D9E21C1}"/>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AD02F153-895F-8601-D0A8-285EE4958135}"/>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BB51C1E9-628A-0BB2-9054-13B98E8DAA85}"/>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F29CA6C7-63EC-6019-0F29-41FE765D3231}"/>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BD62A67F-42B5-8746-0EE9-7F34EC19417D}"/>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258E560D-A8D7-D178-6659-42A93C2F0FC8}"/>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B7FA2BD4-7FD1-547F-A79C-277C8A7BEB8F}"/>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076DEA9C-108E-5298-CBE4-6ACBCDE1EBD3}"/>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3FD2C589-E2EC-FE8E-6E47-FCA5DFEF7213}"/>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627A7760-35BD-C014-C074-FF7DE98B9F58}"/>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9029C20E-280E-F9CB-F9BD-1A1B6DFF0EB3}"/>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A1BE183E-DB78-81D7-BD60-408F80288AFD}"/>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BD0B9BB5-09C4-A8CB-F77B-30723122FE3E}"/>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A0AC18BF-CB4D-D63D-678A-9BA83925BF25}"/>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3C5B6F95-D28B-A808-B40B-326088F6E08F}"/>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AB397AEC-55CB-8971-2800-DD7E0D39F035}"/>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80F752A4-417C-26BC-1323-A278CB1A5FD4}"/>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B68AD5B6-C3C6-F893-0F81-0A7C36F01F7F}"/>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A4D0C724-9BC2-F7FA-2877-40EBF66F6D90}"/>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1F3535B2-85AC-6FF1-FFC1-2FD64B4537A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C57EBD89-7082-EC41-0A8D-0881177FC4EB}"/>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6C6F50B0-125D-860F-A706-1BD8029DC99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3A480420-7C6C-27EE-7429-AB05B3C3FF3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616B2A70-4EEB-2CBA-7B17-9BB2294E3FB8}"/>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D53D01F9-47A8-2EBD-4C20-DF8D5C822EB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267DAA00-885E-BF96-5CE7-68057099F24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3E182AAA-F9EA-1C6A-CB9A-63FF912FEDD8}"/>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EBA2C01C-39E4-BF21-8878-DFD525E8C526}"/>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B7F9CD49-9BE8-8D38-9440-4F48E99E4DED}"/>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DB98FD18-A481-FC6F-D0F5-AA5760D7D1F0}"/>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A95B6B05-24A3-5A39-3969-52E4D6B05D65}"/>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7A72EB43-8DEC-3D8F-16DC-47038273A82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33A127A8-E6BD-AE83-B429-633C5CCA6080}"/>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F35AE74E-B2C5-B03C-C532-81043966F967}"/>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C8AA07DC-743F-C4B0-ECDA-2A72BECA18E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DDA067EA-891B-ED3A-0B67-61E05867898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3A84A141-2CF5-6C98-3F16-B32679CF8DA8}"/>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EA8E9C6C-CC73-23F9-6B32-473D76306D8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31AD5420-62B3-C4D6-8201-E8718731665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B245FD47-B662-3304-CA7B-DB7AEEE721CC}"/>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F2E9610D-272A-D152-35EE-7499B678706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28D614B6-2819-10E0-1009-58816AE0F9C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21308B45-7938-3169-4ECA-1BF052BAFA51}"/>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65293964-D6A1-332F-8203-FFAC2AFBD44A}"/>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02C1DEB5-6B32-6CF2-AE1A-DBFD0C0CF61B}"/>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B176B698-BBAE-138C-6A1E-976019C9CFFE}"/>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A7B9E086-52DB-3EEF-57F3-FA545619B8D5}"/>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E5515A0C-E7E5-76F5-D42A-D66DD5E68C4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07CBE94F-AF2E-3DF3-8146-72206B2FF21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679E7CB4-C4B2-BF4B-6CC9-FE68B90FA8B1}"/>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36" name="TextBox 166">
            <a:extLst>
              <a:ext uri="{FF2B5EF4-FFF2-40B4-BE49-F238E27FC236}">
                <a16:creationId xmlns:a16="http://schemas.microsoft.com/office/drawing/2014/main" id="{A7E7D0ED-B1C1-E1A9-89B8-804FE4B0CEF8}"/>
              </a:ext>
            </a:extLst>
          </p:cNvPr>
          <p:cNvSpPr txBox="1"/>
          <p:nvPr/>
        </p:nvSpPr>
        <p:spPr>
          <a:xfrm>
            <a:off x="5295670" y="2821510"/>
            <a:ext cx="2492990" cy="369332"/>
          </a:xfrm>
          <a:prstGeom prst="rect">
            <a:avLst/>
          </a:prstGeom>
          <a:noFill/>
        </p:spPr>
        <p:txBody>
          <a:bodyPr wrap="square" lIns="25400" tIns="12700" rIns="25400" bIns="12700" rtlCol="0">
            <a:spAutoFit/>
          </a:bodyPr>
          <a:lstStyle/>
          <a:p>
            <a:r>
              <a:rPr lang="de-DE" sz="1200" b="1" i="1" noProof="0" dirty="0"/>
              <a:t>basale Laminardrusen</a:t>
            </a:r>
          </a:p>
        </p:txBody>
      </p:sp>
      <p:cxnSp>
        <p:nvCxnSpPr>
          <p:cNvPr id="99" name="Straight Arrow Connector 167">
            <a:extLst>
              <a:ext uri="{FF2B5EF4-FFF2-40B4-BE49-F238E27FC236}">
                <a16:creationId xmlns:a16="http://schemas.microsoft.com/office/drawing/2014/main" id="{727FC41D-F282-8C84-762A-A42728E1F82D}"/>
              </a:ext>
            </a:extLst>
          </p:cNvPr>
          <p:cNvCxnSpPr>
            <a:cxnSpLocks/>
          </p:cNvCxnSpPr>
          <p:nvPr/>
        </p:nvCxnSpPr>
        <p:spPr>
          <a:xfrm flipH="1">
            <a:off x="4660867" y="2927329"/>
            <a:ext cx="619135" cy="683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00" name="Group 121980">
            <a:extLst>
              <a:ext uri="{FF2B5EF4-FFF2-40B4-BE49-F238E27FC236}">
                <a16:creationId xmlns:a16="http://schemas.microsoft.com/office/drawing/2014/main" id="{F6374E64-5FBF-988D-9BCA-62385F52E472}"/>
              </a:ext>
            </a:extLst>
          </p:cNvPr>
          <p:cNvGrpSpPr/>
          <p:nvPr/>
        </p:nvGrpSpPr>
        <p:grpSpPr>
          <a:xfrm>
            <a:off x="1116104" y="2962952"/>
            <a:ext cx="845052" cy="213268"/>
            <a:chOff x="5767447" y="2274114"/>
            <a:chExt cx="845052" cy="213268"/>
          </a:xfrm>
        </p:grpSpPr>
        <p:sp>
          <p:nvSpPr>
            <p:cNvPr id="101" name="Oval 121981">
              <a:extLst>
                <a:ext uri="{FF2B5EF4-FFF2-40B4-BE49-F238E27FC236}">
                  <a16:creationId xmlns:a16="http://schemas.microsoft.com/office/drawing/2014/main" id="{4A233AB7-1442-C152-6935-4A2634C88557}"/>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2" name="Oval 121982">
              <a:extLst>
                <a:ext uri="{FF2B5EF4-FFF2-40B4-BE49-F238E27FC236}">
                  <a16:creationId xmlns:a16="http://schemas.microsoft.com/office/drawing/2014/main" id="{7082DD9C-9327-6C43-2FFB-E6F33DC1E80E}"/>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3" name="Oval 121983">
              <a:extLst>
                <a:ext uri="{FF2B5EF4-FFF2-40B4-BE49-F238E27FC236}">
                  <a16:creationId xmlns:a16="http://schemas.microsoft.com/office/drawing/2014/main" id="{B500D0C8-752E-D3B9-96AA-E313A3080CFA}"/>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4" name="Oval 121984">
              <a:extLst>
                <a:ext uri="{FF2B5EF4-FFF2-40B4-BE49-F238E27FC236}">
                  <a16:creationId xmlns:a16="http://schemas.microsoft.com/office/drawing/2014/main" id="{9B1702F6-FF3C-AEDD-6285-E67A9866FFC6}"/>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05" name="Group 121985">
            <a:extLst>
              <a:ext uri="{FF2B5EF4-FFF2-40B4-BE49-F238E27FC236}">
                <a16:creationId xmlns:a16="http://schemas.microsoft.com/office/drawing/2014/main" id="{FE252F6F-584E-FBB1-6D07-B12412490A28}"/>
              </a:ext>
            </a:extLst>
          </p:cNvPr>
          <p:cNvGrpSpPr/>
          <p:nvPr/>
        </p:nvGrpSpPr>
        <p:grpSpPr>
          <a:xfrm rot="10800000">
            <a:off x="2003803" y="2955011"/>
            <a:ext cx="845052" cy="213268"/>
            <a:chOff x="5767447" y="2274114"/>
            <a:chExt cx="845052" cy="213268"/>
          </a:xfrm>
        </p:grpSpPr>
        <p:sp>
          <p:nvSpPr>
            <p:cNvPr id="106" name="Oval 121986">
              <a:extLst>
                <a:ext uri="{FF2B5EF4-FFF2-40B4-BE49-F238E27FC236}">
                  <a16:creationId xmlns:a16="http://schemas.microsoft.com/office/drawing/2014/main" id="{C8EC86C8-3EF9-BCB7-61E2-36BB8293B620}"/>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7" name="Oval 121987">
              <a:extLst>
                <a:ext uri="{FF2B5EF4-FFF2-40B4-BE49-F238E27FC236}">
                  <a16:creationId xmlns:a16="http://schemas.microsoft.com/office/drawing/2014/main" id="{BAA5302D-E4DF-28A9-C547-DDFAF93C5414}"/>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8" name="Oval 121988">
              <a:extLst>
                <a:ext uri="{FF2B5EF4-FFF2-40B4-BE49-F238E27FC236}">
                  <a16:creationId xmlns:a16="http://schemas.microsoft.com/office/drawing/2014/main" id="{FF376B27-A705-21B2-0794-F949C829B21C}"/>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9" name="Oval 121989">
              <a:extLst>
                <a:ext uri="{FF2B5EF4-FFF2-40B4-BE49-F238E27FC236}">
                  <a16:creationId xmlns:a16="http://schemas.microsoft.com/office/drawing/2014/main" id="{9574902D-7E9B-2F4C-1BB3-8FC4192EE91A}"/>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10" name="Group 121990">
            <a:extLst>
              <a:ext uri="{FF2B5EF4-FFF2-40B4-BE49-F238E27FC236}">
                <a16:creationId xmlns:a16="http://schemas.microsoft.com/office/drawing/2014/main" id="{61B300C1-F4F7-CC2E-C3B6-06E44887DB59}"/>
              </a:ext>
            </a:extLst>
          </p:cNvPr>
          <p:cNvGrpSpPr/>
          <p:nvPr/>
        </p:nvGrpSpPr>
        <p:grpSpPr>
          <a:xfrm>
            <a:off x="2821430" y="2930719"/>
            <a:ext cx="821741" cy="239590"/>
            <a:chOff x="6321009" y="1750880"/>
            <a:chExt cx="821741" cy="239590"/>
          </a:xfrm>
        </p:grpSpPr>
        <p:sp>
          <p:nvSpPr>
            <p:cNvPr id="111" name="Oval 121991">
              <a:extLst>
                <a:ext uri="{FF2B5EF4-FFF2-40B4-BE49-F238E27FC236}">
                  <a16:creationId xmlns:a16="http://schemas.microsoft.com/office/drawing/2014/main" id="{ACED7786-5AE5-9C5B-F3EF-757138D3FE99}"/>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2" name="Oval 121992">
              <a:extLst>
                <a:ext uri="{FF2B5EF4-FFF2-40B4-BE49-F238E27FC236}">
                  <a16:creationId xmlns:a16="http://schemas.microsoft.com/office/drawing/2014/main" id="{FCE532FF-82CD-FE81-633C-BDFBB6334C6A}"/>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3" name="Oval 121993">
              <a:extLst>
                <a:ext uri="{FF2B5EF4-FFF2-40B4-BE49-F238E27FC236}">
                  <a16:creationId xmlns:a16="http://schemas.microsoft.com/office/drawing/2014/main" id="{4C2ABE21-C6EA-D2A3-B231-28D373CAF34D}"/>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4" name="Oval 121994">
              <a:extLst>
                <a:ext uri="{FF2B5EF4-FFF2-40B4-BE49-F238E27FC236}">
                  <a16:creationId xmlns:a16="http://schemas.microsoft.com/office/drawing/2014/main" id="{6FBA9452-FC3B-7D77-4E08-16A2229B5897}"/>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15" name="Group 121995">
            <a:extLst>
              <a:ext uri="{FF2B5EF4-FFF2-40B4-BE49-F238E27FC236}">
                <a16:creationId xmlns:a16="http://schemas.microsoft.com/office/drawing/2014/main" id="{FBFE57FD-6CCE-D545-3EEA-3A79CBDF1005}"/>
              </a:ext>
            </a:extLst>
          </p:cNvPr>
          <p:cNvGrpSpPr/>
          <p:nvPr/>
        </p:nvGrpSpPr>
        <p:grpSpPr>
          <a:xfrm rot="10957950">
            <a:off x="3715598" y="2954766"/>
            <a:ext cx="821741" cy="239590"/>
            <a:chOff x="6321009" y="1750880"/>
            <a:chExt cx="821741" cy="239590"/>
          </a:xfrm>
        </p:grpSpPr>
        <p:sp>
          <p:nvSpPr>
            <p:cNvPr id="116" name="Oval 121996">
              <a:extLst>
                <a:ext uri="{FF2B5EF4-FFF2-40B4-BE49-F238E27FC236}">
                  <a16:creationId xmlns:a16="http://schemas.microsoft.com/office/drawing/2014/main" id="{1D2F2367-3604-1252-1576-6C9A5F6681F9}"/>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7" name="Oval 121997">
              <a:extLst>
                <a:ext uri="{FF2B5EF4-FFF2-40B4-BE49-F238E27FC236}">
                  <a16:creationId xmlns:a16="http://schemas.microsoft.com/office/drawing/2014/main" id="{6CD4A3F8-F867-6B6E-2011-FB3ABD08CF19}"/>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8" name="Oval 121998">
              <a:extLst>
                <a:ext uri="{FF2B5EF4-FFF2-40B4-BE49-F238E27FC236}">
                  <a16:creationId xmlns:a16="http://schemas.microsoft.com/office/drawing/2014/main" id="{507314D6-23C1-FC27-1AF1-D692EFB26CDA}"/>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9" name="Oval 121999">
              <a:extLst>
                <a:ext uri="{FF2B5EF4-FFF2-40B4-BE49-F238E27FC236}">
                  <a16:creationId xmlns:a16="http://schemas.microsoft.com/office/drawing/2014/main" id="{2BF69776-648B-9A4C-0C0C-47218515B473}"/>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41" name="TextBox 150">
            <a:extLst>
              <a:ext uri="{FF2B5EF4-FFF2-40B4-BE49-F238E27FC236}">
                <a16:creationId xmlns:a16="http://schemas.microsoft.com/office/drawing/2014/main" id="{F03A4BEE-DB9E-081C-FFF7-9EEA8901DD8C}"/>
              </a:ext>
            </a:extLst>
          </p:cNvPr>
          <p:cNvSpPr txBox="1"/>
          <p:nvPr/>
        </p:nvSpPr>
        <p:spPr>
          <a:xfrm>
            <a:off x="4854270" y="4024452"/>
            <a:ext cx="2287806" cy="210314"/>
          </a:xfrm>
          <a:prstGeom prst="rect">
            <a:avLst/>
          </a:prstGeom>
          <a:noFill/>
        </p:spPr>
        <p:txBody>
          <a:bodyPr wrap="square" lIns="25400" tIns="12700" rIns="25400" bIns="12700" rtlCol="0">
            <a:spAutoFit/>
          </a:bodyPr>
          <a:lstStyle/>
          <a:p>
            <a:r>
              <a:rPr lang="de-DE" sz="1200" b="1" i="1" noProof="0" dirty="0"/>
              <a:t>basale lineare Drusen</a:t>
            </a:r>
          </a:p>
        </p:txBody>
      </p:sp>
      <p:grpSp>
        <p:nvGrpSpPr>
          <p:cNvPr id="97" name="Group 83">
            <a:extLst>
              <a:ext uri="{FF2B5EF4-FFF2-40B4-BE49-F238E27FC236}">
                <a16:creationId xmlns:a16="http://schemas.microsoft.com/office/drawing/2014/main" id="{21A6E5CA-699B-D525-01AD-A7E53EB0FEB4}"/>
              </a:ext>
            </a:extLst>
          </p:cNvPr>
          <p:cNvGrpSpPr/>
          <p:nvPr/>
        </p:nvGrpSpPr>
        <p:grpSpPr>
          <a:xfrm flipH="1">
            <a:off x="1862450" y="3793878"/>
            <a:ext cx="518906" cy="143574"/>
            <a:chOff x="5767447" y="2274114"/>
            <a:chExt cx="845052" cy="213268"/>
          </a:xfrm>
        </p:grpSpPr>
        <p:sp>
          <p:nvSpPr>
            <p:cNvPr id="120" name="Oval 84">
              <a:extLst>
                <a:ext uri="{FF2B5EF4-FFF2-40B4-BE49-F238E27FC236}">
                  <a16:creationId xmlns:a16="http://schemas.microsoft.com/office/drawing/2014/main" id="{12D0BB04-BB8E-14DF-C4CE-B59178585DDD}"/>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 name="Oval 130">
              <a:extLst>
                <a:ext uri="{FF2B5EF4-FFF2-40B4-BE49-F238E27FC236}">
                  <a16:creationId xmlns:a16="http://schemas.microsoft.com/office/drawing/2014/main" id="{71151A60-ED89-D763-125E-F2AF9F8F267F}"/>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2" name="Oval 149">
              <a:extLst>
                <a:ext uri="{FF2B5EF4-FFF2-40B4-BE49-F238E27FC236}">
                  <a16:creationId xmlns:a16="http://schemas.microsoft.com/office/drawing/2014/main" id="{E94058C3-4A5D-6CCC-B195-C0427812AA33}"/>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3" name="Oval 156">
              <a:extLst>
                <a:ext uri="{FF2B5EF4-FFF2-40B4-BE49-F238E27FC236}">
                  <a16:creationId xmlns:a16="http://schemas.microsoft.com/office/drawing/2014/main" id="{C1339571-F726-228F-705C-70A618879599}"/>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4" name="Group 157">
            <a:extLst>
              <a:ext uri="{FF2B5EF4-FFF2-40B4-BE49-F238E27FC236}">
                <a16:creationId xmlns:a16="http://schemas.microsoft.com/office/drawing/2014/main" id="{60B77354-8BE1-A0C2-5813-C1C1B745D40C}"/>
              </a:ext>
            </a:extLst>
          </p:cNvPr>
          <p:cNvGrpSpPr/>
          <p:nvPr/>
        </p:nvGrpSpPr>
        <p:grpSpPr>
          <a:xfrm rot="10800000" flipH="1">
            <a:off x="2887171" y="3899916"/>
            <a:ext cx="518906" cy="143574"/>
            <a:chOff x="5767447" y="2274114"/>
            <a:chExt cx="845052" cy="213268"/>
          </a:xfrm>
        </p:grpSpPr>
        <p:sp>
          <p:nvSpPr>
            <p:cNvPr id="125" name="Oval 158">
              <a:extLst>
                <a:ext uri="{FF2B5EF4-FFF2-40B4-BE49-F238E27FC236}">
                  <a16:creationId xmlns:a16="http://schemas.microsoft.com/office/drawing/2014/main" id="{D2BF4E55-0271-ACB0-5AA3-147F4156ABF3}"/>
                </a:ext>
              </a:extLst>
            </p:cNvPr>
            <p:cNvSpPr/>
            <p:nvPr/>
          </p:nvSpPr>
          <p:spPr>
            <a:xfrm rot="5204906">
              <a:off x="6442965" y="230234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6" name="Oval 159">
              <a:extLst>
                <a:ext uri="{FF2B5EF4-FFF2-40B4-BE49-F238E27FC236}">
                  <a16:creationId xmlns:a16="http://schemas.microsoft.com/office/drawing/2014/main" id="{13E6DD7E-3BFE-FFEB-A32E-5AF9C21517FB}"/>
                </a:ext>
              </a:extLst>
            </p:cNvPr>
            <p:cNvSpPr/>
            <p:nvPr/>
          </p:nvSpPr>
          <p:spPr>
            <a:xfrm rot="5204906">
              <a:off x="6207768" y="2256979"/>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7" name="Oval 160">
              <a:extLst>
                <a:ext uri="{FF2B5EF4-FFF2-40B4-BE49-F238E27FC236}">
                  <a16:creationId xmlns:a16="http://schemas.microsoft.com/office/drawing/2014/main" id="{97278EAE-A13C-A063-AF3D-7E928187389A}"/>
                </a:ext>
              </a:extLst>
            </p:cNvPr>
            <p:cNvSpPr/>
            <p:nvPr/>
          </p:nvSpPr>
          <p:spPr>
            <a:xfrm rot="5204906">
              <a:off x="5986808" y="2276763"/>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8" name="Oval 161">
              <a:extLst>
                <a:ext uri="{FF2B5EF4-FFF2-40B4-BE49-F238E27FC236}">
                  <a16:creationId xmlns:a16="http://schemas.microsoft.com/office/drawing/2014/main" id="{66119C5D-C11E-09CA-95AA-A57D7781D632}"/>
                </a:ext>
              </a:extLst>
            </p:cNvPr>
            <p:cNvSpPr/>
            <p:nvPr/>
          </p:nvSpPr>
          <p:spPr>
            <a:xfrm rot="5204906">
              <a:off x="5784582" y="2317847"/>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9" name="Group 162">
            <a:extLst>
              <a:ext uri="{FF2B5EF4-FFF2-40B4-BE49-F238E27FC236}">
                <a16:creationId xmlns:a16="http://schemas.microsoft.com/office/drawing/2014/main" id="{C7540C65-EDBE-3889-CB71-8BDE83DE0724}"/>
              </a:ext>
            </a:extLst>
          </p:cNvPr>
          <p:cNvGrpSpPr/>
          <p:nvPr/>
        </p:nvGrpSpPr>
        <p:grpSpPr>
          <a:xfrm flipH="1">
            <a:off x="2381356" y="3834056"/>
            <a:ext cx="504592" cy="161294"/>
            <a:chOff x="6321009" y="1750880"/>
            <a:chExt cx="821741" cy="239590"/>
          </a:xfrm>
        </p:grpSpPr>
        <p:sp>
          <p:nvSpPr>
            <p:cNvPr id="130" name="Oval 163">
              <a:extLst>
                <a:ext uri="{FF2B5EF4-FFF2-40B4-BE49-F238E27FC236}">
                  <a16:creationId xmlns:a16="http://schemas.microsoft.com/office/drawing/2014/main" id="{14F0B733-17F1-AC3B-A8D8-D778EA5B4979}"/>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1" name="Oval 164">
              <a:extLst>
                <a:ext uri="{FF2B5EF4-FFF2-40B4-BE49-F238E27FC236}">
                  <a16:creationId xmlns:a16="http://schemas.microsoft.com/office/drawing/2014/main" id="{320557FF-55BE-15B8-1FD7-1FCD1FA24915}"/>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2" name="Oval 165">
              <a:extLst>
                <a:ext uri="{FF2B5EF4-FFF2-40B4-BE49-F238E27FC236}">
                  <a16:creationId xmlns:a16="http://schemas.microsoft.com/office/drawing/2014/main" id="{DAFB0F53-AB30-CCDC-0AB4-3F80C09A4B0E}"/>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3" name="Oval 166">
              <a:extLst>
                <a:ext uri="{FF2B5EF4-FFF2-40B4-BE49-F238E27FC236}">
                  <a16:creationId xmlns:a16="http://schemas.microsoft.com/office/drawing/2014/main" id="{BAAB3385-73EC-08F4-D9BE-00444958C280}"/>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34" name="Group 167">
            <a:extLst>
              <a:ext uri="{FF2B5EF4-FFF2-40B4-BE49-F238E27FC236}">
                <a16:creationId xmlns:a16="http://schemas.microsoft.com/office/drawing/2014/main" id="{90781DAE-2161-AC7B-8F30-2C9BFB4BE1E6}"/>
              </a:ext>
            </a:extLst>
          </p:cNvPr>
          <p:cNvGrpSpPr/>
          <p:nvPr/>
        </p:nvGrpSpPr>
        <p:grpSpPr>
          <a:xfrm rot="10957950" flipH="1">
            <a:off x="3424776" y="3853377"/>
            <a:ext cx="504592" cy="161294"/>
            <a:chOff x="6321009" y="1750880"/>
            <a:chExt cx="821741" cy="239590"/>
          </a:xfrm>
        </p:grpSpPr>
        <p:sp>
          <p:nvSpPr>
            <p:cNvPr id="135" name="Oval 168">
              <a:extLst>
                <a:ext uri="{FF2B5EF4-FFF2-40B4-BE49-F238E27FC236}">
                  <a16:creationId xmlns:a16="http://schemas.microsoft.com/office/drawing/2014/main" id="{31740058-A886-E056-9F41-33B7BE7D13CC}"/>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6" name="Oval 169">
              <a:extLst>
                <a:ext uri="{FF2B5EF4-FFF2-40B4-BE49-F238E27FC236}">
                  <a16:creationId xmlns:a16="http://schemas.microsoft.com/office/drawing/2014/main" id="{480D5E6D-FF1E-7006-9AB9-8F8BB9FC42A8}"/>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7" name="Oval 170">
              <a:extLst>
                <a:ext uri="{FF2B5EF4-FFF2-40B4-BE49-F238E27FC236}">
                  <a16:creationId xmlns:a16="http://schemas.microsoft.com/office/drawing/2014/main" id="{19C6D27B-6040-1FE7-54B0-2416AFACC7DD}"/>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8" name="Oval 171">
              <a:extLst>
                <a:ext uri="{FF2B5EF4-FFF2-40B4-BE49-F238E27FC236}">
                  <a16:creationId xmlns:a16="http://schemas.microsoft.com/office/drawing/2014/main" id="{5E684A67-10CF-41C9-2A48-0C5766CB5CDE}"/>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42" name="TextBox 192">
            <a:extLst>
              <a:ext uri="{FF2B5EF4-FFF2-40B4-BE49-F238E27FC236}">
                <a16:creationId xmlns:a16="http://schemas.microsoft.com/office/drawing/2014/main" id="{D788C909-0863-E4C0-6267-C58BB20BB8D5}"/>
              </a:ext>
            </a:extLst>
          </p:cNvPr>
          <p:cNvSpPr txBox="1"/>
          <p:nvPr/>
        </p:nvSpPr>
        <p:spPr>
          <a:xfrm>
            <a:off x="5086142" y="2209800"/>
            <a:ext cx="2826415" cy="210314"/>
          </a:xfrm>
          <a:prstGeom prst="rect">
            <a:avLst/>
          </a:prstGeom>
          <a:noFill/>
        </p:spPr>
        <p:txBody>
          <a:bodyPr wrap="square" lIns="25400" tIns="12700" rIns="25400" bIns="12700" rtlCol="0">
            <a:spAutoFit/>
          </a:bodyPr>
          <a:lstStyle/>
          <a:p>
            <a:r>
              <a:rPr lang="de-DE" sz="1200" b="1" i="1" noProof="0" dirty="0">
                <a:solidFill>
                  <a:srgbClr val="000000"/>
                </a:solidFill>
                <a:effectLst/>
                <a:latin typeface="Arial" panose="020B0604020202020204" pitchFamily="34" charset="0"/>
              </a:rPr>
              <a:t>Retikuläre </a:t>
            </a:r>
            <a:r>
              <a:rPr lang="de-DE" sz="1200" b="1" i="1" noProof="0" dirty="0"/>
              <a:t>Pseudodrusen</a:t>
            </a:r>
            <a:endParaRPr lang="de-DE" b="1" i="1" noProof="0" dirty="0"/>
          </a:p>
        </p:txBody>
      </p:sp>
      <p:cxnSp>
        <p:nvCxnSpPr>
          <p:cNvPr id="44" name="Straight Arrow Connector 193">
            <a:extLst>
              <a:ext uri="{FF2B5EF4-FFF2-40B4-BE49-F238E27FC236}">
                <a16:creationId xmlns:a16="http://schemas.microsoft.com/office/drawing/2014/main" id="{CD8596E5-6E37-D590-FCF5-76E736A382E5}"/>
              </a:ext>
            </a:extLst>
          </p:cNvPr>
          <p:cNvCxnSpPr>
            <a:cxnSpLocks/>
          </p:cNvCxnSpPr>
          <p:nvPr/>
        </p:nvCxnSpPr>
        <p:spPr>
          <a:xfrm flipH="1">
            <a:off x="4517779" y="2320299"/>
            <a:ext cx="511421" cy="1605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39" name="Group 122032">
            <a:extLst>
              <a:ext uri="{FF2B5EF4-FFF2-40B4-BE49-F238E27FC236}">
                <a16:creationId xmlns:a16="http://schemas.microsoft.com/office/drawing/2014/main" id="{99A183CE-7FDC-3FB9-42A0-7F494C221DD8}"/>
              </a:ext>
            </a:extLst>
          </p:cNvPr>
          <p:cNvGrpSpPr/>
          <p:nvPr/>
        </p:nvGrpSpPr>
        <p:grpSpPr>
          <a:xfrm rot="10957950">
            <a:off x="3615160" y="2294317"/>
            <a:ext cx="821741" cy="239590"/>
            <a:chOff x="6321009" y="1750880"/>
            <a:chExt cx="821741" cy="239590"/>
          </a:xfrm>
        </p:grpSpPr>
        <p:sp>
          <p:nvSpPr>
            <p:cNvPr id="140" name="Oval 122033">
              <a:extLst>
                <a:ext uri="{FF2B5EF4-FFF2-40B4-BE49-F238E27FC236}">
                  <a16:creationId xmlns:a16="http://schemas.microsoft.com/office/drawing/2014/main" id="{B414C380-0B04-9271-B4F4-FD2F861F8110}"/>
                </a:ext>
              </a:extLst>
            </p:cNvPr>
            <p:cNvSpPr/>
            <p:nvPr/>
          </p:nvSpPr>
          <p:spPr>
            <a:xfrm rot="16004906">
              <a:off x="6338144" y="182093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1" name="Oval 122034">
              <a:extLst>
                <a:ext uri="{FF2B5EF4-FFF2-40B4-BE49-F238E27FC236}">
                  <a16:creationId xmlns:a16="http://schemas.microsoft.com/office/drawing/2014/main" id="{39D22103-41D3-D2C0-1F5A-06C40DAA53B1}"/>
                </a:ext>
              </a:extLst>
            </p:cNvPr>
            <p:cNvSpPr/>
            <p:nvPr/>
          </p:nvSpPr>
          <p:spPr>
            <a:xfrm rot="16004906">
              <a:off x="6533157" y="1733745"/>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2" name="Oval 122035">
              <a:extLst>
                <a:ext uri="{FF2B5EF4-FFF2-40B4-BE49-F238E27FC236}">
                  <a16:creationId xmlns:a16="http://schemas.microsoft.com/office/drawing/2014/main" id="{A27924B5-B777-7757-1A43-D7BE6B221FD1}"/>
                </a:ext>
              </a:extLst>
            </p:cNvPr>
            <p:cNvSpPr/>
            <p:nvPr/>
          </p:nvSpPr>
          <p:spPr>
            <a:xfrm rot="16004906">
              <a:off x="6753187" y="1780010"/>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3" name="Oval 122036">
              <a:extLst>
                <a:ext uri="{FF2B5EF4-FFF2-40B4-BE49-F238E27FC236}">
                  <a16:creationId xmlns:a16="http://schemas.microsoft.com/office/drawing/2014/main" id="{A22EDCF9-D48E-11D7-0862-ECA99810524C}"/>
                </a:ext>
              </a:extLst>
            </p:cNvPr>
            <p:cNvSpPr/>
            <p:nvPr/>
          </p:nvSpPr>
          <p:spPr>
            <a:xfrm rot="16004906">
              <a:off x="6973216" y="1767404"/>
              <a:ext cx="152400" cy="186669"/>
            </a:xfrm>
            <a:prstGeom prst="ellipse">
              <a:avLst/>
            </a:prstGeom>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cxnSp>
        <p:nvCxnSpPr>
          <p:cNvPr id="146" name="Straight Arrow Connector 151">
            <a:extLst>
              <a:ext uri="{FF2B5EF4-FFF2-40B4-BE49-F238E27FC236}">
                <a16:creationId xmlns:a16="http://schemas.microsoft.com/office/drawing/2014/main" id="{F128E69A-F80D-529A-047A-76A88C45F0F6}"/>
              </a:ext>
            </a:extLst>
          </p:cNvPr>
          <p:cNvCxnSpPr>
            <a:cxnSpLocks/>
          </p:cNvCxnSpPr>
          <p:nvPr/>
        </p:nvCxnSpPr>
        <p:spPr>
          <a:xfrm flipH="1" flipV="1">
            <a:off x="4015752" y="3978685"/>
            <a:ext cx="711546" cy="16407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200565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AC1B6FD-29AD-4074-AB5F-547C8D6619C6}"/>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113</a:t>
            </a:fld>
            <a:endParaRPr lang="de-DE" noProof="0" dirty="0"/>
          </a:p>
        </p:txBody>
      </p:sp>
      <p:pic>
        <p:nvPicPr>
          <p:cNvPr id="1026" name="Picture 2">
            <a:extLst>
              <a:ext uri="{FF2B5EF4-FFF2-40B4-BE49-F238E27FC236}">
                <a16:creationId xmlns:a16="http://schemas.microsoft.com/office/drawing/2014/main" id="{5C0936ED-B670-4BEE-B6DE-21B213E9889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200" y="1447800"/>
            <a:ext cx="3867150" cy="374561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F104AF9F-478A-4EE8-8328-42474FDFBF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19652" y="1447799"/>
            <a:ext cx="3867150" cy="3745611"/>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06E6E8B9-0F2C-4575-ADB6-D910B1AB15C8}"/>
              </a:ext>
            </a:extLst>
          </p:cNvPr>
          <p:cNvSpPr txBox="1"/>
          <p:nvPr/>
        </p:nvSpPr>
        <p:spPr>
          <a:xfrm>
            <a:off x="1070153" y="5410200"/>
            <a:ext cx="7007047" cy="271869"/>
          </a:xfrm>
          <a:prstGeom prst="rect">
            <a:avLst/>
          </a:prstGeom>
          <a:noFill/>
        </p:spPr>
        <p:txBody>
          <a:bodyPr wrap="square" lIns="25400" tIns="12700" rIns="25400" bIns="12700" rtlCol="0">
            <a:spAutoFit/>
          </a:bodyPr>
          <a:lstStyle/>
          <a:p>
            <a:pPr algn="ctr"/>
            <a:r>
              <a:rPr lang="de-DE" sz="1600" noProof="0" dirty="0"/>
              <a:t>Retikuläre Pseudodrusen: Klassische Verteilung in der oberen Makula</a:t>
            </a:r>
          </a:p>
        </p:txBody>
      </p:sp>
      <p:sp>
        <p:nvSpPr>
          <p:cNvPr id="6" name="TextBox 5">
            <a:extLst>
              <a:ext uri="{FF2B5EF4-FFF2-40B4-BE49-F238E27FC236}">
                <a16:creationId xmlns:a16="http://schemas.microsoft.com/office/drawing/2014/main" id="{12466A0E-1D9C-4322-8B85-A0D24C6B86F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791571210"/>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6D92F772-01C0-432A-A4EC-D3C08B79CFCF}"/>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114</a:t>
            </a:fld>
            <a:endParaRPr lang="de-DE" noProof="0" dirty="0"/>
          </a:p>
        </p:txBody>
      </p:sp>
      <p:pic>
        <p:nvPicPr>
          <p:cNvPr id="4" name="Picture 3">
            <a:extLst>
              <a:ext uri="{FF2B5EF4-FFF2-40B4-BE49-F238E27FC236}">
                <a16:creationId xmlns:a16="http://schemas.microsoft.com/office/drawing/2014/main" id="{CF0823FC-7E3D-4CAE-AAA4-8C1F2CED29A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00100" y="1870133"/>
            <a:ext cx="7543800" cy="3117733"/>
          </a:xfrm>
          <a:prstGeom prst="rect">
            <a:avLst/>
          </a:prstGeom>
        </p:spPr>
      </p:pic>
      <p:sp>
        <p:nvSpPr>
          <p:cNvPr id="5" name="TextBox 4">
            <a:extLst>
              <a:ext uri="{FF2B5EF4-FFF2-40B4-BE49-F238E27FC236}">
                <a16:creationId xmlns:a16="http://schemas.microsoft.com/office/drawing/2014/main" id="{04D3463C-8298-4666-BE05-08323DB19ABE}"/>
              </a:ext>
            </a:extLst>
          </p:cNvPr>
          <p:cNvSpPr txBox="1"/>
          <p:nvPr/>
        </p:nvSpPr>
        <p:spPr>
          <a:xfrm>
            <a:off x="1295400" y="5181600"/>
            <a:ext cx="6553200" cy="764312"/>
          </a:xfrm>
          <a:prstGeom prst="rect">
            <a:avLst/>
          </a:prstGeom>
          <a:noFill/>
        </p:spPr>
        <p:txBody>
          <a:bodyPr wrap="square" lIns="25400" tIns="12700" rIns="25400" bIns="12700" rtlCol="0">
            <a:spAutoFit/>
          </a:bodyPr>
          <a:lstStyle/>
          <a:p>
            <a:r>
              <a:rPr lang="de-DE" sz="1600" b="0" i="0" noProof="0" dirty="0">
                <a:effectLst/>
                <a:latin typeface="+mn-lt"/>
              </a:rPr>
              <a:t>Retikuläre Pseudodrusen sind als multiple Bereiche mit körniger Hyperreflexie zwischen dem RPE und den Photorezeptoren zu erkennen</a:t>
            </a:r>
            <a:endParaRPr lang="de-DE" sz="2400" noProof="0" dirty="0">
              <a:latin typeface="+mn-lt"/>
            </a:endParaRPr>
          </a:p>
        </p:txBody>
      </p:sp>
      <p:sp>
        <p:nvSpPr>
          <p:cNvPr id="7" name="TextBox 6">
            <a:extLst>
              <a:ext uri="{FF2B5EF4-FFF2-40B4-BE49-F238E27FC236}">
                <a16:creationId xmlns:a16="http://schemas.microsoft.com/office/drawing/2014/main" id="{8550E994-2C3E-4B63-BA61-8D85F4C7E99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016020128"/>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DBC2FF-0379-C14D-99D7-59F56850DE5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59A5E4A-35EE-14CA-8DE7-284B1BB2DC43}"/>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solidFill>
                  <a:srgbClr val="B2B2B2"/>
                </a:solidFill>
              </a:rPr>
              <a:t>115</a:t>
            </a:fld>
            <a:endParaRPr lang="de-DE" noProof="0" dirty="0">
              <a:solidFill>
                <a:srgbClr val="B2B2B2"/>
              </a:solidFill>
            </a:endParaRPr>
          </a:p>
        </p:txBody>
      </p:sp>
      <p:sp>
        <p:nvSpPr>
          <p:cNvPr id="2" name="TextBox 1">
            <a:extLst>
              <a:ext uri="{FF2B5EF4-FFF2-40B4-BE49-F238E27FC236}">
                <a16:creationId xmlns:a16="http://schemas.microsoft.com/office/drawing/2014/main" id="{7C8471DE-BC33-D525-C49F-990A2EF6977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B2B2B2"/>
                </a:solidFill>
              </a:rPr>
              <a:t>AMD</a:t>
            </a:r>
          </a:p>
        </p:txBody>
      </p:sp>
      <p:sp>
        <p:nvSpPr>
          <p:cNvPr id="13" name="Rectangle 5">
            <a:extLst>
              <a:ext uri="{FF2B5EF4-FFF2-40B4-BE49-F238E27FC236}">
                <a16:creationId xmlns:a16="http://schemas.microsoft.com/office/drawing/2014/main" id="{7DB82DB9-26F3-1155-C4F6-BE3248324F0F}"/>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rgbClr val="B2B2B2"/>
              </a:solidFill>
            </a:endParaRPr>
          </a:p>
        </p:txBody>
      </p:sp>
      <p:sp>
        <p:nvSpPr>
          <p:cNvPr id="15" name="Rectangle 6">
            <a:extLst>
              <a:ext uri="{FF2B5EF4-FFF2-40B4-BE49-F238E27FC236}">
                <a16:creationId xmlns:a16="http://schemas.microsoft.com/office/drawing/2014/main" id="{9B3C49E7-4770-5A23-47F3-AF89A416BDA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rgbClr val="B2B2B2"/>
              </a:solidFill>
            </a:endParaRPr>
          </a:p>
        </p:txBody>
      </p:sp>
      <p:sp>
        <p:nvSpPr>
          <p:cNvPr id="20" name="Rectangle 4">
            <a:extLst>
              <a:ext uri="{FF2B5EF4-FFF2-40B4-BE49-F238E27FC236}">
                <a16:creationId xmlns:a16="http://schemas.microsoft.com/office/drawing/2014/main" id="{0882ED3B-0C81-8D6A-9CF5-C825A9897CDD}"/>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rgbClr val="B2B2B2"/>
              </a:solidFill>
            </a:endParaRPr>
          </a:p>
        </p:txBody>
      </p:sp>
      <p:sp>
        <p:nvSpPr>
          <p:cNvPr id="21" name="Content Placeholder 5">
            <a:extLst>
              <a:ext uri="{FF2B5EF4-FFF2-40B4-BE49-F238E27FC236}">
                <a16:creationId xmlns:a16="http://schemas.microsoft.com/office/drawing/2014/main" id="{82259094-FFD0-E337-3085-3989016BE49F}"/>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rgbClr val="B2B2B2"/>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rgbClr val="B2B2B2"/>
                </a:solidFill>
                <a:latin typeface="Arial" panose="020B0604020202020204" pitchFamily="34" charset="0"/>
              </a:rPr>
              <a:t>Das Alter ist der stärkste Risikofaktor für AMD</a:t>
            </a:r>
          </a:p>
          <a:p>
            <a:r>
              <a:rPr lang="de-DE" sz="1800" kern="0" dirty="0">
                <a:solidFill>
                  <a:srgbClr val="B2B2B2"/>
                </a:solidFill>
                <a:latin typeface="Arial" panose="020B0604020202020204" pitchFamily="34" charset="0"/>
              </a:rPr>
              <a:t>Das klinische Kennzeichen der altersbedingten Makuladegeneration ist das Vorhandensein von </a:t>
            </a:r>
            <a:r>
              <a:rPr lang="de-DE" sz="1800" b="1" kern="0" dirty="0">
                <a:solidFill>
                  <a:srgbClr val="B2B2B2"/>
                </a:solidFill>
                <a:latin typeface="Arial" panose="020B0604020202020204" pitchFamily="34" charset="0"/>
              </a:rPr>
              <a:t>Drusen </a:t>
            </a:r>
            <a:r>
              <a:rPr lang="de-DE" sz="1800" kern="0" dirty="0">
                <a:solidFill>
                  <a:srgbClr val="B2B2B2"/>
                </a:solidFill>
                <a:latin typeface="Arial" panose="020B0604020202020204" pitchFamily="34" charset="0"/>
              </a:rPr>
              <a:t>in der Makula</a:t>
            </a:r>
          </a:p>
        </p:txBody>
      </p:sp>
      <p:sp>
        <p:nvSpPr>
          <p:cNvPr id="22" name="Oval 2">
            <a:extLst>
              <a:ext uri="{FF2B5EF4-FFF2-40B4-BE49-F238E27FC236}">
                <a16:creationId xmlns:a16="http://schemas.microsoft.com/office/drawing/2014/main" id="{F5C5D831-454D-284B-F569-A957D4DAC629}"/>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solidFill>
                <a:srgbClr val="B2B2B2"/>
              </a:solidFill>
            </a:endParaRPr>
          </a:p>
        </p:txBody>
      </p:sp>
      <p:sp>
        <p:nvSpPr>
          <p:cNvPr id="23" name="TextBox 9">
            <a:extLst>
              <a:ext uri="{FF2B5EF4-FFF2-40B4-BE49-F238E27FC236}">
                <a16:creationId xmlns:a16="http://schemas.microsoft.com/office/drawing/2014/main" id="{CAC7D5D7-DC06-6B05-7675-9C2AB63A733E}"/>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53147FD7-3250-64A6-4972-7AAECFAF30B5}"/>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848B9D77-1ACF-9679-FA06-92C642123565}"/>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E3158099-6B14-F5D1-862B-7EC8C500211E}"/>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08866BCB-D9E7-8A9F-AA79-47082C43A2E2}"/>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solidFill>
                  <a:srgbClr val="B2B2B2"/>
                </a:solidFill>
                <a:effectLst/>
                <a:latin typeface="Arial" panose="020B0604020202020204" pitchFamily="34" charset="0"/>
              </a:rPr>
              <a:t>Drusen werden nach ihrer </a:t>
            </a:r>
            <a:r>
              <a:rPr lang="de-DE" sz="1600" b="1" i="1" noProof="0" dirty="0">
                <a:solidFill>
                  <a:srgbClr val="B2B2B2"/>
                </a:solidFill>
                <a:effectLst/>
                <a:latin typeface="Arial" panose="020B0604020202020204" pitchFamily="34" charset="0"/>
              </a:rPr>
              <a:t>Größe</a:t>
            </a:r>
            <a:r>
              <a:rPr lang="de-DE" sz="1600" b="0" i="1" noProof="0" dirty="0">
                <a:solidFill>
                  <a:srgbClr val="B2B2B2"/>
                </a:solidFill>
                <a:effectLst/>
                <a:latin typeface="Arial" panose="020B0604020202020204" pitchFamily="34" charset="0"/>
              </a:rPr>
              <a:t> klassifiziert:  </a:t>
            </a:r>
          </a:p>
          <a:p>
            <a:r>
              <a:rPr lang="de-DE" sz="1600" b="1" i="0" noProof="0" dirty="0">
                <a:solidFill>
                  <a:srgbClr val="B2B2B2"/>
                </a:solidFill>
                <a:effectLst/>
                <a:latin typeface="Arial" panose="020B0604020202020204" pitchFamily="34" charset="0"/>
              </a:rPr>
              <a:t>--Klein</a:t>
            </a:r>
            <a:r>
              <a:rPr lang="de-DE" sz="1600" b="0" i="0" noProof="0" dirty="0">
                <a:solidFill>
                  <a:srgbClr val="B2B2B2"/>
                </a:solidFill>
                <a:effectLst/>
                <a:latin typeface="Arial" panose="020B0604020202020204" pitchFamily="34" charset="0"/>
              </a:rPr>
              <a:t>:  &lt;63 μm  Durchmesser</a:t>
            </a:r>
          </a:p>
          <a:p>
            <a:r>
              <a:rPr lang="de-DE" sz="1600" b="1" i="0" noProof="0" dirty="0">
                <a:solidFill>
                  <a:srgbClr val="B2B2B2"/>
                </a:solidFill>
                <a:effectLst/>
                <a:latin typeface="Arial" panose="020B0604020202020204" pitchFamily="34" charset="0"/>
              </a:rPr>
              <a:t>--Mittelgroß</a:t>
            </a:r>
            <a:r>
              <a:rPr lang="de-DE" sz="1600" b="0" i="0" noProof="0" dirty="0">
                <a:solidFill>
                  <a:srgbClr val="B2B2B2"/>
                </a:solidFill>
                <a:effectLst/>
                <a:latin typeface="Arial" panose="020B0604020202020204" pitchFamily="34" charset="0"/>
              </a:rPr>
              <a:t>: 63–124 </a:t>
            </a:r>
          </a:p>
          <a:p>
            <a:r>
              <a:rPr lang="de-DE" sz="1600" b="1" i="0" noProof="0" dirty="0">
                <a:solidFill>
                  <a:srgbClr val="B2B2B2"/>
                </a:solidFill>
                <a:effectLst/>
                <a:latin typeface="Arial" panose="020B0604020202020204" pitchFamily="34" charset="0"/>
              </a:rPr>
              <a:t>--Groß</a:t>
            </a:r>
            <a:r>
              <a:rPr lang="de-DE" sz="1600" b="0" i="0" noProof="0" dirty="0">
                <a:solidFill>
                  <a:srgbClr val="B2B2B2"/>
                </a:solidFill>
                <a:effectLst/>
                <a:latin typeface="Arial" panose="020B0604020202020204" pitchFamily="34" charset="0"/>
              </a:rPr>
              <a:t>: ≥125 </a:t>
            </a:r>
          </a:p>
          <a:p>
            <a:r>
              <a:rPr lang="de-DE" sz="1600" b="1" noProof="0" dirty="0">
                <a:solidFill>
                  <a:srgbClr val="B2B2B2"/>
                </a:solidFill>
              </a:rPr>
              <a:t>--</a:t>
            </a:r>
            <a:r>
              <a:rPr lang="de-DE" sz="1600" b="1" noProof="0" dirty="0">
                <a:solidFill>
                  <a:srgbClr val="000000"/>
                </a:solidFill>
              </a:rPr>
              <a:t>Drusenartige PED</a:t>
            </a:r>
            <a:r>
              <a:rPr lang="de-DE" sz="1600" noProof="0" dirty="0">
                <a:solidFill>
                  <a:srgbClr val="000000"/>
                </a:solidFill>
              </a:rPr>
              <a:t>: &gt;350 </a:t>
            </a:r>
            <a:endParaRPr lang="de-DE" b="0" i="0" noProof="0" dirty="0">
              <a:solidFill>
                <a:srgbClr val="000000"/>
              </a:solidFill>
              <a:effectLst/>
            </a:endParaRPr>
          </a:p>
        </p:txBody>
      </p:sp>
      <p:sp>
        <p:nvSpPr>
          <p:cNvPr id="3" name="TextBox 11">
            <a:extLst>
              <a:ext uri="{FF2B5EF4-FFF2-40B4-BE49-F238E27FC236}">
                <a16:creationId xmlns:a16="http://schemas.microsoft.com/office/drawing/2014/main" id="{4B1E3C09-1322-5ED1-4B33-E0B8A4AA352E}"/>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B2B2B2"/>
                </a:solidFill>
                <a:effectLst/>
                <a:latin typeface="Arial" panose="020B0604020202020204" pitchFamily="34" charset="0"/>
              </a:rPr>
              <a:t>Drusen werden nach ihren </a:t>
            </a:r>
            <a:r>
              <a:rPr lang="de-DE" sz="1600" b="1" i="1" noProof="0" dirty="0">
                <a:solidFill>
                  <a:srgbClr val="B2B2B2"/>
                </a:solidFill>
                <a:effectLst/>
                <a:latin typeface="Arial" panose="020B0604020202020204" pitchFamily="34" charset="0"/>
              </a:rPr>
              <a:t>Rändern</a:t>
            </a:r>
            <a:r>
              <a:rPr lang="de-DE" sz="1600" b="0" i="1" noProof="0" dirty="0">
                <a:solidFill>
                  <a:srgbClr val="B2B2B2"/>
                </a:solidFill>
                <a:effectLst/>
                <a:latin typeface="Arial" panose="020B0604020202020204" pitchFamily="34" charset="0"/>
              </a:rPr>
              <a:t> klassifiziert: </a:t>
            </a:r>
          </a:p>
          <a:p>
            <a:r>
              <a:rPr lang="de-DE" sz="1600" b="1" dirty="0">
                <a:solidFill>
                  <a:srgbClr val="B2B2B2"/>
                </a:solidFill>
              </a:rPr>
              <a:t>--Hart: </a:t>
            </a:r>
            <a:r>
              <a:rPr lang="de-DE" sz="1600" dirty="0">
                <a:solidFill>
                  <a:srgbClr val="B2B2B2"/>
                </a:solidFill>
              </a:rPr>
              <a:t>diskret, scharf begrenzt</a:t>
            </a:r>
          </a:p>
          <a:p>
            <a:r>
              <a:rPr lang="de-DE" sz="1600" b="1" dirty="0">
                <a:solidFill>
                  <a:srgbClr val="B2B2B2"/>
                </a:solidFill>
              </a:rPr>
              <a:t>--Weich: </a:t>
            </a:r>
            <a:r>
              <a:rPr lang="de-DE" sz="1600" dirty="0">
                <a:solidFill>
                  <a:srgbClr val="B2B2B2"/>
                </a:solidFill>
              </a:rPr>
              <a:t>amorph, unscharf begrenzt</a:t>
            </a:r>
          </a:p>
          <a:p>
            <a:r>
              <a:rPr lang="de-DE" sz="1600" b="1" dirty="0">
                <a:solidFill>
                  <a:srgbClr val="B2B2B2"/>
                </a:solidFill>
              </a:rPr>
              <a:t>--Konfluierend: </a:t>
            </a:r>
            <a:r>
              <a:rPr lang="de-DE" sz="1600" dirty="0">
                <a:solidFill>
                  <a:srgbClr val="B2B2B2"/>
                </a:solidFill>
              </a:rPr>
              <a:t>Aneinandergrenzende Drusen ohne klare Begrenzungen </a:t>
            </a:r>
          </a:p>
        </p:txBody>
      </p:sp>
      <p:grpSp>
        <p:nvGrpSpPr>
          <p:cNvPr id="8" name="Gruppieren 7">
            <a:extLst>
              <a:ext uri="{FF2B5EF4-FFF2-40B4-BE49-F238E27FC236}">
                <a16:creationId xmlns:a16="http://schemas.microsoft.com/office/drawing/2014/main" id="{DF12A932-BDF7-7434-3FC8-C5E814E8CBCF}"/>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F4DF3314-E3B6-4F2A-2523-94B8A94B24DF}"/>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solidFill>
                  <a:srgbClr val="B2B2B2"/>
                </a:solidFill>
              </a:endParaRPr>
            </a:p>
          </p:txBody>
        </p:sp>
        <p:sp>
          <p:nvSpPr>
            <p:cNvPr id="7" name="Textfeld 6">
              <a:extLst>
                <a:ext uri="{FF2B5EF4-FFF2-40B4-BE49-F238E27FC236}">
                  <a16:creationId xmlns:a16="http://schemas.microsoft.com/office/drawing/2014/main" id="{5AB15678-DD04-A90E-7BDE-96C6CD48DA2C}"/>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B2B2B2"/>
                  </a:solidFill>
                  <a:highlight>
                    <a:srgbClr val="FFFF00"/>
                  </a:highlight>
                </a:rPr>
                <a:t>Drusen</a:t>
              </a:r>
            </a:p>
          </p:txBody>
        </p:sp>
      </p:grpSp>
      <p:sp>
        <p:nvSpPr>
          <p:cNvPr id="9" name="TextBox 12">
            <a:extLst>
              <a:ext uri="{FF2B5EF4-FFF2-40B4-BE49-F238E27FC236}">
                <a16:creationId xmlns:a16="http://schemas.microsoft.com/office/drawing/2014/main" id="{57D55610-9779-1D88-43F1-C099780A5897}"/>
              </a:ext>
            </a:extLst>
          </p:cNvPr>
          <p:cNvSpPr txBox="1"/>
          <p:nvPr/>
        </p:nvSpPr>
        <p:spPr>
          <a:xfrm>
            <a:off x="4375702" y="3872973"/>
            <a:ext cx="4615898" cy="1472198"/>
          </a:xfrm>
          <a:prstGeom prst="rect">
            <a:avLst/>
          </a:prstGeom>
          <a:noFill/>
        </p:spPr>
        <p:txBody>
          <a:bodyPr wrap="square" lIns="25400" tIns="12700" rIns="25400" bIns="12700" rtlCol="0">
            <a:spAutoFit/>
          </a:bodyPr>
          <a:lstStyle/>
          <a:p>
            <a:r>
              <a:rPr lang="de-DE" sz="1600" b="0" i="1" noProof="0" dirty="0">
                <a:solidFill>
                  <a:srgbClr val="B2B2B2"/>
                </a:solidFill>
                <a:effectLst/>
                <a:latin typeface="Arial" panose="020B0604020202020204" pitchFamily="34" charset="0"/>
              </a:rPr>
              <a:t>Drusen werden nach der </a:t>
            </a:r>
            <a:r>
              <a:rPr lang="de-DE" sz="1600" b="1" i="1" noProof="0" dirty="0">
                <a:solidFill>
                  <a:srgbClr val="B2B2B2"/>
                </a:solidFill>
                <a:effectLst/>
                <a:latin typeface="Arial" panose="020B0604020202020204" pitchFamily="34" charset="0"/>
              </a:rPr>
              <a:t>Netzhautschicht </a:t>
            </a:r>
            <a:r>
              <a:rPr lang="de-DE" sz="1600" b="0" i="1" noProof="0" dirty="0">
                <a:solidFill>
                  <a:srgbClr val="B2B2B2"/>
                </a:solidFill>
                <a:effectLst/>
                <a:latin typeface="Arial" panose="020B0604020202020204" pitchFamily="34" charset="0"/>
              </a:rPr>
              <a:t>klassifiziert, in der sie sich befinden: </a:t>
            </a:r>
          </a:p>
          <a:p>
            <a:r>
              <a:rPr lang="de-DE" sz="1600" b="1" i="0" noProof="0" dirty="0">
                <a:solidFill>
                  <a:srgbClr val="B2B2B2"/>
                </a:solidFill>
                <a:effectLst/>
                <a:latin typeface="Arial" panose="020B0604020202020204" pitchFamily="34" charset="0"/>
              </a:rPr>
              <a:t>--Basal </a:t>
            </a:r>
            <a:r>
              <a:rPr lang="de-DE" sz="1600" b="1" i="1" noProof="0" dirty="0">
                <a:solidFill>
                  <a:srgbClr val="B2B2B2"/>
                </a:solidFill>
                <a:effectLst/>
                <a:latin typeface="Arial" panose="020B0604020202020204" pitchFamily="34" charset="0"/>
              </a:rPr>
              <a:t> </a:t>
            </a:r>
            <a:r>
              <a:rPr lang="de-DE" sz="1600" b="1" noProof="0" dirty="0">
                <a:solidFill>
                  <a:srgbClr val="B2B2B2"/>
                </a:solidFill>
                <a:effectLst/>
                <a:latin typeface="Arial" panose="020B0604020202020204" pitchFamily="34" charset="0"/>
              </a:rPr>
              <a:t>laminar</a:t>
            </a:r>
            <a:r>
              <a:rPr lang="de-DE" sz="1600" b="1" dirty="0">
                <a:solidFill>
                  <a:srgbClr val="B2B2B2"/>
                </a:solidFill>
              </a:rPr>
              <a:t>:</a:t>
            </a:r>
            <a:r>
              <a:rPr lang="de-DE" sz="1600" dirty="0">
                <a:solidFill>
                  <a:srgbClr val="B2B2B2"/>
                </a:solidFill>
              </a:rPr>
              <a:t> </a:t>
            </a:r>
            <a:r>
              <a:rPr lang="de-DE" sz="1200" dirty="0">
                <a:solidFill>
                  <a:srgbClr val="B2B2B2"/>
                </a:solidFill>
              </a:rPr>
              <a:t>zwischen RPE-Zellen und Basalmembran </a:t>
            </a:r>
            <a:endParaRPr lang="de-DE" sz="1600" dirty="0">
              <a:solidFill>
                <a:srgbClr val="B2B2B2"/>
              </a:solidFill>
            </a:endParaRPr>
          </a:p>
          <a:p>
            <a:r>
              <a:rPr lang="de-DE" sz="1600" b="1" noProof="0" dirty="0">
                <a:solidFill>
                  <a:srgbClr val="B2B2B2"/>
                </a:solidFill>
                <a:effectLst/>
                <a:latin typeface="Arial" panose="020B0604020202020204" pitchFamily="34" charset="0"/>
              </a:rPr>
              <a:t>--Basal  linear: </a:t>
            </a:r>
            <a:r>
              <a:rPr lang="de-DE" sz="1200" dirty="0">
                <a:solidFill>
                  <a:srgbClr val="B2B2B2"/>
                </a:solidFill>
              </a:rPr>
              <a:t>Innerhalb der Innenseite der Bruch-Membran</a:t>
            </a:r>
            <a:r>
              <a:rPr lang="de-DE" sz="1200" b="1" noProof="0" dirty="0">
                <a:solidFill>
                  <a:srgbClr val="B2B2B2"/>
                </a:solidFill>
                <a:effectLst/>
                <a:latin typeface="Arial" panose="020B0604020202020204" pitchFamily="34" charset="0"/>
              </a:rPr>
              <a:t> </a:t>
            </a:r>
          </a:p>
          <a:p>
            <a:r>
              <a:rPr lang="de-DE" sz="1600" b="1" i="0" noProof="0" dirty="0">
                <a:solidFill>
                  <a:srgbClr val="B2B2B2"/>
                </a:solidFill>
                <a:effectLst/>
                <a:latin typeface="Arial" panose="020B0604020202020204" pitchFamily="34" charset="0"/>
              </a:rPr>
              <a:t>--Retikuläre Pseudodrusen:</a:t>
            </a:r>
            <a:r>
              <a:rPr lang="de-DE" b="1" i="1" dirty="0">
                <a:solidFill>
                  <a:srgbClr val="B2B2B2"/>
                </a:solidFill>
              </a:rPr>
              <a:t> </a:t>
            </a:r>
            <a:r>
              <a:rPr lang="de-DE" sz="1200" dirty="0">
                <a:solidFill>
                  <a:srgbClr val="B2B2B2"/>
                </a:solidFill>
              </a:rPr>
              <a:t>Zwischen der apikalen Oberfläche der RPE-Zellen und den </a:t>
            </a:r>
            <a:r>
              <a:rPr lang="de-DE" sz="1200" dirty="0" err="1">
                <a:solidFill>
                  <a:srgbClr val="B2B2B2"/>
                </a:solidFill>
              </a:rPr>
              <a:t>Photorezeptoren</a:t>
            </a:r>
            <a:endParaRPr lang="de-DE" b="1" i="0" noProof="0" dirty="0">
              <a:solidFill>
                <a:srgbClr val="B2B2B2"/>
              </a:solidFill>
              <a:effectLst/>
            </a:endParaRPr>
          </a:p>
        </p:txBody>
      </p:sp>
      <p:sp>
        <p:nvSpPr>
          <p:cNvPr id="10" name="TextBox 20">
            <a:extLst>
              <a:ext uri="{FF2B5EF4-FFF2-40B4-BE49-F238E27FC236}">
                <a16:creationId xmlns:a16="http://schemas.microsoft.com/office/drawing/2014/main" id="{DBDDABD9-6695-6E39-9267-8E94BAE92B87}"/>
              </a:ext>
            </a:extLst>
          </p:cNvPr>
          <p:cNvSpPr txBox="1"/>
          <p:nvPr/>
        </p:nvSpPr>
        <p:spPr>
          <a:xfrm>
            <a:off x="2940731" y="4877304"/>
            <a:ext cx="5155096" cy="641201"/>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r>
              <a:rPr lang="de-DE" sz="2000" i="1" noProof="0" dirty="0">
                <a:solidFill>
                  <a:srgbClr val="000000"/>
                </a:solidFill>
                <a:effectLst>
                  <a:outerShdw blurRad="38100" dist="38100" dir="2700000" algn="tl">
                    <a:srgbClr val="000000">
                      <a:alpha val="43137"/>
                    </a:srgbClr>
                  </a:outerShdw>
                </a:effectLst>
              </a:rPr>
              <a:t>Um noch einmal kurz auf drusenoide PEDs zurückzukommen…</a:t>
            </a:r>
          </a:p>
        </p:txBody>
      </p:sp>
      <p:sp>
        <p:nvSpPr>
          <p:cNvPr id="11" name="Frame 18">
            <a:extLst>
              <a:ext uri="{FF2B5EF4-FFF2-40B4-BE49-F238E27FC236}">
                <a16:creationId xmlns:a16="http://schemas.microsoft.com/office/drawing/2014/main" id="{D344180C-58C3-5CD9-4106-C3616E594541}"/>
              </a:ext>
            </a:extLst>
          </p:cNvPr>
          <p:cNvSpPr/>
          <p:nvPr/>
        </p:nvSpPr>
        <p:spPr>
          <a:xfrm>
            <a:off x="152400" y="4983112"/>
            <a:ext cx="2667000" cy="523540"/>
          </a:xfrm>
          <a:prstGeom prst="frame">
            <a:avLst>
              <a:gd name="adj1" fmla="val 22819"/>
            </a:avLst>
          </a:prstGeom>
          <a:solidFill>
            <a:srgbClr val="FFFF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2000" noProof="0" dirty="0">
              <a:solidFill>
                <a:schemeClr val="tx1"/>
              </a:solidFill>
            </a:endParaRPr>
          </a:p>
        </p:txBody>
      </p:sp>
    </p:spTree>
    <p:extLst>
      <p:ext uri="{BB962C8B-B14F-4D97-AF65-F5344CB8AC3E}">
        <p14:creationId xmlns:p14="http://schemas.microsoft.com/office/powerpoint/2010/main" val="390287966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 name="TextBox 182">
            <a:extLst>
              <a:ext uri="{FF2B5EF4-FFF2-40B4-BE49-F238E27FC236}">
                <a16:creationId xmlns:a16="http://schemas.microsoft.com/office/drawing/2014/main" id="{D680E247-BC15-41AB-AF82-676FD1D297E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lide Number Placeholder 1"/>
          <p:cNvSpPr>
            <a:spLocks noGrp="1"/>
          </p:cNvSpPr>
          <p:nvPr>
            <p:ph type="sldNum" sz="quarter" idx="12"/>
          </p:nvPr>
        </p:nvSpPr>
        <p:spPr/>
        <p:txBody>
          <a:bodyPr wrap="square" lIns="25400" tIns="12700" rIns="25400" bIns="12700"/>
          <a:lstStyle/>
          <a:p>
            <a:fld id="{B47683A5-B91E-4CA8-B5BA-B07EE8BE34AD}" type="slidenum">
              <a:rPr lang="de-DE" noProof="0" smtClean="0"/>
              <a:t>116</a:t>
            </a:fld>
            <a:endParaRPr lang="de-DE" noProof="0" dirty="0"/>
          </a:p>
        </p:txBody>
      </p:sp>
      <p:sp>
        <p:nvSpPr>
          <p:cNvPr id="37" name="TextBox 36">
            <a:extLst>
              <a:ext uri="{FF2B5EF4-FFF2-40B4-BE49-F238E27FC236}">
                <a16:creationId xmlns:a16="http://schemas.microsoft.com/office/drawing/2014/main" id="{44F1F653-4159-5F08-B48B-E49F105BFFC7}"/>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1">
                    <a:lumMod val="85000"/>
                  </a:schemeClr>
                </a:solidFill>
              </a:rPr>
              <a:t>Doch zunächst:</a:t>
            </a:r>
          </a:p>
        </p:txBody>
      </p:sp>
      <p:sp>
        <p:nvSpPr>
          <p:cNvPr id="49" name="TextBox 48">
            <a:extLst>
              <a:ext uri="{FF2B5EF4-FFF2-40B4-BE49-F238E27FC236}">
                <a16:creationId xmlns:a16="http://schemas.microsoft.com/office/drawing/2014/main" id="{87A1D53F-CA8F-54D9-6ED1-FD4C545ABADF}"/>
              </a:ext>
            </a:extLst>
          </p:cNvPr>
          <p:cNvSpPr txBox="1"/>
          <p:nvPr/>
        </p:nvSpPr>
        <p:spPr>
          <a:xfrm>
            <a:off x="381000" y="1560810"/>
            <a:ext cx="3262432" cy="271869"/>
          </a:xfrm>
          <a:prstGeom prst="rect">
            <a:avLst/>
          </a:prstGeom>
          <a:noFill/>
        </p:spPr>
        <p:txBody>
          <a:bodyPr wrap="square" lIns="25400" tIns="12700" rIns="25400" bIns="12700" rtlCol="0">
            <a:spAutoFit/>
          </a:bodyPr>
          <a:lstStyle/>
          <a:p>
            <a:r>
              <a:rPr lang="de-DE" sz="1600" noProof="0" dirty="0">
                <a:latin typeface="Segoe Script" panose="020B0504020000000003" pitchFamily="34" charset="0"/>
              </a:rPr>
              <a:t>-1) </a:t>
            </a:r>
            <a:r>
              <a:rPr lang="de-DE" sz="1600" noProof="0" dirty="0">
                <a:solidFill>
                  <a:srgbClr val="0000FF"/>
                </a:solidFill>
                <a:latin typeface="Segoe Script" panose="020B0504020000000003" pitchFamily="34" charset="0"/>
              </a:rPr>
              <a:t> PR  äußere Segmente</a:t>
            </a:r>
          </a:p>
        </p:txBody>
      </p:sp>
      <p:sp>
        <p:nvSpPr>
          <p:cNvPr id="50" name="Cylinder 49">
            <a:extLst>
              <a:ext uri="{FF2B5EF4-FFF2-40B4-BE49-F238E27FC236}">
                <a16:creationId xmlns:a16="http://schemas.microsoft.com/office/drawing/2014/main" id="{B32B4B5D-3EC8-D2B1-3D50-52CB84E8FF85}"/>
              </a:ext>
            </a:extLst>
          </p:cNvPr>
          <p:cNvSpPr/>
          <p:nvPr/>
        </p:nvSpPr>
        <p:spPr>
          <a:xfrm rot="10800000">
            <a:off x="4229102" y="15886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1" name="Isosceles Triangle 50">
            <a:extLst>
              <a:ext uri="{FF2B5EF4-FFF2-40B4-BE49-F238E27FC236}">
                <a16:creationId xmlns:a16="http://schemas.microsoft.com/office/drawing/2014/main" id="{B124AB71-BDED-01A7-DB97-472199DD3E8C}"/>
              </a:ext>
            </a:extLst>
          </p:cNvPr>
          <p:cNvSpPr/>
          <p:nvPr/>
        </p:nvSpPr>
        <p:spPr>
          <a:xfrm rot="10800000">
            <a:off x="4039388" y="15520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3" name="Isosceles Triangle 52">
            <a:extLst>
              <a:ext uri="{FF2B5EF4-FFF2-40B4-BE49-F238E27FC236}">
                <a16:creationId xmlns:a16="http://schemas.microsoft.com/office/drawing/2014/main" id="{7A9651EC-273E-BA4C-EE7C-C5C89BDF26C3}"/>
              </a:ext>
            </a:extLst>
          </p:cNvPr>
          <p:cNvSpPr/>
          <p:nvPr/>
        </p:nvSpPr>
        <p:spPr>
          <a:xfrm rot="10800000">
            <a:off x="3886201" y="15538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6" name="Cylinder 55">
            <a:extLst>
              <a:ext uri="{FF2B5EF4-FFF2-40B4-BE49-F238E27FC236}">
                <a16:creationId xmlns:a16="http://schemas.microsoft.com/office/drawing/2014/main" id="{04BA3A6D-AF43-690A-F909-50586265843D}"/>
              </a:ext>
            </a:extLst>
          </p:cNvPr>
          <p:cNvSpPr/>
          <p:nvPr/>
        </p:nvSpPr>
        <p:spPr>
          <a:xfrm rot="10800000">
            <a:off x="3657601" y="16300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60" name="Straight Connector 59">
            <a:extLst>
              <a:ext uri="{FF2B5EF4-FFF2-40B4-BE49-F238E27FC236}">
                <a16:creationId xmlns:a16="http://schemas.microsoft.com/office/drawing/2014/main" id="{FA85CF9E-F418-0813-4145-4E1861E5ACA9}"/>
              </a:ext>
            </a:extLst>
          </p:cNvPr>
          <p:cNvCxnSpPr>
            <a:cxnSpLocks/>
            <a:stCxn id="50" idx="3"/>
          </p:cNvCxnSpPr>
          <p:nvPr/>
        </p:nvCxnSpPr>
        <p:spPr>
          <a:xfrm flipV="1">
            <a:off x="4330701" y="12804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BA490BD-7A0D-8B85-99D7-0FCC4433D4A9}"/>
              </a:ext>
            </a:extLst>
          </p:cNvPr>
          <p:cNvCxnSpPr>
            <a:cxnSpLocks/>
          </p:cNvCxnSpPr>
          <p:nvPr/>
        </p:nvCxnSpPr>
        <p:spPr>
          <a:xfrm flipV="1">
            <a:off x="3759200" y="12463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A7F1E9F7-333A-E315-3C70-5DA5C63FAE24}"/>
              </a:ext>
            </a:extLst>
          </p:cNvPr>
          <p:cNvCxnSpPr>
            <a:cxnSpLocks/>
          </p:cNvCxnSpPr>
          <p:nvPr/>
        </p:nvCxnSpPr>
        <p:spPr>
          <a:xfrm flipH="1" flipV="1">
            <a:off x="4086960" y="12274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9D21DE1A-4D9E-1507-F1FA-AC77D3C123E6}"/>
              </a:ext>
            </a:extLst>
          </p:cNvPr>
          <p:cNvCxnSpPr>
            <a:cxnSpLocks/>
          </p:cNvCxnSpPr>
          <p:nvPr/>
        </p:nvCxnSpPr>
        <p:spPr>
          <a:xfrm flipV="1">
            <a:off x="3962400" y="12463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56" name="Straight Connector 121855">
            <a:extLst>
              <a:ext uri="{FF2B5EF4-FFF2-40B4-BE49-F238E27FC236}">
                <a16:creationId xmlns:a16="http://schemas.microsoft.com/office/drawing/2014/main" id="{F4D2999C-69AF-2977-5425-4BC65085838C}"/>
              </a:ext>
            </a:extLst>
          </p:cNvPr>
          <p:cNvCxnSpPr>
            <a:cxnSpLocks/>
          </p:cNvCxnSpPr>
          <p:nvPr/>
        </p:nvCxnSpPr>
        <p:spPr>
          <a:xfrm>
            <a:off x="3656028"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57" name="Straight Connector 121856">
            <a:extLst>
              <a:ext uri="{FF2B5EF4-FFF2-40B4-BE49-F238E27FC236}">
                <a16:creationId xmlns:a16="http://schemas.microsoft.com/office/drawing/2014/main" id="{50950CB0-76AB-F84A-F1C7-1C629D06AC45}"/>
              </a:ext>
            </a:extLst>
          </p:cNvPr>
          <p:cNvCxnSpPr>
            <a:cxnSpLocks/>
          </p:cNvCxnSpPr>
          <p:nvPr/>
        </p:nvCxnSpPr>
        <p:spPr>
          <a:xfrm flipV="1">
            <a:off x="3762694"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58" name="Straight Connector 121857">
            <a:extLst>
              <a:ext uri="{FF2B5EF4-FFF2-40B4-BE49-F238E27FC236}">
                <a16:creationId xmlns:a16="http://schemas.microsoft.com/office/drawing/2014/main" id="{57FE03F4-7086-261D-8C76-B5D1B4192A90}"/>
              </a:ext>
            </a:extLst>
          </p:cNvPr>
          <p:cNvCxnSpPr>
            <a:cxnSpLocks/>
          </p:cNvCxnSpPr>
          <p:nvPr/>
        </p:nvCxnSpPr>
        <p:spPr>
          <a:xfrm>
            <a:off x="4237115" y="11510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59" name="Straight Connector 121858">
            <a:extLst>
              <a:ext uri="{FF2B5EF4-FFF2-40B4-BE49-F238E27FC236}">
                <a16:creationId xmlns:a16="http://schemas.microsoft.com/office/drawing/2014/main" id="{CD060ADD-085C-0370-DDDC-E4A586B4015E}"/>
              </a:ext>
            </a:extLst>
          </p:cNvPr>
          <p:cNvCxnSpPr>
            <a:cxnSpLocks/>
          </p:cNvCxnSpPr>
          <p:nvPr/>
        </p:nvCxnSpPr>
        <p:spPr>
          <a:xfrm flipV="1">
            <a:off x="4343781" y="11510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0" name="Straight Connector 121859">
            <a:extLst>
              <a:ext uri="{FF2B5EF4-FFF2-40B4-BE49-F238E27FC236}">
                <a16:creationId xmlns:a16="http://schemas.microsoft.com/office/drawing/2014/main" id="{D8F55B08-0747-9B14-7E59-DFB15DC2BA7F}"/>
              </a:ext>
            </a:extLst>
          </p:cNvPr>
          <p:cNvCxnSpPr>
            <a:cxnSpLocks/>
          </p:cNvCxnSpPr>
          <p:nvPr/>
        </p:nvCxnSpPr>
        <p:spPr>
          <a:xfrm>
            <a:off x="3992552"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1" name="Straight Connector 121860">
            <a:extLst>
              <a:ext uri="{FF2B5EF4-FFF2-40B4-BE49-F238E27FC236}">
                <a16:creationId xmlns:a16="http://schemas.microsoft.com/office/drawing/2014/main" id="{4173E3F3-C103-2A04-63F4-BD56E23130E9}"/>
              </a:ext>
            </a:extLst>
          </p:cNvPr>
          <p:cNvCxnSpPr>
            <a:cxnSpLocks/>
          </p:cNvCxnSpPr>
          <p:nvPr/>
        </p:nvCxnSpPr>
        <p:spPr>
          <a:xfrm flipV="1">
            <a:off x="4099218"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2" name="Straight Connector 121861">
            <a:extLst>
              <a:ext uri="{FF2B5EF4-FFF2-40B4-BE49-F238E27FC236}">
                <a16:creationId xmlns:a16="http://schemas.microsoft.com/office/drawing/2014/main" id="{0E32B8FC-9498-1F4D-F358-9259E30971BF}"/>
              </a:ext>
            </a:extLst>
          </p:cNvPr>
          <p:cNvCxnSpPr>
            <a:cxnSpLocks/>
          </p:cNvCxnSpPr>
          <p:nvPr/>
        </p:nvCxnSpPr>
        <p:spPr>
          <a:xfrm>
            <a:off x="3848419"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3" name="Straight Connector 121862">
            <a:extLst>
              <a:ext uri="{FF2B5EF4-FFF2-40B4-BE49-F238E27FC236}">
                <a16:creationId xmlns:a16="http://schemas.microsoft.com/office/drawing/2014/main" id="{6DBFF778-5B2D-5D73-50C0-B65D7257C694}"/>
              </a:ext>
            </a:extLst>
          </p:cNvPr>
          <p:cNvCxnSpPr>
            <a:cxnSpLocks/>
          </p:cNvCxnSpPr>
          <p:nvPr/>
        </p:nvCxnSpPr>
        <p:spPr>
          <a:xfrm flipV="1">
            <a:off x="3955085"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5" name="Straight Connector 121864">
            <a:extLst>
              <a:ext uri="{FF2B5EF4-FFF2-40B4-BE49-F238E27FC236}">
                <a16:creationId xmlns:a16="http://schemas.microsoft.com/office/drawing/2014/main" id="{78C0A90F-2796-BE09-858A-760962F58E7D}"/>
              </a:ext>
            </a:extLst>
          </p:cNvPr>
          <p:cNvCxnSpPr>
            <a:cxnSpLocks/>
          </p:cNvCxnSpPr>
          <p:nvPr/>
        </p:nvCxnSpPr>
        <p:spPr>
          <a:xfrm>
            <a:off x="4332273" y="7802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6" name="Straight Connector 121865">
            <a:extLst>
              <a:ext uri="{FF2B5EF4-FFF2-40B4-BE49-F238E27FC236}">
                <a16:creationId xmlns:a16="http://schemas.microsoft.com/office/drawing/2014/main" id="{98958981-635B-0DD9-A372-22865A3F1BB6}"/>
              </a:ext>
            </a:extLst>
          </p:cNvPr>
          <p:cNvCxnSpPr>
            <a:cxnSpLocks/>
          </p:cNvCxnSpPr>
          <p:nvPr/>
        </p:nvCxnSpPr>
        <p:spPr>
          <a:xfrm>
            <a:off x="3760772" y="7802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7" name="Straight Connector 121866">
            <a:extLst>
              <a:ext uri="{FF2B5EF4-FFF2-40B4-BE49-F238E27FC236}">
                <a16:creationId xmlns:a16="http://schemas.microsoft.com/office/drawing/2014/main" id="{865B9E46-1B08-BB16-9062-BC423B182DF1}"/>
              </a:ext>
            </a:extLst>
          </p:cNvPr>
          <p:cNvCxnSpPr>
            <a:cxnSpLocks/>
          </p:cNvCxnSpPr>
          <p:nvPr/>
        </p:nvCxnSpPr>
        <p:spPr>
          <a:xfrm flipH="1">
            <a:off x="4088532" y="8012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8" name="Straight Connector 121867">
            <a:extLst>
              <a:ext uri="{FF2B5EF4-FFF2-40B4-BE49-F238E27FC236}">
                <a16:creationId xmlns:a16="http://schemas.microsoft.com/office/drawing/2014/main" id="{F1E4F8D5-427D-2AD0-3DC1-5CE0D925268B}"/>
              </a:ext>
            </a:extLst>
          </p:cNvPr>
          <p:cNvCxnSpPr>
            <a:cxnSpLocks/>
          </p:cNvCxnSpPr>
          <p:nvPr/>
        </p:nvCxnSpPr>
        <p:spPr>
          <a:xfrm>
            <a:off x="3963972" y="7970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870" name="Group 121869">
            <a:extLst>
              <a:ext uri="{FF2B5EF4-FFF2-40B4-BE49-F238E27FC236}">
                <a16:creationId xmlns:a16="http://schemas.microsoft.com/office/drawing/2014/main" id="{F85C8B99-1955-A5E3-5F57-3CE5F34E428B}"/>
              </a:ext>
            </a:extLst>
          </p:cNvPr>
          <p:cNvGrpSpPr/>
          <p:nvPr/>
        </p:nvGrpSpPr>
        <p:grpSpPr>
          <a:xfrm flipV="1">
            <a:off x="3657600" y="1065271"/>
            <a:ext cx="199236" cy="111650"/>
            <a:chOff x="5828989" y="1069811"/>
            <a:chExt cx="237719" cy="239057"/>
          </a:xfrm>
        </p:grpSpPr>
        <p:cxnSp>
          <p:nvCxnSpPr>
            <p:cNvPr id="121871" name="Straight Connector 121870">
              <a:extLst>
                <a:ext uri="{FF2B5EF4-FFF2-40B4-BE49-F238E27FC236}">
                  <a16:creationId xmlns:a16="http://schemas.microsoft.com/office/drawing/2014/main" id="{FCB2ECE2-E087-8345-1C49-31374BD1772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72" name="Straight Connector 121871">
              <a:extLst>
                <a:ext uri="{FF2B5EF4-FFF2-40B4-BE49-F238E27FC236}">
                  <a16:creationId xmlns:a16="http://schemas.microsoft.com/office/drawing/2014/main" id="{CD51181C-D86E-E7AB-2FFB-5787B42EE9E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73" name="Group 121872">
            <a:extLst>
              <a:ext uri="{FF2B5EF4-FFF2-40B4-BE49-F238E27FC236}">
                <a16:creationId xmlns:a16="http://schemas.microsoft.com/office/drawing/2014/main" id="{1B4B965D-BBD5-EF7A-6B22-F1017DC46C1B}"/>
              </a:ext>
            </a:extLst>
          </p:cNvPr>
          <p:cNvGrpSpPr/>
          <p:nvPr/>
        </p:nvGrpSpPr>
        <p:grpSpPr>
          <a:xfrm flipV="1">
            <a:off x="3994124" y="1065271"/>
            <a:ext cx="199236" cy="111650"/>
            <a:chOff x="5828989" y="1069811"/>
            <a:chExt cx="237719" cy="239057"/>
          </a:xfrm>
        </p:grpSpPr>
        <p:cxnSp>
          <p:nvCxnSpPr>
            <p:cNvPr id="121874" name="Straight Connector 121873">
              <a:extLst>
                <a:ext uri="{FF2B5EF4-FFF2-40B4-BE49-F238E27FC236}">
                  <a16:creationId xmlns:a16="http://schemas.microsoft.com/office/drawing/2014/main" id="{28CBF17F-66F7-C2C3-3E39-B9B63E60561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75" name="Straight Connector 121874">
              <a:extLst>
                <a:ext uri="{FF2B5EF4-FFF2-40B4-BE49-F238E27FC236}">
                  <a16:creationId xmlns:a16="http://schemas.microsoft.com/office/drawing/2014/main" id="{8EC9DDC9-6054-5465-7B2B-7B6D0E4D1BF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76" name="Group 121875">
            <a:extLst>
              <a:ext uri="{FF2B5EF4-FFF2-40B4-BE49-F238E27FC236}">
                <a16:creationId xmlns:a16="http://schemas.microsoft.com/office/drawing/2014/main" id="{9AD4F065-BF55-67F5-B7E6-A85ADCA97906}"/>
              </a:ext>
            </a:extLst>
          </p:cNvPr>
          <p:cNvGrpSpPr/>
          <p:nvPr/>
        </p:nvGrpSpPr>
        <p:grpSpPr>
          <a:xfrm flipV="1">
            <a:off x="3849991" y="1065271"/>
            <a:ext cx="199236" cy="111650"/>
            <a:chOff x="5828989" y="1069811"/>
            <a:chExt cx="237719" cy="239057"/>
          </a:xfrm>
        </p:grpSpPr>
        <p:cxnSp>
          <p:nvCxnSpPr>
            <p:cNvPr id="121877" name="Straight Connector 121876">
              <a:extLst>
                <a:ext uri="{FF2B5EF4-FFF2-40B4-BE49-F238E27FC236}">
                  <a16:creationId xmlns:a16="http://schemas.microsoft.com/office/drawing/2014/main" id="{E0DAC6A6-0EAD-C304-BAA0-24F4303AABF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78" name="Straight Connector 121877">
              <a:extLst>
                <a:ext uri="{FF2B5EF4-FFF2-40B4-BE49-F238E27FC236}">
                  <a16:creationId xmlns:a16="http://schemas.microsoft.com/office/drawing/2014/main" id="{3FA0CF41-7CF2-F5FE-5C90-8113C4A5F8B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121879" name="Straight Connector 121878">
            <a:extLst>
              <a:ext uri="{FF2B5EF4-FFF2-40B4-BE49-F238E27FC236}">
                <a16:creationId xmlns:a16="http://schemas.microsoft.com/office/drawing/2014/main" id="{3CFCE33C-BEE2-33B7-01F0-AA9C8B29605B}"/>
              </a:ext>
            </a:extLst>
          </p:cNvPr>
          <p:cNvCxnSpPr>
            <a:cxnSpLocks/>
          </p:cNvCxnSpPr>
          <p:nvPr/>
        </p:nvCxnSpPr>
        <p:spPr>
          <a:xfrm flipV="1">
            <a:off x="4338290" y="4424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1" name="Straight Connector 121880">
            <a:extLst>
              <a:ext uri="{FF2B5EF4-FFF2-40B4-BE49-F238E27FC236}">
                <a16:creationId xmlns:a16="http://schemas.microsoft.com/office/drawing/2014/main" id="{0816BB87-CD78-6CD5-517C-90D55C2A81AE}"/>
              </a:ext>
            </a:extLst>
          </p:cNvPr>
          <p:cNvCxnSpPr>
            <a:cxnSpLocks/>
          </p:cNvCxnSpPr>
          <p:nvPr/>
        </p:nvCxnSpPr>
        <p:spPr>
          <a:xfrm flipV="1">
            <a:off x="3766789" y="4848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2" name="Straight Connector 121881">
            <a:extLst>
              <a:ext uri="{FF2B5EF4-FFF2-40B4-BE49-F238E27FC236}">
                <a16:creationId xmlns:a16="http://schemas.microsoft.com/office/drawing/2014/main" id="{FA9813CE-E4D8-19BE-E03C-8757DC54DC0F}"/>
              </a:ext>
            </a:extLst>
          </p:cNvPr>
          <p:cNvCxnSpPr>
            <a:cxnSpLocks/>
          </p:cNvCxnSpPr>
          <p:nvPr/>
        </p:nvCxnSpPr>
        <p:spPr>
          <a:xfrm flipH="1" flipV="1">
            <a:off x="4094549" y="4659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3" name="Straight Connector 121882">
            <a:extLst>
              <a:ext uri="{FF2B5EF4-FFF2-40B4-BE49-F238E27FC236}">
                <a16:creationId xmlns:a16="http://schemas.microsoft.com/office/drawing/2014/main" id="{D0B37C33-92F5-9593-BF9B-DC635BC08102}"/>
              </a:ext>
            </a:extLst>
          </p:cNvPr>
          <p:cNvCxnSpPr>
            <a:cxnSpLocks/>
          </p:cNvCxnSpPr>
          <p:nvPr/>
        </p:nvCxnSpPr>
        <p:spPr>
          <a:xfrm flipV="1">
            <a:off x="3969989" y="4848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884" name="Group 121883">
            <a:extLst>
              <a:ext uri="{FF2B5EF4-FFF2-40B4-BE49-F238E27FC236}">
                <a16:creationId xmlns:a16="http://schemas.microsoft.com/office/drawing/2014/main" id="{80457527-2798-4E52-0404-EB82BD09122F}"/>
              </a:ext>
            </a:extLst>
          </p:cNvPr>
          <p:cNvGrpSpPr/>
          <p:nvPr/>
        </p:nvGrpSpPr>
        <p:grpSpPr>
          <a:xfrm>
            <a:off x="3663617" y="354589"/>
            <a:ext cx="199236" cy="132982"/>
            <a:chOff x="5828989" y="1069811"/>
            <a:chExt cx="237719" cy="239057"/>
          </a:xfrm>
        </p:grpSpPr>
        <p:cxnSp>
          <p:nvCxnSpPr>
            <p:cNvPr id="121885" name="Straight Connector 121884">
              <a:extLst>
                <a:ext uri="{FF2B5EF4-FFF2-40B4-BE49-F238E27FC236}">
                  <a16:creationId xmlns:a16="http://schemas.microsoft.com/office/drawing/2014/main" id="{37543CCA-EAE2-974B-DEC9-B25A3A75911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6" name="Straight Connector 121885">
              <a:extLst>
                <a:ext uri="{FF2B5EF4-FFF2-40B4-BE49-F238E27FC236}">
                  <a16:creationId xmlns:a16="http://schemas.microsoft.com/office/drawing/2014/main" id="{2C3D0E33-03A5-ED59-F8AD-894631D3D9B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87" name="Group 121886">
            <a:extLst>
              <a:ext uri="{FF2B5EF4-FFF2-40B4-BE49-F238E27FC236}">
                <a16:creationId xmlns:a16="http://schemas.microsoft.com/office/drawing/2014/main" id="{31EA0B06-8DDC-5697-98F1-D563DDC3CD18}"/>
              </a:ext>
            </a:extLst>
          </p:cNvPr>
          <p:cNvGrpSpPr/>
          <p:nvPr/>
        </p:nvGrpSpPr>
        <p:grpSpPr>
          <a:xfrm>
            <a:off x="4244704" y="304800"/>
            <a:ext cx="199236" cy="132982"/>
            <a:chOff x="5828989" y="1069811"/>
            <a:chExt cx="237719" cy="239057"/>
          </a:xfrm>
        </p:grpSpPr>
        <p:cxnSp>
          <p:nvCxnSpPr>
            <p:cNvPr id="121888" name="Straight Connector 121887">
              <a:extLst>
                <a:ext uri="{FF2B5EF4-FFF2-40B4-BE49-F238E27FC236}">
                  <a16:creationId xmlns:a16="http://schemas.microsoft.com/office/drawing/2014/main" id="{6420072C-9E5D-F812-9E92-0808EAC7CD2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9" name="Straight Connector 121888">
              <a:extLst>
                <a:ext uri="{FF2B5EF4-FFF2-40B4-BE49-F238E27FC236}">
                  <a16:creationId xmlns:a16="http://schemas.microsoft.com/office/drawing/2014/main" id="{716915A1-5689-A485-A82A-624A3C04920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90" name="Group 121889">
            <a:extLst>
              <a:ext uri="{FF2B5EF4-FFF2-40B4-BE49-F238E27FC236}">
                <a16:creationId xmlns:a16="http://schemas.microsoft.com/office/drawing/2014/main" id="{040A25BB-3868-2483-C59E-414BEFE29484}"/>
              </a:ext>
            </a:extLst>
          </p:cNvPr>
          <p:cNvGrpSpPr/>
          <p:nvPr/>
        </p:nvGrpSpPr>
        <p:grpSpPr>
          <a:xfrm>
            <a:off x="4000141" y="354589"/>
            <a:ext cx="199236" cy="132982"/>
            <a:chOff x="5828989" y="1069811"/>
            <a:chExt cx="237719" cy="239057"/>
          </a:xfrm>
        </p:grpSpPr>
        <p:cxnSp>
          <p:nvCxnSpPr>
            <p:cNvPr id="121891" name="Straight Connector 121890">
              <a:extLst>
                <a:ext uri="{FF2B5EF4-FFF2-40B4-BE49-F238E27FC236}">
                  <a16:creationId xmlns:a16="http://schemas.microsoft.com/office/drawing/2014/main" id="{0BDF820D-A0BF-32C8-2890-F6F36766815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92" name="Straight Connector 121891">
              <a:extLst>
                <a:ext uri="{FF2B5EF4-FFF2-40B4-BE49-F238E27FC236}">
                  <a16:creationId xmlns:a16="http://schemas.microsoft.com/office/drawing/2014/main" id="{5D52B36A-AF7A-CABA-57F5-C55BDA47B36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93" name="Group 121892">
            <a:extLst>
              <a:ext uri="{FF2B5EF4-FFF2-40B4-BE49-F238E27FC236}">
                <a16:creationId xmlns:a16="http://schemas.microsoft.com/office/drawing/2014/main" id="{7129E44C-84B4-DDCD-FBB3-78CE738B181A}"/>
              </a:ext>
            </a:extLst>
          </p:cNvPr>
          <p:cNvGrpSpPr/>
          <p:nvPr/>
        </p:nvGrpSpPr>
        <p:grpSpPr>
          <a:xfrm>
            <a:off x="3856008" y="354589"/>
            <a:ext cx="199236" cy="132982"/>
            <a:chOff x="5828989" y="1069811"/>
            <a:chExt cx="237719" cy="239057"/>
          </a:xfrm>
        </p:grpSpPr>
        <p:cxnSp>
          <p:nvCxnSpPr>
            <p:cNvPr id="121894" name="Straight Connector 121893">
              <a:extLst>
                <a:ext uri="{FF2B5EF4-FFF2-40B4-BE49-F238E27FC236}">
                  <a16:creationId xmlns:a16="http://schemas.microsoft.com/office/drawing/2014/main" id="{B82A0FA4-95F6-634A-B87F-AC5237FCED8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95" name="Straight Connector 121894">
              <a:extLst>
                <a:ext uri="{FF2B5EF4-FFF2-40B4-BE49-F238E27FC236}">
                  <a16:creationId xmlns:a16="http://schemas.microsoft.com/office/drawing/2014/main" id="{0311CF3A-2D6C-2568-8EE4-BEC5CD65E033}"/>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121896" name="Oval 121895">
            <a:extLst>
              <a:ext uri="{FF2B5EF4-FFF2-40B4-BE49-F238E27FC236}">
                <a16:creationId xmlns:a16="http://schemas.microsoft.com/office/drawing/2014/main" id="{6BE24D5C-23DD-A0A9-E846-5ABEFE7DAA55}"/>
              </a:ext>
            </a:extLst>
          </p:cNvPr>
          <p:cNvSpPr/>
          <p:nvPr/>
        </p:nvSpPr>
        <p:spPr>
          <a:xfrm>
            <a:off x="3876147" y="7325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897" name="Oval 121896">
            <a:extLst>
              <a:ext uri="{FF2B5EF4-FFF2-40B4-BE49-F238E27FC236}">
                <a16:creationId xmlns:a16="http://schemas.microsoft.com/office/drawing/2014/main" id="{FA1271AF-7130-97CF-2C19-1AFF32EF6E4A}"/>
              </a:ext>
            </a:extLst>
          </p:cNvPr>
          <p:cNvSpPr/>
          <p:nvPr/>
        </p:nvSpPr>
        <p:spPr>
          <a:xfrm>
            <a:off x="4029174" y="7254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898" name="Oval 121897">
            <a:extLst>
              <a:ext uri="{FF2B5EF4-FFF2-40B4-BE49-F238E27FC236}">
                <a16:creationId xmlns:a16="http://schemas.microsoft.com/office/drawing/2014/main" id="{53FFBDAF-9E1F-EE19-2DD6-2AABF7A6F3B0}"/>
              </a:ext>
            </a:extLst>
          </p:cNvPr>
          <p:cNvSpPr/>
          <p:nvPr/>
        </p:nvSpPr>
        <p:spPr>
          <a:xfrm>
            <a:off x="3677072" y="7191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899" name="Oval 121898">
            <a:extLst>
              <a:ext uri="{FF2B5EF4-FFF2-40B4-BE49-F238E27FC236}">
                <a16:creationId xmlns:a16="http://schemas.microsoft.com/office/drawing/2014/main" id="{F7EAEA43-BD19-F335-5FF6-18FCE41B0F7E}"/>
              </a:ext>
            </a:extLst>
          </p:cNvPr>
          <p:cNvSpPr/>
          <p:nvPr/>
        </p:nvSpPr>
        <p:spPr>
          <a:xfrm>
            <a:off x="4279910" y="7286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121900" name="Group 121899">
            <a:extLst>
              <a:ext uri="{FF2B5EF4-FFF2-40B4-BE49-F238E27FC236}">
                <a16:creationId xmlns:a16="http://schemas.microsoft.com/office/drawing/2014/main" id="{52583BA4-54CF-DDC8-9930-FEFC0E4EDDAA}"/>
              </a:ext>
            </a:extLst>
          </p:cNvPr>
          <p:cNvGrpSpPr/>
          <p:nvPr/>
        </p:nvGrpSpPr>
        <p:grpSpPr>
          <a:xfrm flipV="1">
            <a:off x="4238687" y="1107073"/>
            <a:ext cx="199236" cy="111650"/>
            <a:chOff x="5828989" y="1069811"/>
            <a:chExt cx="237719" cy="239057"/>
          </a:xfrm>
        </p:grpSpPr>
        <p:cxnSp>
          <p:nvCxnSpPr>
            <p:cNvPr id="121901" name="Straight Connector 121900">
              <a:extLst>
                <a:ext uri="{FF2B5EF4-FFF2-40B4-BE49-F238E27FC236}">
                  <a16:creationId xmlns:a16="http://schemas.microsoft.com/office/drawing/2014/main" id="{72F7BAEF-C9B0-8F53-4DA0-35D59842614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902" name="Straight Connector 121901">
              <a:extLst>
                <a:ext uri="{FF2B5EF4-FFF2-40B4-BE49-F238E27FC236}">
                  <a16:creationId xmlns:a16="http://schemas.microsoft.com/office/drawing/2014/main" id="{57155AD0-A7FE-3A2C-F439-1D8AB4298E8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121903" name="Explosion: 14 Points 121902">
            <a:extLst>
              <a:ext uri="{FF2B5EF4-FFF2-40B4-BE49-F238E27FC236}">
                <a16:creationId xmlns:a16="http://schemas.microsoft.com/office/drawing/2014/main" id="{891AE67D-CA5F-224E-C7CE-875BB35C8D83}"/>
              </a:ext>
            </a:extLst>
          </p:cNvPr>
          <p:cNvSpPr/>
          <p:nvPr/>
        </p:nvSpPr>
        <p:spPr>
          <a:xfrm rot="1781587">
            <a:off x="1101447" y="20572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4" name="Explosion: 14 Points 121903">
            <a:extLst>
              <a:ext uri="{FF2B5EF4-FFF2-40B4-BE49-F238E27FC236}">
                <a16:creationId xmlns:a16="http://schemas.microsoft.com/office/drawing/2014/main" id="{64268823-FAEF-17AA-A982-5BBFCFA06F54}"/>
              </a:ext>
            </a:extLst>
          </p:cNvPr>
          <p:cNvSpPr/>
          <p:nvPr/>
        </p:nvSpPr>
        <p:spPr>
          <a:xfrm rot="1781587">
            <a:off x="1511907" y="20616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5" name="Explosion: 14 Points 121904">
            <a:extLst>
              <a:ext uri="{FF2B5EF4-FFF2-40B4-BE49-F238E27FC236}">
                <a16:creationId xmlns:a16="http://schemas.microsoft.com/office/drawing/2014/main" id="{4F961E8B-D7C2-3778-283F-8B239186439A}"/>
              </a:ext>
            </a:extLst>
          </p:cNvPr>
          <p:cNvSpPr/>
          <p:nvPr/>
        </p:nvSpPr>
        <p:spPr>
          <a:xfrm rot="1781587">
            <a:off x="2007873" y="20528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6" name="Explosion: 14 Points 121905">
            <a:extLst>
              <a:ext uri="{FF2B5EF4-FFF2-40B4-BE49-F238E27FC236}">
                <a16:creationId xmlns:a16="http://schemas.microsoft.com/office/drawing/2014/main" id="{091DAF0B-B818-3680-8E98-FC9E1C7B5882}"/>
              </a:ext>
            </a:extLst>
          </p:cNvPr>
          <p:cNvSpPr/>
          <p:nvPr/>
        </p:nvSpPr>
        <p:spPr>
          <a:xfrm rot="1781587">
            <a:off x="2418333" y="20572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7" name="Explosion: 14 Points 121906">
            <a:extLst>
              <a:ext uri="{FF2B5EF4-FFF2-40B4-BE49-F238E27FC236}">
                <a16:creationId xmlns:a16="http://schemas.microsoft.com/office/drawing/2014/main" id="{0D99B825-AB5C-BE05-ADC3-53EBC18CA46C}"/>
              </a:ext>
            </a:extLst>
          </p:cNvPr>
          <p:cNvSpPr/>
          <p:nvPr/>
        </p:nvSpPr>
        <p:spPr>
          <a:xfrm rot="1781587">
            <a:off x="3723970" y="20344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8" name="Explosion: 14 Points 121907">
            <a:extLst>
              <a:ext uri="{FF2B5EF4-FFF2-40B4-BE49-F238E27FC236}">
                <a16:creationId xmlns:a16="http://schemas.microsoft.com/office/drawing/2014/main" id="{C5FD0191-0BCD-BE23-FCAB-D8B0A177F656}"/>
              </a:ext>
            </a:extLst>
          </p:cNvPr>
          <p:cNvSpPr/>
          <p:nvPr/>
        </p:nvSpPr>
        <p:spPr>
          <a:xfrm rot="1781587">
            <a:off x="4134430" y="20616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9" name="Explosion: 14 Points 121908">
            <a:extLst>
              <a:ext uri="{FF2B5EF4-FFF2-40B4-BE49-F238E27FC236}">
                <a16:creationId xmlns:a16="http://schemas.microsoft.com/office/drawing/2014/main" id="{EC7C5C53-95D3-8EF1-F6DB-89237F1F9E75}"/>
              </a:ext>
            </a:extLst>
          </p:cNvPr>
          <p:cNvSpPr/>
          <p:nvPr/>
        </p:nvSpPr>
        <p:spPr>
          <a:xfrm rot="1781587">
            <a:off x="2847537" y="20476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0" name="Explosion: 14 Points 121909">
            <a:extLst>
              <a:ext uri="{FF2B5EF4-FFF2-40B4-BE49-F238E27FC236}">
                <a16:creationId xmlns:a16="http://schemas.microsoft.com/office/drawing/2014/main" id="{FA83E686-4966-0081-8B15-79F90F861C3D}"/>
              </a:ext>
            </a:extLst>
          </p:cNvPr>
          <p:cNvSpPr/>
          <p:nvPr/>
        </p:nvSpPr>
        <p:spPr>
          <a:xfrm rot="1781587">
            <a:off x="3257997" y="20520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1" name="Explosion: 14 Points 121910">
            <a:extLst>
              <a:ext uri="{FF2B5EF4-FFF2-40B4-BE49-F238E27FC236}">
                <a16:creationId xmlns:a16="http://schemas.microsoft.com/office/drawing/2014/main" id="{78C59078-E98D-4026-EAD6-EABDA71872D6}"/>
              </a:ext>
            </a:extLst>
          </p:cNvPr>
          <p:cNvSpPr/>
          <p:nvPr/>
        </p:nvSpPr>
        <p:spPr>
          <a:xfrm rot="3754591">
            <a:off x="1239065" y="17900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2" name="Explosion: 14 Points 121911">
            <a:extLst>
              <a:ext uri="{FF2B5EF4-FFF2-40B4-BE49-F238E27FC236}">
                <a16:creationId xmlns:a16="http://schemas.microsoft.com/office/drawing/2014/main" id="{761CFAB7-ADDF-4D9A-3586-AC1D8B520D7A}"/>
              </a:ext>
            </a:extLst>
          </p:cNvPr>
          <p:cNvSpPr/>
          <p:nvPr/>
        </p:nvSpPr>
        <p:spPr>
          <a:xfrm rot="3754591">
            <a:off x="3811224" y="18047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3" name="Explosion: 14 Points 121912">
            <a:extLst>
              <a:ext uri="{FF2B5EF4-FFF2-40B4-BE49-F238E27FC236}">
                <a16:creationId xmlns:a16="http://schemas.microsoft.com/office/drawing/2014/main" id="{87E18A77-95BB-FACA-636F-7408071E9EEF}"/>
              </a:ext>
            </a:extLst>
          </p:cNvPr>
          <p:cNvSpPr/>
          <p:nvPr/>
        </p:nvSpPr>
        <p:spPr>
          <a:xfrm rot="3754591">
            <a:off x="2993130" y="18047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4" name="Explosion: 14 Points 121913">
            <a:extLst>
              <a:ext uri="{FF2B5EF4-FFF2-40B4-BE49-F238E27FC236}">
                <a16:creationId xmlns:a16="http://schemas.microsoft.com/office/drawing/2014/main" id="{E6209AF1-CD7F-0F28-5604-09381740E984}"/>
              </a:ext>
            </a:extLst>
          </p:cNvPr>
          <p:cNvSpPr/>
          <p:nvPr/>
        </p:nvSpPr>
        <p:spPr>
          <a:xfrm rot="3754591">
            <a:off x="2134824" y="18047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5" name="Rectangle: Rounded Corners 121914">
            <a:extLst>
              <a:ext uri="{FF2B5EF4-FFF2-40B4-BE49-F238E27FC236}">
                <a16:creationId xmlns:a16="http://schemas.microsoft.com/office/drawing/2014/main" id="{D20CA976-4079-E7C1-0A6F-9DF6DCC2C151}"/>
              </a:ext>
            </a:extLst>
          </p:cNvPr>
          <p:cNvSpPr/>
          <p:nvPr/>
        </p:nvSpPr>
        <p:spPr>
          <a:xfrm>
            <a:off x="1066800" y="20629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6" name="Rectangle: Rounded Corners 121915">
            <a:extLst>
              <a:ext uri="{FF2B5EF4-FFF2-40B4-BE49-F238E27FC236}">
                <a16:creationId xmlns:a16="http://schemas.microsoft.com/office/drawing/2014/main" id="{DD704F85-FCA9-222F-0E8F-209D1699D982}"/>
              </a:ext>
            </a:extLst>
          </p:cNvPr>
          <p:cNvSpPr/>
          <p:nvPr/>
        </p:nvSpPr>
        <p:spPr>
          <a:xfrm>
            <a:off x="1933161" y="20721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7" name="Rectangle: Rounded Corners 121916">
            <a:extLst>
              <a:ext uri="{FF2B5EF4-FFF2-40B4-BE49-F238E27FC236}">
                <a16:creationId xmlns:a16="http://schemas.microsoft.com/office/drawing/2014/main" id="{E4D960A6-42FA-7DF1-E7FE-33190ABD263E}"/>
              </a:ext>
            </a:extLst>
          </p:cNvPr>
          <p:cNvSpPr/>
          <p:nvPr/>
        </p:nvSpPr>
        <p:spPr>
          <a:xfrm>
            <a:off x="2790403" y="20684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8" name="Rectangle: Rounded Corners 121917">
            <a:extLst>
              <a:ext uri="{FF2B5EF4-FFF2-40B4-BE49-F238E27FC236}">
                <a16:creationId xmlns:a16="http://schemas.microsoft.com/office/drawing/2014/main" id="{0E7DD418-27B1-CABA-394A-FFD5258172E5}"/>
              </a:ext>
            </a:extLst>
          </p:cNvPr>
          <p:cNvSpPr/>
          <p:nvPr/>
        </p:nvSpPr>
        <p:spPr>
          <a:xfrm>
            <a:off x="3656764" y="20549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4" name="Rectangle 63">
            <a:extLst>
              <a:ext uri="{FF2B5EF4-FFF2-40B4-BE49-F238E27FC236}">
                <a16:creationId xmlns:a16="http://schemas.microsoft.com/office/drawing/2014/main" id="{3E138AD3-E33A-05F7-24BE-8F990B18B303}"/>
              </a:ext>
            </a:extLst>
          </p:cNvPr>
          <p:cNvSpPr/>
          <p:nvPr/>
        </p:nvSpPr>
        <p:spPr>
          <a:xfrm>
            <a:off x="1295400" y="20198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5" name="Rectangle 64">
            <a:extLst>
              <a:ext uri="{FF2B5EF4-FFF2-40B4-BE49-F238E27FC236}">
                <a16:creationId xmlns:a16="http://schemas.microsoft.com/office/drawing/2014/main" id="{EF9381ED-8620-2542-6EA1-F9C0116A825F}"/>
              </a:ext>
            </a:extLst>
          </p:cNvPr>
          <p:cNvSpPr/>
          <p:nvPr/>
        </p:nvSpPr>
        <p:spPr>
          <a:xfrm>
            <a:off x="3876147" y="2046252"/>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6" name="Rectangle 65">
            <a:extLst>
              <a:ext uri="{FF2B5EF4-FFF2-40B4-BE49-F238E27FC236}">
                <a16:creationId xmlns:a16="http://schemas.microsoft.com/office/drawing/2014/main" id="{EC8FF42C-8BC8-A504-E0DA-5FFBB07C9A7C}"/>
              </a:ext>
            </a:extLst>
          </p:cNvPr>
          <p:cNvSpPr/>
          <p:nvPr/>
        </p:nvSpPr>
        <p:spPr>
          <a:xfrm>
            <a:off x="2190856" y="20534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9" name="Rectangle 68">
            <a:extLst>
              <a:ext uri="{FF2B5EF4-FFF2-40B4-BE49-F238E27FC236}">
                <a16:creationId xmlns:a16="http://schemas.microsoft.com/office/drawing/2014/main" id="{04068A6F-04EB-3069-2031-1A7BEEE67CE9}"/>
              </a:ext>
            </a:extLst>
          </p:cNvPr>
          <p:cNvSpPr/>
          <p:nvPr/>
        </p:nvSpPr>
        <p:spPr>
          <a:xfrm>
            <a:off x="3037111" y="20670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72" name="Rectangle 71">
            <a:extLst>
              <a:ext uri="{FF2B5EF4-FFF2-40B4-BE49-F238E27FC236}">
                <a16:creationId xmlns:a16="http://schemas.microsoft.com/office/drawing/2014/main" id="{E04347E7-D268-1579-9AF4-C3A6D5AB317E}"/>
              </a:ext>
            </a:extLst>
          </p:cNvPr>
          <p:cNvSpPr/>
          <p:nvPr/>
        </p:nvSpPr>
        <p:spPr>
          <a:xfrm>
            <a:off x="4535557" y="2133600"/>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3" name="TextBox 121972">
            <a:extLst>
              <a:ext uri="{FF2B5EF4-FFF2-40B4-BE49-F238E27FC236}">
                <a16:creationId xmlns:a16="http://schemas.microsoft.com/office/drawing/2014/main" id="{1D067C78-4000-39B3-6887-D7DAC2703427}"/>
              </a:ext>
            </a:extLst>
          </p:cNvPr>
          <p:cNvSpPr txBox="1"/>
          <p:nvPr/>
        </p:nvSpPr>
        <p:spPr>
          <a:xfrm>
            <a:off x="387495" y="605135"/>
            <a:ext cx="3068469" cy="271869"/>
          </a:xfrm>
          <a:prstGeom prst="rect">
            <a:avLst/>
          </a:prstGeom>
          <a:noFill/>
        </p:spPr>
        <p:txBody>
          <a:bodyPr wrap="square" lIns="25400" tIns="12700" rIns="25400" bIns="12700" rtlCol="0">
            <a:spAutoFit/>
          </a:bodyPr>
          <a:lstStyle/>
          <a:p>
            <a:r>
              <a:rPr lang="de-DE" sz="1600" noProof="0" dirty="0">
                <a:latin typeface="Segoe Script" panose="020B0504020000000003" pitchFamily="34" charset="0"/>
              </a:rPr>
              <a:t>-2) </a:t>
            </a:r>
            <a:r>
              <a:rPr lang="de-DE" sz="1600" noProof="0" dirty="0">
                <a:solidFill>
                  <a:srgbClr val="0000FF"/>
                </a:solidFill>
                <a:latin typeface="Segoe Script" panose="020B0504020000000003" pitchFamily="34" charset="0"/>
              </a:rPr>
              <a:t> Bipolare Zellen</a:t>
            </a:r>
          </a:p>
        </p:txBody>
      </p:sp>
      <p:sp>
        <p:nvSpPr>
          <p:cNvPr id="196" name="Rectangle 9">
            <a:extLst>
              <a:ext uri="{FF2B5EF4-FFF2-40B4-BE49-F238E27FC236}">
                <a16:creationId xmlns:a16="http://schemas.microsoft.com/office/drawing/2014/main" id="{4A979589-0FD5-9D32-4A6A-5E2D00AF672B}"/>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97" name="Rectangle 13">
            <a:extLst>
              <a:ext uri="{FF2B5EF4-FFF2-40B4-BE49-F238E27FC236}">
                <a16:creationId xmlns:a16="http://schemas.microsoft.com/office/drawing/2014/main" id="{895B0EF4-283F-F0D8-8C6B-BE9CE803F1F6}"/>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98" name="Rectangle 10">
            <a:extLst>
              <a:ext uri="{FF2B5EF4-FFF2-40B4-BE49-F238E27FC236}">
                <a16:creationId xmlns:a16="http://schemas.microsoft.com/office/drawing/2014/main" id="{9FE7EEB1-FEC8-98C0-0F2D-FB4159437F95}"/>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99" name="Rectangle 8">
            <a:extLst>
              <a:ext uri="{FF2B5EF4-FFF2-40B4-BE49-F238E27FC236}">
                <a16:creationId xmlns:a16="http://schemas.microsoft.com/office/drawing/2014/main" id="{DF2F3018-7456-37DB-1794-4CC7A6573B68}"/>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200" name="Rectangle 11">
            <a:extLst>
              <a:ext uri="{FF2B5EF4-FFF2-40B4-BE49-F238E27FC236}">
                <a16:creationId xmlns:a16="http://schemas.microsoft.com/office/drawing/2014/main" id="{D15B2167-B222-AFFC-862F-BA947CD85B07}"/>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201" name="Rectangle 4">
            <a:extLst>
              <a:ext uri="{FF2B5EF4-FFF2-40B4-BE49-F238E27FC236}">
                <a16:creationId xmlns:a16="http://schemas.microsoft.com/office/drawing/2014/main" id="{5B130624-73EB-1B66-020C-1198E52FC4A7}"/>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03" name="Text Box 5">
            <a:extLst>
              <a:ext uri="{FF2B5EF4-FFF2-40B4-BE49-F238E27FC236}">
                <a16:creationId xmlns:a16="http://schemas.microsoft.com/office/drawing/2014/main" id="{2A44E231-3BEA-4F84-D01D-BC421567E4C2}"/>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204" name="Line 6">
            <a:extLst>
              <a:ext uri="{FF2B5EF4-FFF2-40B4-BE49-F238E27FC236}">
                <a16:creationId xmlns:a16="http://schemas.microsoft.com/office/drawing/2014/main" id="{55B5DC71-B06F-EE04-F833-93EE15E89F2A}"/>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206" name="Text Box 12">
            <a:extLst>
              <a:ext uri="{FF2B5EF4-FFF2-40B4-BE49-F238E27FC236}">
                <a16:creationId xmlns:a16="http://schemas.microsoft.com/office/drawing/2014/main" id="{E09BE341-5ACF-18BA-5021-DE6949F93ED6}"/>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07" name="Text Box 13">
            <a:extLst>
              <a:ext uri="{FF2B5EF4-FFF2-40B4-BE49-F238E27FC236}">
                <a16:creationId xmlns:a16="http://schemas.microsoft.com/office/drawing/2014/main" id="{36BC68F5-FED8-9302-487E-1EFF36A53094}"/>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08" name="Left Brace 16">
            <a:extLst>
              <a:ext uri="{FF2B5EF4-FFF2-40B4-BE49-F238E27FC236}">
                <a16:creationId xmlns:a16="http://schemas.microsoft.com/office/drawing/2014/main" id="{398C6132-C287-07EF-9C7D-A217C1D963CD}"/>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09" name="TextBox 17">
            <a:extLst>
              <a:ext uri="{FF2B5EF4-FFF2-40B4-BE49-F238E27FC236}">
                <a16:creationId xmlns:a16="http://schemas.microsoft.com/office/drawing/2014/main" id="{90BE89A0-AED8-C1C1-614A-102A49DB3E76}"/>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210" name="Straight Connector 27">
            <a:extLst>
              <a:ext uri="{FF2B5EF4-FFF2-40B4-BE49-F238E27FC236}">
                <a16:creationId xmlns:a16="http://schemas.microsoft.com/office/drawing/2014/main" id="{4EAC948C-CB56-62CF-DC5E-CF2A118777DC}"/>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811668EA-9E87-FB7D-409A-9E73C927D56D}"/>
              </a:ext>
            </a:extLst>
          </p:cNvPr>
          <p:cNvCxnSpPr>
            <a:cxnSpLocks/>
          </p:cNvCxnSpPr>
          <p:nvPr/>
        </p:nvCxnSpPr>
        <p:spPr>
          <a:xfrm>
            <a:off x="1121410" y="25424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90667BED-C88D-6E46-25E1-7867758031F1}"/>
              </a:ext>
            </a:extLst>
          </p:cNvPr>
          <p:cNvCxnSpPr>
            <a:cxnSpLocks/>
          </p:cNvCxnSpPr>
          <p:nvPr/>
        </p:nvCxnSpPr>
        <p:spPr>
          <a:xfrm>
            <a:off x="3686145" y="25424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D57E6505-07C4-3397-FA93-6564FA306A3C}"/>
              </a:ext>
            </a:extLst>
          </p:cNvPr>
          <p:cNvCxnSpPr>
            <a:cxnSpLocks/>
          </p:cNvCxnSpPr>
          <p:nvPr/>
        </p:nvCxnSpPr>
        <p:spPr>
          <a:xfrm>
            <a:off x="2837507" y="25424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9B2414FC-BBF0-8E4D-82B5-EBBED56AD553}"/>
              </a:ext>
            </a:extLst>
          </p:cNvPr>
          <p:cNvCxnSpPr>
            <a:cxnSpLocks/>
          </p:cNvCxnSpPr>
          <p:nvPr/>
        </p:nvCxnSpPr>
        <p:spPr>
          <a:xfrm>
            <a:off x="1981200" y="25504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9" name="Group 78">
            <a:extLst>
              <a:ext uri="{FF2B5EF4-FFF2-40B4-BE49-F238E27FC236}">
                <a16:creationId xmlns:a16="http://schemas.microsoft.com/office/drawing/2014/main" id="{B576FEED-99A4-BB28-8DE6-5C7B7238D722}"/>
              </a:ext>
            </a:extLst>
          </p:cNvPr>
          <p:cNvGrpSpPr/>
          <p:nvPr/>
        </p:nvGrpSpPr>
        <p:grpSpPr>
          <a:xfrm>
            <a:off x="1116104" y="2505752"/>
            <a:ext cx="845052" cy="213268"/>
            <a:chOff x="5767447" y="2274114"/>
            <a:chExt cx="845052" cy="213268"/>
          </a:xfrm>
          <a:solidFill>
            <a:schemeClr val="bg1">
              <a:lumMod val="50000"/>
            </a:schemeClr>
          </a:solidFill>
        </p:grpSpPr>
        <p:sp>
          <p:nvSpPr>
            <p:cNvPr id="80" name="Oval 79">
              <a:extLst>
                <a:ext uri="{FF2B5EF4-FFF2-40B4-BE49-F238E27FC236}">
                  <a16:creationId xmlns:a16="http://schemas.microsoft.com/office/drawing/2014/main" id="{7F76D0A3-029A-A906-F95C-AA589C694954}"/>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1" name="Oval 80">
              <a:extLst>
                <a:ext uri="{FF2B5EF4-FFF2-40B4-BE49-F238E27FC236}">
                  <a16:creationId xmlns:a16="http://schemas.microsoft.com/office/drawing/2014/main" id="{CFC7D52D-20A4-FC69-07AD-192ADC3C5A2E}"/>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2" name="Oval 81">
              <a:extLst>
                <a:ext uri="{FF2B5EF4-FFF2-40B4-BE49-F238E27FC236}">
                  <a16:creationId xmlns:a16="http://schemas.microsoft.com/office/drawing/2014/main" id="{DCB90FC7-C459-E607-E21C-2DC267EC297C}"/>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3" name="Oval 82">
              <a:extLst>
                <a:ext uri="{FF2B5EF4-FFF2-40B4-BE49-F238E27FC236}">
                  <a16:creationId xmlns:a16="http://schemas.microsoft.com/office/drawing/2014/main" id="{10040DEF-7A6F-4168-EA09-7E9D7C63DAF6}"/>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84" name="Group 83">
            <a:extLst>
              <a:ext uri="{FF2B5EF4-FFF2-40B4-BE49-F238E27FC236}">
                <a16:creationId xmlns:a16="http://schemas.microsoft.com/office/drawing/2014/main" id="{41A5D9F5-9B98-4F00-6A8A-76A0800B5677}"/>
              </a:ext>
            </a:extLst>
          </p:cNvPr>
          <p:cNvGrpSpPr/>
          <p:nvPr/>
        </p:nvGrpSpPr>
        <p:grpSpPr>
          <a:xfrm rot="10800000">
            <a:off x="2003803" y="2497811"/>
            <a:ext cx="845052" cy="213268"/>
            <a:chOff x="5767447" y="2274114"/>
            <a:chExt cx="845052" cy="213268"/>
          </a:xfrm>
          <a:solidFill>
            <a:schemeClr val="bg1">
              <a:lumMod val="50000"/>
            </a:schemeClr>
          </a:solidFill>
        </p:grpSpPr>
        <p:sp>
          <p:nvSpPr>
            <p:cNvPr id="85" name="Oval 84">
              <a:extLst>
                <a:ext uri="{FF2B5EF4-FFF2-40B4-BE49-F238E27FC236}">
                  <a16:creationId xmlns:a16="http://schemas.microsoft.com/office/drawing/2014/main" id="{575391AF-D5E2-9141-C814-628F6364632D}"/>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7" name="Oval 86">
              <a:extLst>
                <a:ext uri="{FF2B5EF4-FFF2-40B4-BE49-F238E27FC236}">
                  <a16:creationId xmlns:a16="http://schemas.microsoft.com/office/drawing/2014/main" id="{32A5C728-927D-3FC6-27B3-7A2B2AB1B7E7}"/>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1" name="Oval 130">
              <a:extLst>
                <a:ext uri="{FF2B5EF4-FFF2-40B4-BE49-F238E27FC236}">
                  <a16:creationId xmlns:a16="http://schemas.microsoft.com/office/drawing/2014/main" id="{B0B68B00-71BF-E8B7-6104-8AA8199EE047}"/>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9" name="Oval 148">
              <a:extLst>
                <a:ext uri="{FF2B5EF4-FFF2-40B4-BE49-F238E27FC236}">
                  <a16:creationId xmlns:a16="http://schemas.microsoft.com/office/drawing/2014/main" id="{6E2046C3-55CC-DDCA-6AE6-6F9AF2DD3EFD}"/>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87" name="Group 186">
            <a:extLst>
              <a:ext uri="{FF2B5EF4-FFF2-40B4-BE49-F238E27FC236}">
                <a16:creationId xmlns:a16="http://schemas.microsoft.com/office/drawing/2014/main" id="{EF6D40FE-A1AF-1F1B-E184-FD42CE62E4FD}"/>
              </a:ext>
            </a:extLst>
          </p:cNvPr>
          <p:cNvGrpSpPr/>
          <p:nvPr/>
        </p:nvGrpSpPr>
        <p:grpSpPr>
          <a:xfrm>
            <a:off x="1143000" y="2658152"/>
            <a:ext cx="845052" cy="213268"/>
            <a:chOff x="5767447" y="2274114"/>
            <a:chExt cx="845052" cy="213268"/>
          </a:xfrm>
          <a:solidFill>
            <a:schemeClr val="bg1">
              <a:lumMod val="50000"/>
            </a:schemeClr>
          </a:solidFill>
        </p:grpSpPr>
        <p:sp>
          <p:nvSpPr>
            <p:cNvPr id="188" name="Oval 187">
              <a:extLst>
                <a:ext uri="{FF2B5EF4-FFF2-40B4-BE49-F238E27FC236}">
                  <a16:creationId xmlns:a16="http://schemas.microsoft.com/office/drawing/2014/main" id="{B00113BE-5A8E-EC6F-E492-98FF5A116E32}"/>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9" name="Oval 188">
              <a:extLst>
                <a:ext uri="{FF2B5EF4-FFF2-40B4-BE49-F238E27FC236}">
                  <a16:creationId xmlns:a16="http://schemas.microsoft.com/office/drawing/2014/main" id="{3649592B-4B48-17D5-574A-67D9B5BBC0DA}"/>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90" name="Oval 189">
              <a:extLst>
                <a:ext uri="{FF2B5EF4-FFF2-40B4-BE49-F238E27FC236}">
                  <a16:creationId xmlns:a16="http://schemas.microsoft.com/office/drawing/2014/main" id="{8068E402-6C4A-C7DD-6FBD-0458E7970D4B}"/>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91" name="Oval 190">
              <a:extLst>
                <a:ext uri="{FF2B5EF4-FFF2-40B4-BE49-F238E27FC236}">
                  <a16:creationId xmlns:a16="http://schemas.microsoft.com/office/drawing/2014/main" id="{4153EEA7-F7D7-1240-5D63-A58695097D47}"/>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92" name="Group 191">
            <a:extLst>
              <a:ext uri="{FF2B5EF4-FFF2-40B4-BE49-F238E27FC236}">
                <a16:creationId xmlns:a16="http://schemas.microsoft.com/office/drawing/2014/main" id="{5DE0DC06-09F1-791F-0BF1-DDE9858A7459}"/>
              </a:ext>
            </a:extLst>
          </p:cNvPr>
          <p:cNvGrpSpPr/>
          <p:nvPr/>
        </p:nvGrpSpPr>
        <p:grpSpPr>
          <a:xfrm rot="10800000">
            <a:off x="2030699" y="2650211"/>
            <a:ext cx="845052" cy="213268"/>
            <a:chOff x="5767447" y="2274114"/>
            <a:chExt cx="845052" cy="213268"/>
          </a:xfrm>
          <a:solidFill>
            <a:schemeClr val="bg1">
              <a:lumMod val="50000"/>
            </a:schemeClr>
          </a:solidFill>
        </p:grpSpPr>
        <p:sp>
          <p:nvSpPr>
            <p:cNvPr id="193" name="Oval 192">
              <a:extLst>
                <a:ext uri="{FF2B5EF4-FFF2-40B4-BE49-F238E27FC236}">
                  <a16:creationId xmlns:a16="http://schemas.microsoft.com/office/drawing/2014/main" id="{28315985-A5B1-9A3B-0941-3A77F7E8341E}"/>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94" name="Oval 193">
              <a:extLst>
                <a:ext uri="{FF2B5EF4-FFF2-40B4-BE49-F238E27FC236}">
                  <a16:creationId xmlns:a16="http://schemas.microsoft.com/office/drawing/2014/main" id="{CFC2C5C3-A508-4C07-1161-7726B38538F7}"/>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20" name="Oval 121919">
              <a:extLst>
                <a:ext uri="{FF2B5EF4-FFF2-40B4-BE49-F238E27FC236}">
                  <a16:creationId xmlns:a16="http://schemas.microsoft.com/office/drawing/2014/main" id="{4F5232BA-2511-0C8E-FFCD-3D809C8F0813}"/>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21" name="Oval 121920">
              <a:extLst>
                <a:ext uri="{FF2B5EF4-FFF2-40B4-BE49-F238E27FC236}">
                  <a16:creationId xmlns:a16="http://schemas.microsoft.com/office/drawing/2014/main" id="{2920344D-8AC6-57A9-6E08-44211691274D}"/>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22" name="Group 121921">
            <a:extLst>
              <a:ext uri="{FF2B5EF4-FFF2-40B4-BE49-F238E27FC236}">
                <a16:creationId xmlns:a16="http://schemas.microsoft.com/office/drawing/2014/main" id="{FF5EBB70-85EB-C89E-ADA5-58CFA806771D}"/>
              </a:ext>
            </a:extLst>
          </p:cNvPr>
          <p:cNvGrpSpPr/>
          <p:nvPr/>
        </p:nvGrpSpPr>
        <p:grpSpPr>
          <a:xfrm>
            <a:off x="2848326" y="2625919"/>
            <a:ext cx="821741" cy="239590"/>
            <a:chOff x="6321009" y="1750880"/>
            <a:chExt cx="821741" cy="239590"/>
          </a:xfrm>
          <a:solidFill>
            <a:schemeClr val="bg1">
              <a:lumMod val="50000"/>
            </a:schemeClr>
          </a:solidFill>
        </p:grpSpPr>
        <p:sp>
          <p:nvSpPr>
            <p:cNvPr id="121923" name="Oval 121922">
              <a:extLst>
                <a:ext uri="{FF2B5EF4-FFF2-40B4-BE49-F238E27FC236}">
                  <a16:creationId xmlns:a16="http://schemas.microsoft.com/office/drawing/2014/main" id="{2BB1E58A-E3A3-6401-5F20-5528F772A1D0}"/>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24" name="Oval 121923">
              <a:extLst>
                <a:ext uri="{FF2B5EF4-FFF2-40B4-BE49-F238E27FC236}">
                  <a16:creationId xmlns:a16="http://schemas.microsoft.com/office/drawing/2014/main" id="{A6FC34DF-9B2A-A18A-FCCD-EFFB7BC5A749}"/>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25" name="Oval 121924">
              <a:extLst>
                <a:ext uri="{FF2B5EF4-FFF2-40B4-BE49-F238E27FC236}">
                  <a16:creationId xmlns:a16="http://schemas.microsoft.com/office/drawing/2014/main" id="{8548E2D8-72E7-ED69-43FA-F2017F4439EA}"/>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26" name="Oval 121925">
              <a:extLst>
                <a:ext uri="{FF2B5EF4-FFF2-40B4-BE49-F238E27FC236}">
                  <a16:creationId xmlns:a16="http://schemas.microsoft.com/office/drawing/2014/main" id="{24B888E8-0A60-AF96-A77A-38DB9A95D4D2}"/>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27" name="Group 121926">
            <a:extLst>
              <a:ext uri="{FF2B5EF4-FFF2-40B4-BE49-F238E27FC236}">
                <a16:creationId xmlns:a16="http://schemas.microsoft.com/office/drawing/2014/main" id="{BDEB0969-EAD2-F731-7463-705B7974F245}"/>
              </a:ext>
            </a:extLst>
          </p:cNvPr>
          <p:cNvGrpSpPr/>
          <p:nvPr/>
        </p:nvGrpSpPr>
        <p:grpSpPr>
          <a:xfrm rot="10957950">
            <a:off x="3742494" y="2649966"/>
            <a:ext cx="821741" cy="239590"/>
            <a:chOff x="6321009" y="1750880"/>
            <a:chExt cx="821741" cy="239590"/>
          </a:xfrm>
          <a:solidFill>
            <a:schemeClr val="bg1">
              <a:lumMod val="50000"/>
            </a:schemeClr>
          </a:solidFill>
        </p:grpSpPr>
        <p:sp>
          <p:nvSpPr>
            <p:cNvPr id="121928" name="Oval 121927">
              <a:extLst>
                <a:ext uri="{FF2B5EF4-FFF2-40B4-BE49-F238E27FC236}">
                  <a16:creationId xmlns:a16="http://schemas.microsoft.com/office/drawing/2014/main" id="{F3B4991C-836F-B048-A60B-700DCBBA752B}"/>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29" name="Oval 121928">
              <a:extLst>
                <a:ext uri="{FF2B5EF4-FFF2-40B4-BE49-F238E27FC236}">
                  <a16:creationId xmlns:a16="http://schemas.microsoft.com/office/drawing/2014/main" id="{C10FA976-D6C2-9D1F-7314-524CB42EBC76}"/>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30" name="Oval 121929">
              <a:extLst>
                <a:ext uri="{FF2B5EF4-FFF2-40B4-BE49-F238E27FC236}">
                  <a16:creationId xmlns:a16="http://schemas.microsoft.com/office/drawing/2014/main" id="{131D1BEB-B1B4-B727-C732-7B7DDFF5D6D4}"/>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31" name="Oval 121930">
              <a:extLst>
                <a:ext uri="{FF2B5EF4-FFF2-40B4-BE49-F238E27FC236}">
                  <a16:creationId xmlns:a16="http://schemas.microsoft.com/office/drawing/2014/main" id="{F61BF125-95A5-7311-2B65-296311DE88C9}"/>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32" name="Group 121931">
            <a:extLst>
              <a:ext uri="{FF2B5EF4-FFF2-40B4-BE49-F238E27FC236}">
                <a16:creationId xmlns:a16="http://schemas.microsoft.com/office/drawing/2014/main" id="{EBC8D8F2-2930-3EB1-01F8-4990EE868EB2}"/>
              </a:ext>
            </a:extLst>
          </p:cNvPr>
          <p:cNvGrpSpPr/>
          <p:nvPr/>
        </p:nvGrpSpPr>
        <p:grpSpPr>
          <a:xfrm>
            <a:off x="1143000" y="2810552"/>
            <a:ext cx="845052" cy="213268"/>
            <a:chOff x="5767447" y="2274114"/>
            <a:chExt cx="845052" cy="213268"/>
          </a:xfrm>
          <a:solidFill>
            <a:schemeClr val="bg1">
              <a:lumMod val="50000"/>
            </a:schemeClr>
          </a:solidFill>
        </p:grpSpPr>
        <p:sp>
          <p:nvSpPr>
            <p:cNvPr id="121933" name="Oval 121932">
              <a:extLst>
                <a:ext uri="{FF2B5EF4-FFF2-40B4-BE49-F238E27FC236}">
                  <a16:creationId xmlns:a16="http://schemas.microsoft.com/office/drawing/2014/main" id="{CF3D39BD-DDEA-9274-C020-451EEAC6EE00}"/>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34" name="Oval 121933">
              <a:extLst>
                <a:ext uri="{FF2B5EF4-FFF2-40B4-BE49-F238E27FC236}">
                  <a16:creationId xmlns:a16="http://schemas.microsoft.com/office/drawing/2014/main" id="{0C214B54-8DA3-321E-8CCF-62F11D16F690}"/>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35" name="Oval 121934">
              <a:extLst>
                <a:ext uri="{FF2B5EF4-FFF2-40B4-BE49-F238E27FC236}">
                  <a16:creationId xmlns:a16="http://schemas.microsoft.com/office/drawing/2014/main" id="{C773887E-11EC-65B6-80CB-B2AE0268B542}"/>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36" name="Oval 121935">
              <a:extLst>
                <a:ext uri="{FF2B5EF4-FFF2-40B4-BE49-F238E27FC236}">
                  <a16:creationId xmlns:a16="http://schemas.microsoft.com/office/drawing/2014/main" id="{07064D17-98C6-2075-A1B9-23DE1F9E8790}"/>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37" name="Group 121936">
            <a:extLst>
              <a:ext uri="{FF2B5EF4-FFF2-40B4-BE49-F238E27FC236}">
                <a16:creationId xmlns:a16="http://schemas.microsoft.com/office/drawing/2014/main" id="{5F2904F5-59C5-924E-EA04-C4A01B594361}"/>
              </a:ext>
            </a:extLst>
          </p:cNvPr>
          <p:cNvGrpSpPr/>
          <p:nvPr/>
        </p:nvGrpSpPr>
        <p:grpSpPr>
          <a:xfrm rot="10800000">
            <a:off x="2030699" y="2802611"/>
            <a:ext cx="845052" cy="213268"/>
            <a:chOff x="5767447" y="2274114"/>
            <a:chExt cx="845052" cy="213268"/>
          </a:xfrm>
          <a:solidFill>
            <a:schemeClr val="bg1">
              <a:lumMod val="50000"/>
            </a:schemeClr>
          </a:solidFill>
        </p:grpSpPr>
        <p:sp>
          <p:nvSpPr>
            <p:cNvPr id="121938" name="Oval 121937">
              <a:extLst>
                <a:ext uri="{FF2B5EF4-FFF2-40B4-BE49-F238E27FC236}">
                  <a16:creationId xmlns:a16="http://schemas.microsoft.com/office/drawing/2014/main" id="{01D7557D-DA05-5C0D-4170-66EFC34D08F3}"/>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39" name="Oval 121938">
              <a:extLst>
                <a:ext uri="{FF2B5EF4-FFF2-40B4-BE49-F238E27FC236}">
                  <a16:creationId xmlns:a16="http://schemas.microsoft.com/office/drawing/2014/main" id="{3BD992A2-EAE4-A8AA-D9B2-085CCE3BFD66}"/>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40" name="Oval 121939">
              <a:extLst>
                <a:ext uri="{FF2B5EF4-FFF2-40B4-BE49-F238E27FC236}">
                  <a16:creationId xmlns:a16="http://schemas.microsoft.com/office/drawing/2014/main" id="{A00D5604-4A74-7B5E-98A8-567B0CE86160}"/>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41" name="Oval 121940">
              <a:extLst>
                <a:ext uri="{FF2B5EF4-FFF2-40B4-BE49-F238E27FC236}">
                  <a16:creationId xmlns:a16="http://schemas.microsoft.com/office/drawing/2014/main" id="{764937EA-2102-A1DD-1FF2-76A3E2A6FAA8}"/>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42" name="Group 121941">
            <a:extLst>
              <a:ext uri="{FF2B5EF4-FFF2-40B4-BE49-F238E27FC236}">
                <a16:creationId xmlns:a16="http://schemas.microsoft.com/office/drawing/2014/main" id="{4B4146EF-EC9D-A507-C149-4F234544CA33}"/>
              </a:ext>
            </a:extLst>
          </p:cNvPr>
          <p:cNvGrpSpPr/>
          <p:nvPr/>
        </p:nvGrpSpPr>
        <p:grpSpPr>
          <a:xfrm>
            <a:off x="2848326" y="2778319"/>
            <a:ext cx="821741" cy="239590"/>
            <a:chOff x="6321009" y="1750880"/>
            <a:chExt cx="821741" cy="239590"/>
          </a:xfrm>
          <a:solidFill>
            <a:schemeClr val="bg1">
              <a:lumMod val="50000"/>
            </a:schemeClr>
          </a:solidFill>
        </p:grpSpPr>
        <p:sp>
          <p:nvSpPr>
            <p:cNvPr id="121943" name="Oval 121942">
              <a:extLst>
                <a:ext uri="{FF2B5EF4-FFF2-40B4-BE49-F238E27FC236}">
                  <a16:creationId xmlns:a16="http://schemas.microsoft.com/office/drawing/2014/main" id="{785C1E7C-01DF-64C6-23D3-8AF80EAD02E6}"/>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44" name="Oval 121943">
              <a:extLst>
                <a:ext uri="{FF2B5EF4-FFF2-40B4-BE49-F238E27FC236}">
                  <a16:creationId xmlns:a16="http://schemas.microsoft.com/office/drawing/2014/main" id="{962A06BB-4D6F-84AD-A59B-9E751599E53F}"/>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45" name="Oval 121944">
              <a:extLst>
                <a:ext uri="{FF2B5EF4-FFF2-40B4-BE49-F238E27FC236}">
                  <a16:creationId xmlns:a16="http://schemas.microsoft.com/office/drawing/2014/main" id="{C0377995-9F20-6A80-429A-37ED5AAAB4D4}"/>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46" name="Oval 121945">
              <a:extLst>
                <a:ext uri="{FF2B5EF4-FFF2-40B4-BE49-F238E27FC236}">
                  <a16:creationId xmlns:a16="http://schemas.microsoft.com/office/drawing/2014/main" id="{FDABA284-EC4D-AD12-5F37-540EB88991A9}"/>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47" name="Group 121946">
            <a:extLst>
              <a:ext uri="{FF2B5EF4-FFF2-40B4-BE49-F238E27FC236}">
                <a16:creationId xmlns:a16="http://schemas.microsoft.com/office/drawing/2014/main" id="{ABCBE258-6382-DB0F-BA78-40D4C074ADD1}"/>
              </a:ext>
            </a:extLst>
          </p:cNvPr>
          <p:cNvGrpSpPr/>
          <p:nvPr/>
        </p:nvGrpSpPr>
        <p:grpSpPr>
          <a:xfrm rot="10957950">
            <a:off x="3742494" y="2802366"/>
            <a:ext cx="821741" cy="239590"/>
            <a:chOff x="6321009" y="1750880"/>
            <a:chExt cx="821741" cy="239590"/>
          </a:xfrm>
          <a:solidFill>
            <a:schemeClr val="bg1">
              <a:lumMod val="50000"/>
            </a:schemeClr>
          </a:solidFill>
        </p:grpSpPr>
        <p:sp>
          <p:nvSpPr>
            <p:cNvPr id="121948" name="Oval 121947">
              <a:extLst>
                <a:ext uri="{FF2B5EF4-FFF2-40B4-BE49-F238E27FC236}">
                  <a16:creationId xmlns:a16="http://schemas.microsoft.com/office/drawing/2014/main" id="{FE93BD50-2769-4061-A807-0C6DE65386C1}"/>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49" name="Oval 121948">
              <a:extLst>
                <a:ext uri="{FF2B5EF4-FFF2-40B4-BE49-F238E27FC236}">
                  <a16:creationId xmlns:a16="http://schemas.microsoft.com/office/drawing/2014/main" id="{A5F6185E-3F5C-EC73-6440-6ECBA7567C55}"/>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50" name="Oval 121949">
              <a:extLst>
                <a:ext uri="{FF2B5EF4-FFF2-40B4-BE49-F238E27FC236}">
                  <a16:creationId xmlns:a16="http://schemas.microsoft.com/office/drawing/2014/main" id="{E7563454-79D2-A682-8D96-63BC71D35314}"/>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51" name="Oval 121950">
              <a:extLst>
                <a:ext uri="{FF2B5EF4-FFF2-40B4-BE49-F238E27FC236}">
                  <a16:creationId xmlns:a16="http://schemas.microsoft.com/office/drawing/2014/main" id="{A2F71975-CB52-F049-F349-1273E0098D62}"/>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52" name="Group 121951">
            <a:extLst>
              <a:ext uri="{FF2B5EF4-FFF2-40B4-BE49-F238E27FC236}">
                <a16:creationId xmlns:a16="http://schemas.microsoft.com/office/drawing/2014/main" id="{8C0F51E5-A7AF-CD91-0FC6-9E185FAE2AB1}"/>
              </a:ext>
            </a:extLst>
          </p:cNvPr>
          <p:cNvGrpSpPr/>
          <p:nvPr/>
        </p:nvGrpSpPr>
        <p:grpSpPr>
          <a:xfrm>
            <a:off x="1143000" y="2962952"/>
            <a:ext cx="845052" cy="213268"/>
            <a:chOff x="5767447" y="2274114"/>
            <a:chExt cx="845052" cy="213268"/>
          </a:xfrm>
          <a:solidFill>
            <a:schemeClr val="bg1">
              <a:lumMod val="50000"/>
            </a:schemeClr>
          </a:solidFill>
        </p:grpSpPr>
        <p:sp>
          <p:nvSpPr>
            <p:cNvPr id="121953" name="Oval 121952">
              <a:extLst>
                <a:ext uri="{FF2B5EF4-FFF2-40B4-BE49-F238E27FC236}">
                  <a16:creationId xmlns:a16="http://schemas.microsoft.com/office/drawing/2014/main" id="{93CCFC49-E01D-ACD7-BBCF-E8530F50593C}"/>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54" name="Oval 121953">
              <a:extLst>
                <a:ext uri="{FF2B5EF4-FFF2-40B4-BE49-F238E27FC236}">
                  <a16:creationId xmlns:a16="http://schemas.microsoft.com/office/drawing/2014/main" id="{BEA951D8-23F8-394E-54E6-D79B8A90F2B9}"/>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55" name="Oval 121954">
              <a:extLst>
                <a:ext uri="{FF2B5EF4-FFF2-40B4-BE49-F238E27FC236}">
                  <a16:creationId xmlns:a16="http://schemas.microsoft.com/office/drawing/2014/main" id="{C2B6DD33-4FEC-ADF6-6372-0BD64F6205E4}"/>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56" name="Oval 121955">
              <a:extLst>
                <a:ext uri="{FF2B5EF4-FFF2-40B4-BE49-F238E27FC236}">
                  <a16:creationId xmlns:a16="http://schemas.microsoft.com/office/drawing/2014/main" id="{446051EB-7618-E2B9-CDFA-15586B6FDD43}"/>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57" name="Group 121956">
            <a:extLst>
              <a:ext uri="{FF2B5EF4-FFF2-40B4-BE49-F238E27FC236}">
                <a16:creationId xmlns:a16="http://schemas.microsoft.com/office/drawing/2014/main" id="{1D1E617A-3EA7-BFF7-BB71-B4E030C0390A}"/>
              </a:ext>
            </a:extLst>
          </p:cNvPr>
          <p:cNvGrpSpPr/>
          <p:nvPr/>
        </p:nvGrpSpPr>
        <p:grpSpPr>
          <a:xfrm rot="10800000">
            <a:off x="2030699" y="2955011"/>
            <a:ext cx="845052" cy="213268"/>
            <a:chOff x="5767447" y="2274114"/>
            <a:chExt cx="845052" cy="213268"/>
          </a:xfrm>
          <a:solidFill>
            <a:schemeClr val="bg1">
              <a:lumMod val="50000"/>
            </a:schemeClr>
          </a:solidFill>
        </p:grpSpPr>
        <p:sp>
          <p:nvSpPr>
            <p:cNvPr id="121958" name="Oval 121957">
              <a:extLst>
                <a:ext uri="{FF2B5EF4-FFF2-40B4-BE49-F238E27FC236}">
                  <a16:creationId xmlns:a16="http://schemas.microsoft.com/office/drawing/2014/main" id="{973FC4AC-2612-A3CD-47D8-F0C37E233CDA}"/>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59" name="Oval 121958">
              <a:extLst>
                <a:ext uri="{FF2B5EF4-FFF2-40B4-BE49-F238E27FC236}">
                  <a16:creationId xmlns:a16="http://schemas.microsoft.com/office/drawing/2014/main" id="{D9899D58-8772-EBC1-3DFC-5EB2EBA5E857}"/>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60" name="Oval 121959">
              <a:extLst>
                <a:ext uri="{FF2B5EF4-FFF2-40B4-BE49-F238E27FC236}">
                  <a16:creationId xmlns:a16="http://schemas.microsoft.com/office/drawing/2014/main" id="{7A5B7F04-9623-6EAD-1109-FA94586F927E}"/>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61" name="Oval 121960">
              <a:extLst>
                <a:ext uri="{FF2B5EF4-FFF2-40B4-BE49-F238E27FC236}">
                  <a16:creationId xmlns:a16="http://schemas.microsoft.com/office/drawing/2014/main" id="{B0B393FC-5E9D-298F-066F-470C37EE3A9F}"/>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62" name="Group 121961">
            <a:extLst>
              <a:ext uri="{FF2B5EF4-FFF2-40B4-BE49-F238E27FC236}">
                <a16:creationId xmlns:a16="http://schemas.microsoft.com/office/drawing/2014/main" id="{56063C54-1CD5-5925-EA50-774D45E1AF1D}"/>
              </a:ext>
            </a:extLst>
          </p:cNvPr>
          <p:cNvGrpSpPr/>
          <p:nvPr/>
        </p:nvGrpSpPr>
        <p:grpSpPr>
          <a:xfrm>
            <a:off x="2848326" y="2930719"/>
            <a:ext cx="821741" cy="239590"/>
            <a:chOff x="6321009" y="1750880"/>
            <a:chExt cx="821741" cy="239590"/>
          </a:xfrm>
          <a:solidFill>
            <a:schemeClr val="bg1">
              <a:lumMod val="50000"/>
            </a:schemeClr>
          </a:solidFill>
        </p:grpSpPr>
        <p:sp>
          <p:nvSpPr>
            <p:cNvPr id="121963" name="Oval 121962">
              <a:extLst>
                <a:ext uri="{FF2B5EF4-FFF2-40B4-BE49-F238E27FC236}">
                  <a16:creationId xmlns:a16="http://schemas.microsoft.com/office/drawing/2014/main" id="{3D48A5BF-20F3-F313-D02B-25B5FF857884}"/>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64" name="Oval 121963">
              <a:extLst>
                <a:ext uri="{FF2B5EF4-FFF2-40B4-BE49-F238E27FC236}">
                  <a16:creationId xmlns:a16="http://schemas.microsoft.com/office/drawing/2014/main" id="{C7C0792E-14B4-B36E-5018-233AA1D4ADE3}"/>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65" name="Oval 121964">
              <a:extLst>
                <a:ext uri="{FF2B5EF4-FFF2-40B4-BE49-F238E27FC236}">
                  <a16:creationId xmlns:a16="http://schemas.microsoft.com/office/drawing/2014/main" id="{D7D057E3-40FC-0229-4140-318D92910CC2}"/>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66" name="Oval 121965">
              <a:extLst>
                <a:ext uri="{FF2B5EF4-FFF2-40B4-BE49-F238E27FC236}">
                  <a16:creationId xmlns:a16="http://schemas.microsoft.com/office/drawing/2014/main" id="{9636377C-5D58-72DE-03CD-22D8DFCFED7C}"/>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1967" name="Group 121966">
            <a:extLst>
              <a:ext uri="{FF2B5EF4-FFF2-40B4-BE49-F238E27FC236}">
                <a16:creationId xmlns:a16="http://schemas.microsoft.com/office/drawing/2014/main" id="{958F7DEF-E592-27FD-8371-ED404F2AFE92}"/>
              </a:ext>
            </a:extLst>
          </p:cNvPr>
          <p:cNvGrpSpPr/>
          <p:nvPr/>
        </p:nvGrpSpPr>
        <p:grpSpPr>
          <a:xfrm rot="10957950">
            <a:off x="3742494" y="2954766"/>
            <a:ext cx="821741" cy="239590"/>
            <a:chOff x="6321009" y="1750880"/>
            <a:chExt cx="821741" cy="239590"/>
          </a:xfrm>
          <a:solidFill>
            <a:schemeClr val="bg1">
              <a:lumMod val="50000"/>
            </a:schemeClr>
          </a:solidFill>
        </p:grpSpPr>
        <p:sp>
          <p:nvSpPr>
            <p:cNvPr id="121968" name="Oval 121967">
              <a:extLst>
                <a:ext uri="{FF2B5EF4-FFF2-40B4-BE49-F238E27FC236}">
                  <a16:creationId xmlns:a16="http://schemas.microsoft.com/office/drawing/2014/main" id="{8EB9B728-9567-92E4-9E02-B2FF09C48403}"/>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69" name="Oval 121968">
              <a:extLst>
                <a:ext uri="{FF2B5EF4-FFF2-40B4-BE49-F238E27FC236}">
                  <a16:creationId xmlns:a16="http://schemas.microsoft.com/office/drawing/2014/main" id="{1CE7F2C8-FF89-11B9-4675-5BB72128D648}"/>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0" name="Oval 121969">
              <a:extLst>
                <a:ext uri="{FF2B5EF4-FFF2-40B4-BE49-F238E27FC236}">
                  <a16:creationId xmlns:a16="http://schemas.microsoft.com/office/drawing/2014/main" id="{B7A7E039-960D-28D4-E5B1-644EEEA91976}"/>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1" name="Oval 121970">
              <a:extLst>
                <a:ext uri="{FF2B5EF4-FFF2-40B4-BE49-F238E27FC236}">
                  <a16:creationId xmlns:a16="http://schemas.microsoft.com/office/drawing/2014/main" id="{686BE3A2-0E77-5B9E-27EA-4AA7E65636E0}"/>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121972" name="Right Brace 121971">
            <a:extLst>
              <a:ext uri="{FF2B5EF4-FFF2-40B4-BE49-F238E27FC236}">
                <a16:creationId xmlns:a16="http://schemas.microsoft.com/office/drawing/2014/main" id="{9A67D50B-3EFB-83AD-CDEB-47EFE68DBD6F}"/>
              </a:ext>
            </a:extLst>
          </p:cNvPr>
          <p:cNvSpPr/>
          <p:nvPr/>
        </p:nvSpPr>
        <p:spPr>
          <a:xfrm>
            <a:off x="4534720" y="2481605"/>
            <a:ext cx="284313" cy="649086"/>
          </a:xfrm>
          <a:prstGeom prst="rightBrace">
            <a:avLst/>
          </a:prstGeom>
          <a:ln w="222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11" name="TextBox 36">
            <a:extLst>
              <a:ext uri="{FF2B5EF4-FFF2-40B4-BE49-F238E27FC236}">
                <a16:creationId xmlns:a16="http://schemas.microsoft.com/office/drawing/2014/main" id="{C298C477-47CB-BDB2-7D32-94B0CF81B4F8}"/>
              </a:ext>
            </a:extLst>
          </p:cNvPr>
          <p:cNvSpPr txBox="1"/>
          <p:nvPr/>
        </p:nvSpPr>
        <p:spPr>
          <a:xfrm>
            <a:off x="517378" y="216717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grpSp>
        <p:nvGrpSpPr>
          <p:cNvPr id="150" name="Group 149">
            <a:extLst>
              <a:ext uri="{FF2B5EF4-FFF2-40B4-BE49-F238E27FC236}">
                <a16:creationId xmlns:a16="http://schemas.microsoft.com/office/drawing/2014/main" id="{3D57EDB8-9783-4C23-CAB9-04EABF48F246}"/>
              </a:ext>
            </a:extLst>
          </p:cNvPr>
          <p:cNvGrpSpPr/>
          <p:nvPr/>
        </p:nvGrpSpPr>
        <p:grpSpPr>
          <a:xfrm>
            <a:off x="2821430" y="2473519"/>
            <a:ext cx="821741" cy="239590"/>
            <a:chOff x="6321009" y="1750880"/>
            <a:chExt cx="821741" cy="239590"/>
          </a:xfrm>
          <a:solidFill>
            <a:schemeClr val="bg1">
              <a:lumMod val="50000"/>
            </a:schemeClr>
          </a:solidFill>
        </p:grpSpPr>
        <p:sp>
          <p:nvSpPr>
            <p:cNvPr id="171" name="Oval 170">
              <a:extLst>
                <a:ext uri="{FF2B5EF4-FFF2-40B4-BE49-F238E27FC236}">
                  <a16:creationId xmlns:a16="http://schemas.microsoft.com/office/drawing/2014/main" id="{F8831F49-3384-3C3E-B1CE-331818383EE7}"/>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72" name="Oval 171">
              <a:extLst>
                <a:ext uri="{FF2B5EF4-FFF2-40B4-BE49-F238E27FC236}">
                  <a16:creationId xmlns:a16="http://schemas.microsoft.com/office/drawing/2014/main" id="{11734E06-0F5D-4282-7923-1F94B19E4F48}"/>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73" name="Oval 172">
              <a:extLst>
                <a:ext uri="{FF2B5EF4-FFF2-40B4-BE49-F238E27FC236}">
                  <a16:creationId xmlns:a16="http://schemas.microsoft.com/office/drawing/2014/main" id="{B7C4461C-E2CA-C4AA-5D3C-ECC71A1EA9F6}"/>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74" name="Oval 173">
              <a:extLst>
                <a:ext uri="{FF2B5EF4-FFF2-40B4-BE49-F238E27FC236}">
                  <a16:creationId xmlns:a16="http://schemas.microsoft.com/office/drawing/2014/main" id="{A8A3C02D-E014-3772-1D68-D62F5DDD6AB7}"/>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75" name="Group 174">
            <a:extLst>
              <a:ext uri="{FF2B5EF4-FFF2-40B4-BE49-F238E27FC236}">
                <a16:creationId xmlns:a16="http://schemas.microsoft.com/office/drawing/2014/main" id="{AB535B47-3138-DAC9-8CEA-ADB0BC9F1C09}"/>
              </a:ext>
            </a:extLst>
          </p:cNvPr>
          <p:cNvGrpSpPr/>
          <p:nvPr/>
        </p:nvGrpSpPr>
        <p:grpSpPr>
          <a:xfrm rot="10957950">
            <a:off x="3715598" y="2497566"/>
            <a:ext cx="821741" cy="239590"/>
            <a:chOff x="6321009" y="1750880"/>
            <a:chExt cx="821741" cy="239590"/>
          </a:xfrm>
          <a:solidFill>
            <a:schemeClr val="bg1">
              <a:lumMod val="50000"/>
            </a:schemeClr>
          </a:solidFill>
        </p:grpSpPr>
        <p:sp>
          <p:nvSpPr>
            <p:cNvPr id="176" name="Oval 175">
              <a:extLst>
                <a:ext uri="{FF2B5EF4-FFF2-40B4-BE49-F238E27FC236}">
                  <a16:creationId xmlns:a16="http://schemas.microsoft.com/office/drawing/2014/main" id="{4F64F869-0B4D-2C55-0FB6-9040B4F87B35}"/>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1" name="Oval 180">
              <a:extLst>
                <a:ext uri="{FF2B5EF4-FFF2-40B4-BE49-F238E27FC236}">
                  <a16:creationId xmlns:a16="http://schemas.microsoft.com/office/drawing/2014/main" id="{6761CB22-0380-F393-6220-00E623456C24}"/>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4" name="Oval 183">
              <a:extLst>
                <a:ext uri="{FF2B5EF4-FFF2-40B4-BE49-F238E27FC236}">
                  <a16:creationId xmlns:a16="http://schemas.microsoft.com/office/drawing/2014/main" id="{EEC01B10-1F9F-98AB-85AF-3B17DE9D933E}"/>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5" name="Oval 184">
              <a:extLst>
                <a:ext uri="{FF2B5EF4-FFF2-40B4-BE49-F238E27FC236}">
                  <a16:creationId xmlns:a16="http://schemas.microsoft.com/office/drawing/2014/main" id="{BA402369-D4F4-3BD1-3B6F-387DAC26993B}"/>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cxnSp>
        <p:nvCxnSpPr>
          <p:cNvPr id="205" name="Straight Connector 27">
            <a:extLst>
              <a:ext uri="{FF2B5EF4-FFF2-40B4-BE49-F238E27FC236}">
                <a16:creationId xmlns:a16="http://schemas.microsoft.com/office/drawing/2014/main" id="{994D992E-AED1-4D5E-6979-429831D534C4}"/>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21989" name="TextBox 121862">
            <a:extLst>
              <a:ext uri="{FF2B5EF4-FFF2-40B4-BE49-F238E27FC236}">
                <a16:creationId xmlns:a16="http://schemas.microsoft.com/office/drawing/2014/main" id="{756E90B0-5E55-B631-05BF-538FC99EE10E}"/>
              </a:ext>
            </a:extLst>
          </p:cNvPr>
          <p:cNvSpPr txBox="1"/>
          <p:nvPr/>
        </p:nvSpPr>
        <p:spPr>
          <a:xfrm>
            <a:off x="816352" y="2156697"/>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186" name="TextBox 185">
            <a:extLst>
              <a:ext uri="{FF2B5EF4-FFF2-40B4-BE49-F238E27FC236}">
                <a16:creationId xmlns:a16="http://schemas.microsoft.com/office/drawing/2014/main" id="{17A29B7A-C4A0-AF04-04DD-CF15502146B7}"/>
              </a:ext>
            </a:extLst>
          </p:cNvPr>
          <p:cNvSpPr txBox="1"/>
          <p:nvPr/>
        </p:nvSpPr>
        <p:spPr>
          <a:xfrm>
            <a:off x="4816790" y="2339514"/>
            <a:ext cx="3188067" cy="2241639"/>
          </a:xfrm>
          <a:prstGeom prst="rect">
            <a:avLst/>
          </a:prstGeom>
          <a:solidFill>
            <a:schemeClr val="bg1"/>
          </a:solidFill>
        </p:spPr>
        <p:txBody>
          <a:bodyPr wrap="square" lIns="25400" tIns="12700" rIns="25400" bIns="12700" rtlCol="0">
            <a:spAutoFit/>
          </a:bodyPr>
          <a:lstStyle/>
          <a:p>
            <a:r>
              <a:rPr lang="de-DE" sz="1600" i="1" noProof="0" dirty="0"/>
              <a:t>Nun können wir also erkennen, wie</a:t>
            </a:r>
          </a:p>
          <a:p>
            <a:r>
              <a:rPr lang="de-DE" sz="1600" b="1" noProof="0" dirty="0">
                <a:solidFill>
                  <a:srgbClr val="0000FF"/>
                </a:solidFill>
              </a:rPr>
              <a:t>basale laminare Drusen,</a:t>
            </a:r>
          </a:p>
          <a:p>
            <a:r>
              <a:rPr lang="de-DE" sz="1600" i="1" noProof="0" dirty="0"/>
              <a:t>, sofern sie ausreichend ausgedehnt sind (mehr dazu später), das RPE von der Bruch-Membran ablösen können (d. h. eine „</a:t>
            </a:r>
            <a:r>
              <a:rPr lang="de-DE" sz="1600" i="1" noProof="0" dirty="0" err="1"/>
              <a:t>drusen</a:t>
            </a:r>
            <a:r>
              <a:rPr lang="en-GB" sz="1600" i="1" dirty="0" err="1"/>
              <a:t>oide</a:t>
            </a:r>
            <a:r>
              <a:rPr lang="de-DE" sz="1600" i="1" noProof="0" dirty="0"/>
              <a:t>“ PED verursachen)</a:t>
            </a:r>
          </a:p>
        </p:txBody>
      </p:sp>
      <p:sp>
        <p:nvSpPr>
          <p:cNvPr id="202" name="Text Box 4">
            <a:extLst>
              <a:ext uri="{FF2B5EF4-FFF2-40B4-BE49-F238E27FC236}">
                <a16:creationId xmlns:a16="http://schemas.microsoft.com/office/drawing/2014/main" id="{FE963531-7A04-9024-D544-2572131B3D88}"/>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Tree>
    <p:extLst>
      <p:ext uri="{BB962C8B-B14F-4D97-AF65-F5344CB8AC3E}">
        <p14:creationId xmlns:p14="http://schemas.microsoft.com/office/powerpoint/2010/main" val="370755974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4D52FC-04AA-3171-413B-661D673390E8}"/>
            </a:ext>
          </a:extLst>
        </p:cNvPr>
        <p:cNvGrpSpPr/>
        <p:nvPr/>
      </p:nvGrpSpPr>
      <p:grpSpPr>
        <a:xfrm>
          <a:off x="0" y="0"/>
          <a:ext cx="0" cy="0"/>
          <a:chOff x="0" y="0"/>
          <a:chExt cx="0" cy="0"/>
        </a:xfrm>
      </p:grpSpPr>
      <p:sp>
        <p:nvSpPr>
          <p:cNvPr id="183" name="TextBox 182">
            <a:extLst>
              <a:ext uri="{FF2B5EF4-FFF2-40B4-BE49-F238E27FC236}">
                <a16:creationId xmlns:a16="http://schemas.microsoft.com/office/drawing/2014/main" id="{0BEFC32A-3935-D537-6ACA-6B9C1E511B0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lide Number Placeholder 1">
            <a:extLst>
              <a:ext uri="{FF2B5EF4-FFF2-40B4-BE49-F238E27FC236}">
                <a16:creationId xmlns:a16="http://schemas.microsoft.com/office/drawing/2014/main" id="{4A196652-ED49-DC30-84E0-548819B774CE}"/>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117</a:t>
            </a:fld>
            <a:endParaRPr lang="de-DE" noProof="0" dirty="0"/>
          </a:p>
        </p:txBody>
      </p:sp>
      <p:sp>
        <p:nvSpPr>
          <p:cNvPr id="196" name="Rectangle 9">
            <a:extLst>
              <a:ext uri="{FF2B5EF4-FFF2-40B4-BE49-F238E27FC236}">
                <a16:creationId xmlns:a16="http://schemas.microsoft.com/office/drawing/2014/main" id="{A0F6CA74-048E-2F67-0D92-0524A87CC5C5}"/>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97" name="Rectangle 13">
            <a:extLst>
              <a:ext uri="{FF2B5EF4-FFF2-40B4-BE49-F238E27FC236}">
                <a16:creationId xmlns:a16="http://schemas.microsoft.com/office/drawing/2014/main" id="{9351D4EB-96DC-BE98-5483-2B569F107EB4}"/>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98" name="Rectangle 10">
            <a:extLst>
              <a:ext uri="{FF2B5EF4-FFF2-40B4-BE49-F238E27FC236}">
                <a16:creationId xmlns:a16="http://schemas.microsoft.com/office/drawing/2014/main" id="{1EDCEDC5-A689-6427-5AF3-B563EDABF200}"/>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99" name="Rectangle 8">
            <a:extLst>
              <a:ext uri="{FF2B5EF4-FFF2-40B4-BE49-F238E27FC236}">
                <a16:creationId xmlns:a16="http://schemas.microsoft.com/office/drawing/2014/main" id="{F630109C-4AC8-4729-5A90-909CA5CEF2A7}"/>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200" name="Rectangle 11">
            <a:extLst>
              <a:ext uri="{FF2B5EF4-FFF2-40B4-BE49-F238E27FC236}">
                <a16:creationId xmlns:a16="http://schemas.microsoft.com/office/drawing/2014/main" id="{C66BEB6A-B4CC-8C67-FDBB-4C95B37CC300}"/>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201" name="Rectangle 4">
            <a:extLst>
              <a:ext uri="{FF2B5EF4-FFF2-40B4-BE49-F238E27FC236}">
                <a16:creationId xmlns:a16="http://schemas.microsoft.com/office/drawing/2014/main" id="{288CEAC5-46AF-F575-C069-BA6021703D44}"/>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03" name="Text Box 5">
            <a:extLst>
              <a:ext uri="{FF2B5EF4-FFF2-40B4-BE49-F238E27FC236}">
                <a16:creationId xmlns:a16="http://schemas.microsoft.com/office/drawing/2014/main" id="{18BAC2B9-AF7A-E2DA-85C3-662777528D52}"/>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204" name="Line 6">
            <a:extLst>
              <a:ext uri="{FF2B5EF4-FFF2-40B4-BE49-F238E27FC236}">
                <a16:creationId xmlns:a16="http://schemas.microsoft.com/office/drawing/2014/main" id="{F833F116-EF56-C7C8-D220-25EDBBF65166}"/>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206" name="Text Box 12">
            <a:extLst>
              <a:ext uri="{FF2B5EF4-FFF2-40B4-BE49-F238E27FC236}">
                <a16:creationId xmlns:a16="http://schemas.microsoft.com/office/drawing/2014/main" id="{B7A7869E-E67F-1FCC-EBFC-73535826100A}"/>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07" name="Text Box 13">
            <a:extLst>
              <a:ext uri="{FF2B5EF4-FFF2-40B4-BE49-F238E27FC236}">
                <a16:creationId xmlns:a16="http://schemas.microsoft.com/office/drawing/2014/main" id="{52DA73C5-8637-905C-BE00-7484E467CB62}"/>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08" name="Left Brace 16">
            <a:extLst>
              <a:ext uri="{FF2B5EF4-FFF2-40B4-BE49-F238E27FC236}">
                <a16:creationId xmlns:a16="http://schemas.microsoft.com/office/drawing/2014/main" id="{94C4F8DC-DD2D-109F-5A9D-EC2A5B4B93E9}"/>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09" name="TextBox 17">
            <a:extLst>
              <a:ext uri="{FF2B5EF4-FFF2-40B4-BE49-F238E27FC236}">
                <a16:creationId xmlns:a16="http://schemas.microsoft.com/office/drawing/2014/main" id="{1E34ADC8-F9B1-8C73-DACF-B7E71DAC63BA}"/>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210" name="Straight Connector 27">
            <a:extLst>
              <a:ext uri="{FF2B5EF4-FFF2-40B4-BE49-F238E27FC236}">
                <a16:creationId xmlns:a16="http://schemas.microsoft.com/office/drawing/2014/main" id="{A89506B9-07B1-5BB9-50CD-30E3AF8EC1D5}"/>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205" name="Straight Connector 27">
            <a:extLst>
              <a:ext uri="{FF2B5EF4-FFF2-40B4-BE49-F238E27FC236}">
                <a16:creationId xmlns:a16="http://schemas.microsoft.com/office/drawing/2014/main" id="{9260354F-B6D1-C2FD-2BD3-C8CC8C724B5F}"/>
              </a:ext>
            </a:extLst>
          </p:cNvPr>
          <p:cNvCxnSpPr>
            <a:cxnSpLocks/>
          </p:cNvCxnSpPr>
          <p:nvPr/>
        </p:nvCxnSpPr>
        <p:spPr>
          <a:xfrm>
            <a:off x="1077242" y="26670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02" name="Text Box 4">
            <a:extLst>
              <a:ext uri="{FF2B5EF4-FFF2-40B4-BE49-F238E27FC236}">
                <a16:creationId xmlns:a16="http://schemas.microsoft.com/office/drawing/2014/main" id="{15E0FADD-F5BF-53C5-A423-A2A0043C2A35}"/>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grpSp>
        <p:nvGrpSpPr>
          <p:cNvPr id="3" name="Group 8">
            <a:extLst>
              <a:ext uri="{FF2B5EF4-FFF2-40B4-BE49-F238E27FC236}">
                <a16:creationId xmlns:a16="http://schemas.microsoft.com/office/drawing/2014/main" id="{652AED6E-5158-1FF1-D759-4519EE4587E5}"/>
              </a:ext>
            </a:extLst>
          </p:cNvPr>
          <p:cNvGrpSpPr/>
          <p:nvPr/>
        </p:nvGrpSpPr>
        <p:grpSpPr>
          <a:xfrm>
            <a:off x="1008060" y="3136531"/>
            <a:ext cx="3528984" cy="488249"/>
            <a:chOff x="1066800" y="3900801"/>
            <a:chExt cx="3446422" cy="369963"/>
          </a:xfrm>
          <a:solidFill>
            <a:srgbClr val="0000FF"/>
          </a:solidFill>
        </p:grpSpPr>
        <p:grpSp>
          <p:nvGrpSpPr>
            <p:cNvPr id="4" name="Group 180">
              <a:extLst>
                <a:ext uri="{FF2B5EF4-FFF2-40B4-BE49-F238E27FC236}">
                  <a16:creationId xmlns:a16="http://schemas.microsoft.com/office/drawing/2014/main" id="{BD655846-DEEB-5AD6-9AD5-164F332800CF}"/>
                </a:ext>
              </a:extLst>
            </p:cNvPr>
            <p:cNvGrpSpPr/>
            <p:nvPr/>
          </p:nvGrpSpPr>
          <p:grpSpPr>
            <a:xfrm>
              <a:off x="1066800" y="3920103"/>
              <a:ext cx="563336" cy="118497"/>
              <a:chOff x="5767447" y="2274114"/>
              <a:chExt cx="845052" cy="213268"/>
            </a:xfrm>
            <a:grpFill/>
          </p:grpSpPr>
          <p:sp>
            <p:nvSpPr>
              <p:cNvPr id="134" name="Oval 181">
                <a:extLst>
                  <a:ext uri="{FF2B5EF4-FFF2-40B4-BE49-F238E27FC236}">
                    <a16:creationId xmlns:a16="http://schemas.microsoft.com/office/drawing/2014/main" id="{CA936B2E-27E0-B968-5C86-BD161D49CB14}"/>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5" name="Oval 182">
                <a:extLst>
                  <a:ext uri="{FF2B5EF4-FFF2-40B4-BE49-F238E27FC236}">
                    <a16:creationId xmlns:a16="http://schemas.microsoft.com/office/drawing/2014/main" id="{7D6A7D55-5B0F-6E91-1E85-3EC342D3229A}"/>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6" name="Oval 183">
                <a:extLst>
                  <a:ext uri="{FF2B5EF4-FFF2-40B4-BE49-F238E27FC236}">
                    <a16:creationId xmlns:a16="http://schemas.microsoft.com/office/drawing/2014/main" id="{B01C9163-EA30-06C7-8595-7A1873776CC4}"/>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7" name="Oval 184">
                <a:extLst>
                  <a:ext uri="{FF2B5EF4-FFF2-40B4-BE49-F238E27FC236}">
                    <a16:creationId xmlns:a16="http://schemas.microsoft.com/office/drawing/2014/main" id="{9C22576D-B23E-2DF9-E1BB-A69B50049319}"/>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5" name="Group 185">
              <a:extLst>
                <a:ext uri="{FF2B5EF4-FFF2-40B4-BE49-F238E27FC236}">
                  <a16:creationId xmlns:a16="http://schemas.microsoft.com/office/drawing/2014/main" id="{6FAB6E36-B6D1-05BF-364D-975EBBD298D0}"/>
                </a:ext>
              </a:extLst>
            </p:cNvPr>
            <p:cNvGrpSpPr/>
            <p:nvPr/>
          </p:nvGrpSpPr>
          <p:grpSpPr>
            <a:xfrm rot="10800000">
              <a:off x="1631137" y="3913820"/>
              <a:ext cx="563336" cy="118497"/>
              <a:chOff x="5767447" y="2274114"/>
              <a:chExt cx="845052" cy="213268"/>
            </a:xfrm>
            <a:grpFill/>
          </p:grpSpPr>
          <p:sp>
            <p:nvSpPr>
              <p:cNvPr id="129" name="Oval 186">
                <a:extLst>
                  <a:ext uri="{FF2B5EF4-FFF2-40B4-BE49-F238E27FC236}">
                    <a16:creationId xmlns:a16="http://schemas.microsoft.com/office/drawing/2014/main" id="{3A909444-7932-3265-D9E1-CFE064B95FD0}"/>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0" name="Oval 187">
                <a:extLst>
                  <a:ext uri="{FF2B5EF4-FFF2-40B4-BE49-F238E27FC236}">
                    <a16:creationId xmlns:a16="http://schemas.microsoft.com/office/drawing/2014/main" id="{C4321BF3-2A76-0BF3-5170-4AB6367E8BCE}"/>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2" name="Oval 188">
                <a:extLst>
                  <a:ext uri="{FF2B5EF4-FFF2-40B4-BE49-F238E27FC236}">
                    <a16:creationId xmlns:a16="http://schemas.microsoft.com/office/drawing/2014/main" id="{59BB1D4F-6037-2978-3145-D8ED5BB2AFF4}"/>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3" name="Oval 189">
                <a:extLst>
                  <a:ext uri="{FF2B5EF4-FFF2-40B4-BE49-F238E27FC236}">
                    <a16:creationId xmlns:a16="http://schemas.microsoft.com/office/drawing/2014/main" id="{A2C1C234-2DFF-E3C0-57C0-99C1982E8D21}"/>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6" name="Group 190">
              <a:extLst>
                <a:ext uri="{FF2B5EF4-FFF2-40B4-BE49-F238E27FC236}">
                  <a16:creationId xmlns:a16="http://schemas.microsoft.com/office/drawing/2014/main" id="{1958DA16-23B3-2EEE-C8C4-4645A5F527FC}"/>
                </a:ext>
              </a:extLst>
            </p:cNvPr>
            <p:cNvGrpSpPr/>
            <p:nvPr/>
          </p:nvGrpSpPr>
          <p:grpSpPr>
            <a:xfrm>
              <a:off x="2240737" y="3900801"/>
              <a:ext cx="547796" cy="133122"/>
              <a:chOff x="6321009" y="1750880"/>
              <a:chExt cx="821741" cy="239590"/>
            </a:xfrm>
            <a:grpFill/>
          </p:grpSpPr>
          <p:sp>
            <p:nvSpPr>
              <p:cNvPr id="121981" name="Oval 191">
                <a:extLst>
                  <a:ext uri="{FF2B5EF4-FFF2-40B4-BE49-F238E27FC236}">
                    <a16:creationId xmlns:a16="http://schemas.microsoft.com/office/drawing/2014/main" id="{876F6EF0-7766-EE5B-9C0B-3C63391C4EB4}"/>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82" name="Oval 192">
                <a:extLst>
                  <a:ext uri="{FF2B5EF4-FFF2-40B4-BE49-F238E27FC236}">
                    <a16:creationId xmlns:a16="http://schemas.microsoft.com/office/drawing/2014/main" id="{44900962-FFC0-5063-5992-00045A40CFC0}"/>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83" name="Oval 193">
                <a:extLst>
                  <a:ext uri="{FF2B5EF4-FFF2-40B4-BE49-F238E27FC236}">
                    <a16:creationId xmlns:a16="http://schemas.microsoft.com/office/drawing/2014/main" id="{203ED79C-7F90-4A50-67CB-EE139E2842A7}"/>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8" name="Oval 255">
                <a:extLst>
                  <a:ext uri="{FF2B5EF4-FFF2-40B4-BE49-F238E27FC236}">
                    <a16:creationId xmlns:a16="http://schemas.microsoft.com/office/drawing/2014/main" id="{71B104B0-FDBB-DD19-543A-822853A67A84}"/>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7" name="Group 256">
              <a:extLst>
                <a:ext uri="{FF2B5EF4-FFF2-40B4-BE49-F238E27FC236}">
                  <a16:creationId xmlns:a16="http://schemas.microsoft.com/office/drawing/2014/main" id="{AFBB7126-8F7A-0617-0E64-0C19CA84AF66}"/>
                </a:ext>
              </a:extLst>
            </p:cNvPr>
            <p:cNvGrpSpPr/>
            <p:nvPr/>
          </p:nvGrpSpPr>
          <p:grpSpPr>
            <a:xfrm>
              <a:off x="1066800" y="3981702"/>
              <a:ext cx="563336" cy="118497"/>
              <a:chOff x="5767447" y="2274114"/>
              <a:chExt cx="845052" cy="213268"/>
            </a:xfrm>
            <a:grpFill/>
          </p:grpSpPr>
          <p:sp>
            <p:nvSpPr>
              <p:cNvPr id="121977" name="Oval 257">
                <a:extLst>
                  <a:ext uri="{FF2B5EF4-FFF2-40B4-BE49-F238E27FC236}">
                    <a16:creationId xmlns:a16="http://schemas.microsoft.com/office/drawing/2014/main" id="{0CF0897B-57C1-4AA1-4D4B-3B5750815B25}"/>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8" name="Oval 258">
                <a:extLst>
                  <a:ext uri="{FF2B5EF4-FFF2-40B4-BE49-F238E27FC236}">
                    <a16:creationId xmlns:a16="http://schemas.microsoft.com/office/drawing/2014/main" id="{3DC46F75-2B13-78B4-D216-E6DE507F6188}"/>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9" name="Oval 259">
                <a:extLst>
                  <a:ext uri="{FF2B5EF4-FFF2-40B4-BE49-F238E27FC236}">
                    <a16:creationId xmlns:a16="http://schemas.microsoft.com/office/drawing/2014/main" id="{CE5D4767-893F-1BAE-F44F-0E8D23D2F3ED}"/>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80" name="Oval 260">
                <a:extLst>
                  <a:ext uri="{FF2B5EF4-FFF2-40B4-BE49-F238E27FC236}">
                    <a16:creationId xmlns:a16="http://schemas.microsoft.com/office/drawing/2014/main" id="{6482424A-A568-96B4-A998-97A681F0854F}"/>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8" name="Group 261">
              <a:extLst>
                <a:ext uri="{FF2B5EF4-FFF2-40B4-BE49-F238E27FC236}">
                  <a16:creationId xmlns:a16="http://schemas.microsoft.com/office/drawing/2014/main" id="{DB5A03A0-1DF0-2A71-91FC-C210D0FFF7AA}"/>
                </a:ext>
              </a:extLst>
            </p:cNvPr>
            <p:cNvGrpSpPr/>
            <p:nvPr/>
          </p:nvGrpSpPr>
          <p:grpSpPr>
            <a:xfrm rot="10800000">
              <a:off x="1631137" y="3975419"/>
              <a:ext cx="563336" cy="118497"/>
              <a:chOff x="5767447" y="2274114"/>
              <a:chExt cx="845052" cy="213268"/>
            </a:xfrm>
            <a:grpFill/>
          </p:grpSpPr>
          <p:sp>
            <p:nvSpPr>
              <p:cNvPr id="127" name="Oval 262">
                <a:extLst>
                  <a:ext uri="{FF2B5EF4-FFF2-40B4-BE49-F238E27FC236}">
                    <a16:creationId xmlns:a16="http://schemas.microsoft.com/office/drawing/2014/main" id="{40980F26-4789-16EB-BC38-CCBDD0A5D2E8}"/>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4" name="Oval 263">
                <a:extLst>
                  <a:ext uri="{FF2B5EF4-FFF2-40B4-BE49-F238E27FC236}">
                    <a16:creationId xmlns:a16="http://schemas.microsoft.com/office/drawing/2014/main" id="{0F687EF0-439E-3073-3211-411E5FC58AB8}"/>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5" name="Oval 264">
                <a:extLst>
                  <a:ext uri="{FF2B5EF4-FFF2-40B4-BE49-F238E27FC236}">
                    <a16:creationId xmlns:a16="http://schemas.microsoft.com/office/drawing/2014/main" id="{7065915B-CD94-4356-9EEA-829DC73199C8}"/>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6" name="Oval 265">
                <a:extLst>
                  <a:ext uri="{FF2B5EF4-FFF2-40B4-BE49-F238E27FC236}">
                    <a16:creationId xmlns:a16="http://schemas.microsoft.com/office/drawing/2014/main" id="{E4C5D692-E3CD-05C4-A08E-285FC386AD0D}"/>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9" name="Group 266">
              <a:extLst>
                <a:ext uri="{FF2B5EF4-FFF2-40B4-BE49-F238E27FC236}">
                  <a16:creationId xmlns:a16="http://schemas.microsoft.com/office/drawing/2014/main" id="{E4EB480E-906F-63B8-5BDA-47B390B698D6}"/>
                </a:ext>
              </a:extLst>
            </p:cNvPr>
            <p:cNvGrpSpPr/>
            <p:nvPr/>
          </p:nvGrpSpPr>
          <p:grpSpPr>
            <a:xfrm>
              <a:off x="2240737" y="3962400"/>
              <a:ext cx="547796" cy="133122"/>
              <a:chOff x="6321009" y="1750880"/>
              <a:chExt cx="821741" cy="239590"/>
            </a:xfrm>
            <a:grpFill/>
          </p:grpSpPr>
          <p:sp>
            <p:nvSpPr>
              <p:cNvPr id="123" name="Oval 267">
                <a:extLst>
                  <a:ext uri="{FF2B5EF4-FFF2-40B4-BE49-F238E27FC236}">
                    <a16:creationId xmlns:a16="http://schemas.microsoft.com/office/drawing/2014/main" id="{BD8CB2A8-5009-7633-336A-4D724E217211}"/>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4" name="Oval 268">
                <a:extLst>
                  <a:ext uri="{FF2B5EF4-FFF2-40B4-BE49-F238E27FC236}">
                    <a16:creationId xmlns:a16="http://schemas.microsoft.com/office/drawing/2014/main" id="{7A7DED03-A198-C0FD-E177-5AE8F710FC3D}"/>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5" name="Oval 269">
                <a:extLst>
                  <a:ext uri="{FF2B5EF4-FFF2-40B4-BE49-F238E27FC236}">
                    <a16:creationId xmlns:a16="http://schemas.microsoft.com/office/drawing/2014/main" id="{61F0B529-F15F-1ED0-8990-11293036AF9A}"/>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6" name="Oval 270">
                <a:extLst>
                  <a:ext uri="{FF2B5EF4-FFF2-40B4-BE49-F238E27FC236}">
                    <a16:creationId xmlns:a16="http://schemas.microsoft.com/office/drawing/2014/main" id="{8ED6C36B-A208-1790-B9A4-F26F1F0E4DDC}"/>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0" name="Group 271">
              <a:extLst>
                <a:ext uri="{FF2B5EF4-FFF2-40B4-BE49-F238E27FC236}">
                  <a16:creationId xmlns:a16="http://schemas.microsoft.com/office/drawing/2014/main" id="{601E01A6-3915-26C7-0B2F-5CC836D12785}"/>
                </a:ext>
              </a:extLst>
            </p:cNvPr>
            <p:cNvGrpSpPr/>
            <p:nvPr/>
          </p:nvGrpSpPr>
          <p:grpSpPr>
            <a:xfrm>
              <a:off x="1086520" y="4086096"/>
              <a:ext cx="563336" cy="118497"/>
              <a:chOff x="5767447" y="2274114"/>
              <a:chExt cx="845052" cy="213268"/>
            </a:xfrm>
            <a:grpFill/>
          </p:grpSpPr>
          <p:sp>
            <p:nvSpPr>
              <p:cNvPr id="119" name="Oval 272">
                <a:extLst>
                  <a:ext uri="{FF2B5EF4-FFF2-40B4-BE49-F238E27FC236}">
                    <a16:creationId xmlns:a16="http://schemas.microsoft.com/office/drawing/2014/main" id="{7A77FBA4-777E-2EBD-4EA0-173B4BE69F38}"/>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0" name="Oval 273">
                <a:extLst>
                  <a:ext uri="{FF2B5EF4-FFF2-40B4-BE49-F238E27FC236}">
                    <a16:creationId xmlns:a16="http://schemas.microsoft.com/office/drawing/2014/main" id="{4F5AA8A0-A3B0-0D16-C386-7E99A3FAD939}"/>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 name="Oval 274">
                <a:extLst>
                  <a:ext uri="{FF2B5EF4-FFF2-40B4-BE49-F238E27FC236}">
                    <a16:creationId xmlns:a16="http://schemas.microsoft.com/office/drawing/2014/main" id="{AD813AED-5968-E802-93F4-B3C9A41E2334}"/>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2" name="Oval 275">
                <a:extLst>
                  <a:ext uri="{FF2B5EF4-FFF2-40B4-BE49-F238E27FC236}">
                    <a16:creationId xmlns:a16="http://schemas.microsoft.com/office/drawing/2014/main" id="{ECC1C8B7-5F0D-CF05-E7A0-FFC27B3EC2CD}"/>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1" name="Group 276">
              <a:extLst>
                <a:ext uri="{FF2B5EF4-FFF2-40B4-BE49-F238E27FC236}">
                  <a16:creationId xmlns:a16="http://schemas.microsoft.com/office/drawing/2014/main" id="{46069121-EBDE-FA34-6A1D-31D1E97BEC03}"/>
                </a:ext>
              </a:extLst>
            </p:cNvPr>
            <p:cNvGrpSpPr/>
            <p:nvPr/>
          </p:nvGrpSpPr>
          <p:grpSpPr>
            <a:xfrm rot="10800000">
              <a:off x="1650857" y="4079813"/>
              <a:ext cx="563336" cy="118497"/>
              <a:chOff x="5767447" y="2274114"/>
              <a:chExt cx="845052" cy="213268"/>
            </a:xfrm>
            <a:grpFill/>
          </p:grpSpPr>
          <p:sp>
            <p:nvSpPr>
              <p:cNvPr id="115" name="Oval 277">
                <a:extLst>
                  <a:ext uri="{FF2B5EF4-FFF2-40B4-BE49-F238E27FC236}">
                    <a16:creationId xmlns:a16="http://schemas.microsoft.com/office/drawing/2014/main" id="{DD986E8F-3E04-2B18-BA20-F56BB82F8552}"/>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6" name="Oval 278">
                <a:extLst>
                  <a:ext uri="{FF2B5EF4-FFF2-40B4-BE49-F238E27FC236}">
                    <a16:creationId xmlns:a16="http://schemas.microsoft.com/office/drawing/2014/main" id="{017508D5-919A-8E59-10FA-5D2951787274}"/>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7" name="Oval 279">
                <a:extLst>
                  <a:ext uri="{FF2B5EF4-FFF2-40B4-BE49-F238E27FC236}">
                    <a16:creationId xmlns:a16="http://schemas.microsoft.com/office/drawing/2014/main" id="{F7B2FD68-4632-EA93-2FD1-78A1AF566E46}"/>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8" name="Oval 280">
                <a:extLst>
                  <a:ext uri="{FF2B5EF4-FFF2-40B4-BE49-F238E27FC236}">
                    <a16:creationId xmlns:a16="http://schemas.microsoft.com/office/drawing/2014/main" id="{9CD7243C-78A4-219F-BE5B-574DF7DF2A7A}"/>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2" name="Group 281">
              <a:extLst>
                <a:ext uri="{FF2B5EF4-FFF2-40B4-BE49-F238E27FC236}">
                  <a16:creationId xmlns:a16="http://schemas.microsoft.com/office/drawing/2014/main" id="{68854A91-731C-C652-EC57-7A817078F3B2}"/>
                </a:ext>
              </a:extLst>
            </p:cNvPr>
            <p:cNvGrpSpPr/>
            <p:nvPr/>
          </p:nvGrpSpPr>
          <p:grpSpPr>
            <a:xfrm>
              <a:off x="2260457" y="4066794"/>
              <a:ext cx="547796" cy="133122"/>
              <a:chOff x="6321009" y="1750880"/>
              <a:chExt cx="821741" cy="239590"/>
            </a:xfrm>
            <a:grpFill/>
          </p:grpSpPr>
          <p:sp>
            <p:nvSpPr>
              <p:cNvPr id="111" name="Oval 282">
                <a:extLst>
                  <a:ext uri="{FF2B5EF4-FFF2-40B4-BE49-F238E27FC236}">
                    <a16:creationId xmlns:a16="http://schemas.microsoft.com/office/drawing/2014/main" id="{CD119D87-7768-0169-D70C-6CC946B618D5}"/>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2" name="Oval 283">
                <a:extLst>
                  <a:ext uri="{FF2B5EF4-FFF2-40B4-BE49-F238E27FC236}">
                    <a16:creationId xmlns:a16="http://schemas.microsoft.com/office/drawing/2014/main" id="{EAE00F61-7648-80B8-4BAE-C62B8EB364C3}"/>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3" name="Oval 284">
                <a:extLst>
                  <a:ext uri="{FF2B5EF4-FFF2-40B4-BE49-F238E27FC236}">
                    <a16:creationId xmlns:a16="http://schemas.microsoft.com/office/drawing/2014/main" id="{F4C7B5D2-976B-0155-B551-4D86892C2363}"/>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4" name="Oval 285">
                <a:extLst>
                  <a:ext uri="{FF2B5EF4-FFF2-40B4-BE49-F238E27FC236}">
                    <a16:creationId xmlns:a16="http://schemas.microsoft.com/office/drawing/2014/main" id="{F524DF2B-0409-7814-301F-DF1E98074D8C}"/>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3" name="Group 286">
              <a:extLst>
                <a:ext uri="{FF2B5EF4-FFF2-40B4-BE49-F238E27FC236}">
                  <a16:creationId xmlns:a16="http://schemas.microsoft.com/office/drawing/2014/main" id="{5F571E64-910F-EE0E-FF51-65F0944704F3}"/>
                </a:ext>
              </a:extLst>
            </p:cNvPr>
            <p:cNvGrpSpPr/>
            <p:nvPr/>
          </p:nvGrpSpPr>
          <p:grpSpPr>
            <a:xfrm>
              <a:off x="1086520" y="4147695"/>
              <a:ext cx="563336" cy="118497"/>
              <a:chOff x="5767447" y="2274114"/>
              <a:chExt cx="845052" cy="213268"/>
            </a:xfrm>
            <a:grpFill/>
          </p:grpSpPr>
          <p:sp>
            <p:nvSpPr>
              <p:cNvPr id="107" name="Oval 287">
                <a:extLst>
                  <a:ext uri="{FF2B5EF4-FFF2-40B4-BE49-F238E27FC236}">
                    <a16:creationId xmlns:a16="http://schemas.microsoft.com/office/drawing/2014/main" id="{E202D1A4-AE6C-B8CB-0E3D-9C54508B32D0}"/>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8" name="Oval 288">
                <a:extLst>
                  <a:ext uri="{FF2B5EF4-FFF2-40B4-BE49-F238E27FC236}">
                    <a16:creationId xmlns:a16="http://schemas.microsoft.com/office/drawing/2014/main" id="{67D00906-8453-FD94-F93D-F19397C6B4B6}"/>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9" name="Oval 289">
                <a:extLst>
                  <a:ext uri="{FF2B5EF4-FFF2-40B4-BE49-F238E27FC236}">
                    <a16:creationId xmlns:a16="http://schemas.microsoft.com/office/drawing/2014/main" id="{5F027331-3679-7368-BCF1-BAA26DFE4702}"/>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0" name="Oval 290">
                <a:extLst>
                  <a:ext uri="{FF2B5EF4-FFF2-40B4-BE49-F238E27FC236}">
                    <a16:creationId xmlns:a16="http://schemas.microsoft.com/office/drawing/2014/main" id="{DD39DB23-3C62-0ADE-4DBF-4240B81167D3}"/>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4" name="Group 291">
              <a:extLst>
                <a:ext uri="{FF2B5EF4-FFF2-40B4-BE49-F238E27FC236}">
                  <a16:creationId xmlns:a16="http://schemas.microsoft.com/office/drawing/2014/main" id="{B2F39A0A-3468-CDE1-7AE3-814B50B5A55F}"/>
                </a:ext>
              </a:extLst>
            </p:cNvPr>
            <p:cNvGrpSpPr/>
            <p:nvPr/>
          </p:nvGrpSpPr>
          <p:grpSpPr>
            <a:xfrm rot="10800000">
              <a:off x="1650857" y="4141412"/>
              <a:ext cx="563336" cy="118497"/>
              <a:chOff x="5767447" y="2274114"/>
              <a:chExt cx="845052" cy="213268"/>
            </a:xfrm>
            <a:grpFill/>
          </p:grpSpPr>
          <p:sp>
            <p:nvSpPr>
              <p:cNvPr id="103" name="Oval 292">
                <a:extLst>
                  <a:ext uri="{FF2B5EF4-FFF2-40B4-BE49-F238E27FC236}">
                    <a16:creationId xmlns:a16="http://schemas.microsoft.com/office/drawing/2014/main" id="{06D0BAB2-6F17-ED5C-7A0C-B9E0F992620E}"/>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4" name="Oval 293">
                <a:extLst>
                  <a:ext uri="{FF2B5EF4-FFF2-40B4-BE49-F238E27FC236}">
                    <a16:creationId xmlns:a16="http://schemas.microsoft.com/office/drawing/2014/main" id="{FBA2800B-9DAC-F0FC-0DC6-524A2A2FFF46}"/>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5" name="Oval 294">
                <a:extLst>
                  <a:ext uri="{FF2B5EF4-FFF2-40B4-BE49-F238E27FC236}">
                    <a16:creationId xmlns:a16="http://schemas.microsoft.com/office/drawing/2014/main" id="{54283C8D-A53E-E7FB-BDB6-8B3308208AE8}"/>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6" name="Oval 295">
                <a:extLst>
                  <a:ext uri="{FF2B5EF4-FFF2-40B4-BE49-F238E27FC236}">
                    <a16:creationId xmlns:a16="http://schemas.microsoft.com/office/drawing/2014/main" id="{3EC88D12-A456-5558-1F6C-815BEA488D9F}"/>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5" name="Group 296">
              <a:extLst>
                <a:ext uri="{FF2B5EF4-FFF2-40B4-BE49-F238E27FC236}">
                  <a16:creationId xmlns:a16="http://schemas.microsoft.com/office/drawing/2014/main" id="{FA44811C-E583-7288-BAD3-B80F588F5733}"/>
                </a:ext>
              </a:extLst>
            </p:cNvPr>
            <p:cNvGrpSpPr/>
            <p:nvPr/>
          </p:nvGrpSpPr>
          <p:grpSpPr>
            <a:xfrm>
              <a:off x="2260457" y="4128393"/>
              <a:ext cx="547796" cy="133122"/>
              <a:chOff x="6321009" y="1750880"/>
              <a:chExt cx="821741" cy="239590"/>
            </a:xfrm>
            <a:grpFill/>
          </p:grpSpPr>
          <p:sp>
            <p:nvSpPr>
              <p:cNvPr id="99" name="Oval 297">
                <a:extLst>
                  <a:ext uri="{FF2B5EF4-FFF2-40B4-BE49-F238E27FC236}">
                    <a16:creationId xmlns:a16="http://schemas.microsoft.com/office/drawing/2014/main" id="{21477837-9B3D-F25A-3FB0-FF570B49D147}"/>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0" name="Oval 298">
                <a:extLst>
                  <a:ext uri="{FF2B5EF4-FFF2-40B4-BE49-F238E27FC236}">
                    <a16:creationId xmlns:a16="http://schemas.microsoft.com/office/drawing/2014/main" id="{87AA813E-8E1A-7269-D824-C7D26C8DDBB5}"/>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1" name="Oval 299">
                <a:extLst>
                  <a:ext uri="{FF2B5EF4-FFF2-40B4-BE49-F238E27FC236}">
                    <a16:creationId xmlns:a16="http://schemas.microsoft.com/office/drawing/2014/main" id="{DC840AE8-7E39-9408-2ACC-2638DFC00276}"/>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2" name="Oval 300">
                <a:extLst>
                  <a:ext uri="{FF2B5EF4-FFF2-40B4-BE49-F238E27FC236}">
                    <a16:creationId xmlns:a16="http://schemas.microsoft.com/office/drawing/2014/main" id="{AD35A61D-7A93-6AE6-0F91-E1CB48FF211F}"/>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6" name="Group 301">
              <a:extLst>
                <a:ext uri="{FF2B5EF4-FFF2-40B4-BE49-F238E27FC236}">
                  <a16:creationId xmlns:a16="http://schemas.microsoft.com/office/drawing/2014/main" id="{ED866781-9E7B-3647-276F-BA8822453C3C}"/>
                </a:ext>
              </a:extLst>
            </p:cNvPr>
            <p:cNvGrpSpPr/>
            <p:nvPr/>
          </p:nvGrpSpPr>
          <p:grpSpPr>
            <a:xfrm>
              <a:off x="2771769" y="3924675"/>
              <a:ext cx="563336" cy="118497"/>
              <a:chOff x="5767447" y="2274114"/>
              <a:chExt cx="845052" cy="213268"/>
            </a:xfrm>
            <a:grpFill/>
          </p:grpSpPr>
          <p:sp>
            <p:nvSpPr>
              <p:cNvPr id="95" name="Oval 302">
                <a:extLst>
                  <a:ext uri="{FF2B5EF4-FFF2-40B4-BE49-F238E27FC236}">
                    <a16:creationId xmlns:a16="http://schemas.microsoft.com/office/drawing/2014/main" id="{A65FE491-30AC-AEC8-A283-715254A1950F}"/>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6" name="Oval 303">
                <a:extLst>
                  <a:ext uri="{FF2B5EF4-FFF2-40B4-BE49-F238E27FC236}">
                    <a16:creationId xmlns:a16="http://schemas.microsoft.com/office/drawing/2014/main" id="{D96650E8-C6FC-491D-B3D3-995701940328}"/>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7" name="Oval 304">
                <a:extLst>
                  <a:ext uri="{FF2B5EF4-FFF2-40B4-BE49-F238E27FC236}">
                    <a16:creationId xmlns:a16="http://schemas.microsoft.com/office/drawing/2014/main" id="{515909BA-F31C-17B2-169F-A2CA322C340A}"/>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8" name="Oval 305">
                <a:extLst>
                  <a:ext uri="{FF2B5EF4-FFF2-40B4-BE49-F238E27FC236}">
                    <a16:creationId xmlns:a16="http://schemas.microsoft.com/office/drawing/2014/main" id="{5E346382-C114-2D30-5FB4-ED7FF808FB4E}"/>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7" name="Group 306">
              <a:extLst>
                <a:ext uri="{FF2B5EF4-FFF2-40B4-BE49-F238E27FC236}">
                  <a16:creationId xmlns:a16="http://schemas.microsoft.com/office/drawing/2014/main" id="{D05D7D9B-25CF-E26F-7003-FAC54AEF6C21}"/>
                </a:ext>
              </a:extLst>
            </p:cNvPr>
            <p:cNvGrpSpPr/>
            <p:nvPr/>
          </p:nvGrpSpPr>
          <p:grpSpPr>
            <a:xfrm rot="10800000">
              <a:off x="3336106" y="3918392"/>
              <a:ext cx="563336" cy="118497"/>
              <a:chOff x="5767447" y="2274114"/>
              <a:chExt cx="845052" cy="213268"/>
            </a:xfrm>
            <a:grpFill/>
          </p:grpSpPr>
          <p:sp>
            <p:nvSpPr>
              <p:cNvPr id="91" name="Oval 307">
                <a:extLst>
                  <a:ext uri="{FF2B5EF4-FFF2-40B4-BE49-F238E27FC236}">
                    <a16:creationId xmlns:a16="http://schemas.microsoft.com/office/drawing/2014/main" id="{6856E2B7-F266-DC5B-F0AE-8CA2B921E6B7}"/>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308">
                <a:extLst>
                  <a:ext uri="{FF2B5EF4-FFF2-40B4-BE49-F238E27FC236}">
                    <a16:creationId xmlns:a16="http://schemas.microsoft.com/office/drawing/2014/main" id="{3614420B-E5BE-D639-CBB2-76BEEEADEF89}"/>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309">
                <a:extLst>
                  <a:ext uri="{FF2B5EF4-FFF2-40B4-BE49-F238E27FC236}">
                    <a16:creationId xmlns:a16="http://schemas.microsoft.com/office/drawing/2014/main" id="{B7D8A352-DA21-9182-0700-098D55EDA275}"/>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4" name="Oval 310">
                <a:extLst>
                  <a:ext uri="{FF2B5EF4-FFF2-40B4-BE49-F238E27FC236}">
                    <a16:creationId xmlns:a16="http://schemas.microsoft.com/office/drawing/2014/main" id="{DC15AD5F-C4D6-04D9-EA8F-DC7D8E842572}"/>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8" name="Group 311">
              <a:extLst>
                <a:ext uri="{FF2B5EF4-FFF2-40B4-BE49-F238E27FC236}">
                  <a16:creationId xmlns:a16="http://schemas.microsoft.com/office/drawing/2014/main" id="{816F2BBE-4B35-A8AD-F131-0DBA26611045}"/>
                </a:ext>
              </a:extLst>
            </p:cNvPr>
            <p:cNvGrpSpPr/>
            <p:nvPr/>
          </p:nvGrpSpPr>
          <p:grpSpPr>
            <a:xfrm>
              <a:off x="3945706" y="3905373"/>
              <a:ext cx="547796" cy="133122"/>
              <a:chOff x="6321009" y="1750880"/>
              <a:chExt cx="821741" cy="239590"/>
            </a:xfrm>
            <a:grpFill/>
          </p:grpSpPr>
          <p:sp>
            <p:nvSpPr>
              <p:cNvPr id="86" name="Oval 312">
                <a:extLst>
                  <a:ext uri="{FF2B5EF4-FFF2-40B4-BE49-F238E27FC236}">
                    <a16:creationId xmlns:a16="http://schemas.microsoft.com/office/drawing/2014/main" id="{1D472A29-4C7B-6356-FCB1-C113052A7994}"/>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8" name="Oval 313">
                <a:extLst>
                  <a:ext uri="{FF2B5EF4-FFF2-40B4-BE49-F238E27FC236}">
                    <a16:creationId xmlns:a16="http://schemas.microsoft.com/office/drawing/2014/main" id="{DE61D6A9-A6D3-0FD5-E43D-31CE2DBAD47B}"/>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9" name="Oval 314">
                <a:extLst>
                  <a:ext uri="{FF2B5EF4-FFF2-40B4-BE49-F238E27FC236}">
                    <a16:creationId xmlns:a16="http://schemas.microsoft.com/office/drawing/2014/main" id="{1609FF12-2513-91F4-B3F4-2174F1436F66}"/>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0" name="Oval 315">
                <a:extLst>
                  <a:ext uri="{FF2B5EF4-FFF2-40B4-BE49-F238E27FC236}">
                    <a16:creationId xmlns:a16="http://schemas.microsoft.com/office/drawing/2014/main" id="{0F158272-4E7F-4042-18C3-D09D8274722E}"/>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19" name="Group 316">
              <a:extLst>
                <a:ext uri="{FF2B5EF4-FFF2-40B4-BE49-F238E27FC236}">
                  <a16:creationId xmlns:a16="http://schemas.microsoft.com/office/drawing/2014/main" id="{44E3EA9C-80F5-015C-9B8F-E0FC4C11D063}"/>
                </a:ext>
              </a:extLst>
            </p:cNvPr>
            <p:cNvGrpSpPr/>
            <p:nvPr/>
          </p:nvGrpSpPr>
          <p:grpSpPr>
            <a:xfrm>
              <a:off x="2771769" y="3986274"/>
              <a:ext cx="563336" cy="118497"/>
              <a:chOff x="5767447" y="2274114"/>
              <a:chExt cx="845052" cy="213268"/>
            </a:xfrm>
            <a:grpFill/>
          </p:grpSpPr>
          <p:sp>
            <p:nvSpPr>
              <p:cNvPr id="70" name="Oval 317">
                <a:extLst>
                  <a:ext uri="{FF2B5EF4-FFF2-40B4-BE49-F238E27FC236}">
                    <a16:creationId xmlns:a16="http://schemas.microsoft.com/office/drawing/2014/main" id="{42F79501-071A-D246-18CE-06053F076F61}"/>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71" name="Oval 318">
                <a:extLst>
                  <a:ext uri="{FF2B5EF4-FFF2-40B4-BE49-F238E27FC236}">
                    <a16:creationId xmlns:a16="http://schemas.microsoft.com/office/drawing/2014/main" id="{7E4791CD-8881-48E2-AE77-6DA0A1395C48}"/>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73" name="Oval 319">
                <a:extLst>
                  <a:ext uri="{FF2B5EF4-FFF2-40B4-BE49-F238E27FC236}">
                    <a16:creationId xmlns:a16="http://schemas.microsoft.com/office/drawing/2014/main" id="{642B23EA-5E42-35A1-BAA5-A381FB073EB0}"/>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74" name="Oval 320">
                <a:extLst>
                  <a:ext uri="{FF2B5EF4-FFF2-40B4-BE49-F238E27FC236}">
                    <a16:creationId xmlns:a16="http://schemas.microsoft.com/office/drawing/2014/main" id="{BAEA4341-E812-3ED5-791F-96B38D300367}"/>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20" name="Group 321">
              <a:extLst>
                <a:ext uri="{FF2B5EF4-FFF2-40B4-BE49-F238E27FC236}">
                  <a16:creationId xmlns:a16="http://schemas.microsoft.com/office/drawing/2014/main" id="{77955326-7BD6-DD03-4C27-BF9F195A570B}"/>
                </a:ext>
              </a:extLst>
            </p:cNvPr>
            <p:cNvGrpSpPr/>
            <p:nvPr/>
          </p:nvGrpSpPr>
          <p:grpSpPr>
            <a:xfrm rot="10800000">
              <a:off x="3336106" y="3979991"/>
              <a:ext cx="563336" cy="118497"/>
              <a:chOff x="5767447" y="2274114"/>
              <a:chExt cx="845052" cy="213268"/>
            </a:xfrm>
            <a:grpFill/>
          </p:grpSpPr>
          <p:sp>
            <p:nvSpPr>
              <p:cNvPr id="121880" name="Oval 322">
                <a:extLst>
                  <a:ext uri="{FF2B5EF4-FFF2-40B4-BE49-F238E27FC236}">
                    <a16:creationId xmlns:a16="http://schemas.microsoft.com/office/drawing/2014/main" id="{A31E11FF-B9B6-C492-BF6A-5FB21C1E2910}"/>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9" name="Oval 323">
                <a:extLst>
                  <a:ext uri="{FF2B5EF4-FFF2-40B4-BE49-F238E27FC236}">
                    <a16:creationId xmlns:a16="http://schemas.microsoft.com/office/drawing/2014/main" id="{FCF7E893-A2CF-3AF9-BD60-1D9BB082532B}"/>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7" name="Oval 324">
                <a:extLst>
                  <a:ext uri="{FF2B5EF4-FFF2-40B4-BE49-F238E27FC236}">
                    <a16:creationId xmlns:a16="http://schemas.microsoft.com/office/drawing/2014/main" id="{420389D6-9BF2-9D84-EA6A-B0EA59A3AAA2}"/>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8" name="Oval 325">
                <a:extLst>
                  <a:ext uri="{FF2B5EF4-FFF2-40B4-BE49-F238E27FC236}">
                    <a16:creationId xmlns:a16="http://schemas.microsoft.com/office/drawing/2014/main" id="{E6FECB84-831D-B4BA-5F23-25F48C156655}"/>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21" name="Group 326">
              <a:extLst>
                <a:ext uri="{FF2B5EF4-FFF2-40B4-BE49-F238E27FC236}">
                  <a16:creationId xmlns:a16="http://schemas.microsoft.com/office/drawing/2014/main" id="{8EB528F8-9400-27B5-BC49-BEC914A1946B}"/>
                </a:ext>
              </a:extLst>
            </p:cNvPr>
            <p:cNvGrpSpPr/>
            <p:nvPr/>
          </p:nvGrpSpPr>
          <p:grpSpPr>
            <a:xfrm>
              <a:off x="3945706" y="3966972"/>
              <a:ext cx="547796" cy="133122"/>
              <a:chOff x="6321009" y="1750880"/>
              <a:chExt cx="821741" cy="239590"/>
            </a:xfrm>
            <a:grpFill/>
          </p:grpSpPr>
          <p:sp>
            <p:nvSpPr>
              <p:cNvPr id="58" name="Oval 327">
                <a:extLst>
                  <a:ext uri="{FF2B5EF4-FFF2-40B4-BE49-F238E27FC236}">
                    <a16:creationId xmlns:a16="http://schemas.microsoft.com/office/drawing/2014/main" id="{10E0DDB6-FD1E-B45D-5279-7F2708EF8B24}"/>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9" name="Oval 328">
                <a:extLst>
                  <a:ext uri="{FF2B5EF4-FFF2-40B4-BE49-F238E27FC236}">
                    <a16:creationId xmlns:a16="http://schemas.microsoft.com/office/drawing/2014/main" id="{7886BBAB-C61E-564F-E51E-5C374A4909E3}"/>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864" name="Oval 329">
                <a:extLst>
                  <a:ext uri="{FF2B5EF4-FFF2-40B4-BE49-F238E27FC236}">
                    <a16:creationId xmlns:a16="http://schemas.microsoft.com/office/drawing/2014/main" id="{78A559F9-D88F-9E08-F2CF-6B9CCBAAF773}"/>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869" name="Oval 330">
                <a:extLst>
                  <a:ext uri="{FF2B5EF4-FFF2-40B4-BE49-F238E27FC236}">
                    <a16:creationId xmlns:a16="http://schemas.microsoft.com/office/drawing/2014/main" id="{5568D19D-9662-0DA3-1992-A5E1BB0E435D}"/>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22" name="Group 331">
              <a:extLst>
                <a:ext uri="{FF2B5EF4-FFF2-40B4-BE49-F238E27FC236}">
                  <a16:creationId xmlns:a16="http://schemas.microsoft.com/office/drawing/2014/main" id="{5C9BB614-733C-F1A1-2958-D86D6A2ACB87}"/>
                </a:ext>
              </a:extLst>
            </p:cNvPr>
            <p:cNvGrpSpPr/>
            <p:nvPr/>
          </p:nvGrpSpPr>
          <p:grpSpPr>
            <a:xfrm>
              <a:off x="2791489" y="4090668"/>
              <a:ext cx="563336" cy="118497"/>
              <a:chOff x="5767447" y="2274114"/>
              <a:chExt cx="845052" cy="213268"/>
            </a:xfrm>
            <a:grpFill/>
          </p:grpSpPr>
          <p:sp>
            <p:nvSpPr>
              <p:cNvPr id="52" name="Oval 332">
                <a:extLst>
                  <a:ext uri="{FF2B5EF4-FFF2-40B4-BE49-F238E27FC236}">
                    <a16:creationId xmlns:a16="http://schemas.microsoft.com/office/drawing/2014/main" id="{AA4548AA-15FD-A347-C925-B4C75FFE2CDE}"/>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4" name="Oval 333">
                <a:extLst>
                  <a:ext uri="{FF2B5EF4-FFF2-40B4-BE49-F238E27FC236}">
                    <a16:creationId xmlns:a16="http://schemas.microsoft.com/office/drawing/2014/main" id="{DEA7D1C7-631B-EDE5-7713-49FE4B70F94F}"/>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5" name="Oval 334">
                <a:extLst>
                  <a:ext uri="{FF2B5EF4-FFF2-40B4-BE49-F238E27FC236}">
                    <a16:creationId xmlns:a16="http://schemas.microsoft.com/office/drawing/2014/main" id="{4861E7F4-4E1C-A7AF-9B6A-7F781B0EE4B6}"/>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7" name="Oval 335">
                <a:extLst>
                  <a:ext uri="{FF2B5EF4-FFF2-40B4-BE49-F238E27FC236}">
                    <a16:creationId xmlns:a16="http://schemas.microsoft.com/office/drawing/2014/main" id="{4FCB1DB8-E5DA-7B3F-493E-B7F148266D63}"/>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23" name="Group 336">
              <a:extLst>
                <a:ext uri="{FF2B5EF4-FFF2-40B4-BE49-F238E27FC236}">
                  <a16:creationId xmlns:a16="http://schemas.microsoft.com/office/drawing/2014/main" id="{26DE6F2F-8121-DEF2-522F-35437B4E99BC}"/>
                </a:ext>
              </a:extLst>
            </p:cNvPr>
            <p:cNvGrpSpPr/>
            <p:nvPr/>
          </p:nvGrpSpPr>
          <p:grpSpPr>
            <a:xfrm rot="10800000">
              <a:off x="3355826" y="4084385"/>
              <a:ext cx="563336" cy="118497"/>
              <a:chOff x="5767447" y="2274114"/>
              <a:chExt cx="845052" cy="213268"/>
            </a:xfrm>
            <a:grpFill/>
          </p:grpSpPr>
          <p:sp>
            <p:nvSpPr>
              <p:cNvPr id="45" name="Oval 337">
                <a:extLst>
                  <a:ext uri="{FF2B5EF4-FFF2-40B4-BE49-F238E27FC236}">
                    <a16:creationId xmlns:a16="http://schemas.microsoft.com/office/drawing/2014/main" id="{6F8D4E15-2FFD-5928-A025-457FC2EC8364}"/>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Oval 338">
                <a:extLst>
                  <a:ext uri="{FF2B5EF4-FFF2-40B4-BE49-F238E27FC236}">
                    <a16:creationId xmlns:a16="http://schemas.microsoft.com/office/drawing/2014/main" id="{A04C5EC3-D521-CC9A-8E43-849B3D1EE13D}"/>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Oval 339">
                <a:extLst>
                  <a:ext uri="{FF2B5EF4-FFF2-40B4-BE49-F238E27FC236}">
                    <a16:creationId xmlns:a16="http://schemas.microsoft.com/office/drawing/2014/main" id="{9E22A2B9-C5A6-4E70-899A-CE36428402DA}"/>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Oval 340">
                <a:extLst>
                  <a:ext uri="{FF2B5EF4-FFF2-40B4-BE49-F238E27FC236}">
                    <a16:creationId xmlns:a16="http://schemas.microsoft.com/office/drawing/2014/main" id="{BEFE14FF-A871-254B-6E44-C0B272640963}"/>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24" name="Group 341">
              <a:extLst>
                <a:ext uri="{FF2B5EF4-FFF2-40B4-BE49-F238E27FC236}">
                  <a16:creationId xmlns:a16="http://schemas.microsoft.com/office/drawing/2014/main" id="{CEE895C5-677C-4C3C-2269-FE6E8FAE1BB4}"/>
                </a:ext>
              </a:extLst>
            </p:cNvPr>
            <p:cNvGrpSpPr/>
            <p:nvPr/>
          </p:nvGrpSpPr>
          <p:grpSpPr>
            <a:xfrm>
              <a:off x="3965426" y="4071366"/>
              <a:ext cx="547796" cy="133122"/>
              <a:chOff x="6321009" y="1750880"/>
              <a:chExt cx="821741" cy="239590"/>
            </a:xfrm>
            <a:grpFill/>
          </p:grpSpPr>
          <p:sp>
            <p:nvSpPr>
              <p:cNvPr id="41" name="Oval 342">
                <a:extLst>
                  <a:ext uri="{FF2B5EF4-FFF2-40B4-BE49-F238E27FC236}">
                    <a16:creationId xmlns:a16="http://schemas.microsoft.com/office/drawing/2014/main" id="{8A9C087C-FA2F-C3DF-08A2-1D0A2D09ED2B}"/>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Oval 343">
                <a:extLst>
                  <a:ext uri="{FF2B5EF4-FFF2-40B4-BE49-F238E27FC236}">
                    <a16:creationId xmlns:a16="http://schemas.microsoft.com/office/drawing/2014/main" id="{A318F5AD-1368-5B47-D803-BE5D318A7CEF}"/>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Oval 344">
                <a:extLst>
                  <a:ext uri="{FF2B5EF4-FFF2-40B4-BE49-F238E27FC236}">
                    <a16:creationId xmlns:a16="http://schemas.microsoft.com/office/drawing/2014/main" id="{F1061E59-C34A-0B53-47F6-0333B404361C}"/>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4" name="Oval 345">
                <a:extLst>
                  <a:ext uri="{FF2B5EF4-FFF2-40B4-BE49-F238E27FC236}">
                    <a16:creationId xmlns:a16="http://schemas.microsoft.com/office/drawing/2014/main" id="{960CB7F0-BF86-2256-EB04-569F7224F9F5}"/>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25" name="Group 346">
              <a:extLst>
                <a:ext uri="{FF2B5EF4-FFF2-40B4-BE49-F238E27FC236}">
                  <a16:creationId xmlns:a16="http://schemas.microsoft.com/office/drawing/2014/main" id="{C55278A9-A4F3-5289-69DD-D3E1DE0935FE}"/>
                </a:ext>
              </a:extLst>
            </p:cNvPr>
            <p:cNvGrpSpPr/>
            <p:nvPr/>
          </p:nvGrpSpPr>
          <p:grpSpPr>
            <a:xfrm>
              <a:off x="2791489" y="4152267"/>
              <a:ext cx="563336" cy="118497"/>
              <a:chOff x="5767447" y="2274114"/>
              <a:chExt cx="845052" cy="213268"/>
            </a:xfrm>
            <a:grpFill/>
          </p:grpSpPr>
          <p:sp>
            <p:nvSpPr>
              <p:cNvPr id="36" name="Oval 347">
                <a:extLst>
                  <a:ext uri="{FF2B5EF4-FFF2-40B4-BE49-F238E27FC236}">
                    <a16:creationId xmlns:a16="http://schemas.microsoft.com/office/drawing/2014/main" id="{F04EBDEF-8652-8459-2425-67521E24103A}"/>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8" name="Oval 348">
                <a:extLst>
                  <a:ext uri="{FF2B5EF4-FFF2-40B4-BE49-F238E27FC236}">
                    <a16:creationId xmlns:a16="http://schemas.microsoft.com/office/drawing/2014/main" id="{87B094B3-121F-6A69-B7DD-FA7BCE434DAB}"/>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9" name="Oval 349">
                <a:extLst>
                  <a:ext uri="{FF2B5EF4-FFF2-40B4-BE49-F238E27FC236}">
                    <a16:creationId xmlns:a16="http://schemas.microsoft.com/office/drawing/2014/main" id="{958F9405-2F8A-8370-F229-06C0D112D65E}"/>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0" name="Oval 350">
                <a:extLst>
                  <a:ext uri="{FF2B5EF4-FFF2-40B4-BE49-F238E27FC236}">
                    <a16:creationId xmlns:a16="http://schemas.microsoft.com/office/drawing/2014/main" id="{9A776369-87C4-FA7E-23A3-C6C5DCDDF4DB}"/>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26" name="Group 351">
              <a:extLst>
                <a:ext uri="{FF2B5EF4-FFF2-40B4-BE49-F238E27FC236}">
                  <a16:creationId xmlns:a16="http://schemas.microsoft.com/office/drawing/2014/main" id="{9C94D836-5454-2A12-0A51-7A69857C3525}"/>
                </a:ext>
              </a:extLst>
            </p:cNvPr>
            <p:cNvGrpSpPr/>
            <p:nvPr/>
          </p:nvGrpSpPr>
          <p:grpSpPr>
            <a:xfrm rot="10800000">
              <a:off x="3355826" y="4145984"/>
              <a:ext cx="563336" cy="118497"/>
              <a:chOff x="5767447" y="2274114"/>
              <a:chExt cx="845052" cy="213268"/>
            </a:xfrm>
            <a:grpFill/>
          </p:grpSpPr>
          <p:sp>
            <p:nvSpPr>
              <p:cNvPr id="32" name="Oval 352">
                <a:extLst>
                  <a:ext uri="{FF2B5EF4-FFF2-40B4-BE49-F238E27FC236}">
                    <a16:creationId xmlns:a16="http://schemas.microsoft.com/office/drawing/2014/main" id="{5DEEB8D1-17BB-DA51-6BBD-48AE1BD65D5E}"/>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Oval 353">
                <a:extLst>
                  <a:ext uri="{FF2B5EF4-FFF2-40B4-BE49-F238E27FC236}">
                    <a16:creationId xmlns:a16="http://schemas.microsoft.com/office/drawing/2014/main" id="{91B6706D-9F6A-B2F2-E7E7-16DE15CBCD14}"/>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Oval 354">
                <a:extLst>
                  <a:ext uri="{FF2B5EF4-FFF2-40B4-BE49-F238E27FC236}">
                    <a16:creationId xmlns:a16="http://schemas.microsoft.com/office/drawing/2014/main" id="{0FAF1BCD-8E49-0F03-A169-86DE51E002A1}"/>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Oval 355">
                <a:extLst>
                  <a:ext uri="{FF2B5EF4-FFF2-40B4-BE49-F238E27FC236}">
                    <a16:creationId xmlns:a16="http://schemas.microsoft.com/office/drawing/2014/main" id="{AF1ED942-F049-887C-A532-B60617CDFC8D}"/>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nvGrpSpPr>
            <p:cNvPr id="27" name="Group 356">
              <a:extLst>
                <a:ext uri="{FF2B5EF4-FFF2-40B4-BE49-F238E27FC236}">
                  <a16:creationId xmlns:a16="http://schemas.microsoft.com/office/drawing/2014/main" id="{105D2A4F-BAAD-1E3E-5277-839BDF79D691}"/>
                </a:ext>
              </a:extLst>
            </p:cNvPr>
            <p:cNvGrpSpPr/>
            <p:nvPr/>
          </p:nvGrpSpPr>
          <p:grpSpPr>
            <a:xfrm>
              <a:off x="3965426" y="4132965"/>
              <a:ext cx="547796" cy="133122"/>
              <a:chOff x="6321009" y="1750880"/>
              <a:chExt cx="821741" cy="239590"/>
            </a:xfrm>
            <a:grpFill/>
          </p:grpSpPr>
          <p:sp>
            <p:nvSpPr>
              <p:cNvPr id="28" name="Oval 357">
                <a:extLst>
                  <a:ext uri="{FF2B5EF4-FFF2-40B4-BE49-F238E27FC236}">
                    <a16:creationId xmlns:a16="http://schemas.microsoft.com/office/drawing/2014/main" id="{EBAA545C-D046-8744-19C2-275A27995411}"/>
                  </a:ext>
                </a:extLst>
              </p:cNvPr>
              <p:cNvSpPr/>
              <p:nvPr/>
            </p:nvSpPr>
            <p:spPr>
              <a:xfrm rot="16004906">
                <a:off x="6338144" y="182093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Oval 358">
                <a:extLst>
                  <a:ext uri="{FF2B5EF4-FFF2-40B4-BE49-F238E27FC236}">
                    <a16:creationId xmlns:a16="http://schemas.microsoft.com/office/drawing/2014/main" id="{C19F7DD0-1B31-FBCF-AC79-B1F3C9F58271}"/>
                  </a:ext>
                </a:extLst>
              </p:cNvPr>
              <p:cNvSpPr/>
              <p:nvPr/>
            </p:nvSpPr>
            <p:spPr>
              <a:xfrm rot="16004906">
                <a:off x="6533157" y="1733745"/>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Oval 359">
                <a:extLst>
                  <a:ext uri="{FF2B5EF4-FFF2-40B4-BE49-F238E27FC236}">
                    <a16:creationId xmlns:a16="http://schemas.microsoft.com/office/drawing/2014/main" id="{67DEC884-0C6A-609C-D575-6C25BA835C28}"/>
                  </a:ext>
                </a:extLst>
              </p:cNvPr>
              <p:cNvSpPr/>
              <p:nvPr/>
            </p:nvSpPr>
            <p:spPr>
              <a:xfrm rot="16004906">
                <a:off x="6753187" y="1780010"/>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1" name="Oval 360">
                <a:extLst>
                  <a:ext uri="{FF2B5EF4-FFF2-40B4-BE49-F238E27FC236}">
                    <a16:creationId xmlns:a16="http://schemas.microsoft.com/office/drawing/2014/main" id="{BD40F879-70F3-A8ED-C662-F8308FD7B20A}"/>
                  </a:ext>
                </a:extLst>
              </p:cNvPr>
              <p:cNvSpPr/>
              <p:nvPr/>
            </p:nvSpPr>
            <p:spPr>
              <a:xfrm rot="16004906">
                <a:off x="6973216" y="1767404"/>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grpSp>
      <p:sp>
        <p:nvSpPr>
          <p:cNvPr id="138" name="TextBox 5">
            <a:extLst>
              <a:ext uri="{FF2B5EF4-FFF2-40B4-BE49-F238E27FC236}">
                <a16:creationId xmlns:a16="http://schemas.microsoft.com/office/drawing/2014/main" id="{4577EE09-60B1-635B-02BA-E81A6180DCF8}"/>
              </a:ext>
            </a:extLst>
          </p:cNvPr>
          <p:cNvSpPr txBox="1"/>
          <p:nvPr/>
        </p:nvSpPr>
        <p:spPr>
          <a:xfrm>
            <a:off x="4967594" y="2902226"/>
            <a:ext cx="3870144" cy="1010533"/>
          </a:xfrm>
          <a:prstGeom prst="rect">
            <a:avLst/>
          </a:prstGeom>
          <a:solidFill>
            <a:schemeClr val="bg1"/>
          </a:solidFill>
        </p:spPr>
        <p:txBody>
          <a:bodyPr wrap="square" lIns="25400" tIns="12700" rIns="25400" bIns="12700" rtlCol="0">
            <a:spAutoFit/>
          </a:bodyPr>
          <a:lstStyle/>
          <a:p>
            <a:r>
              <a:rPr lang="de-DE" sz="1600" i="1" noProof="0" dirty="0"/>
              <a:t>Ebenso lässt sich feststellen, dass ausgedehnte</a:t>
            </a:r>
          </a:p>
          <a:p>
            <a:r>
              <a:rPr lang="de-DE" sz="1600" b="1" noProof="0" dirty="0">
                <a:solidFill>
                  <a:srgbClr val="0000FF"/>
                </a:solidFill>
              </a:rPr>
              <a:t>basale </a:t>
            </a:r>
            <a:r>
              <a:rPr lang="de-DE" sz="1600" b="1" i="1" noProof="0" dirty="0">
                <a:solidFill>
                  <a:srgbClr val="0000FF"/>
                </a:solidFill>
              </a:rPr>
              <a:t>lineare </a:t>
            </a:r>
            <a:r>
              <a:rPr lang="de-DE" sz="1600" b="1" noProof="0" dirty="0">
                <a:solidFill>
                  <a:srgbClr val="0000FF"/>
                </a:solidFill>
              </a:rPr>
              <a:t>Drusen </a:t>
            </a:r>
            <a:r>
              <a:rPr lang="de-DE" sz="1600" b="1" noProof="0" dirty="0"/>
              <a:t>ebenfalls </a:t>
            </a:r>
            <a:r>
              <a:rPr lang="de-DE" sz="1600" i="1" noProof="0" dirty="0"/>
              <a:t>eine </a:t>
            </a:r>
            <a:r>
              <a:rPr lang="de-DE" sz="1600" i="1" noProof="0" dirty="0" err="1"/>
              <a:t>drusenoide</a:t>
            </a:r>
            <a:r>
              <a:rPr lang="de-DE" sz="1600" i="1" noProof="0" dirty="0"/>
              <a:t> PED hervorrufen können</a:t>
            </a:r>
          </a:p>
        </p:txBody>
      </p:sp>
      <p:sp>
        <p:nvSpPr>
          <p:cNvPr id="139" name="Right Brace 6">
            <a:extLst>
              <a:ext uri="{FF2B5EF4-FFF2-40B4-BE49-F238E27FC236}">
                <a16:creationId xmlns:a16="http://schemas.microsoft.com/office/drawing/2014/main" id="{F2B96212-61BC-3EB4-3083-2AB66A6AD099}"/>
              </a:ext>
            </a:extLst>
          </p:cNvPr>
          <p:cNvSpPr/>
          <p:nvPr/>
        </p:nvSpPr>
        <p:spPr>
          <a:xfrm>
            <a:off x="4585492" y="3112046"/>
            <a:ext cx="231037" cy="500032"/>
          </a:xfrm>
          <a:prstGeom prst="rightBrace">
            <a:avLst/>
          </a:prstGeom>
          <a:ln w="222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37" name="TextBox 36">
            <a:extLst>
              <a:ext uri="{FF2B5EF4-FFF2-40B4-BE49-F238E27FC236}">
                <a16:creationId xmlns:a16="http://schemas.microsoft.com/office/drawing/2014/main" id="{2F015D0C-DF66-4650-2F95-764059D64AC6}"/>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1">
                    <a:lumMod val="85000"/>
                  </a:schemeClr>
                </a:solidFill>
              </a:rPr>
              <a:t>Doch zunächst:</a:t>
            </a:r>
          </a:p>
        </p:txBody>
      </p:sp>
      <p:sp>
        <p:nvSpPr>
          <p:cNvPr id="49" name="TextBox 48">
            <a:extLst>
              <a:ext uri="{FF2B5EF4-FFF2-40B4-BE49-F238E27FC236}">
                <a16:creationId xmlns:a16="http://schemas.microsoft.com/office/drawing/2014/main" id="{73B3BA82-A9E2-0276-53A0-149A3500B917}"/>
              </a:ext>
            </a:extLst>
          </p:cNvPr>
          <p:cNvSpPr txBox="1"/>
          <p:nvPr/>
        </p:nvSpPr>
        <p:spPr>
          <a:xfrm>
            <a:off x="381000" y="1560810"/>
            <a:ext cx="3262432" cy="271869"/>
          </a:xfrm>
          <a:prstGeom prst="rect">
            <a:avLst/>
          </a:prstGeom>
          <a:noFill/>
        </p:spPr>
        <p:txBody>
          <a:bodyPr wrap="square" lIns="25400" tIns="12700" rIns="25400" bIns="12700" rtlCol="0">
            <a:spAutoFit/>
          </a:bodyPr>
          <a:lstStyle/>
          <a:p>
            <a:r>
              <a:rPr lang="de-DE" sz="1600" noProof="0" dirty="0">
                <a:latin typeface="Segoe Script" panose="020B0504020000000003" pitchFamily="34" charset="0"/>
              </a:rPr>
              <a:t>-1) </a:t>
            </a:r>
            <a:r>
              <a:rPr lang="de-DE" sz="1600" noProof="0" dirty="0">
                <a:solidFill>
                  <a:srgbClr val="0000FF"/>
                </a:solidFill>
                <a:latin typeface="Segoe Script" panose="020B0504020000000003" pitchFamily="34" charset="0"/>
              </a:rPr>
              <a:t> PR  äußere Segmente</a:t>
            </a:r>
          </a:p>
        </p:txBody>
      </p:sp>
      <p:sp>
        <p:nvSpPr>
          <p:cNvPr id="50" name="Cylinder 49">
            <a:extLst>
              <a:ext uri="{FF2B5EF4-FFF2-40B4-BE49-F238E27FC236}">
                <a16:creationId xmlns:a16="http://schemas.microsoft.com/office/drawing/2014/main" id="{4C3E52BA-F0B1-1D50-74A1-B4E3C056BFE5}"/>
              </a:ext>
            </a:extLst>
          </p:cNvPr>
          <p:cNvSpPr/>
          <p:nvPr/>
        </p:nvSpPr>
        <p:spPr>
          <a:xfrm rot="10800000">
            <a:off x="4229102" y="15886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1" name="Isosceles Triangle 50">
            <a:extLst>
              <a:ext uri="{FF2B5EF4-FFF2-40B4-BE49-F238E27FC236}">
                <a16:creationId xmlns:a16="http://schemas.microsoft.com/office/drawing/2014/main" id="{4A6B9E64-0326-EEED-89A2-ECF0DBF77853}"/>
              </a:ext>
            </a:extLst>
          </p:cNvPr>
          <p:cNvSpPr/>
          <p:nvPr/>
        </p:nvSpPr>
        <p:spPr>
          <a:xfrm rot="10800000">
            <a:off x="4039388" y="15520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3" name="Isosceles Triangle 52">
            <a:extLst>
              <a:ext uri="{FF2B5EF4-FFF2-40B4-BE49-F238E27FC236}">
                <a16:creationId xmlns:a16="http://schemas.microsoft.com/office/drawing/2014/main" id="{E6C614B6-D91B-CE7D-CB44-9ADC69B45F62}"/>
              </a:ext>
            </a:extLst>
          </p:cNvPr>
          <p:cNvSpPr/>
          <p:nvPr/>
        </p:nvSpPr>
        <p:spPr>
          <a:xfrm rot="10800000">
            <a:off x="3886201" y="15538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56" name="Cylinder 55">
            <a:extLst>
              <a:ext uri="{FF2B5EF4-FFF2-40B4-BE49-F238E27FC236}">
                <a16:creationId xmlns:a16="http://schemas.microsoft.com/office/drawing/2014/main" id="{606B601E-5060-6926-B3B2-474595BEC088}"/>
              </a:ext>
            </a:extLst>
          </p:cNvPr>
          <p:cNvSpPr/>
          <p:nvPr/>
        </p:nvSpPr>
        <p:spPr>
          <a:xfrm rot="10800000">
            <a:off x="3657601" y="16300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60" name="Straight Connector 59">
            <a:extLst>
              <a:ext uri="{FF2B5EF4-FFF2-40B4-BE49-F238E27FC236}">
                <a16:creationId xmlns:a16="http://schemas.microsoft.com/office/drawing/2014/main" id="{74492407-24F5-0880-9069-3F20832E83D6}"/>
              </a:ext>
            </a:extLst>
          </p:cNvPr>
          <p:cNvCxnSpPr>
            <a:cxnSpLocks/>
            <a:stCxn id="50" idx="3"/>
          </p:cNvCxnSpPr>
          <p:nvPr/>
        </p:nvCxnSpPr>
        <p:spPr>
          <a:xfrm flipV="1">
            <a:off x="4330701" y="12804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9E822D6E-752B-A037-B08C-B33D90B9B8CD}"/>
              </a:ext>
            </a:extLst>
          </p:cNvPr>
          <p:cNvCxnSpPr>
            <a:cxnSpLocks/>
          </p:cNvCxnSpPr>
          <p:nvPr/>
        </p:nvCxnSpPr>
        <p:spPr>
          <a:xfrm flipV="1">
            <a:off x="3759200" y="12463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8CF7ABE9-5828-17B6-8767-1CAC4FF58550}"/>
              </a:ext>
            </a:extLst>
          </p:cNvPr>
          <p:cNvCxnSpPr>
            <a:cxnSpLocks/>
          </p:cNvCxnSpPr>
          <p:nvPr/>
        </p:nvCxnSpPr>
        <p:spPr>
          <a:xfrm flipH="1" flipV="1">
            <a:off x="4086960" y="12274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1C83F3F0-9908-7CF4-20CA-6576FAB812B6}"/>
              </a:ext>
            </a:extLst>
          </p:cNvPr>
          <p:cNvCxnSpPr>
            <a:cxnSpLocks/>
          </p:cNvCxnSpPr>
          <p:nvPr/>
        </p:nvCxnSpPr>
        <p:spPr>
          <a:xfrm flipV="1">
            <a:off x="3962400" y="12463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56" name="Straight Connector 121855">
            <a:extLst>
              <a:ext uri="{FF2B5EF4-FFF2-40B4-BE49-F238E27FC236}">
                <a16:creationId xmlns:a16="http://schemas.microsoft.com/office/drawing/2014/main" id="{154F4522-A9DC-A7C7-B195-CC26CAE88FA5}"/>
              </a:ext>
            </a:extLst>
          </p:cNvPr>
          <p:cNvCxnSpPr>
            <a:cxnSpLocks/>
          </p:cNvCxnSpPr>
          <p:nvPr/>
        </p:nvCxnSpPr>
        <p:spPr>
          <a:xfrm>
            <a:off x="3656028"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57" name="Straight Connector 121856">
            <a:extLst>
              <a:ext uri="{FF2B5EF4-FFF2-40B4-BE49-F238E27FC236}">
                <a16:creationId xmlns:a16="http://schemas.microsoft.com/office/drawing/2014/main" id="{1724133E-8AB3-017E-D3CE-0E71F1585111}"/>
              </a:ext>
            </a:extLst>
          </p:cNvPr>
          <p:cNvCxnSpPr>
            <a:cxnSpLocks/>
          </p:cNvCxnSpPr>
          <p:nvPr/>
        </p:nvCxnSpPr>
        <p:spPr>
          <a:xfrm flipV="1">
            <a:off x="3762694"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58" name="Straight Connector 121857">
            <a:extLst>
              <a:ext uri="{FF2B5EF4-FFF2-40B4-BE49-F238E27FC236}">
                <a16:creationId xmlns:a16="http://schemas.microsoft.com/office/drawing/2014/main" id="{BA2BC222-DAE8-7993-6017-261A6CCDBB75}"/>
              </a:ext>
            </a:extLst>
          </p:cNvPr>
          <p:cNvCxnSpPr>
            <a:cxnSpLocks/>
          </p:cNvCxnSpPr>
          <p:nvPr/>
        </p:nvCxnSpPr>
        <p:spPr>
          <a:xfrm>
            <a:off x="4237115" y="11510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59" name="Straight Connector 121858">
            <a:extLst>
              <a:ext uri="{FF2B5EF4-FFF2-40B4-BE49-F238E27FC236}">
                <a16:creationId xmlns:a16="http://schemas.microsoft.com/office/drawing/2014/main" id="{32FE63E1-B042-F1AA-4E1E-67E4CD06F2EA}"/>
              </a:ext>
            </a:extLst>
          </p:cNvPr>
          <p:cNvCxnSpPr>
            <a:cxnSpLocks/>
          </p:cNvCxnSpPr>
          <p:nvPr/>
        </p:nvCxnSpPr>
        <p:spPr>
          <a:xfrm flipV="1">
            <a:off x="4343781" y="11510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0" name="Straight Connector 121859">
            <a:extLst>
              <a:ext uri="{FF2B5EF4-FFF2-40B4-BE49-F238E27FC236}">
                <a16:creationId xmlns:a16="http://schemas.microsoft.com/office/drawing/2014/main" id="{A9175DF3-2EC7-AB4A-366B-C45A14BF83A7}"/>
              </a:ext>
            </a:extLst>
          </p:cNvPr>
          <p:cNvCxnSpPr>
            <a:cxnSpLocks/>
          </p:cNvCxnSpPr>
          <p:nvPr/>
        </p:nvCxnSpPr>
        <p:spPr>
          <a:xfrm>
            <a:off x="3992552"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1" name="Straight Connector 121860">
            <a:extLst>
              <a:ext uri="{FF2B5EF4-FFF2-40B4-BE49-F238E27FC236}">
                <a16:creationId xmlns:a16="http://schemas.microsoft.com/office/drawing/2014/main" id="{C4652016-787E-9EDE-7960-5681D72C2759}"/>
              </a:ext>
            </a:extLst>
          </p:cNvPr>
          <p:cNvCxnSpPr>
            <a:cxnSpLocks/>
          </p:cNvCxnSpPr>
          <p:nvPr/>
        </p:nvCxnSpPr>
        <p:spPr>
          <a:xfrm flipV="1">
            <a:off x="4099218"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2" name="Straight Connector 121861">
            <a:extLst>
              <a:ext uri="{FF2B5EF4-FFF2-40B4-BE49-F238E27FC236}">
                <a16:creationId xmlns:a16="http://schemas.microsoft.com/office/drawing/2014/main" id="{D527C4F6-8A0B-8345-8B56-DCEFA40EBD6C}"/>
              </a:ext>
            </a:extLst>
          </p:cNvPr>
          <p:cNvCxnSpPr>
            <a:cxnSpLocks/>
          </p:cNvCxnSpPr>
          <p:nvPr/>
        </p:nvCxnSpPr>
        <p:spPr>
          <a:xfrm>
            <a:off x="3848419"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3" name="Straight Connector 121862">
            <a:extLst>
              <a:ext uri="{FF2B5EF4-FFF2-40B4-BE49-F238E27FC236}">
                <a16:creationId xmlns:a16="http://schemas.microsoft.com/office/drawing/2014/main" id="{A639945D-2338-485B-F8CF-158FC0463452}"/>
              </a:ext>
            </a:extLst>
          </p:cNvPr>
          <p:cNvCxnSpPr>
            <a:cxnSpLocks/>
          </p:cNvCxnSpPr>
          <p:nvPr/>
        </p:nvCxnSpPr>
        <p:spPr>
          <a:xfrm flipV="1">
            <a:off x="3955085"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5" name="Straight Connector 121864">
            <a:extLst>
              <a:ext uri="{FF2B5EF4-FFF2-40B4-BE49-F238E27FC236}">
                <a16:creationId xmlns:a16="http://schemas.microsoft.com/office/drawing/2014/main" id="{1F60A723-02C8-644D-0502-69BA0145C761}"/>
              </a:ext>
            </a:extLst>
          </p:cNvPr>
          <p:cNvCxnSpPr>
            <a:cxnSpLocks/>
          </p:cNvCxnSpPr>
          <p:nvPr/>
        </p:nvCxnSpPr>
        <p:spPr>
          <a:xfrm>
            <a:off x="4332273" y="7802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6" name="Straight Connector 121865">
            <a:extLst>
              <a:ext uri="{FF2B5EF4-FFF2-40B4-BE49-F238E27FC236}">
                <a16:creationId xmlns:a16="http://schemas.microsoft.com/office/drawing/2014/main" id="{9B1D02B0-945E-81CA-869D-325763805523}"/>
              </a:ext>
            </a:extLst>
          </p:cNvPr>
          <p:cNvCxnSpPr>
            <a:cxnSpLocks/>
          </p:cNvCxnSpPr>
          <p:nvPr/>
        </p:nvCxnSpPr>
        <p:spPr>
          <a:xfrm>
            <a:off x="3760772" y="7802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7" name="Straight Connector 121866">
            <a:extLst>
              <a:ext uri="{FF2B5EF4-FFF2-40B4-BE49-F238E27FC236}">
                <a16:creationId xmlns:a16="http://schemas.microsoft.com/office/drawing/2014/main" id="{EE97E17E-E485-C14A-C1B9-0A03FDD513D4}"/>
              </a:ext>
            </a:extLst>
          </p:cNvPr>
          <p:cNvCxnSpPr>
            <a:cxnSpLocks/>
          </p:cNvCxnSpPr>
          <p:nvPr/>
        </p:nvCxnSpPr>
        <p:spPr>
          <a:xfrm flipH="1">
            <a:off x="4088532" y="8012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68" name="Straight Connector 121867">
            <a:extLst>
              <a:ext uri="{FF2B5EF4-FFF2-40B4-BE49-F238E27FC236}">
                <a16:creationId xmlns:a16="http://schemas.microsoft.com/office/drawing/2014/main" id="{92AEE908-62C2-7DA1-114D-CDD6A6507E81}"/>
              </a:ext>
            </a:extLst>
          </p:cNvPr>
          <p:cNvCxnSpPr>
            <a:cxnSpLocks/>
          </p:cNvCxnSpPr>
          <p:nvPr/>
        </p:nvCxnSpPr>
        <p:spPr>
          <a:xfrm>
            <a:off x="3963972" y="7970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870" name="Group 121869">
            <a:extLst>
              <a:ext uri="{FF2B5EF4-FFF2-40B4-BE49-F238E27FC236}">
                <a16:creationId xmlns:a16="http://schemas.microsoft.com/office/drawing/2014/main" id="{ACBEE145-B3B3-FBF1-A80B-FDE3921F0B2D}"/>
              </a:ext>
            </a:extLst>
          </p:cNvPr>
          <p:cNvGrpSpPr/>
          <p:nvPr/>
        </p:nvGrpSpPr>
        <p:grpSpPr>
          <a:xfrm flipV="1">
            <a:off x="3657600" y="1065271"/>
            <a:ext cx="199236" cy="111650"/>
            <a:chOff x="5828989" y="1069811"/>
            <a:chExt cx="237719" cy="239057"/>
          </a:xfrm>
        </p:grpSpPr>
        <p:cxnSp>
          <p:nvCxnSpPr>
            <p:cNvPr id="121871" name="Straight Connector 121870">
              <a:extLst>
                <a:ext uri="{FF2B5EF4-FFF2-40B4-BE49-F238E27FC236}">
                  <a16:creationId xmlns:a16="http://schemas.microsoft.com/office/drawing/2014/main" id="{B75D481D-54C0-C45F-50DD-B5571150958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72" name="Straight Connector 121871">
              <a:extLst>
                <a:ext uri="{FF2B5EF4-FFF2-40B4-BE49-F238E27FC236}">
                  <a16:creationId xmlns:a16="http://schemas.microsoft.com/office/drawing/2014/main" id="{DCA834CD-BFCF-C1DF-EBBC-579045DD6610}"/>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73" name="Group 121872">
            <a:extLst>
              <a:ext uri="{FF2B5EF4-FFF2-40B4-BE49-F238E27FC236}">
                <a16:creationId xmlns:a16="http://schemas.microsoft.com/office/drawing/2014/main" id="{AF3B650E-B9F2-51EB-3774-A259A31D22C4}"/>
              </a:ext>
            </a:extLst>
          </p:cNvPr>
          <p:cNvGrpSpPr/>
          <p:nvPr/>
        </p:nvGrpSpPr>
        <p:grpSpPr>
          <a:xfrm flipV="1">
            <a:off x="3994124" y="1065271"/>
            <a:ext cx="199236" cy="111650"/>
            <a:chOff x="5828989" y="1069811"/>
            <a:chExt cx="237719" cy="239057"/>
          </a:xfrm>
        </p:grpSpPr>
        <p:cxnSp>
          <p:nvCxnSpPr>
            <p:cNvPr id="121874" name="Straight Connector 121873">
              <a:extLst>
                <a:ext uri="{FF2B5EF4-FFF2-40B4-BE49-F238E27FC236}">
                  <a16:creationId xmlns:a16="http://schemas.microsoft.com/office/drawing/2014/main" id="{58F18803-166A-AEB8-0C72-4FAC60C9C97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75" name="Straight Connector 121874">
              <a:extLst>
                <a:ext uri="{FF2B5EF4-FFF2-40B4-BE49-F238E27FC236}">
                  <a16:creationId xmlns:a16="http://schemas.microsoft.com/office/drawing/2014/main" id="{3E528855-CFFB-29FE-D961-A8FB0E94E39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76" name="Group 121875">
            <a:extLst>
              <a:ext uri="{FF2B5EF4-FFF2-40B4-BE49-F238E27FC236}">
                <a16:creationId xmlns:a16="http://schemas.microsoft.com/office/drawing/2014/main" id="{33C639D7-EF95-A9AB-6312-50FD05C4C551}"/>
              </a:ext>
            </a:extLst>
          </p:cNvPr>
          <p:cNvGrpSpPr/>
          <p:nvPr/>
        </p:nvGrpSpPr>
        <p:grpSpPr>
          <a:xfrm flipV="1">
            <a:off x="3849991" y="1065271"/>
            <a:ext cx="199236" cy="111650"/>
            <a:chOff x="5828989" y="1069811"/>
            <a:chExt cx="237719" cy="239057"/>
          </a:xfrm>
        </p:grpSpPr>
        <p:cxnSp>
          <p:nvCxnSpPr>
            <p:cNvPr id="121877" name="Straight Connector 121876">
              <a:extLst>
                <a:ext uri="{FF2B5EF4-FFF2-40B4-BE49-F238E27FC236}">
                  <a16:creationId xmlns:a16="http://schemas.microsoft.com/office/drawing/2014/main" id="{F7E4E296-2E39-E912-E394-93D056867FA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78" name="Straight Connector 121877">
              <a:extLst>
                <a:ext uri="{FF2B5EF4-FFF2-40B4-BE49-F238E27FC236}">
                  <a16:creationId xmlns:a16="http://schemas.microsoft.com/office/drawing/2014/main" id="{816A37F7-8770-9DA8-7D51-40B059783475}"/>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121879" name="Straight Connector 121878">
            <a:extLst>
              <a:ext uri="{FF2B5EF4-FFF2-40B4-BE49-F238E27FC236}">
                <a16:creationId xmlns:a16="http://schemas.microsoft.com/office/drawing/2014/main" id="{FCAF9F30-193B-C55C-7B26-61765F68B022}"/>
              </a:ext>
            </a:extLst>
          </p:cNvPr>
          <p:cNvCxnSpPr>
            <a:cxnSpLocks/>
          </p:cNvCxnSpPr>
          <p:nvPr/>
        </p:nvCxnSpPr>
        <p:spPr>
          <a:xfrm flipV="1">
            <a:off x="4338290" y="4424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1" name="Straight Connector 121880">
            <a:extLst>
              <a:ext uri="{FF2B5EF4-FFF2-40B4-BE49-F238E27FC236}">
                <a16:creationId xmlns:a16="http://schemas.microsoft.com/office/drawing/2014/main" id="{86CF4FC2-21CD-8312-E46C-195475AB1278}"/>
              </a:ext>
            </a:extLst>
          </p:cNvPr>
          <p:cNvCxnSpPr>
            <a:cxnSpLocks/>
          </p:cNvCxnSpPr>
          <p:nvPr/>
        </p:nvCxnSpPr>
        <p:spPr>
          <a:xfrm flipV="1">
            <a:off x="3766789" y="4848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2" name="Straight Connector 121881">
            <a:extLst>
              <a:ext uri="{FF2B5EF4-FFF2-40B4-BE49-F238E27FC236}">
                <a16:creationId xmlns:a16="http://schemas.microsoft.com/office/drawing/2014/main" id="{AF7BA4A5-D528-A1F3-2874-789A230FA9F5}"/>
              </a:ext>
            </a:extLst>
          </p:cNvPr>
          <p:cNvCxnSpPr>
            <a:cxnSpLocks/>
          </p:cNvCxnSpPr>
          <p:nvPr/>
        </p:nvCxnSpPr>
        <p:spPr>
          <a:xfrm flipH="1" flipV="1">
            <a:off x="4094549" y="4659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3" name="Straight Connector 121882">
            <a:extLst>
              <a:ext uri="{FF2B5EF4-FFF2-40B4-BE49-F238E27FC236}">
                <a16:creationId xmlns:a16="http://schemas.microsoft.com/office/drawing/2014/main" id="{895430F0-509D-AEFB-39FC-D2C5F7B48650}"/>
              </a:ext>
            </a:extLst>
          </p:cNvPr>
          <p:cNvCxnSpPr>
            <a:cxnSpLocks/>
          </p:cNvCxnSpPr>
          <p:nvPr/>
        </p:nvCxnSpPr>
        <p:spPr>
          <a:xfrm flipV="1">
            <a:off x="3969989" y="4848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884" name="Group 121883">
            <a:extLst>
              <a:ext uri="{FF2B5EF4-FFF2-40B4-BE49-F238E27FC236}">
                <a16:creationId xmlns:a16="http://schemas.microsoft.com/office/drawing/2014/main" id="{9B083EBB-9B37-C2ED-C3FA-0EA8048E5B79}"/>
              </a:ext>
            </a:extLst>
          </p:cNvPr>
          <p:cNvGrpSpPr/>
          <p:nvPr/>
        </p:nvGrpSpPr>
        <p:grpSpPr>
          <a:xfrm>
            <a:off x="3663617" y="354589"/>
            <a:ext cx="199236" cy="132982"/>
            <a:chOff x="5828989" y="1069811"/>
            <a:chExt cx="237719" cy="239057"/>
          </a:xfrm>
        </p:grpSpPr>
        <p:cxnSp>
          <p:nvCxnSpPr>
            <p:cNvPr id="121885" name="Straight Connector 121884">
              <a:extLst>
                <a:ext uri="{FF2B5EF4-FFF2-40B4-BE49-F238E27FC236}">
                  <a16:creationId xmlns:a16="http://schemas.microsoft.com/office/drawing/2014/main" id="{EAE7CD5F-5F8D-01F6-1CE5-56846BC6B43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6" name="Straight Connector 121885">
              <a:extLst>
                <a:ext uri="{FF2B5EF4-FFF2-40B4-BE49-F238E27FC236}">
                  <a16:creationId xmlns:a16="http://schemas.microsoft.com/office/drawing/2014/main" id="{CBE5BD79-9A53-B674-4097-6819A2E6674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87" name="Group 121886">
            <a:extLst>
              <a:ext uri="{FF2B5EF4-FFF2-40B4-BE49-F238E27FC236}">
                <a16:creationId xmlns:a16="http://schemas.microsoft.com/office/drawing/2014/main" id="{AD361A12-993E-7F14-ABAB-F9A5AF712EFB}"/>
              </a:ext>
            </a:extLst>
          </p:cNvPr>
          <p:cNvGrpSpPr/>
          <p:nvPr/>
        </p:nvGrpSpPr>
        <p:grpSpPr>
          <a:xfrm>
            <a:off x="4244704" y="304800"/>
            <a:ext cx="199236" cy="132982"/>
            <a:chOff x="5828989" y="1069811"/>
            <a:chExt cx="237719" cy="239057"/>
          </a:xfrm>
        </p:grpSpPr>
        <p:cxnSp>
          <p:nvCxnSpPr>
            <p:cNvPr id="121888" name="Straight Connector 121887">
              <a:extLst>
                <a:ext uri="{FF2B5EF4-FFF2-40B4-BE49-F238E27FC236}">
                  <a16:creationId xmlns:a16="http://schemas.microsoft.com/office/drawing/2014/main" id="{68D236F9-2119-2797-B4D2-E79E5B1F824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89" name="Straight Connector 121888">
              <a:extLst>
                <a:ext uri="{FF2B5EF4-FFF2-40B4-BE49-F238E27FC236}">
                  <a16:creationId xmlns:a16="http://schemas.microsoft.com/office/drawing/2014/main" id="{02D4FCB7-65EB-6681-E2F4-53B5CE86730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90" name="Group 121889">
            <a:extLst>
              <a:ext uri="{FF2B5EF4-FFF2-40B4-BE49-F238E27FC236}">
                <a16:creationId xmlns:a16="http://schemas.microsoft.com/office/drawing/2014/main" id="{38C58129-1ED0-E154-B11D-3C44FB72D0F0}"/>
              </a:ext>
            </a:extLst>
          </p:cNvPr>
          <p:cNvGrpSpPr/>
          <p:nvPr/>
        </p:nvGrpSpPr>
        <p:grpSpPr>
          <a:xfrm>
            <a:off x="4000141" y="354589"/>
            <a:ext cx="199236" cy="132982"/>
            <a:chOff x="5828989" y="1069811"/>
            <a:chExt cx="237719" cy="239057"/>
          </a:xfrm>
        </p:grpSpPr>
        <p:cxnSp>
          <p:nvCxnSpPr>
            <p:cNvPr id="121891" name="Straight Connector 121890">
              <a:extLst>
                <a:ext uri="{FF2B5EF4-FFF2-40B4-BE49-F238E27FC236}">
                  <a16:creationId xmlns:a16="http://schemas.microsoft.com/office/drawing/2014/main" id="{24E2B71D-447A-17CC-3716-9B8C618227B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92" name="Straight Connector 121891">
              <a:extLst>
                <a:ext uri="{FF2B5EF4-FFF2-40B4-BE49-F238E27FC236}">
                  <a16:creationId xmlns:a16="http://schemas.microsoft.com/office/drawing/2014/main" id="{CDAE14A2-D397-1CFE-CAD3-670C3A619FB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21893" name="Group 121892">
            <a:extLst>
              <a:ext uri="{FF2B5EF4-FFF2-40B4-BE49-F238E27FC236}">
                <a16:creationId xmlns:a16="http://schemas.microsoft.com/office/drawing/2014/main" id="{128D1968-5D41-7024-4921-CAF0BDCA53D9}"/>
              </a:ext>
            </a:extLst>
          </p:cNvPr>
          <p:cNvGrpSpPr/>
          <p:nvPr/>
        </p:nvGrpSpPr>
        <p:grpSpPr>
          <a:xfrm>
            <a:off x="3856008" y="354589"/>
            <a:ext cx="199236" cy="132982"/>
            <a:chOff x="5828989" y="1069811"/>
            <a:chExt cx="237719" cy="239057"/>
          </a:xfrm>
        </p:grpSpPr>
        <p:cxnSp>
          <p:nvCxnSpPr>
            <p:cNvPr id="121894" name="Straight Connector 121893">
              <a:extLst>
                <a:ext uri="{FF2B5EF4-FFF2-40B4-BE49-F238E27FC236}">
                  <a16:creationId xmlns:a16="http://schemas.microsoft.com/office/drawing/2014/main" id="{9585144C-409C-3670-E8BA-70A55B725B1D}"/>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895" name="Straight Connector 121894">
              <a:extLst>
                <a:ext uri="{FF2B5EF4-FFF2-40B4-BE49-F238E27FC236}">
                  <a16:creationId xmlns:a16="http://schemas.microsoft.com/office/drawing/2014/main" id="{D6B07D79-BE83-5F92-A66E-763DCED3E4B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121896" name="Oval 121895">
            <a:extLst>
              <a:ext uri="{FF2B5EF4-FFF2-40B4-BE49-F238E27FC236}">
                <a16:creationId xmlns:a16="http://schemas.microsoft.com/office/drawing/2014/main" id="{86EFC4F5-89CF-6FC9-6D97-0CC23803C5B2}"/>
              </a:ext>
            </a:extLst>
          </p:cNvPr>
          <p:cNvSpPr/>
          <p:nvPr/>
        </p:nvSpPr>
        <p:spPr>
          <a:xfrm>
            <a:off x="3876147" y="7325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897" name="Oval 121896">
            <a:extLst>
              <a:ext uri="{FF2B5EF4-FFF2-40B4-BE49-F238E27FC236}">
                <a16:creationId xmlns:a16="http://schemas.microsoft.com/office/drawing/2014/main" id="{7933863F-D0A5-0906-0D96-951847445114}"/>
              </a:ext>
            </a:extLst>
          </p:cNvPr>
          <p:cNvSpPr/>
          <p:nvPr/>
        </p:nvSpPr>
        <p:spPr>
          <a:xfrm>
            <a:off x="4029174" y="7254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898" name="Oval 121897">
            <a:extLst>
              <a:ext uri="{FF2B5EF4-FFF2-40B4-BE49-F238E27FC236}">
                <a16:creationId xmlns:a16="http://schemas.microsoft.com/office/drawing/2014/main" id="{417BA75E-637D-CDBC-8E6F-56E97CEA3BA1}"/>
              </a:ext>
            </a:extLst>
          </p:cNvPr>
          <p:cNvSpPr/>
          <p:nvPr/>
        </p:nvSpPr>
        <p:spPr>
          <a:xfrm>
            <a:off x="3677072" y="7191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899" name="Oval 121898">
            <a:extLst>
              <a:ext uri="{FF2B5EF4-FFF2-40B4-BE49-F238E27FC236}">
                <a16:creationId xmlns:a16="http://schemas.microsoft.com/office/drawing/2014/main" id="{D288643C-F380-AF43-86A8-872E21CA7737}"/>
              </a:ext>
            </a:extLst>
          </p:cNvPr>
          <p:cNvSpPr/>
          <p:nvPr/>
        </p:nvSpPr>
        <p:spPr>
          <a:xfrm>
            <a:off x="4279910" y="7286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121900" name="Group 121899">
            <a:extLst>
              <a:ext uri="{FF2B5EF4-FFF2-40B4-BE49-F238E27FC236}">
                <a16:creationId xmlns:a16="http://schemas.microsoft.com/office/drawing/2014/main" id="{EE281E74-6699-AEBB-C5FE-5D2FB1ECC31E}"/>
              </a:ext>
            </a:extLst>
          </p:cNvPr>
          <p:cNvGrpSpPr/>
          <p:nvPr/>
        </p:nvGrpSpPr>
        <p:grpSpPr>
          <a:xfrm flipV="1">
            <a:off x="4238687" y="1107073"/>
            <a:ext cx="199236" cy="111650"/>
            <a:chOff x="5828989" y="1069811"/>
            <a:chExt cx="237719" cy="239057"/>
          </a:xfrm>
        </p:grpSpPr>
        <p:cxnSp>
          <p:nvCxnSpPr>
            <p:cNvPr id="121901" name="Straight Connector 121900">
              <a:extLst>
                <a:ext uri="{FF2B5EF4-FFF2-40B4-BE49-F238E27FC236}">
                  <a16:creationId xmlns:a16="http://schemas.microsoft.com/office/drawing/2014/main" id="{AA5CAEA2-D002-2E3F-83A3-1AA2D30C352F}"/>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21902" name="Straight Connector 121901">
              <a:extLst>
                <a:ext uri="{FF2B5EF4-FFF2-40B4-BE49-F238E27FC236}">
                  <a16:creationId xmlns:a16="http://schemas.microsoft.com/office/drawing/2014/main" id="{DDAD21D3-3746-BB2D-0335-719F19EF6EC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121903" name="Explosion: 14 Points 121902">
            <a:extLst>
              <a:ext uri="{FF2B5EF4-FFF2-40B4-BE49-F238E27FC236}">
                <a16:creationId xmlns:a16="http://schemas.microsoft.com/office/drawing/2014/main" id="{BFD4B4FB-CBA9-D948-F660-5D5288D8448B}"/>
              </a:ext>
            </a:extLst>
          </p:cNvPr>
          <p:cNvSpPr/>
          <p:nvPr/>
        </p:nvSpPr>
        <p:spPr>
          <a:xfrm rot="1781587">
            <a:off x="1101447" y="20572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4" name="Explosion: 14 Points 121903">
            <a:extLst>
              <a:ext uri="{FF2B5EF4-FFF2-40B4-BE49-F238E27FC236}">
                <a16:creationId xmlns:a16="http://schemas.microsoft.com/office/drawing/2014/main" id="{452FE085-9794-2985-C304-F4E15181E7A5}"/>
              </a:ext>
            </a:extLst>
          </p:cNvPr>
          <p:cNvSpPr/>
          <p:nvPr/>
        </p:nvSpPr>
        <p:spPr>
          <a:xfrm rot="1781587">
            <a:off x="1511907" y="20616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5" name="Explosion: 14 Points 121904">
            <a:extLst>
              <a:ext uri="{FF2B5EF4-FFF2-40B4-BE49-F238E27FC236}">
                <a16:creationId xmlns:a16="http://schemas.microsoft.com/office/drawing/2014/main" id="{9F3EFAB9-2A0D-DC5A-62E8-E45973CE3BF0}"/>
              </a:ext>
            </a:extLst>
          </p:cNvPr>
          <p:cNvSpPr/>
          <p:nvPr/>
        </p:nvSpPr>
        <p:spPr>
          <a:xfrm rot="1781587">
            <a:off x="2007873" y="20528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6" name="Explosion: 14 Points 121905">
            <a:extLst>
              <a:ext uri="{FF2B5EF4-FFF2-40B4-BE49-F238E27FC236}">
                <a16:creationId xmlns:a16="http://schemas.microsoft.com/office/drawing/2014/main" id="{3353B159-E45E-3EDF-0FCE-6F445E88CD7D}"/>
              </a:ext>
            </a:extLst>
          </p:cNvPr>
          <p:cNvSpPr/>
          <p:nvPr/>
        </p:nvSpPr>
        <p:spPr>
          <a:xfrm rot="1781587">
            <a:off x="2418333" y="20572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7" name="Explosion: 14 Points 121906">
            <a:extLst>
              <a:ext uri="{FF2B5EF4-FFF2-40B4-BE49-F238E27FC236}">
                <a16:creationId xmlns:a16="http://schemas.microsoft.com/office/drawing/2014/main" id="{D35D8D3B-A5B5-96CB-E2FC-217863820878}"/>
              </a:ext>
            </a:extLst>
          </p:cNvPr>
          <p:cNvSpPr/>
          <p:nvPr/>
        </p:nvSpPr>
        <p:spPr>
          <a:xfrm rot="1781587">
            <a:off x="3723970" y="20344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8" name="Explosion: 14 Points 121907">
            <a:extLst>
              <a:ext uri="{FF2B5EF4-FFF2-40B4-BE49-F238E27FC236}">
                <a16:creationId xmlns:a16="http://schemas.microsoft.com/office/drawing/2014/main" id="{CFDF1A15-5AF6-5BC6-B083-BB815849B894}"/>
              </a:ext>
            </a:extLst>
          </p:cNvPr>
          <p:cNvSpPr/>
          <p:nvPr/>
        </p:nvSpPr>
        <p:spPr>
          <a:xfrm rot="1781587">
            <a:off x="4134430" y="20616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09" name="Explosion: 14 Points 121908">
            <a:extLst>
              <a:ext uri="{FF2B5EF4-FFF2-40B4-BE49-F238E27FC236}">
                <a16:creationId xmlns:a16="http://schemas.microsoft.com/office/drawing/2014/main" id="{7247BBC5-9AE5-9BD0-FC41-B7ABAACC10D4}"/>
              </a:ext>
            </a:extLst>
          </p:cNvPr>
          <p:cNvSpPr/>
          <p:nvPr/>
        </p:nvSpPr>
        <p:spPr>
          <a:xfrm rot="1781587">
            <a:off x="2847537" y="20476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0" name="Explosion: 14 Points 121909">
            <a:extLst>
              <a:ext uri="{FF2B5EF4-FFF2-40B4-BE49-F238E27FC236}">
                <a16:creationId xmlns:a16="http://schemas.microsoft.com/office/drawing/2014/main" id="{C6AFE0A8-3815-88C2-299B-3555D04041FF}"/>
              </a:ext>
            </a:extLst>
          </p:cNvPr>
          <p:cNvSpPr/>
          <p:nvPr/>
        </p:nvSpPr>
        <p:spPr>
          <a:xfrm rot="1781587">
            <a:off x="3257997" y="20520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1" name="Explosion: 14 Points 121910">
            <a:extLst>
              <a:ext uri="{FF2B5EF4-FFF2-40B4-BE49-F238E27FC236}">
                <a16:creationId xmlns:a16="http://schemas.microsoft.com/office/drawing/2014/main" id="{916E2786-8A47-768F-8D58-7DAD84D04F4B}"/>
              </a:ext>
            </a:extLst>
          </p:cNvPr>
          <p:cNvSpPr/>
          <p:nvPr/>
        </p:nvSpPr>
        <p:spPr>
          <a:xfrm rot="3754591">
            <a:off x="1239065" y="17900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2" name="Explosion: 14 Points 121911">
            <a:extLst>
              <a:ext uri="{FF2B5EF4-FFF2-40B4-BE49-F238E27FC236}">
                <a16:creationId xmlns:a16="http://schemas.microsoft.com/office/drawing/2014/main" id="{609D339C-3C58-9E1D-08EE-B421E82316D7}"/>
              </a:ext>
            </a:extLst>
          </p:cNvPr>
          <p:cNvSpPr/>
          <p:nvPr/>
        </p:nvSpPr>
        <p:spPr>
          <a:xfrm rot="3754591">
            <a:off x="3811224" y="18047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3" name="Explosion: 14 Points 121912">
            <a:extLst>
              <a:ext uri="{FF2B5EF4-FFF2-40B4-BE49-F238E27FC236}">
                <a16:creationId xmlns:a16="http://schemas.microsoft.com/office/drawing/2014/main" id="{4DB06C34-FBEA-5F81-453E-C04DADED57F4}"/>
              </a:ext>
            </a:extLst>
          </p:cNvPr>
          <p:cNvSpPr/>
          <p:nvPr/>
        </p:nvSpPr>
        <p:spPr>
          <a:xfrm rot="3754591">
            <a:off x="2993130" y="18047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4" name="Explosion: 14 Points 121913">
            <a:extLst>
              <a:ext uri="{FF2B5EF4-FFF2-40B4-BE49-F238E27FC236}">
                <a16:creationId xmlns:a16="http://schemas.microsoft.com/office/drawing/2014/main" id="{6A890133-153F-8628-167D-77DDD17B64BE}"/>
              </a:ext>
            </a:extLst>
          </p:cNvPr>
          <p:cNvSpPr/>
          <p:nvPr/>
        </p:nvSpPr>
        <p:spPr>
          <a:xfrm rot="3754591">
            <a:off x="2134824" y="18047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5" name="Rectangle: Rounded Corners 121914">
            <a:extLst>
              <a:ext uri="{FF2B5EF4-FFF2-40B4-BE49-F238E27FC236}">
                <a16:creationId xmlns:a16="http://schemas.microsoft.com/office/drawing/2014/main" id="{8F9D3653-CE4A-435F-A405-2E2E72BE9EB3}"/>
              </a:ext>
            </a:extLst>
          </p:cNvPr>
          <p:cNvSpPr/>
          <p:nvPr/>
        </p:nvSpPr>
        <p:spPr>
          <a:xfrm>
            <a:off x="1066800" y="20629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6" name="Rectangle: Rounded Corners 121915">
            <a:extLst>
              <a:ext uri="{FF2B5EF4-FFF2-40B4-BE49-F238E27FC236}">
                <a16:creationId xmlns:a16="http://schemas.microsoft.com/office/drawing/2014/main" id="{5224CBFD-F5AA-ABA6-7A6E-E60411FA9438}"/>
              </a:ext>
            </a:extLst>
          </p:cNvPr>
          <p:cNvSpPr/>
          <p:nvPr/>
        </p:nvSpPr>
        <p:spPr>
          <a:xfrm>
            <a:off x="1933161" y="20721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7" name="Rectangle: Rounded Corners 121916">
            <a:extLst>
              <a:ext uri="{FF2B5EF4-FFF2-40B4-BE49-F238E27FC236}">
                <a16:creationId xmlns:a16="http://schemas.microsoft.com/office/drawing/2014/main" id="{605EC516-E6E3-076D-3103-0575328DC4B5}"/>
              </a:ext>
            </a:extLst>
          </p:cNvPr>
          <p:cNvSpPr/>
          <p:nvPr/>
        </p:nvSpPr>
        <p:spPr>
          <a:xfrm>
            <a:off x="2790403" y="20684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18" name="Rectangle: Rounded Corners 121917">
            <a:extLst>
              <a:ext uri="{FF2B5EF4-FFF2-40B4-BE49-F238E27FC236}">
                <a16:creationId xmlns:a16="http://schemas.microsoft.com/office/drawing/2014/main" id="{3C0DEA58-C382-519B-CA43-D7D6C2D16EE6}"/>
              </a:ext>
            </a:extLst>
          </p:cNvPr>
          <p:cNvSpPr/>
          <p:nvPr/>
        </p:nvSpPr>
        <p:spPr>
          <a:xfrm>
            <a:off x="3656764" y="20549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4" name="Rectangle 63">
            <a:extLst>
              <a:ext uri="{FF2B5EF4-FFF2-40B4-BE49-F238E27FC236}">
                <a16:creationId xmlns:a16="http://schemas.microsoft.com/office/drawing/2014/main" id="{572E898E-D0F5-8447-0317-360CC450A3AE}"/>
              </a:ext>
            </a:extLst>
          </p:cNvPr>
          <p:cNvSpPr/>
          <p:nvPr/>
        </p:nvSpPr>
        <p:spPr>
          <a:xfrm>
            <a:off x="1295400" y="20198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5" name="Rectangle 64">
            <a:extLst>
              <a:ext uri="{FF2B5EF4-FFF2-40B4-BE49-F238E27FC236}">
                <a16:creationId xmlns:a16="http://schemas.microsoft.com/office/drawing/2014/main" id="{4DF56444-DC3A-6A2A-6B4A-CA8D94190022}"/>
              </a:ext>
            </a:extLst>
          </p:cNvPr>
          <p:cNvSpPr/>
          <p:nvPr/>
        </p:nvSpPr>
        <p:spPr>
          <a:xfrm>
            <a:off x="3876147" y="2046252"/>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6" name="Rectangle 65">
            <a:extLst>
              <a:ext uri="{FF2B5EF4-FFF2-40B4-BE49-F238E27FC236}">
                <a16:creationId xmlns:a16="http://schemas.microsoft.com/office/drawing/2014/main" id="{A047331C-CCD0-3EA2-32BA-E8CC17BCA51D}"/>
              </a:ext>
            </a:extLst>
          </p:cNvPr>
          <p:cNvSpPr/>
          <p:nvPr/>
        </p:nvSpPr>
        <p:spPr>
          <a:xfrm>
            <a:off x="2190856" y="20534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69" name="Rectangle 68">
            <a:extLst>
              <a:ext uri="{FF2B5EF4-FFF2-40B4-BE49-F238E27FC236}">
                <a16:creationId xmlns:a16="http://schemas.microsoft.com/office/drawing/2014/main" id="{488F6BD1-5BC0-F775-4000-2E6BA3DCE462}"/>
              </a:ext>
            </a:extLst>
          </p:cNvPr>
          <p:cNvSpPr/>
          <p:nvPr/>
        </p:nvSpPr>
        <p:spPr>
          <a:xfrm>
            <a:off x="3037111" y="20670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72" name="Rectangle 71">
            <a:extLst>
              <a:ext uri="{FF2B5EF4-FFF2-40B4-BE49-F238E27FC236}">
                <a16:creationId xmlns:a16="http://schemas.microsoft.com/office/drawing/2014/main" id="{7CE77493-E449-AF99-8B89-4D1ABCEA31C4}"/>
              </a:ext>
            </a:extLst>
          </p:cNvPr>
          <p:cNvSpPr/>
          <p:nvPr/>
        </p:nvSpPr>
        <p:spPr>
          <a:xfrm>
            <a:off x="4535557" y="2133600"/>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1973" name="TextBox 121972">
            <a:extLst>
              <a:ext uri="{FF2B5EF4-FFF2-40B4-BE49-F238E27FC236}">
                <a16:creationId xmlns:a16="http://schemas.microsoft.com/office/drawing/2014/main" id="{CB815723-1781-82EC-7D3F-A847FB012A8B}"/>
              </a:ext>
            </a:extLst>
          </p:cNvPr>
          <p:cNvSpPr txBox="1"/>
          <p:nvPr/>
        </p:nvSpPr>
        <p:spPr>
          <a:xfrm>
            <a:off x="387495" y="605135"/>
            <a:ext cx="3068469" cy="271869"/>
          </a:xfrm>
          <a:prstGeom prst="rect">
            <a:avLst/>
          </a:prstGeom>
          <a:noFill/>
        </p:spPr>
        <p:txBody>
          <a:bodyPr wrap="square" lIns="25400" tIns="12700" rIns="25400" bIns="12700" rtlCol="0">
            <a:spAutoFit/>
          </a:bodyPr>
          <a:lstStyle/>
          <a:p>
            <a:r>
              <a:rPr lang="de-DE" sz="1600" noProof="0" dirty="0">
                <a:latin typeface="Segoe Script" panose="020B0504020000000003" pitchFamily="34" charset="0"/>
              </a:rPr>
              <a:t>-2) </a:t>
            </a:r>
            <a:r>
              <a:rPr lang="de-DE" sz="1600" noProof="0" dirty="0">
                <a:solidFill>
                  <a:srgbClr val="0000FF"/>
                </a:solidFill>
                <a:latin typeface="Segoe Script" panose="020B0504020000000003" pitchFamily="34" charset="0"/>
              </a:rPr>
              <a:t> Bipolare Zellen</a:t>
            </a:r>
          </a:p>
        </p:txBody>
      </p:sp>
      <p:cxnSp>
        <p:nvCxnSpPr>
          <p:cNvPr id="75" name="Straight Connector 74">
            <a:extLst>
              <a:ext uri="{FF2B5EF4-FFF2-40B4-BE49-F238E27FC236}">
                <a16:creationId xmlns:a16="http://schemas.microsoft.com/office/drawing/2014/main" id="{DF8876A8-44E6-C18E-A780-4475C8EA7FC1}"/>
              </a:ext>
            </a:extLst>
          </p:cNvPr>
          <p:cNvCxnSpPr>
            <a:cxnSpLocks/>
          </p:cNvCxnSpPr>
          <p:nvPr/>
        </p:nvCxnSpPr>
        <p:spPr>
          <a:xfrm>
            <a:off x="1121410" y="25424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6EDE03F4-B4F0-9A57-61F2-9C4355B2DBE0}"/>
              </a:ext>
            </a:extLst>
          </p:cNvPr>
          <p:cNvCxnSpPr>
            <a:cxnSpLocks/>
          </p:cNvCxnSpPr>
          <p:nvPr/>
        </p:nvCxnSpPr>
        <p:spPr>
          <a:xfrm>
            <a:off x="3686145" y="25424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C170D8C4-F42B-8535-BEB0-422BA3513803}"/>
              </a:ext>
            </a:extLst>
          </p:cNvPr>
          <p:cNvCxnSpPr>
            <a:cxnSpLocks/>
          </p:cNvCxnSpPr>
          <p:nvPr/>
        </p:nvCxnSpPr>
        <p:spPr>
          <a:xfrm>
            <a:off x="2837507" y="25424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EE680404-349B-18FA-433A-B50F3DC93B4B}"/>
              </a:ext>
            </a:extLst>
          </p:cNvPr>
          <p:cNvCxnSpPr>
            <a:cxnSpLocks/>
          </p:cNvCxnSpPr>
          <p:nvPr/>
        </p:nvCxnSpPr>
        <p:spPr>
          <a:xfrm>
            <a:off x="1981200" y="25504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211" name="TextBox 36">
            <a:extLst>
              <a:ext uri="{FF2B5EF4-FFF2-40B4-BE49-F238E27FC236}">
                <a16:creationId xmlns:a16="http://schemas.microsoft.com/office/drawing/2014/main" id="{314D89AA-70E0-2938-7342-7C1E9CD47DB7}"/>
              </a:ext>
            </a:extLst>
          </p:cNvPr>
          <p:cNvSpPr txBox="1"/>
          <p:nvPr/>
        </p:nvSpPr>
        <p:spPr>
          <a:xfrm>
            <a:off x="517378" y="216717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21989" name="TextBox 121862">
            <a:extLst>
              <a:ext uri="{FF2B5EF4-FFF2-40B4-BE49-F238E27FC236}">
                <a16:creationId xmlns:a16="http://schemas.microsoft.com/office/drawing/2014/main" id="{5AE60934-4398-E714-2F96-2678E1DAFEBA}"/>
              </a:ext>
            </a:extLst>
          </p:cNvPr>
          <p:cNvSpPr txBox="1"/>
          <p:nvPr/>
        </p:nvSpPr>
        <p:spPr>
          <a:xfrm>
            <a:off x="816352" y="2156697"/>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141" name="Textfeld 140">
            <a:extLst>
              <a:ext uri="{FF2B5EF4-FFF2-40B4-BE49-F238E27FC236}">
                <a16:creationId xmlns:a16="http://schemas.microsoft.com/office/drawing/2014/main" id="{3199D7E2-5985-5908-0FE3-681C05E1CB53}"/>
              </a:ext>
            </a:extLst>
          </p:cNvPr>
          <p:cNvSpPr txBox="1"/>
          <p:nvPr/>
        </p:nvSpPr>
        <p:spPr>
          <a:xfrm>
            <a:off x="686709" y="2671177"/>
            <a:ext cx="4599092" cy="430887"/>
          </a:xfrm>
          <a:prstGeom prst="rect">
            <a:avLst/>
          </a:prstGeom>
          <a:noFill/>
        </p:spPr>
        <p:txBody>
          <a:bodyPr wrap="square">
            <a:spAutoFit/>
          </a:bodyPr>
          <a:lstStyle/>
          <a:p>
            <a:pPr marL="344487" lvl="1" indent="0">
              <a:buNone/>
            </a:pPr>
            <a:r>
              <a:rPr lang="de-DE" sz="2200" kern="0" dirty="0">
                <a:solidFill>
                  <a:srgbClr val="0000FF"/>
                </a:solidFill>
                <a:latin typeface="Arial" panose="020B0604020202020204" pitchFamily="34" charset="0"/>
              </a:rPr>
              <a:t>Basalmembran </a:t>
            </a:r>
            <a:r>
              <a:rPr lang="de-DE" sz="2200" kern="0" dirty="0">
                <a:latin typeface="Arial" panose="020B0604020202020204" pitchFamily="34" charset="0"/>
              </a:rPr>
              <a:t>des RPE</a:t>
            </a:r>
          </a:p>
        </p:txBody>
      </p:sp>
    </p:spTree>
    <p:extLst>
      <p:ext uri="{BB962C8B-B14F-4D97-AF65-F5344CB8AC3E}">
        <p14:creationId xmlns:p14="http://schemas.microsoft.com/office/powerpoint/2010/main" val="1601892833"/>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61790B-7882-887E-E436-808AA68BC7C8}"/>
            </a:ext>
          </a:extLst>
        </p:cNvPr>
        <p:cNvGrpSpPr/>
        <p:nvPr/>
      </p:nvGrpSpPr>
      <p:grpSpPr>
        <a:xfrm>
          <a:off x="0" y="0"/>
          <a:ext cx="0" cy="0"/>
          <a:chOff x="0" y="0"/>
          <a:chExt cx="0" cy="0"/>
        </a:xfrm>
      </p:grpSpPr>
      <p:sp>
        <p:nvSpPr>
          <p:cNvPr id="221" name="Explosion: 14 Points 40">
            <a:extLst>
              <a:ext uri="{FF2B5EF4-FFF2-40B4-BE49-F238E27FC236}">
                <a16:creationId xmlns:a16="http://schemas.microsoft.com/office/drawing/2014/main" id="{F2BDF451-734D-00CF-E451-9D8B01037AAA}"/>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2" name="Explosion: 14 Points 44">
            <a:extLst>
              <a:ext uri="{FF2B5EF4-FFF2-40B4-BE49-F238E27FC236}">
                <a16:creationId xmlns:a16="http://schemas.microsoft.com/office/drawing/2014/main" id="{5474F2C2-42C9-C62E-CFA6-2EF34A2B7B1D}"/>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3" name="Explosion: 14 Points 45">
            <a:extLst>
              <a:ext uri="{FF2B5EF4-FFF2-40B4-BE49-F238E27FC236}">
                <a16:creationId xmlns:a16="http://schemas.microsoft.com/office/drawing/2014/main" id="{43BC25B8-DBCB-E9DD-A070-F48FEC262ACC}"/>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4" name="Explosion: 14 Points 46">
            <a:extLst>
              <a:ext uri="{FF2B5EF4-FFF2-40B4-BE49-F238E27FC236}">
                <a16:creationId xmlns:a16="http://schemas.microsoft.com/office/drawing/2014/main" id="{737D84AA-CBF0-0192-565A-ACB08FF8C359}"/>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5" name="Explosion: 14 Points 47">
            <a:extLst>
              <a:ext uri="{FF2B5EF4-FFF2-40B4-BE49-F238E27FC236}">
                <a16:creationId xmlns:a16="http://schemas.microsoft.com/office/drawing/2014/main" id="{422EC132-2E49-4A63-A2C8-44F45E870C11}"/>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6" name="Explosion: 14 Points 48">
            <a:extLst>
              <a:ext uri="{FF2B5EF4-FFF2-40B4-BE49-F238E27FC236}">
                <a16:creationId xmlns:a16="http://schemas.microsoft.com/office/drawing/2014/main" id="{AE7AC58D-8006-1531-3553-5AFF84A99A8E}"/>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7" name="Explosion: 14 Points 49">
            <a:extLst>
              <a:ext uri="{FF2B5EF4-FFF2-40B4-BE49-F238E27FC236}">
                <a16:creationId xmlns:a16="http://schemas.microsoft.com/office/drawing/2014/main" id="{8DE67DE3-25C1-1E07-9AC2-FE0B13725548}"/>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8" name="Explosion: 14 Points 50">
            <a:extLst>
              <a:ext uri="{FF2B5EF4-FFF2-40B4-BE49-F238E27FC236}">
                <a16:creationId xmlns:a16="http://schemas.microsoft.com/office/drawing/2014/main" id="{D07D1CB7-D75C-8861-9A2B-3A6AFF727EEE}"/>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9" name="Rectangle 64">
            <a:extLst>
              <a:ext uri="{FF2B5EF4-FFF2-40B4-BE49-F238E27FC236}">
                <a16:creationId xmlns:a16="http://schemas.microsoft.com/office/drawing/2014/main" id="{30101BB2-ACE3-11BD-376E-C2F5F3C2F6B4}"/>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7F955208-78CE-B1F0-689B-258B651C6B73}"/>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5B263DA7-FE84-8FCA-E4D1-2BD95FB3FB5D}"/>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6544CCC9-61FA-DA3C-20CD-679B85A8B6A2}"/>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E95E452B-FE44-606F-DC08-00F20788FA3D}"/>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DA833377-5C69-8A90-6EA0-0E87136FA362}"/>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99392D14-F0C8-48BC-D7A8-BD2D81C958C5}"/>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82A2401E-7896-4A9A-6BBB-2B3A825DD47B}"/>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118</a:t>
            </a:fld>
            <a:endParaRPr lang="de-DE" noProof="0" dirty="0"/>
          </a:p>
        </p:txBody>
      </p:sp>
      <p:sp>
        <p:nvSpPr>
          <p:cNvPr id="16" name="TextBox 15">
            <a:extLst>
              <a:ext uri="{FF2B5EF4-FFF2-40B4-BE49-F238E27FC236}">
                <a16:creationId xmlns:a16="http://schemas.microsoft.com/office/drawing/2014/main" id="{98F667E6-4CB7-49A0-7000-463ACB4463C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20E83FD8-B551-7B84-FA26-F3EC9183BF36}"/>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64D71875-4F39-784A-7D38-6A965B10C26B}"/>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E949EC4A-55B4-AA40-00C1-4DB395B62663}"/>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4199DB11-CAE5-9D75-CDB1-AF3A01AF2B3F}"/>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4B397B8C-BD1E-3A7D-7589-4094D888C8B7}"/>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B1BBD682-4B8B-186E-476E-1F19E4AA556A}"/>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4ECE183E-3377-16C5-ED17-CA2D5B58EAF4}"/>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2C12FF40-B785-EC7E-3BB7-6A58497DBE4F}"/>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B5E3514B-7BFE-4216-C187-E28F780740A7}"/>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6E58A8AA-7796-F41D-6DD7-29B8680EAD16}"/>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59020061-EF08-D6C5-670F-A6776F268974}"/>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D23D5428-3F35-8266-06E0-082EEFDBCBE8}"/>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630C124D-B0AF-7A64-45DD-6C523EE96B01}"/>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474BE4F0-ABDF-B0AE-1BCF-CB8AA0A61141}"/>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92FCB355-3346-F47B-BF51-FCE872920CAE}"/>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7194AA61-5B99-A017-825C-814D99EB2F36}"/>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DA3D83D9-C469-0A5F-BDA9-084065249331}"/>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B0703B50-A480-CDD7-42CE-BB266FD679F8}"/>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91A82116-EF6E-BD07-E239-F4E635D94A72}"/>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E72BD15D-628D-413C-8044-329DD7C1F9F3}"/>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A267C8C0-105B-53BB-AD3E-F19CC3CCACE1}"/>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916F8201-3E2C-E4AC-3CAA-773E534FACEA}"/>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6CEFFAD1-73AD-B218-6D5A-CA1C88D975F8}"/>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0AACA716-AEF5-8187-B1C4-CAC141953898}"/>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F9F5C75D-078F-E78D-9554-A3D23E6FD93D}"/>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370DD833-A53C-A8F4-F824-83C2BBE79E65}"/>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5924C093-BADD-7652-B4B2-9F35AD0917C8}"/>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CB89C346-8B8B-55A1-C755-8F343A36B5A0}"/>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0067A671-6551-F02D-5418-8CB2161F2C09}"/>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0F503B66-4FB6-A650-64F6-0CFC95C26382}"/>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76D2E535-DE5C-54B1-294E-47F3B060E831}"/>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8" name="TextBox 121911">
            <a:extLst>
              <a:ext uri="{FF2B5EF4-FFF2-40B4-BE49-F238E27FC236}">
                <a16:creationId xmlns:a16="http://schemas.microsoft.com/office/drawing/2014/main" id="{B6439735-BD19-93E4-B0AF-9381C14F8C18}"/>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Cylinder 49">
            <a:extLst>
              <a:ext uri="{FF2B5EF4-FFF2-40B4-BE49-F238E27FC236}">
                <a16:creationId xmlns:a16="http://schemas.microsoft.com/office/drawing/2014/main" id="{92EC32F7-165C-91C5-A43F-57BB85B015E7}"/>
              </a:ext>
            </a:extLst>
          </p:cNvPr>
          <p:cNvSpPr/>
          <p:nvPr/>
        </p:nvSpPr>
        <p:spPr>
          <a:xfrm rot="10800000">
            <a:off x="4229102" y="15886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5" name="Isosceles Triangle 50">
            <a:extLst>
              <a:ext uri="{FF2B5EF4-FFF2-40B4-BE49-F238E27FC236}">
                <a16:creationId xmlns:a16="http://schemas.microsoft.com/office/drawing/2014/main" id="{51D4FB5C-1831-749F-A928-99DBBD8F0C75}"/>
              </a:ext>
            </a:extLst>
          </p:cNvPr>
          <p:cNvSpPr/>
          <p:nvPr/>
        </p:nvSpPr>
        <p:spPr>
          <a:xfrm rot="10800000">
            <a:off x="4039388" y="15520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7" name="Isosceles Triangle 52">
            <a:extLst>
              <a:ext uri="{FF2B5EF4-FFF2-40B4-BE49-F238E27FC236}">
                <a16:creationId xmlns:a16="http://schemas.microsoft.com/office/drawing/2014/main" id="{1AC5187B-9C8B-09CB-31F6-77F4A01DF8AB}"/>
              </a:ext>
            </a:extLst>
          </p:cNvPr>
          <p:cNvSpPr/>
          <p:nvPr/>
        </p:nvSpPr>
        <p:spPr>
          <a:xfrm rot="10800000">
            <a:off x="3886201" y="15538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8" name="Cylinder 55">
            <a:extLst>
              <a:ext uri="{FF2B5EF4-FFF2-40B4-BE49-F238E27FC236}">
                <a16:creationId xmlns:a16="http://schemas.microsoft.com/office/drawing/2014/main" id="{FE044726-8AE7-55F1-C518-4B6E1E7EFDB9}"/>
              </a:ext>
            </a:extLst>
          </p:cNvPr>
          <p:cNvSpPr/>
          <p:nvPr/>
        </p:nvSpPr>
        <p:spPr>
          <a:xfrm rot="10800000">
            <a:off x="3657601" y="16300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149" name="Straight Connector 59">
            <a:extLst>
              <a:ext uri="{FF2B5EF4-FFF2-40B4-BE49-F238E27FC236}">
                <a16:creationId xmlns:a16="http://schemas.microsoft.com/office/drawing/2014/main" id="{D9702FE8-FD81-18AB-2484-831FC73C0254}"/>
              </a:ext>
            </a:extLst>
          </p:cNvPr>
          <p:cNvCxnSpPr>
            <a:cxnSpLocks/>
            <a:stCxn id="144" idx="3"/>
          </p:cNvCxnSpPr>
          <p:nvPr/>
        </p:nvCxnSpPr>
        <p:spPr>
          <a:xfrm flipV="1">
            <a:off x="4330701" y="12804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0" name="Straight Connector 60">
            <a:extLst>
              <a:ext uri="{FF2B5EF4-FFF2-40B4-BE49-F238E27FC236}">
                <a16:creationId xmlns:a16="http://schemas.microsoft.com/office/drawing/2014/main" id="{6E70E496-7AFB-838A-AD5E-B5FE5B5B42DC}"/>
              </a:ext>
            </a:extLst>
          </p:cNvPr>
          <p:cNvCxnSpPr>
            <a:cxnSpLocks/>
          </p:cNvCxnSpPr>
          <p:nvPr/>
        </p:nvCxnSpPr>
        <p:spPr>
          <a:xfrm flipV="1">
            <a:off x="3759200" y="12463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151" name="Straight Connector 61">
            <a:extLst>
              <a:ext uri="{FF2B5EF4-FFF2-40B4-BE49-F238E27FC236}">
                <a16:creationId xmlns:a16="http://schemas.microsoft.com/office/drawing/2014/main" id="{DC009341-D52F-24C7-D202-3B214FE30768}"/>
              </a:ext>
            </a:extLst>
          </p:cNvPr>
          <p:cNvCxnSpPr>
            <a:cxnSpLocks/>
          </p:cNvCxnSpPr>
          <p:nvPr/>
        </p:nvCxnSpPr>
        <p:spPr>
          <a:xfrm flipH="1" flipV="1">
            <a:off x="4086960" y="12274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152" name="Straight Connector 62">
            <a:extLst>
              <a:ext uri="{FF2B5EF4-FFF2-40B4-BE49-F238E27FC236}">
                <a16:creationId xmlns:a16="http://schemas.microsoft.com/office/drawing/2014/main" id="{A333B0D4-E0DD-07E7-AAD5-71B09D38E873}"/>
              </a:ext>
            </a:extLst>
          </p:cNvPr>
          <p:cNvCxnSpPr>
            <a:cxnSpLocks/>
          </p:cNvCxnSpPr>
          <p:nvPr/>
        </p:nvCxnSpPr>
        <p:spPr>
          <a:xfrm flipV="1">
            <a:off x="3962400" y="12463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153" name="Straight Connector 121855">
            <a:extLst>
              <a:ext uri="{FF2B5EF4-FFF2-40B4-BE49-F238E27FC236}">
                <a16:creationId xmlns:a16="http://schemas.microsoft.com/office/drawing/2014/main" id="{F6FFD5FC-FD59-DA56-6F29-1ADD0BAE7454}"/>
              </a:ext>
            </a:extLst>
          </p:cNvPr>
          <p:cNvCxnSpPr>
            <a:cxnSpLocks/>
          </p:cNvCxnSpPr>
          <p:nvPr/>
        </p:nvCxnSpPr>
        <p:spPr>
          <a:xfrm>
            <a:off x="3656028"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54" name="Straight Connector 121856">
            <a:extLst>
              <a:ext uri="{FF2B5EF4-FFF2-40B4-BE49-F238E27FC236}">
                <a16:creationId xmlns:a16="http://schemas.microsoft.com/office/drawing/2014/main" id="{70A3F8A1-0D29-6170-2C19-E91712C524F1}"/>
              </a:ext>
            </a:extLst>
          </p:cNvPr>
          <p:cNvCxnSpPr>
            <a:cxnSpLocks/>
          </p:cNvCxnSpPr>
          <p:nvPr/>
        </p:nvCxnSpPr>
        <p:spPr>
          <a:xfrm flipV="1">
            <a:off x="3762694"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55" name="Straight Connector 121857">
            <a:extLst>
              <a:ext uri="{FF2B5EF4-FFF2-40B4-BE49-F238E27FC236}">
                <a16:creationId xmlns:a16="http://schemas.microsoft.com/office/drawing/2014/main" id="{63F7127A-F91B-BC85-43DB-012D3F19F356}"/>
              </a:ext>
            </a:extLst>
          </p:cNvPr>
          <p:cNvCxnSpPr>
            <a:cxnSpLocks/>
          </p:cNvCxnSpPr>
          <p:nvPr/>
        </p:nvCxnSpPr>
        <p:spPr>
          <a:xfrm>
            <a:off x="4237115" y="11510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56" name="Straight Connector 121858">
            <a:extLst>
              <a:ext uri="{FF2B5EF4-FFF2-40B4-BE49-F238E27FC236}">
                <a16:creationId xmlns:a16="http://schemas.microsoft.com/office/drawing/2014/main" id="{3AC1CAD4-8ED0-C502-20E1-F0427C114182}"/>
              </a:ext>
            </a:extLst>
          </p:cNvPr>
          <p:cNvCxnSpPr>
            <a:cxnSpLocks/>
          </p:cNvCxnSpPr>
          <p:nvPr/>
        </p:nvCxnSpPr>
        <p:spPr>
          <a:xfrm flipV="1">
            <a:off x="4343781" y="11510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57" name="Straight Connector 121859">
            <a:extLst>
              <a:ext uri="{FF2B5EF4-FFF2-40B4-BE49-F238E27FC236}">
                <a16:creationId xmlns:a16="http://schemas.microsoft.com/office/drawing/2014/main" id="{BD15B28B-0977-4DCC-ABFB-D4B5AE560669}"/>
              </a:ext>
            </a:extLst>
          </p:cNvPr>
          <p:cNvCxnSpPr>
            <a:cxnSpLocks/>
          </p:cNvCxnSpPr>
          <p:nvPr/>
        </p:nvCxnSpPr>
        <p:spPr>
          <a:xfrm>
            <a:off x="3992552"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58" name="Straight Connector 121860">
            <a:extLst>
              <a:ext uri="{FF2B5EF4-FFF2-40B4-BE49-F238E27FC236}">
                <a16:creationId xmlns:a16="http://schemas.microsoft.com/office/drawing/2014/main" id="{B801259B-5494-3DA7-8CF8-0512707AB9B5}"/>
              </a:ext>
            </a:extLst>
          </p:cNvPr>
          <p:cNvCxnSpPr>
            <a:cxnSpLocks/>
          </p:cNvCxnSpPr>
          <p:nvPr/>
        </p:nvCxnSpPr>
        <p:spPr>
          <a:xfrm flipV="1">
            <a:off x="4099218"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59" name="Straight Connector 121861">
            <a:extLst>
              <a:ext uri="{FF2B5EF4-FFF2-40B4-BE49-F238E27FC236}">
                <a16:creationId xmlns:a16="http://schemas.microsoft.com/office/drawing/2014/main" id="{96945823-F139-A6E0-EE05-047163A3A97D}"/>
              </a:ext>
            </a:extLst>
          </p:cNvPr>
          <p:cNvCxnSpPr>
            <a:cxnSpLocks/>
          </p:cNvCxnSpPr>
          <p:nvPr/>
        </p:nvCxnSpPr>
        <p:spPr>
          <a:xfrm>
            <a:off x="3848419" y="11161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160" name="Straight Connector 121862">
            <a:extLst>
              <a:ext uri="{FF2B5EF4-FFF2-40B4-BE49-F238E27FC236}">
                <a16:creationId xmlns:a16="http://schemas.microsoft.com/office/drawing/2014/main" id="{55B8C8DC-2E27-0D05-0108-4789B194C6D9}"/>
              </a:ext>
            </a:extLst>
          </p:cNvPr>
          <p:cNvCxnSpPr>
            <a:cxnSpLocks/>
          </p:cNvCxnSpPr>
          <p:nvPr/>
        </p:nvCxnSpPr>
        <p:spPr>
          <a:xfrm flipV="1">
            <a:off x="3955085" y="11161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161" name="Straight Connector 121864">
            <a:extLst>
              <a:ext uri="{FF2B5EF4-FFF2-40B4-BE49-F238E27FC236}">
                <a16:creationId xmlns:a16="http://schemas.microsoft.com/office/drawing/2014/main" id="{220C2347-F100-D260-5AD1-77DF39E743BA}"/>
              </a:ext>
            </a:extLst>
          </p:cNvPr>
          <p:cNvCxnSpPr>
            <a:cxnSpLocks/>
          </p:cNvCxnSpPr>
          <p:nvPr/>
        </p:nvCxnSpPr>
        <p:spPr>
          <a:xfrm>
            <a:off x="4332273" y="7802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162" name="Straight Connector 121865">
            <a:extLst>
              <a:ext uri="{FF2B5EF4-FFF2-40B4-BE49-F238E27FC236}">
                <a16:creationId xmlns:a16="http://schemas.microsoft.com/office/drawing/2014/main" id="{F9EF5D91-92BA-733C-C87C-AE06B1D0B96A}"/>
              </a:ext>
            </a:extLst>
          </p:cNvPr>
          <p:cNvCxnSpPr>
            <a:cxnSpLocks/>
          </p:cNvCxnSpPr>
          <p:nvPr/>
        </p:nvCxnSpPr>
        <p:spPr>
          <a:xfrm>
            <a:off x="3760772" y="7802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Straight Connector 121866">
            <a:extLst>
              <a:ext uri="{FF2B5EF4-FFF2-40B4-BE49-F238E27FC236}">
                <a16:creationId xmlns:a16="http://schemas.microsoft.com/office/drawing/2014/main" id="{820E0987-2F9C-8AAE-65BF-B5327352792B}"/>
              </a:ext>
            </a:extLst>
          </p:cNvPr>
          <p:cNvCxnSpPr>
            <a:cxnSpLocks/>
          </p:cNvCxnSpPr>
          <p:nvPr/>
        </p:nvCxnSpPr>
        <p:spPr>
          <a:xfrm flipH="1">
            <a:off x="4088532" y="8012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164" name="Straight Connector 121867">
            <a:extLst>
              <a:ext uri="{FF2B5EF4-FFF2-40B4-BE49-F238E27FC236}">
                <a16:creationId xmlns:a16="http://schemas.microsoft.com/office/drawing/2014/main" id="{3A4D90C8-D4C2-9E53-F560-A76F45346059}"/>
              </a:ext>
            </a:extLst>
          </p:cNvPr>
          <p:cNvCxnSpPr>
            <a:cxnSpLocks/>
          </p:cNvCxnSpPr>
          <p:nvPr/>
        </p:nvCxnSpPr>
        <p:spPr>
          <a:xfrm>
            <a:off x="3963972" y="7970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165" name="Group 121869">
            <a:extLst>
              <a:ext uri="{FF2B5EF4-FFF2-40B4-BE49-F238E27FC236}">
                <a16:creationId xmlns:a16="http://schemas.microsoft.com/office/drawing/2014/main" id="{1340745C-5AB9-7E0C-DBC9-402591FFD540}"/>
              </a:ext>
            </a:extLst>
          </p:cNvPr>
          <p:cNvGrpSpPr/>
          <p:nvPr/>
        </p:nvGrpSpPr>
        <p:grpSpPr>
          <a:xfrm flipV="1">
            <a:off x="3657600" y="1065271"/>
            <a:ext cx="199236" cy="111650"/>
            <a:chOff x="5828989" y="1069811"/>
            <a:chExt cx="237719" cy="239057"/>
          </a:xfrm>
        </p:grpSpPr>
        <p:cxnSp>
          <p:nvCxnSpPr>
            <p:cNvPr id="166" name="Straight Connector 121870">
              <a:extLst>
                <a:ext uri="{FF2B5EF4-FFF2-40B4-BE49-F238E27FC236}">
                  <a16:creationId xmlns:a16="http://schemas.microsoft.com/office/drawing/2014/main" id="{63457B8E-5C10-567A-BA77-DB7158D140C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67" name="Straight Connector 121871">
              <a:extLst>
                <a:ext uri="{FF2B5EF4-FFF2-40B4-BE49-F238E27FC236}">
                  <a16:creationId xmlns:a16="http://schemas.microsoft.com/office/drawing/2014/main" id="{C531224A-5323-E5D7-B654-641717EA11F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68" name="Group 121872">
            <a:extLst>
              <a:ext uri="{FF2B5EF4-FFF2-40B4-BE49-F238E27FC236}">
                <a16:creationId xmlns:a16="http://schemas.microsoft.com/office/drawing/2014/main" id="{66BFB21D-2B26-062A-BBD3-4879891A9B97}"/>
              </a:ext>
            </a:extLst>
          </p:cNvPr>
          <p:cNvGrpSpPr/>
          <p:nvPr/>
        </p:nvGrpSpPr>
        <p:grpSpPr>
          <a:xfrm flipV="1">
            <a:off x="3994124" y="1065271"/>
            <a:ext cx="199236" cy="111650"/>
            <a:chOff x="5828989" y="1069811"/>
            <a:chExt cx="237719" cy="239057"/>
          </a:xfrm>
        </p:grpSpPr>
        <p:cxnSp>
          <p:nvCxnSpPr>
            <p:cNvPr id="169" name="Straight Connector 121873">
              <a:extLst>
                <a:ext uri="{FF2B5EF4-FFF2-40B4-BE49-F238E27FC236}">
                  <a16:creationId xmlns:a16="http://schemas.microsoft.com/office/drawing/2014/main" id="{118AB110-3F47-D13D-9360-2BD6B90018F0}"/>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70" name="Straight Connector 121874">
              <a:extLst>
                <a:ext uri="{FF2B5EF4-FFF2-40B4-BE49-F238E27FC236}">
                  <a16:creationId xmlns:a16="http://schemas.microsoft.com/office/drawing/2014/main" id="{8922D3C3-353B-9B8E-FE51-103113811200}"/>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71" name="Group 121875">
            <a:extLst>
              <a:ext uri="{FF2B5EF4-FFF2-40B4-BE49-F238E27FC236}">
                <a16:creationId xmlns:a16="http://schemas.microsoft.com/office/drawing/2014/main" id="{DEDD75EA-380F-B141-BE84-A971B492F847}"/>
              </a:ext>
            </a:extLst>
          </p:cNvPr>
          <p:cNvGrpSpPr/>
          <p:nvPr/>
        </p:nvGrpSpPr>
        <p:grpSpPr>
          <a:xfrm flipV="1">
            <a:off x="3849991" y="1065271"/>
            <a:ext cx="199236" cy="111650"/>
            <a:chOff x="5828989" y="1069811"/>
            <a:chExt cx="237719" cy="239057"/>
          </a:xfrm>
        </p:grpSpPr>
        <p:cxnSp>
          <p:nvCxnSpPr>
            <p:cNvPr id="172" name="Straight Connector 121876">
              <a:extLst>
                <a:ext uri="{FF2B5EF4-FFF2-40B4-BE49-F238E27FC236}">
                  <a16:creationId xmlns:a16="http://schemas.microsoft.com/office/drawing/2014/main" id="{A7C3ECC6-F9F3-717F-73D8-BA13C7267AB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73" name="Straight Connector 121877">
              <a:extLst>
                <a:ext uri="{FF2B5EF4-FFF2-40B4-BE49-F238E27FC236}">
                  <a16:creationId xmlns:a16="http://schemas.microsoft.com/office/drawing/2014/main" id="{4A48369D-230D-0EDA-5D90-D17FB08FD19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174" name="Straight Connector 121878">
            <a:extLst>
              <a:ext uri="{FF2B5EF4-FFF2-40B4-BE49-F238E27FC236}">
                <a16:creationId xmlns:a16="http://schemas.microsoft.com/office/drawing/2014/main" id="{28A095CA-AA67-09A0-F378-1D33BAD6CA6B}"/>
              </a:ext>
            </a:extLst>
          </p:cNvPr>
          <p:cNvCxnSpPr>
            <a:cxnSpLocks/>
          </p:cNvCxnSpPr>
          <p:nvPr/>
        </p:nvCxnSpPr>
        <p:spPr>
          <a:xfrm flipV="1">
            <a:off x="4338290" y="4424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5" name="Straight Connector 121880">
            <a:extLst>
              <a:ext uri="{FF2B5EF4-FFF2-40B4-BE49-F238E27FC236}">
                <a16:creationId xmlns:a16="http://schemas.microsoft.com/office/drawing/2014/main" id="{32224273-E10E-D0B7-0469-0AB386C94EFF}"/>
              </a:ext>
            </a:extLst>
          </p:cNvPr>
          <p:cNvCxnSpPr>
            <a:cxnSpLocks/>
          </p:cNvCxnSpPr>
          <p:nvPr/>
        </p:nvCxnSpPr>
        <p:spPr>
          <a:xfrm flipV="1">
            <a:off x="3766789" y="4848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176" name="Straight Connector 121881">
            <a:extLst>
              <a:ext uri="{FF2B5EF4-FFF2-40B4-BE49-F238E27FC236}">
                <a16:creationId xmlns:a16="http://schemas.microsoft.com/office/drawing/2014/main" id="{ED3F83CF-BADD-888C-C62F-BA037F0E4A1A}"/>
              </a:ext>
            </a:extLst>
          </p:cNvPr>
          <p:cNvCxnSpPr>
            <a:cxnSpLocks/>
          </p:cNvCxnSpPr>
          <p:nvPr/>
        </p:nvCxnSpPr>
        <p:spPr>
          <a:xfrm flipH="1" flipV="1">
            <a:off x="4094549" y="4659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177" name="Straight Connector 121882">
            <a:extLst>
              <a:ext uri="{FF2B5EF4-FFF2-40B4-BE49-F238E27FC236}">
                <a16:creationId xmlns:a16="http://schemas.microsoft.com/office/drawing/2014/main" id="{180CB319-0EB6-5C2A-B396-185BCF937F95}"/>
              </a:ext>
            </a:extLst>
          </p:cNvPr>
          <p:cNvCxnSpPr>
            <a:cxnSpLocks/>
          </p:cNvCxnSpPr>
          <p:nvPr/>
        </p:nvCxnSpPr>
        <p:spPr>
          <a:xfrm flipV="1">
            <a:off x="3969989" y="4848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178" name="Group 121883">
            <a:extLst>
              <a:ext uri="{FF2B5EF4-FFF2-40B4-BE49-F238E27FC236}">
                <a16:creationId xmlns:a16="http://schemas.microsoft.com/office/drawing/2014/main" id="{9E3E0013-9AF2-FF20-FF79-4D8CDDBBA3F7}"/>
              </a:ext>
            </a:extLst>
          </p:cNvPr>
          <p:cNvGrpSpPr/>
          <p:nvPr/>
        </p:nvGrpSpPr>
        <p:grpSpPr>
          <a:xfrm>
            <a:off x="3663617" y="354589"/>
            <a:ext cx="199236" cy="132982"/>
            <a:chOff x="5828989" y="1069811"/>
            <a:chExt cx="237719" cy="239057"/>
          </a:xfrm>
        </p:grpSpPr>
        <p:cxnSp>
          <p:nvCxnSpPr>
            <p:cNvPr id="179" name="Straight Connector 121884">
              <a:extLst>
                <a:ext uri="{FF2B5EF4-FFF2-40B4-BE49-F238E27FC236}">
                  <a16:creationId xmlns:a16="http://schemas.microsoft.com/office/drawing/2014/main" id="{9E364636-EF51-B65A-5574-93AC337C134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80" name="Straight Connector 121885">
              <a:extLst>
                <a:ext uri="{FF2B5EF4-FFF2-40B4-BE49-F238E27FC236}">
                  <a16:creationId xmlns:a16="http://schemas.microsoft.com/office/drawing/2014/main" id="{A7852FE7-491E-C7F9-76B2-B3A85CD01BC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81" name="Group 121886">
            <a:extLst>
              <a:ext uri="{FF2B5EF4-FFF2-40B4-BE49-F238E27FC236}">
                <a16:creationId xmlns:a16="http://schemas.microsoft.com/office/drawing/2014/main" id="{072AB75A-B06F-9C7B-3D1D-6F61EBC5ACB3}"/>
              </a:ext>
            </a:extLst>
          </p:cNvPr>
          <p:cNvGrpSpPr/>
          <p:nvPr/>
        </p:nvGrpSpPr>
        <p:grpSpPr>
          <a:xfrm>
            <a:off x="4244704" y="304800"/>
            <a:ext cx="199236" cy="132982"/>
            <a:chOff x="5828989" y="1069811"/>
            <a:chExt cx="237719" cy="239057"/>
          </a:xfrm>
        </p:grpSpPr>
        <p:cxnSp>
          <p:nvCxnSpPr>
            <p:cNvPr id="182" name="Straight Connector 121887">
              <a:extLst>
                <a:ext uri="{FF2B5EF4-FFF2-40B4-BE49-F238E27FC236}">
                  <a16:creationId xmlns:a16="http://schemas.microsoft.com/office/drawing/2014/main" id="{A10F10B6-C434-C236-FAAE-F8E5C9421520}"/>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83" name="Straight Connector 121888">
              <a:extLst>
                <a:ext uri="{FF2B5EF4-FFF2-40B4-BE49-F238E27FC236}">
                  <a16:creationId xmlns:a16="http://schemas.microsoft.com/office/drawing/2014/main" id="{9F384107-DF4D-8767-1A47-4E6DD0236AD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84" name="Group 121889">
            <a:extLst>
              <a:ext uri="{FF2B5EF4-FFF2-40B4-BE49-F238E27FC236}">
                <a16:creationId xmlns:a16="http://schemas.microsoft.com/office/drawing/2014/main" id="{A466B8BC-957E-3510-518E-D39AD9584BD1}"/>
              </a:ext>
            </a:extLst>
          </p:cNvPr>
          <p:cNvGrpSpPr/>
          <p:nvPr/>
        </p:nvGrpSpPr>
        <p:grpSpPr>
          <a:xfrm>
            <a:off x="4000141" y="354589"/>
            <a:ext cx="199236" cy="132982"/>
            <a:chOff x="5828989" y="1069811"/>
            <a:chExt cx="237719" cy="239057"/>
          </a:xfrm>
        </p:grpSpPr>
        <p:cxnSp>
          <p:nvCxnSpPr>
            <p:cNvPr id="185" name="Straight Connector 121890">
              <a:extLst>
                <a:ext uri="{FF2B5EF4-FFF2-40B4-BE49-F238E27FC236}">
                  <a16:creationId xmlns:a16="http://schemas.microsoft.com/office/drawing/2014/main" id="{3253EA9B-D03E-2AB1-3893-4CE6020E6C3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86" name="Straight Connector 121891">
              <a:extLst>
                <a:ext uri="{FF2B5EF4-FFF2-40B4-BE49-F238E27FC236}">
                  <a16:creationId xmlns:a16="http://schemas.microsoft.com/office/drawing/2014/main" id="{8D3EE828-7BF6-0FCC-77B2-0352ACAA1DA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87" name="Group 121892">
            <a:extLst>
              <a:ext uri="{FF2B5EF4-FFF2-40B4-BE49-F238E27FC236}">
                <a16:creationId xmlns:a16="http://schemas.microsoft.com/office/drawing/2014/main" id="{A3673939-2898-5083-63E7-AC20E58DD1CC}"/>
              </a:ext>
            </a:extLst>
          </p:cNvPr>
          <p:cNvGrpSpPr/>
          <p:nvPr/>
        </p:nvGrpSpPr>
        <p:grpSpPr>
          <a:xfrm>
            <a:off x="3856008" y="354589"/>
            <a:ext cx="199236" cy="132982"/>
            <a:chOff x="5828989" y="1069811"/>
            <a:chExt cx="237719" cy="239057"/>
          </a:xfrm>
        </p:grpSpPr>
        <p:cxnSp>
          <p:nvCxnSpPr>
            <p:cNvPr id="188" name="Straight Connector 121893">
              <a:extLst>
                <a:ext uri="{FF2B5EF4-FFF2-40B4-BE49-F238E27FC236}">
                  <a16:creationId xmlns:a16="http://schemas.microsoft.com/office/drawing/2014/main" id="{00C8A4F7-DFE7-2162-3E82-3BDBD6A2994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89" name="Straight Connector 121894">
              <a:extLst>
                <a:ext uri="{FF2B5EF4-FFF2-40B4-BE49-F238E27FC236}">
                  <a16:creationId xmlns:a16="http://schemas.microsoft.com/office/drawing/2014/main" id="{D67D438B-3BCD-FEE2-89A1-91754F38470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190" name="Oval 121895">
            <a:extLst>
              <a:ext uri="{FF2B5EF4-FFF2-40B4-BE49-F238E27FC236}">
                <a16:creationId xmlns:a16="http://schemas.microsoft.com/office/drawing/2014/main" id="{F1816F2F-1867-5F3C-D5A5-DAE2B252A6E2}"/>
              </a:ext>
            </a:extLst>
          </p:cNvPr>
          <p:cNvSpPr/>
          <p:nvPr/>
        </p:nvSpPr>
        <p:spPr>
          <a:xfrm>
            <a:off x="3876147" y="7325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91" name="Oval 121896">
            <a:extLst>
              <a:ext uri="{FF2B5EF4-FFF2-40B4-BE49-F238E27FC236}">
                <a16:creationId xmlns:a16="http://schemas.microsoft.com/office/drawing/2014/main" id="{B5F6F0A0-773E-3DE9-6524-00222556CC3B}"/>
              </a:ext>
            </a:extLst>
          </p:cNvPr>
          <p:cNvSpPr/>
          <p:nvPr/>
        </p:nvSpPr>
        <p:spPr>
          <a:xfrm>
            <a:off x="4029174" y="7254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92" name="Oval 121897">
            <a:extLst>
              <a:ext uri="{FF2B5EF4-FFF2-40B4-BE49-F238E27FC236}">
                <a16:creationId xmlns:a16="http://schemas.microsoft.com/office/drawing/2014/main" id="{46F533C7-0646-AD6C-3243-DDAEA0A41A8C}"/>
              </a:ext>
            </a:extLst>
          </p:cNvPr>
          <p:cNvSpPr/>
          <p:nvPr/>
        </p:nvSpPr>
        <p:spPr>
          <a:xfrm>
            <a:off x="3677072" y="7191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93" name="Oval 121898">
            <a:extLst>
              <a:ext uri="{FF2B5EF4-FFF2-40B4-BE49-F238E27FC236}">
                <a16:creationId xmlns:a16="http://schemas.microsoft.com/office/drawing/2014/main" id="{EAE3D082-17CA-8A10-EDCA-82398C9C50EE}"/>
              </a:ext>
            </a:extLst>
          </p:cNvPr>
          <p:cNvSpPr/>
          <p:nvPr/>
        </p:nvSpPr>
        <p:spPr>
          <a:xfrm>
            <a:off x="4279910" y="7286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194" name="Group 121899">
            <a:extLst>
              <a:ext uri="{FF2B5EF4-FFF2-40B4-BE49-F238E27FC236}">
                <a16:creationId xmlns:a16="http://schemas.microsoft.com/office/drawing/2014/main" id="{613A9103-85DD-39FA-6A83-0195A29C4D8A}"/>
              </a:ext>
            </a:extLst>
          </p:cNvPr>
          <p:cNvGrpSpPr/>
          <p:nvPr/>
        </p:nvGrpSpPr>
        <p:grpSpPr>
          <a:xfrm flipV="1">
            <a:off x="4238687" y="1107073"/>
            <a:ext cx="199236" cy="111650"/>
            <a:chOff x="5828989" y="1069811"/>
            <a:chExt cx="237719" cy="239057"/>
          </a:xfrm>
        </p:grpSpPr>
        <p:cxnSp>
          <p:nvCxnSpPr>
            <p:cNvPr id="195" name="Straight Connector 121900">
              <a:extLst>
                <a:ext uri="{FF2B5EF4-FFF2-40B4-BE49-F238E27FC236}">
                  <a16:creationId xmlns:a16="http://schemas.microsoft.com/office/drawing/2014/main" id="{AE3D3E57-D851-E367-F292-C0C08CBE729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196" name="Straight Connector 121901">
              <a:extLst>
                <a:ext uri="{FF2B5EF4-FFF2-40B4-BE49-F238E27FC236}">
                  <a16:creationId xmlns:a16="http://schemas.microsoft.com/office/drawing/2014/main" id="{ECC5F637-AD8B-EC35-DE8D-EA1BD2C76F4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197" name="Group 148">
            <a:extLst>
              <a:ext uri="{FF2B5EF4-FFF2-40B4-BE49-F238E27FC236}">
                <a16:creationId xmlns:a16="http://schemas.microsoft.com/office/drawing/2014/main" id="{2F506B42-6C9E-AB02-DAA8-6A80A11F6B6F}"/>
              </a:ext>
            </a:extLst>
          </p:cNvPr>
          <p:cNvGrpSpPr/>
          <p:nvPr/>
        </p:nvGrpSpPr>
        <p:grpSpPr>
          <a:xfrm>
            <a:off x="3665738" y="2387049"/>
            <a:ext cx="845052" cy="213268"/>
            <a:chOff x="5767447" y="2274114"/>
            <a:chExt cx="845052" cy="213268"/>
          </a:xfrm>
          <a:solidFill>
            <a:srgbClr val="FFFF00"/>
          </a:solidFill>
        </p:grpSpPr>
        <p:sp>
          <p:nvSpPr>
            <p:cNvPr id="198" name="Oval 149">
              <a:extLst>
                <a:ext uri="{FF2B5EF4-FFF2-40B4-BE49-F238E27FC236}">
                  <a16:creationId xmlns:a16="http://schemas.microsoft.com/office/drawing/2014/main" id="{636F74C6-2D29-91CB-974B-618D51D45C02}"/>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9" name="Oval 150">
              <a:extLst>
                <a:ext uri="{FF2B5EF4-FFF2-40B4-BE49-F238E27FC236}">
                  <a16:creationId xmlns:a16="http://schemas.microsoft.com/office/drawing/2014/main" id="{2DFDD4D4-CFB7-B074-CA71-1019CDE0B732}"/>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0" name="Oval 151">
              <a:extLst>
                <a:ext uri="{FF2B5EF4-FFF2-40B4-BE49-F238E27FC236}">
                  <a16:creationId xmlns:a16="http://schemas.microsoft.com/office/drawing/2014/main" id="{20074867-2AA0-4E97-09A7-C9B5C2D7F518}"/>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1" name="Oval 152">
              <a:extLst>
                <a:ext uri="{FF2B5EF4-FFF2-40B4-BE49-F238E27FC236}">
                  <a16:creationId xmlns:a16="http://schemas.microsoft.com/office/drawing/2014/main" id="{12D38A32-7177-E2B4-7295-E70EB8B02236}"/>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2" name="Group 158">
            <a:extLst>
              <a:ext uri="{FF2B5EF4-FFF2-40B4-BE49-F238E27FC236}">
                <a16:creationId xmlns:a16="http://schemas.microsoft.com/office/drawing/2014/main" id="{25083441-81FD-A6A0-63A0-884F0F272043}"/>
              </a:ext>
            </a:extLst>
          </p:cNvPr>
          <p:cNvGrpSpPr/>
          <p:nvPr/>
        </p:nvGrpSpPr>
        <p:grpSpPr>
          <a:xfrm>
            <a:off x="3657600" y="2057400"/>
            <a:ext cx="845052" cy="213268"/>
            <a:chOff x="5767447" y="2274114"/>
            <a:chExt cx="845052" cy="213268"/>
          </a:xfrm>
          <a:solidFill>
            <a:srgbClr val="FFFF00"/>
          </a:solidFill>
        </p:grpSpPr>
        <p:sp>
          <p:nvSpPr>
            <p:cNvPr id="203" name="Oval 159">
              <a:extLst>
                <a:ext uri="{FF2B5EF4-FFF2-40B4-BE49-F238E27FC236}">
                  <a16:creationId xmlns:a16="http://schemas.microsoft.com/office/drawing/2014/main" id="{5CE0E68F-7EBF-F297-2134-476265C3B3D2}"/>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4" name="Oval 160">
              <a:extLst>
                <a:ext uri="{FF2B5EF4-FFF2-40B4-BE49-F238E27FC236}">
                  <a16:creationId xmlns:a16="http://schemas.microsoft.com/office/drawing/2014/main" id="{4D2E69D5-8079-91BD-05B7-134790B235E3}"/>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5" name="Oval 161">
              <a:extLst>
                <a:ext uri="{FF2B5EF4-FFF2-40B4-BE49-F238E27FC236}">
                  <a16:creationId xmlns:a16="http://schemas.microsoft.com/office/drawing/2014/main" id="{52C898DD-B356-2A35-6E14-C2884C87A60E}"/>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6" name="Oval 162">
              <a:extLst>
                <a:ext uri="{FF2B5EF4-FFF2-40B4-BE49-F238E27FC236}">
                  <a16:creationId xmlns:a16="http://schemas.microsoft.com/office/drawing/2014/main" id="{B54CE314-FC92-BA94-65E9-04400611B6DF}"/>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07" name="Group 214">
            <a:extLst>
              <a:ext uri="{FF2B5EF4-FFF2-40B4-BE49-F238E27FC236}">
                <a16:creationId xmlns:a16="http://schemas.microsoft.com/office/drawing/2014/main" id="{9E7359C2-2266-AF50-CD98-71D8E6755BD1}"/>
              </a:ext>
            </a:extLst>
          </p:cNvPr>
          <p:cNvGrpSpPr/>
          <p:nvPr/>
        </p:nvGrpSpPr>
        <p:grpSpPr>
          <a:xfrm>
            <a:off x="3657600" y="1920332"/>
            <a:ext cx="845052" cy="213268"/>
            <a:chOff x="5767447" y="2274114"/>
            <a:chExt cx="845052" cy="213268"/>
          </a:xfrm>
          <a:solidFill>
            <a:srgbClr val="FFFF00"/>
          </a:solidFill>
        </p:grpSpPr>
        <p:sp>
          <p:nvSpPr>
            <p:cNvPr id="208" name="Oval 215">
              <a:extLst>
                <a:ext uri="{FF2B5EF4-FFF2-40B4-BE49-F238E27FC236}">
                  <a16:creationId xmlns:a16="http://schemas.microsoft.com/office/drawing/2014/main" id="{AC80B9D0-B8DE-AA60-C562-4E069C0F84FD}"/>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9" name="Oval 216">
              <a:extLst>
                <a:ext uri="{FF2B5EF4-FFF2-40B4-BE49-F238E27FC236}">
                  <a16:creationId xmlns:a16="http://schemas.microsoft.com/office/drawing/2014/main" id="{383D368F-A94F-E290-61F7-5E68A98E8106}"/>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0" name="Oval 217">
              <a:extLst>
                <a:ext uri="{FF2B5EF4-FFF2-40B4-BE49-F238E27FC236}">
                  <a16:creationId xmlns:a16="http://schemas.microsoft.com/office/drawing/2014/main" id="{544DD2CC-F103-4F4B-100F-06B9AE23675E}"/>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1" name="Oval 218">
              <a:extLst>
                <a:ext uri="{FF2B5EF4-FFF2-40B4-BE49-F238E27FC236}">
                  <a16:creationId xmlns:a16="http://schemas.microsoft.com/office/drawing/2014/main" id="{1F023018-1497-0104-E136-99F09B328783}"/>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12" name="Group 153">
            <a:extLst>
              <a:ext uri="{FF2B5EF4-FFF2-40B4-BE49-F238E27FC236}">
                <a16:creationId xmlns:a16="http://schemas.microsoft.com/office/drawing/2014/main" id="{B831EF91-8455-7313-305F-8769283A584F}"/>
              </a:ext>
            </a:extLst>
          </p:cNvPr>
          <p:cNvGrpSpPr/>
          <p:nvPr/>
        </p:nvGrpSpPr>
        <p:grpSpPr>
          <a:xfrm>
            <a:off x="3657600" y="2225132"/>
            <a:ext cx="845052" cy="213268"/>
            <a:chOff x="5767447" y="2274114"/>
            <a:chExt cx="845052" cy="213268"/>
          </a:xfrm>
          <a:solidFill>
            <a:srgbClr val="FFFF00"/>
          </a:solidFill>
        </p:grpSpPr>
        <p:sp>
          <p:nvSpPr>
            <p:cNvPr id="213" name="Oval 154">
              <a:extLst>
                <a:ext uri="{FF2B5EF4-FFF2-40B4-BE49-F238E27FC236}">
                  <a16:creationId xmlns:a16="http://schemas.microsoft.com/office/drawing/2014/main" id="{8D67D731-A11B-DAA4-0E88-A2A407F262F9}"/>
                </a:ext>
              </a:extLst>
            </p:cNvPr>
            <p:cNvSpPr/>
            <p:nvPr/>
          </p:nvSpPr>
          <p:spPr>
            <a:xfrm rot="5204906">
              <a:off x="6442965" y="230234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4" name="Oval 155">
              <a:extLst>
                <a:ext uri="{FF2B5EF4-FFF2-40B4-BE49-F238E27FC236}">
                  <a16:creationId xmlns:a16="http://schemas.microsoft.com/office/drawing/2014/main" id="{1D614731-8E7B-9C5E-57F6-D2FB6800CF70}"/>
                </a:ext>
              </a:extLst>
            </p:cNvPr>
            <p:cNvSpPr/>
            <p:nvPr/>
          </p:nvSpPr>
          <p:spPr>
            <a:xfrm rot="5204906">
              <a:off x="6207768" y="2256979"/>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5" name="Oval 156">
              <a:extLst>
                <a:ext uri="{FF2B5EF4-FFF2-40B4-BE49-F238E27FC236}">
                  <a16:creationId xmlns:a16="http://schemas.microsoft.com/office/drawing/2014/main" id="{6C9CCD39-F34D-7160-174D-7BABF8A321B2}"/>
                </a:ext>
              </a:extLst>
            </p:cNvPr>
            <p:cNvSpPr/>
            <p:nvPr/>
          </p:nvSpPr>
          <p:spPr>
            <a:xfrm rot="5204906">
              <a:off x="5986808" y="2276763"/>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6" name="Oval 157">
              <a:extLst>
                <a:ext uri="{FF2B5EF4-FFF2-40B4-BE49-F238E27FC236}">
                  <a16:creationId xmlns:a16="http://schemas.microsoft.com/office/drawing/2014/main" id="{F7C4A5CE-343D-8651-5AF6-020B7199B055}"/>
                </a:ext>
              </a:extLst>
            </p:cNvPr>
            <p:cNvSpPr/>
            <p:nvPr/>
          </p:nvSpPr>
          <p:spPr>
            <a:xfrm rot="5204906">
              <a:off x="5784582" y="2317847"/>
              <a:ext cx="152400" cy="186669"/>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7" name="Right Brace 219">
            <a:extLst>
              <a:ext uri="{FF2B5EF4-FFF2-40B4-BE49-F238E27FC236}">
                <a16:creationId xmlns:a16="http://schemas.microsoft.com/office/drawing/2014/main" id="{B46A5CFA-9C19-E21B-5471-BC3D389C92E4}"/>
              </a:ext>
            </a:extLst>
          </p:cNvPr>
          <p:cNvSpPr/>
          <p:nvPr/>
        </p:nvSpPr>
        <p:spPr>
          <a:xfrm>
            <a:off x="4560374" y="1910199"/>
            <a:ext cx="266062" cy="699762"/>
          </a:xfrm>
          <a:prstGeom prst="rightBrace">
            <a:avLst/>
          </a:prstGeom>
          <a:noFill/>
          <a:ln w="2222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20" name="TextBox 163">
            <a:extLst>
              <a:ext uri="{FF2B5EF4-FFF2-40B4-BE49-F238E27FC236}">
                <a16:creationId xmlns:a16="http://schemas.microsoft.com/office/drawing/2014/main" id="{42EC4F4D-9FDE-D59E-DFBD-D5B0B1BB9364}"/>
              </a:ext>
            </a:extLst>
          </p:cNvPr>
          <p:cNvSpPr txBox="1"/>
          <p:nvPr/>
        </p:nvSpPr>
        <p:spPr>
          <a:xfrm>
            <a:off x="4875773" y="1829209"/>
            <a:ext cx="4153468" cy="1200329"/>
          </a:xfrm>
          <a:prstGeom prst="rect">
            <a:avLst/>
          </a:prstGeom>
          <a:solidFill>
            <a:schemeClr val="bg1"/>
          </a:solidFill>
        </p:spPr>
        <p:txBody>
          <a:bodyPr wrap="square" rtlCol="0">
            <a:spAutoFit/>
          </a:bodyPr>
          <a:lstStyle/>
          <a:p>
            <a:r>
              <a:rPr lang="de-DE" b="1" dirty="0">
                <a:solidFill>
                  <a:srgbClr val="0000FF"/>
                </a:solidFill>
              </a:rPr>
              <a:t>Retikuläre Pseudodrusen </a:t>
            </a:r>
            <a:r>
              <a:rPr lang="de-DE" dirty="0">
                <a:solidFill>
                  <a:srgbClr val="000000"/>
                </a:solidFill>
              </a:rPr>
              <a:t>trennen jedoch das RPE </a:t>
            </a:r>
            <a:r>
              <a:rPr lang="de-DE" b="1" dirty="0">
                <a:solidFill>
                  <a:srgbClr val="000000"/>
                </a:solidFill>
              </a:rPr>
              <a:t>nicht</a:t>
            </a:r>
            <a:r>
              <a:rPr lang="de-DE" dirty="0">
                <a:solidFill>
                  <a:srgbClr val="000000"/>
                </a:solidFill>
              </a:rPr>
              <a:t> von der Bruch-Membran, weshalb sie </a:t>
            </a:r>
            <a:r>
              <a:rPr lang="de-DE" b="1" dirty="0">
                <a:solidFill>
                  <a:srgbClr val="000000"/>
                </a:solidFill>
              </a:rPr>
              <a:t>keine PED </a:t>
            </a:r>
            <a:r>
              <a:rPr lang="de-DE" dirty="0">
                <a:solidFill>
                  <a:srgbClr val="000000"/>
                </a:solidFill>
              </a:rPr>
              <a:t>verursachen können.</a:t>
            </a:r>
            <a:endParaRPr lang="en-US" i="1" dirty="0">
              <a:solidFill>
                <a:srgbClr val="000000"/>
              </a:solidFill>
            </a:endParaRPr>
          </a:p>
        </p:txBody>
      </p:sp>
    </p:spTree>
    <p:extLst>
      <p:ext uri="{BB962C8B-B14F-4D97-AF65-F5344CB8AC3E}">
        <p14:creationId xmlns:p14="http://schemas.microsoft.com/office/powerpoint/2010/main" val="328552650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85A6F1-737E-7BA4-7788-5697DA9295D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6822C6C-C412-B74D-2BDE-22E097ABF3E7}"/>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38F9D506-3AC8-EB74-0F91-1C7B8DFF995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20AA112-1E45-05A2-B96E-4676F559CD5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13509FB-4275-75D1-0298-78BBC79D327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119</a:t>
            </a:fld>
            <a:endParaRPr lang="de-DE" noProof="0" dirty="0"/>
          </a:p>
        </p:txBody>
      </p:sp>
      <p:sp>
        <p:nvSpPr>
          <p:cNvPr id="9" name="Content Placeholder 5">
            <a:extLst>
              <a:ext uri="{FF2B5EF4-FFF2-40B4-BE49-F238E27FC236}">
                <a16:creationId xmlns:a16="http://schemas.microsoft.com/office/drawing/2014/main" id="{D9FAB55B-5893-1BBB-6D84-9C2858C05F35}"/>
              </a:ext>
            </a:extLst>
          </p:cNvPr>
          <p:cNvSpPr>
            <a:spLocks noGrp="1"/>
          </p:cNvSpPr>
          <p:nvPr>
            <p:ph idx="1"/>
          </p:nvPr>
        </p:nvSpPr>
        <p:spPr>
          <a:xfrm>
            <a:off x="381000" y="762000"/>
            <a:ext cx="7696201" cy="1981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a:t>
            </a:r>
            <a:r>
              <a:rPr lang="de-DE" sz="1800" noProof="0" dirty="0">
                <a:solidFill>
                  <a:srgbClr val="0000FF"/>
                </a:solidFill>
                <a:latin typeface="Arial" panose="020B0604020202020204" pitchFamily="34" charset="0"/>
              </a:rPr>
              <a:t> 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 </a:t>
            </a:r>
            <a:r>
              <a:rPr lang="de-DE" sz="1800" noProof="0" dirty="0">
                <a:latin typeface="Arial" panose="020B0604020202020204" pitchFamily="34" charset="0"/>
              </a:rPr>
              <a:t>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40857734-7537-4BEF-87A0-8C6516C3140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7">
            <a:extLst>
              <a:ext uri="{FF2B5EF4-FFF2-40B4-BE49-F238E27FC236}">
                <a16:creationId xmlns:a16="http://schemas.microsoft.com/office/drawing/2014/main" id="{AF995F8C-145D-798B-2419-A46547E4BDC3}"/>
              </a:ext>
            </a:extLst>
          </p:cNvPr>
          <p:cNvSpPr/>
          <p:nvPr/>
        </p:nvSpPr>
        <p:spPr>
          <a:xfrm>
            <a:off x="3048000" y="2297166"/>
            <a:ext cx="1676400" cy="357809"/>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0">
            <a:extLst>
              <a:ext uri="{FF2B5EF4-FFF2-40B4-BE49-F238E27FC236}">
                <a16:creationId xmlns:a16="http://schemas.microsoft.com/office/drawing/2014/main" id="{92823C21-ED54-8376-DBAE-346072E1F75E}"/>
              </a:ext>
            </a:extLst>
          </p:cNvPr>
          <p:cNvSpPr/>
          <p:nvPr/>
        </p:nvSpPr>
        <p:spPr>
          <a:xfrm>
            <a:off x="5580126" y="2297166"/>
            <a:ext cx="1735074" cy="357809"/>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Tree>
    <p:extLst>
      <p:ext uri="{BB962C8B-B14F-4D97-AF65-F5344CB8AC3E}">
        <p14:creationId xmlns:p14="http://schemas.microsoft.com/office/powerpoint/2010/main" val="355221624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5791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a:t>
            </a:r>
            <a:r>
              <a:rPr lang="de-DE" sz="1800" noProof="0" dirty="0">
                <a:solidFill>
                  <a:srgbClr val="0000FF"/>
                </a:solidFill>
                <a:latin typeface="Arial" panose="020B0604020202020204" pitchFamily="34" charset="0"/>
              </a:rPr>
              <a:t> 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AMD</a:t>
            </a:r>
          </a:p>
        </p:txBody>
      </p:sp>
      <p:sp>
        <p:nvSpPr>
          <p:cNvPr id="6" name="Rectangle 5">
            <a:extLst>
              <a:ext uri="{FF2B5EF4-FFF2-40B4-BE49-F238E27FC236}">
                <a16:creationId xmlns:a16="http://schemas.microsoft.com/office/drawing/2014/main" id="{97C00E20-7E03-42B1-8D11-DDEFE9816036}"/>
              </a:ext>
            </a:extLst>
          </p:cNvPr>
          <p:cNvSpPr/>
          <p:nvPr/>
        </p:nvSpPr>
        <p:spPr>
          <a:xfrm>
            <a:off x="762000" y="1371600"/>
            <a:ext cx="914400" cy="304800"/>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214389331"/>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0C98A5-1C6C-E1D1-E96B-D7B7621CE21A}"/>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CB58099F-C6A8-A66D-60D8-05D6369725E3}"/>
              </a:ext>
            </a:extLst>
          </p:cNvPr>
          <p:cNvSpPr/>
          <p:nvPr/>
        </p:nvSpPr>
        <p:spPr>
          <a:xfrm>
            <a:off x="3048000" y="2286000"/>
            <a:ext cx="16764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1A059547-589E-7664-DBFD-564CE4A11038}"/>
              </a:ext>
            </a:extLst>
          </p:cNvPr>
          <p:cNvSpPr/>
          <p:nvPr/>
        </p:nvSpPr>
        <p:spPr>
          <a:xfrm>
            <a:off x="5576146"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11F79D0-620C-71A8-65EA-5CEB63BDD3B7}"/>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ADEAB46A-69F1-27E9-5A91-DED1CED5A38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FB753169-4DB1-29C5-BD22-008B675BC8C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7BF5104D-A10F-49CD-0797-1D01E939F818}"/>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120</a:t>
            </a:fld>
            <a:endParaRPr lang="de-DE" noProof="0" dirty="0"/>
          </a:p>
        </p:txBody>
      </p:sp>
      <p:sp>
        <p:nvSpPr>
          <p:cNvPr id="9" name="Content Placeholder 5">
            <a:extLst>
              <a:ext uri="{FF2B5EF4-FFF2-40B4-BE49-F238E27FC236}">
                <a16:creationId xmlns:a16="http://schemas.microsoft.com/office/drawing/2014/main" id="{EF31E2B3-1A03-13DC-1E7B-C8DE8ABB17EA}"/>
              </a:ext>
            </a:extLst>
          </p:cNvPr>
          <p:cNvSpPr>
            <a:spLocks noGrp="1"/>
          </p:cNvSpPr>
          <p:nvPr>
            <p:ph idx="1"/>
          </p:nvPr>
        </p:nvSpPr>
        <p:spPr>
          <a:xfrm>
            <a:off x="381000" y="762000"/>
            <a:ext cx="7696201" cy="1981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a:t>
            </a:r>
            <a:r>
              <a:rPr lang="de-DE" sz="1800" noProof="0" dirty="0">
                <a:solidFill>
                  <a:srgbClr val="0000FF"/>
                </a:solidFill>
                <a:latin typeface="Arial" panose="020B0604020202020204" pitchFamily="34" charset="0"/>
              </a:rPr>
              <a:t> 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 </a:t>
            </a:r>
            <a:r>
              <a:rPr lang="de-DE" sz="1800" noProof="0" dirty="0">
                <a:latin typeface="Arial" panose="020B0604020202020204" pitchFamily="34" charset="0"/>
              </a:rPr>
              <a:t>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4DF94D5C-FA37-1EAA-A05A-2C665962D93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595108611"/>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A6F349-3D3D-BB47-58E4-D56FAF3FA915}"/>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7DFBB4D9-7695-7F12-754F-525EDE068F59}"/>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2DB07D8C-721D-9C6C-C3A5-B5E54CF5C9EB}"/>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184F1519-BEE2-E22E-15C5-95E0C609DE9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C9847618-FFE9-E006-0C18-92679308AE1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5C1A661-5B49-6F5E-A830-2F6F36AD09D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7C3AF914-361A-C96F-3811-7D9A9466BBE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121</a:t>
            </a:fld>
            <a:endParaRPr lang="de-DE" noProof="0" dirty="0"/>
          </a:p>
        </p:txBody>
      </p:sp>
      <p:sp>
        <p:nvSpPr>
          <p:cNvPr id="9" name="Content Placeholder 5">
            <a:extLst>
              <a:ext uri="{FF2B5EF4-FFF2-40B4-BE49-F238E27FC236}">
                <a16:creationId xmlns:a16="http://schemas.microsoft.com/office/drawing/2014/main" id="{3676496B-BB4B-19B9-FAB9-3B7713BD3FBE}"/>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3B6C13FF-9855-69BE-9262-C6DD2E41B91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77D8BFC-CE19-BFB0-8510-00A2EE643A9C}"/>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noProof="0" dirty="0"/>
              <a:t>Unter welchen zwei weiteren Bezeichnungen sind die jeweiligen Erkrankungen allgemein bekannt?</a:t>
            </a:r>
            <a:br>
              <a:rPr lang="de-DE" i="1" noProof="0" dirty="0"/>
            </a:br>
            <a:r>
              <a:rPr lang="de-DE" sz="1400" b="1" noProof="0" dirty="0"/>
              <a:t>Nicht-exsudativ</a:t>
            </a:r>
            <a:r>
              <a:rPr lang="de-DE" sz="1400" noProof="0" dirty="0"/>
              <a:t>: </a:t>
            </a:r>
            <a:r>
              <a:rPr lang="de-DE" sz="1400" b="1" i="1" noProof="0" dirty="0"/>
              <a:t>?</a:t>
            </a:r>
          </a:p>
          <a:p>
            <a:r>
              <a:rPr lang="de-DE" sz="1400" noProof="0" dirty="0">
                <a:solidFill>
                  <a:schemeClr val="bg1">
                    <a:lumMod val="75000"/>
                  </a:schemeClr>
                </a:solidFill>
              </a:rPr>
              <a:t>Exsudativ</a:t>
            </a:r>
          </a:p>
        </p:txBody>
      </p:sp>
    </p:spTree>
    <p:extLst>
      <p:ext uri="{BB962C8B-B14F-4D97-AF65-F5344CB8AC3E}">
        <p14:creationId xmlns:p14="http://schemas.microsoft.com/office/powerpoint/2010/main" val="4201273903"/>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A3C640-F55C-233B-CD73-C405F2CAA5F4}"/>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26809009-4D22-0915-E633-1BD16B1AE844}"/>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8CCDAA7-10F2-42D6-D608-B351769D98DA}"/>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C21777BB-114D-EC8F-3DF6-CE7EB111542D}"/>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8F1488C0-F63D-18E9-DA09-FE64CFFA1E6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4A9CFFAA-DF34-033D-3039-C06993803C2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EE314C6-A410-A8F7-D331-471E1C513AF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122</a:t>
            </a:fld>
            <a:endParaRPr lang="de-DE" noProof="0" dirty="0"/>
          </a:p>
        </p:txBody>
      </p:sp>
      <p:sp>
        <p:nvSpPr>
          <p:cNvPr id="9" name="Content Placeholder 5">
            <a:extLst>
              <a:ext uri="{FF2B5EF4-FFF2-40B4-BE49-F238E27FC236}">
                <a16:creationId xmlns:a16="http://schemas.microsoft.com/office/drawing/2014/main" id="{7D6142D7-18E5-4F02-4E4C-24D9918FEFA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BC69D1C0-23B4-BF93-3735-934D87AAED3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30EFD294-C835-936A-6361-C195145EFA7A}"/>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t>Exsudativ</a:t>
            </a:r>
            <a:r>
              <a:rPr lang="de-DE" sz="1400" dirty="0"/>
              <a:t>: </a:t>
            </a:r>
            <a:r>
              <a:rPr lang="de-DE" sz="1400" b="1" i="1" dirty="0"/>
              <a:t>?</a:t>
            </a:r>
          </a:p>
        </p:txBody>
      </p:sp>
    </p:spTree>
    <p:extLst>
      <p:ext uri="{BB962C8B-B14F-4D97-AF65-F5344CB8AC3E}">
        <p14:creationId xmlns:p14="http://schemas.microsoft.com/office/powerpoint/2010/main" val="21103506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D88B09-8D48-23E2-9C70-31AA031024B8}"/>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A5405C3A-76AC-A046-983B-73820F47150D}"/>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CDD919DF-6E36-5B2F-D692-19A630759FCE}"/>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B81528B9-32A5-48AA-98A9-A3C2048BD11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6F9EA82-DF4A-200E-1E1B-69FBAF6EBBD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0BDCC75-2467-3CE4-DB61-137CFA71491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3C3B7596-E4CB-AB5E-EA6F-A38B75D50ED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123</a:t>
            </a:fld>
            <a:endParaRPr lang="de-DE" noProof="0" dirty="0"/>
          </a:p>
        </p:txBody>
      </p:sp>
      <p:sp>
        <p:nvSpPr>
          <p:cNvPr id="9" name="Content Placeholder 5">
            <a:extLst>
              <a:ext uri="{FF2B5EF4-FFF2-40B4-BE49-F238E27FC236}">
                <a16:creationId xmlns:a16="http://schemas.microsoft.com/office/drawing/2014/main" id="{F6DD4F65-28C0-3101-81AC-2C76751622A2}"/>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9C23CE0-1AB9-35E3-C578-026E18508E2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C60B057-987A-F2DF-BBCE-19C83EC02ADA}"/>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t>Exsudativ</a:t>
            </a:r>
            <a:r>
              <a:rPr lang="de-DE" sz="1400" dirty="0"/>
              <a:t>: neovaskuläre AMD; „feuchte“ AMD</a:t>
            </a:r>
            <a:endParaRPr lang="de-DE" sz="1400" b="1" i="1" dirty="0"/>
          </a:p>
        </p:txBody>
      </p:sp>
    </p:spTree>
    <p:extLst>
      <p:ext uri="{BB962C8B-B14F-4D97-AF65-F5344CB8AC3E}">
        <p14:creationId xmlns:p14="http://schemas.microsoft.com/office/powerpoint/2010/main" val="1315395684"/>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7B682B-BD77-FC81-20AA-A4E0DF9DA0E9}"/>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6EB7A5BF-7268-062A-4BFE-ADF813695998}"/>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D5012DC-91EA-B0CF-8573-F31940A38EA9}"/>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BB3F265F-7306-9751-8FA3-A8D74F483F1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4BFA999-94A1-7677-2686-27181DB51EE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31AF007D-2F72-3155-285D-FB887616462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FA29926-4710-5AF4-A9E5-6AF2A88EC940}"/>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124</a:t>
            </a:fld>
            <a:endParaRPr lang="de-DE" noProof="0" dirty="0"/>
          </a:p>
        </p:txBody>
      </p:sp>
      <p:sp>
        <p:nvSpPr>
          <p:cNvPr id="9" name="Content Placeholder 5">
            <a:extLst>
              <a:ext uri="{FF2B5EF4-FFF2-40B4-BE49-F238E27FC236}">
                <a16:creationId xmlns:a16="http://schemas.microsoft.com/office/drawing/2014/main" id="{5921C6D7-32FC-EEDE-EB3C-F5F87A6AD52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3B7B9780-F9DA-E0ED-60FD-5243607A0A0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5900C32D-5B71-CBF8-77E7-EAD9CF6E5B5F}"/>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0B436E75-4620-F876-F634-1CA23A2D9789}"/>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44FBABDB-B36A-1A2E-4CC8-42A332099DA6}"/>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noProof="0" dirty="0">
                <a:latin typeface="+mn-lt"/>
              </a:rPr>
              <a:t>Was sind die drei </a:t>
            </a:r>
            <a:r>
              <a:rPr lang="de-DE" sz="1400" b="0" i="1" noProof="0" dirty="0">
                <a:effectLst/>
                <a:latin typeface="+mn-lt"/>
              </a:rPr>
              <a:t>charakteristischen Befunde bei der nicht-exsudativen AMD?</a:t>
            </a:r>
          </a:p>
          <a:p>
            <a:r>
              <a:rPr lang="de-DE" sz="1400" noProof="0" dirty="0">
                <a:latin typeface="+mn-lt"/>
              </a:rPr>
              <a:t>--</a:t>
            </a:r>
            <a:r>
              <a:rPr lang="de-DE" sz="1400" b="1" i="1" noProof="0" dirty="0">
                <a:latin typeface="+mn-lt"/>
              </a:rPr>
              <a:t>?</a:t>
            </a:r>
            <a:endParaRPr lang="de-DE" sz="1600" b="1" i="1" noProof="0" dirty="0">
              <a:effectLst/>
              <a:latin typeface="+mn-lt"/>
            </a:endParaRPr>
          </a:p>
          <a:p>
            <a:r>
              <a:rPr lang="de-DE" sz="1400" noProof="0" dirty="0">
                <a:latin typeface="+mn-lt"/>
              </a:rPr>
              <a:t>--</a:t>
            </a:r>
            <a:r>
              <a:rPr lang="de-DE" sz="1400" b="1" i="1" noProof="0" dirty="0">
                <a:effectLst/>
                <a:latin typeface="+mn-lt"/>
              </a:rPr>
              <a:t>?</a:t>
            </a:r>
            <a:endParaRPr lang="de-DE" sz="1600" b="1" i="1" noProof="0" dirty="0">
              <a:latin typeface="+mn-lt"/>
            </a:endParaRPr>
          </a:p>
          <a:p>
            <a:r>
              <a:rPr lang="de-DE" sz="1400" b="0" i="0" noProof="0" dirty="0">
                <a:effectLst/>
                <a:latin typeface="+mn-lt"/>
              </a:rPr>
              <a:t>--</a:t>
            </a:r>
            <a:r>
              <a:rPr lang="de-DE" sz="1400" b="1" i="1" noProof="0" dirty="0">
                <a:effectLst/>
                <a:latin typeface="+mn-lt"/>
              </a:rPr>
              <a:t>?</a:t>
            </a:r>
            <a:endParaRPr lang="de-DE" sz="1600" b="1" i="1" noProof="0" dirty="0">
              <a:latin typeface="+mn-lt"/>
            </a:endParaRPr>
          </a:p>
        </p:txBody>
      </p:sp>
    </p:spTree>
    <p:extLst>
      <p:ext uri="{BB962C8B-B14F-4D97-AF65-F5344CB8AC3E}">
        <p14:creationId xmlns:p14="http://schemas.microsoft.com/office/powerpoint/2010/main" val="81689327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82C4A1-E557-E898-9DFB-57521A73BF9D}"/>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54D2B98B-1927-5C62-7192-AA0711C563C8}"/>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1691A787-7751-2361-3E66-C53E2C29A9D7}"/>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9D98EB6D-66B9-63E4-10EB-7E1B512F0007}"/>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B78EA495-4589-E324-B5BD-6448BDB83B0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1E48BC33-B258-BBA3-5270-48FBB63B822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2AD22E3-6B2B-573E-45A4-D41F05EE897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125</a:t>
            </a:fld>
            <a:endParaRPr lang="de-DE" noProof="0" dirty="0"/>
          </a:p>
        </p:txBody>
      </p:sp>
      <p:sp>
        <p:nvSpPr>
          <p:cNvPr id="9" name="Content Placeholder 5">
            <a:extLst>
              <a:ext uri="{FF2B5EF4-FFF2-40B4-BE49-F238E27FC236}">
                <a16:creationId xmlns:a16="http://schemas.microsoft.com/office/drawing/2014/main" id="{6F1D9348-EE44-A679-B060-6E0BC4A1BA92}"/>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F0DC1CBD-8E1F-D4F6-17EF-D95AEDF6F16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2637F95C-0438-5FA5-C91E-DAA6E644F004}"/>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5B5F917A-CE26-151A-BA65-ED9B56416D46}"/>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657920F6-27AC-3046-E89C-B28C9C73A531}"/>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noProof="0" dirty="0">
                <a:latin typeface="+mn-lt"/>
              </a:rPr>
              <a:t>Was sind die drei </a:t>
            </a:r>
            <a:r>
              <a:rPr lang="de-DE" sz="1400" b="0" i="1" noProof="0" dirty="0">
                <a:effectLst/>
                <a:latin typeface="+mn-lt"/>
              </a:rPr>
              <a:t>charakteristischen Befunde bei der nicht-exsudativen AMD?</a:t>
            </a:r>
          </a:p>
          <a:p>
            <a:r>
              <a:rPr lang="de-DE" sz="1400" dirty="0"/>
              <a:t>--Drusen</a:t>
            </a:r>
          </a:p>
          <a:p>
            <a:r>
              <a:rPr lang="de-DE" sz="1400" dirty="0"/>
              <a:t>--Veränderungen des RPE</a:t>
            </a:r>
            <a:endParaRPr lang="de-DE" sz="1600" dirty="0"/>
          </a:p>
          <a:p>
            <a:r>
              <a:rPr lang="de-DE" sz="1400" dirty="0"/>
              <a:t>--Geografische Atrophie</a:t>
            </a:r>
            <a:endParaRPr lang="de-DE" sz="1600" dirty="0"/>
          </a:p>
        </p:txBody>
      </p:sp>
    </p:spTree>
    <p:extLst>
      <p:ext uri="{BB962C8B-B14F-4D97-AF65-F5344CB8AC3E}">
        <p14:creationId xmlns:p14="http://schemas.microsoft.com/office/powerpoint/2010/main" val="129041514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BBB83A-F581-3B70-D659-60D6BA04D2AC}"/>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6880A9DB-AF6A-BA99-C743-222E090464AE}"/>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AEA7241-86BC-334D-1C05-059C53AB0A7A}"/>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6707EAE9-D5BF-B09E-C8F3-FDEAE4FE32A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9D89691-2E3A-21DE-AAD9-93F905E15EF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BEF7C27-2566-30A3-6F4E-CEF8AD70D65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D4F6E470-5124-A849-D080-1FA41ED18BE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126</a:t>
            </a:fld>
            <a:endParaRPr lang="de-DE" noProof="0" dirty="0"/>
          </a:p>
        </p:txBody>
      </p:sp>
      <p:sp>
        <p:nvSpPr>
          <p:cNvPr id="9" name="Content Placeholder 5">
            <a:extLst>
              <a:ext uri="{FF2B5EF4-FFF2-40B4-BE49-F238E27FC236}">
                <a16:creationId xmlns:a16="http://schemas.microsoft.com/office/drawing/2014/main" id="{4CC29CA2-CA34-8D3A-BE71-A34A4D67A2AA}"/>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92CCDE3-4A14-A04A-A09F-2BD6924929B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E8E6932-DA2A-3346-23E6-A08A4B162225}"/>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BC9E0624-F7D8-315E-DBFA-4EB049ED73BD}"/>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6D957335-DBE2-E02E-FC70-953B9AFA234E}"/>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b="1" dirty="0"/>
              <a:t>--Drusen</a:t>
            </a:r>
          </a:p>
          <a:p>
            <a:r>
              <a:rPr lang="de-DE" sz="1400" b="1" dirty="0"/>
              <a:t>--Veränderungen des RPE</a:t>
            </a:r>
            <a:endParaRPr lang="de-DE" sz="1600" b="1" dirty="0"/>
          </a:p>
          <a:p>
            <a:r>
              <a:rPr lang="de-DE" sz="1400" dirty="0">
                <a:solidFill>
                  <a:schemeClr val="bg1">
                    <a:lumMod val="75000"/>
                  </a:schemeClr>
                </a:solidFill>
              </a:rPr>
              <a:t>--Geografische Atrophie</a:t>
            </a:r>
            <a:endParaRPr lang="de-DE" sz="1600" dirty="0">
              <a:solidFill>
                <a:schemeClr val="bg1">
                  <a:lumMod val="75000"/>
                </a:schemeClr>
              </a:solidFill>
            </a:endParaRPr>
          </a:p>
        </p:txBody>
      </p:sp>
      <p:sp>
        <p:nvSpPr>
          <p:cNvPr id="13" name="Right Brace 11">
            <a:extLst>
              <a:ext uri="{FF2B5EF4-FFF2-40B4-BE49-F238E27FC236}">
                <a16:creationId xmlns:a16="http://schemas.microsoft.com/office/drawing/2014/main" id="{0415F923-12C7-E67F-78B1-905BB022D7E7}"/>
              </a:ext>
            </a:extLst>
          </p:cNvPr>
          <p:cNvSpPr/>
          <p:nvPr/>
        </p:nvSpPr>
        <p:spPr>
          <a:xfrm>
            <a:off x="4584700" y="4626125"/>
            <a:ext cx="76200" cy="457200"/>
          </a:xfrm>
          <a:prstGeom prst="rightBrace">
            <a:avLst/>
          </a:prstGeom>
        </p:spPr>
        <p:style>
          <a:lnRef idx="1">
            <a:schemeClr val="dk1"/>
          </a:lnRef>
          <a:fillRef idx="0">
            <a:schemeClr val="dk1"/>
          </a:fillRef>
          <a:effectRef idx="0">
            <a:schemeClr val="dk1"/>
          </a:effectRef>
          <a:fontRef idx="minor">
            <a:schemeClr val="tx1"/>
          </a:fontRef>
        </p:style>
        <p:txBody>
          <a:bodyPr rtlCol="0" anchor="ctr"/>
          <a:lstStyle/>
          <a:p>
            <a:pPr algn="ctr"/>
            <a:endParaRPr lang="de-DE" noProof="0" dirty="0"/>
          </a:p>
        </p:txBody>
      </p:sp>
      <p:sp>
        <p:nvSpPr>
          <p:cNvPr id="14" name="TextBox 12">
            <a:extLst>
              <a:ext uri="{FF2B5EF4-FFF2-40B4-BE49-F238E27FC236}">
                <a16:creationId xmlns:a16="http://schemas.microsoft.com/office/drawing/2014/main" id="{5D45F134-0690-4C43-AF15-F2DAA68EC176}"/>
              </a:ext>
            </a:extLst>
          </p:cNvPr>
          <p:cNvSpPr txBox="1"/>
          <p:nvPr/>
        </p:nvSpPr>
        <p:spPr>
          <a:xfrm>
            <a:off x="4767236" y="4470962"/>
            <a:ext cx="4038600" cy="887422"/>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r>
              <a:rPr lang="de-DE" sz="1400" i="1" noProof="0" dirty="0">
                <a:effectLst>
                  <a:outerShdw blurRad="38100" dist="38100" dir="2700000" algn="tl">
                    <a:srgbClr val="000000">
                      <a:alpha val="43137"/>
                    </a:srgbClr>
                  </a:outerShdw>
                </a:effectLst>
              </a:rPr>
              <a:t>Wir haben bereits über Drusen gesprochen und werden uns etwas später in dieser Reihe eingehend mit den Veränderungen des RPE befassen</a:t>
            </a:r>
          </a:p>
        </p:txBody>
      </p:sp>
    </p:spTree>
    <p:extLst>
      <p:ext uri="{BB962C8B-B14F-4D97-AF65-F5344CB8AC3E}">
        <p14:creationId xmlns:p14="http://schemas.microsoft.com/office/powerpoint/2010/main" val="412350487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D6CF75-DEBF-7D70-2AEC-8599B1B12B81}"/>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6F1C4D18-3FC0-C90B-E6AF-48BAB7F85339}"/>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241D072A-6662-8F51-0248-A6117E01FFDF}"/>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D37C39C-9879-93C6-2104-B27AF960B0D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440E9F9A-B19F-BAE3-7F97-ACA9FC10FE81}"/>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3274F58-5FE6-420F-6DDE-11461BABEEB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1DE2C2B-C6A5-BCEB-DDAA-99A4BFD1D60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127</a:t>
            </a:fld>
            <a:endParaRPr lang="de-DE" noProof="0" dirty="0"/>
          </a:p>
        </p:txBody>
      </p:sp>
      <p:sp>
        <p:nvSpPr>
          <p:cNvPr id="9" name="Content Placeholder 5">
            <a:extLst>
              <a:ext uri="{FF2B5EF4-FFF2-40B4-BE49-F238E27FC236}">
                <a16:creationId xmlns:a16="http://schemas.microsoft.com/office/drawing/2014/main" id="{CEBDC9DF-6A05-C9C6-5C46-3433730DF10D}"/>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85062E5-12C5-52DE-922E-C0AC0399FED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C1F2F74-0E3E-B8FA-75BD-3993ED680DE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B8A7C9F0-4B1A-D6DC-2863-5C5BE85943D8}"/>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2270A1F8-5CA3-DE67-C950-CE0DFB68F75C}"/>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26599890-3A6A-CC7D-7048-6F05086E77BF}"/>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bg1"/>
                </a:solidFill>
              </a:rPr>
              <a:t>Was ist </a:t>
            </a:r>
            <a:r>
              <a:rPr lang="de-DE" sz="1400" noProof="0" dirty="0">
                <a:solidFill>
                  <a:schemeClr val="bg1"/>
                </a:solidFill>
              </a:rPr>
              <a:t>eine geografische Atrophie </a:t>
            </a:r>
            <a:r>
              <a:rPr lang="de-DE" sz="1400" i="1" noProof="0" dirty="0">
                <a:solidFill>
                  <a:schemeClr val="bg1"/>
                </a:solidFill>
              </a:rPr>
              <a:t>(GA)?</a:t>
            </a:r>
            <a:endParaRPr lang="de-DE" sz="1400" i="1" noProof="0" dirty="0">
              <a:solidFill>
                <a:srgbClr val="0070C0"/>
              </a:solidFill>
            </a:endParaRPr>
          </a:p>
          <a:p>
            <a:r>
              <a:rPr lang="de-DE" sz="1400" noProof="0" dirty="0">
                <a:solidFill>
                  <a:srgbClr val="0070C0"/>
                </a:solidFill>
              </a:rPr>
              <a:t>Sie ist eine von zwei Formen der fortgeschrittenen AMD. Sie ist durch </a:t>
            </a:r>
            <a:r>
              <a:rPr lang="de-DE" sz="1400" u="sng" noProof="0" dirty="0">
                <a:solidFill>
                  <a:srgbClr val="0070C0"/>
                </a:solidFill>
              </a:rPr>
              <a:t>einen </a:t>
            </a:r>
            <a:r>
              <a:rPr lang="de-DE" sz="1400" b="0" i="0" u="sng" noProof="0" dirty="0">
                <a:solidFill>
                  <a:srgbClr val="0070C0"/>
                </a:solidFill>
                <a:effectLst/>
              </a:rPr>
              <a:t>scharf abgegrenzten Bereich </a:t>
            </a:r>
            <a:r>
              <a:rPr lang="de-DE" sz="1400" b="0" i="0" noProof="0" dirty="0">
                <a:solidFill>
                  <a:srgbClr val="0070C0"/>
                </a:solidFill>
                <a:effectLst/>
              </a:rPr>
              <a:t>am hinteren Augenpol </a:t>
            </a:r>
            <a:r>
              <a:rPr lang="de-DE" sz="1400" noProof="0" dirty="0">
                <a:solidFill>
                  <a:srgbClr val="0070C0"/>
                </a:solidFill>
              </a:rPr>
              <a:t>gekennzeichnet</a:t>
            </a:r>
            <a:r>
              <a:rPr lang="de-DE" sz="1400" b="0" i="0" noProof="0" dirty="0">
                <a:solidFill>
                  <a:srgbClr val="0070C0"/>
                </a:solidFill>
                <a:effectLst/>
              </a:rPr>
              <a:t>, in dem eine Atrophie des RPE, der darüber liegenden Photorezeptoren und der darunter liegenden Choriokapillaris auftritt.</a:t>
            </a:r>
          </a:p>
          <a:p>
            <a:endParaRPr lang="de-DE" sz="1400" noProof="0" dirty="0">
              <a:solidFill>
                <a:srgbClr val="0070C0"/>
              </a:solidFill>
            </a:endParaRPr>
          </a:p>
          <a:p>
            <a:r>
              <a:rPr lang="de-DE" sz="1400" i="1" noProof="0" dirty="0">
                <a:solidFill>
                  <a:srgbClr val="0070C0"/>
                </a:solidFill>
              </a:rPr>
              <a:t>Wie sieht ihr typischer Verlauf aus?</a:t>
            </a:r>
          </a:p>
          <a:p>
            <a:r>
              <a:rPr lang="de-DE" sz="1400" b="0" i="0" noProof="0" dirty="0">
                <a:solidFill>
                  <a:srgbClr val="0070C0"/>
                </a:solidFill>
                <a:effectLst/>
              </a:rPr>
              <a:t>Sie beginnt im perifovealen Bereich und breitet sich im Laufe der Zeit aus, bis schließlich das Zentrum der Fovea betroffen ist</a:t>
            </a:r>
            <a:endParaRPr lang="de-DE" sz="1400" noProof="0" dirty="0">
              <a:solidFill>
                <a:srgbClr val="0070C0"/>
              </a:solidFill>
            </a:endParaRPr>
          </a:p>
        </p:txBody>
      </p:sp>
      <p:sp>
        <p:nvSpPr>
          <p:cNvPr id="16" name="Oval 11">
            <a:extLst>
              <a:ext uri="{FF2B5EF4-FFF2-40B4-BE49-F238E27FC236}">
                <a16:creationId xmlns:a16="http://schemas.microsoft.com/office/drawing/2014/main" id="{455BDBB0-CD31-A862-4099-0FA2AE9FBA48}"/>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43841967"/>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685F9A-194C-0B0B-59FB-873767F86E38}"/>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C6DC3D27-1F1B-EE83-9245-7C25227AF7D2}"/>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F0BAA1E-A314-5A36-6D0B-5C7FE3FC1265}"/>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FB78AF16-AD81-CD71-56F8-5182898A467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CA0DF36B-8E1C-70EB-0EFE-F10A5E7A0C8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D0934467-4A57-C3BC-02BA-E2D729C28C0E}"/>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344C9F6B-E2CC-B2EB-4B54-5125D5CB5E9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128</a:t>
            </a:fld>
            <a:endParaRPr lang="de-DE" noProof="0" dirty="0"/>
          </a:p>
        </p:txBody>
      </p:sp>
      <p:sp>
        <p:nvSpPr>
          <p:cNvPr id="9" name="Content Placeholder 5">
            <a:extLst>
              <a:ext uri="{FF2B5EF4-FFF2-40B4-BE49-F238E27FC236}">
                <a16:creationId xmlns:a16="http://schemas.microsoft.com/office/drawing/2014/main" id="{1E70815D-4888-876A-DB28-7C94A4B39EF8}"/>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F4F3DE37-E2AA-9A8D-ECA8-82D073FBFE8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0FFD6159-5322-BF2E-537D-F84B60C6FC81}"/>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69909ACD-2A82-0F44-1633-422460A7C3A9}"/>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9367EDE2-0F62-9292-82BF-0EB609D4EDBE}"/>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1A75AD63-77A7-4D85-4219-ACCAD5BD14A3}"/>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bg1"/>
                </a:solidFill>
              </a:rPr>
              <a:t>Was ist </a:t>
            </a:r>
            <a:r>
              <a:rPr lang="de-DE" sz="1400" noProof="0" dirty="0">
                <a:solidFill>
                  <a:schemeClr val="bg1"/>
                </a:solidFill>
              </a:rPr>
              <a:t>eine geografische Atrophie </a:t>
            </a:r>
            <a:r>
              <a:rPr lang="de-DE" sz="1400" i="1" noProof="0" dirty="0">
                <a:solidFill>
                  <a:schemeClr val="bg1"/>
                </a:solidFill>
              </a:rPr>
              <a:t>(GA)?</a:t>
            </a:r>
          </a:p>
          <a:p>
            <a:r>
              <a:rPr lang="de-DE" sz="1400" noProof="0" dirty="0">
                <a:solidFill>
                  <a:schemeClr val="bg1"/>
                </a:solidFill>
              </a:rPr>
              <a:t>Sie ist eine von zwei Formen der fortgeschrittenen AMD</a:t>
            </a:r>
            <a:r>
              <a:rPr lang="de-DE" sz="1400" noProof="0" dirty="0">
                <a:solidFill>
                  <a:srgbClr val="0070C0"/>
                </a:solidFill>
              </a:rPr>
              <a:t>. Sie ist durch </a:t>
            </a:r>
            <a:r>
              <a:rPr lang="de-DE" sz="1400" u="sng" noProof="0" dirty="0">
                <a:solidFill>
                  <a:srgbClr val="0070C0"/>
                </a:solidFill>
              </a:rPr>
              <a:t>einen </a:t>
            </a:r>
            <a:r>
              <a:rPr lang="de-DE" sz="1400" b="0" i="0" u="sng" noProof="0" dirty="0">
                <a:solidFill>
                  <a:srgbClr val="0070C0"/>
                </a:solidFill>
                <a:effectLst/>
              </a:rPr>
              <a:t>scharf abgegrenzten Bereich </a:t>
            </a:r>
            <a:r>
              <a:rPr lang="de-DE" sz="1400" b="0" i="0" noProof="0" dirty="0">
                <a:solidFill>
                  <a:srgbClr val="0070C0"/>
                </a:solidFill>
                <a:effectLst/>
              </a:rPr>
              <a:t>am hinteren Augenpol </a:t>
            </a:r>
            <a:r>
              <a:rPr lang="de-DE" sz="1400" noProof="0" dirty="0">
                <a:solidFill>
                  <a:srgbClr val="0070C0"/>
                </a:solidFill>
              </a:rPr>
              <a:t>gekennzeichnet</a:t>
            </a:r>
            <a:r>
              <a:rPr lang="de-DE" sz="1400" b="0" i="0" noProof="0" dirty="0">
                <a:solidFill>
                  <a:srgbClr val="0070C0"/>
                </a:solidFill>
                <a:effectLst/>
              </a:rPr>
              <a:t>, in dem eine Atrophie des RPE, der darüber liegenden Photorezeptoren und der darunter liegenden Choriokapillaris auftritt.</a:t>
            </a:r>
          </a:p>
          <a:p>
            <a:endParaRPr lang="de-DE" sz="1400" noProof="0" dirty="0">
              <a:solidFill>
                <a:srgbClr val="0070C0"/>
              </a:solidFill>
            </a:endParaRPr>
          </a:p>
          <a:p>
            <a:r>
              <a:rPr lang="de-DE" sz="1400" i="1" noProof="0" dirty="0">
                <a:solidFill>
                  <a:srgbClr val="0070C0"/>
                </a:solidFill>
              </a:rPr>
              <a:t>Wie sieht ihr typischer Verlauf aus?</a:t>
            </a:r>
          </a:p>
          <a:p>
            <a:r>
              <a:rPr lang="de-DE" sz="1400" b="0" i="0" noProof="0" dirty="0">
                <a:solidFill>
                  <a:srgbClr val="0070C0"/>
                </a:solidFill>
                <a:effectLst/>
              </a:rPr>
              <a:t>Sie beginnt im perifovealen Bereich und breitet sich im Laufe der Zeit aus, bis schließlich das Zentrum der Fovea betroffen ist</a:t>
            </a:r>
            <a:endParaRPr lang="de-DE" sz="1400" noProof="0" dirty="0">
              <a:solidFill>
                <a:srgbClr val="0070C0"/>
              </a:solidFill>
            </a:endParaRPr>
          </a:p>
        </p:txBody>
      </p:sp>
      <p:sp>
        <p:nvSpPr>
          <p:cNvPr id="13" name="Oval 11">
            <a:extLst>
              <a:ext uri="{FF2B5EF4-FFF2-40B4-BE49-F238E27FC236}">
                <a16:creationId xmlns:a16="http://schemas.microsoft.com/office/drawing/2014/main" id="{07422445-4A38-BD39-C69C-1AF94D908F54}"/>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Rectangle 12">
            <a:extLst>
              <a:ext uri="{FF2B5EF4-FFF2-40B4-BE49-F238E27FC236}">
                <a16:creationId xmlns:a16="http://schemas.microsoft.com/office/drawing/2014/main" id="{A30C7011-AA06-827D-AC03-C1752C5301F5}"/>
              </a:ext>
            </a:extLst>
          </p:cNvPr>
          <p:cNvSpPr/>
          <p:nvPr/>
        </p:nvSpPr>
        <p:spPr>
          <a:xfrm>
            <a:off x="5630517" y="4572000"/>
            <a:ext cx="321365"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rPr>
              <a:t>#</a:t>
            </a:r>
          </a:p>
        </p:txBody>
      </p:sp>
    </p:spTree>
    <p:extLst>
      <p:ext uri="{BB962C8B-B14F-4D97-AF65-F5344CB8AC3E}">
        <p14:creationId xmlns:p14="http://schemas.microsoft.com/office/powerpoint/2010/main" val="2579276721"/>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894CF8-1CC9-8493-B0E0-FA56A1DF39AF}"/>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DB7404A2-ABD2-33F8-2079-621F1C7474DA}"/>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F2BCAFDC-FEE1-6E04-15FE-6043D4BE58B8}"/>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20806590-47B6-81FB-7294-909C5A2492DE}"/>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1433C28-4B80-D62E-E3BC-50286C5E6A9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C0DDF99-4FA3-587F-54D7-52E88743429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891BF9FD-E208-371E-DA77-52213829FB4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129</a:t>
            </a:fld>
            <a:endParaRPr lang="de-DE" noProof="0" dirty="0"/>
          </a:p>
        </p:txBody>
      </p:sp>
      <p:sp>
        <p:nvSpPr>
          <p:cNvPr id="9" name="Content Placeholder 5">
            <a:extLst>
              <a:ext uri="{FF2B5EF4-FFF2-40B4-BE49-F238E27FC236}">
                <a16:creationId xmlns:a16="http://schemas.microsoft.com/office/drawing/2014/main" id="{A04D9F20-FD83-0A76-7F91-AE28A6065C94}"/>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5E750051-3DBA-8512-E2C6-558B33BDFB0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69C660F0-D0F6-E78E-DDA4-2B73303113CA}"/>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8A405DD5-8F86-2D11-AA1E-02F9BE8758AC}"/>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47562698-4709-7588-B937-55D44955EF2F}"/>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0AE06B4D-0AFC-551C-7578-AD5130167C1E}"/>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bg1"/>
                </a:solidFill>
              </a:rPr>
              <a:t>Was ist </a:t>
            </a:r>
            <a:r>
              <a:rPr lang="de-DE" sz="1400" noProof="0" dirty="0">
                <a:solidFill>
                  <a:schemeClr val="bg1"/>
                </a:solidFill>
              </a:rPr>
              <a:t>eine geografische Atrophie </a:t>
            </a:r>
            <a:r>
              <a:rPr lang="de-DE" sz="1400" i="1" noProof="0" dirty="0">
                <a:solidFill>
                  <a:schemeClr val="bg1"/>
                </a:solidFill>
              </a:rPr>
              <a:t>(GA)?</a:t>
            </a:r>
          </a:p>
          <a:p>
            <a:r>
              <a:rPr lang="de-DE" sz="1400" noProof="0" dirty="0">
                <a:solidFill>
                  <a:schemeClr val="bg1"/>
                </a:solidFill>
              </a:rPr>
              <a:t>Sie ist eine von zwei Formen der fortgeschrittenen AMD</a:t>
            </a:r>
            <a:r>
              <a:rPr lang="de-DE" sz="1400" noProof="0" dirty="0">
                <a:solidFill>
                  <a:srgbClr val="0070C0"/>
                </a:solidFill>
              </a:rPr>
              <a:t>. Sie ist durch </a:t>
            </a:r>
            <a:r>
              <a:rPr lang="de-DE" sz="1400" u="sng" noProof="0" dirty="0">
                <a:solidFill>
                  <a:srgbClr val="0070C0"/>
                </a:solidFill>
              </a:rPr>
              <a:t>einen </a:t>
            </a:r>
            <a:r>
              <a:rPr lang="de-DE" sz="1400" b="0" i="0" u="sng" noProof="0" dirty="0">
                <a:solidFill>
                  <a:srgbClr val="0070C0"/>
                </a:solidFill>
                <a:effectLst/>
              </a:rPr>
              <a:t>scharf abgegrenzten Bereich </a:t>
            </a:r>
            <a:r>
              <a:rPr lang="de-DE" sz="1400" b="0" i="0" noProof="0" dirty="0">
                <a:solidFill>
                  <a:srgbClr val="0070C0"/>
                </a:solidFill>
                <a:effectLst/>
              </a:rPr>
              <a:t>am hinteren Augenpol </a:t>
            </a:r>
            <a:r>
              <a:rPr lang="de-DE" sz="1400" noProof="0" dirty="0">
                <a:solidFill>
                  <a:srgbClr val="0070C0"/>
                </a:solidFill>
              </a:rPr>
              <a:t>gekennzeichnet</a:t>
            </a:r>
            <a:r>
              <a:rPr lang="de-DE" sz="1400" b="0" i="0" noProof="0" dirty="0">
                <a:solidFill>
                  <a:srgbClr val="0070C0"/>
                </a:solidFill>
                <a:effectLst/>
              </a:rPr>
              <a:t>, in dem eine Atrophie des RPE, der darüber liegenden Photorezeptoren und der darunter liegenden Choriokapillaris auftritt.</a:t>
            </a:r>
          </a:p>
          <a:p>
            <a:endParaRPr lang="de-DE" sz="1400" noProof="0" dirty="0">
              <a:solidFill>
                <a:srgbClr val="0070C0"/>
              </a:solidFill>
            </a:endParaRPr>
          </a:p>
          <a:p>
            <a:r>
              <a:rPr lang="de-DE" sz="1400" i="1" noProof="0" dirty="0">
                <a:solidFill>
                  <a:srgbClr val="0070C0"/>
                </a:solidFill>
              </a:rPr>
              <a:t>Wie sieht ihr typischer Verlauf aus?</a:t>
            </a:r>
          </a:p>
          <a:p>
            <a:r>
              <a:rPr lang="de-DE" sz="1400" b="0" i="0" noProof="0" dirty="0">
                <a:solidFill>
                  <a:srgbClr val="0070C0"/>
                </a:solidFill>
                <a:effectLst/>
              </a:rPr>
              <a:t>Sie beginnt im perifovealen Bereich und breitet sich im Laufe der Zeit aus, bis schließlich das Zentrum der Fovea betroffen ist</a:t>
            </a:r>
            <a:endParaRPr lang="de-DE" sz="1400" noProof="0" dirty="0">
              <a:solidFill>
                <a:srgbClr val="0070C0"/>
              </a:solidFill>
            </a:endParaRPr>
          </a:p>
        </p:txBody>
      </p:sp>
      <p:sp>
        <p:nvSpPr>
          <p:cNvPr id="13" name="Oval 11">
            <a:extLst>
              <a:ext uri="{FF2B5EF4-FFF2-40B4-BE49-F238E27FC236}">
                <a16:creationId xmlns:a16="http://schemas.microsoft.com/office/drawing/2014/main" id="{64AE7E65-2923-19B3-6A17-FA9AA114A031}"/>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1126971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7C00E20-7E03-42B1-8D11-DDEFE9816036}"/>
              </a:ext>
            </a:extLst>
          </p:cNvPr>
          <p:cNvSpPr/>
          <p:nvPr/>
        </p:nvSpPr>
        <p:spPr>
          <a:xfrm>
            <a:off x="708990" y="1371600"/>
            <a:ext cx="990600" cy="301752"/>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1600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a:t>
            </a:r>
            <a:r>
              <a:rPr lang="de-DE" sz="1800" noProof="0" dirty="0">
                <a:solidFill>
                  <a:srgbClr val="0000FF"/>
                </a:solidFill>
                <a:latin typeface="Arial" panose="020B0604020202020204" pitchFamily="34" charset="0"/>
              </a:rPr>
              <a:t> 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AMD</a:t>
            </a:r>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465297153"/>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16187C-2139-9963-2FF3-C0C8C9717BB9}"/>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A1C6C1EE-B2AC-6809-1823-9C0F05B2316D}"/>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EDE7F0F-D5CE-8BA4-94A2-53866765C368}"/>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C7EA86EA-D2AC-127F-C45D-F4790EF0257C}"/>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BC156FA-31CA-BAD4-AEAA-7909C3323B9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A0B835AF-0A4F-5546-0CC7-BAE5FA44DD8F}"/>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91991D6C-7C1F-6EED-5172-79A5FB1CDD9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130</a:t>
            </a:fld>
            <a:endParaRPr lang="de-DE" noProof="0" dirty="0"/>
          </a:p>
        </p:txBody>
      </p:sp>
      <p:sp>
        <p:nvSpPr>
          <p:cNvPr id="9" name="Content Placeholder 5">
            <a:extLst>
              <a:ext uri="{FF2B5EF4-FFF2-40B4-BE49-F238E27FC236}">
                <a16:creationId xmlns:a16="http://schemas.microsoft.com/office/drawing/2014/main" id="{A4B563C7-C68A-3B9A-356D-8B1684136FF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7CE4E9CB-AFE9-3DBE-2845-7F9E257268E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FCDEF7F-021A-EB39-F3A7-4C1E759EE85E}"/>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1CBE41E9-2D52-4F2C-9302-2FA33AA93A1A}"/>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4B518A1D-01E8-6346-7B98-3E8FA8F1560D}"/>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C448DFAB-756D-62F8-C94B-BA2ED3291231}"/>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bg1"/>
                </a:solidFill>
              </a:rPr>
              <a:t>Was ist </a:t>
            </a:r>
            <a:r>
              <a:rPr lang="de-DE" sz="1400" noProof="0" dirty="0">
                <a:solidFill>
                  <a:schemeClr val="bg1"/>
                </a:solidFill>
              </a:rPr>
              <a:t>eine geografische Atrophie </a:t>
            </a:r>
            <a:r>
              <a:rPr lang="de-DE" sz="1400" i="1" noProof="0" dirty="0">
                <a:solidFill>
                  <a:schemeClr val="bg1"/>
                </a:solidFill>
              </a:rPr>
              <a:t>(GA)?</a:t>
            </a:r>
          </a:p>
          <a:p>
            <a:r>
              <a:rPr lang="de-DE" sz="1400" noProof="0" dirty="0">
                <a:solidFill>
                  <a:schemeClr val="bg1"/>
                </a:solidFill>
              </a:rPr>
              <a:t>Sie ist eine von zwei Formen der fortgeschrittenen AMD. </a:t>
            </a:r>
            <a:r>
              <a:rPr lang="de-DE" sz="1400" noProof="0" dirty="0"/>
              <a:t>Sie ist durch </a:t>
            </a:r>
            <a:r>
              <a:rPr lang="de-DE" sz="1400" u="sng" noProof="0" dirty="0"/>
              <a:t>einen </a:t>
            </a:r>
            <a:r>
              <a:rPr lang="de-DE" sz="1400" b="0" i="0" u="sng" noProof="0" dirty="0">
                <a:effectLst/>
              </a:rPr>
              <a:t>scharf abgegrenzten Bereich </a:t>
            </a:r>
            <a:r>
              <a:rPr lang="de-DE" sz="1400" b="0" i="0" noProof="0" dirty="0">
                <a:effectLst/>
              </a:rPr>
              <a:t>am hinteren Augenpol </a:t>
            </a:r>
            <a:r>
              <a:rPr lang="de-DE" sz="1400" noProof="0" dirty="0"/>
              <a:t>gekennzeichnet</a:t>
            </a:r>
            <a:r>
              <a:rPr lang="de-DE" sz="1400" b="0" i="0" noProof="0" dirty="0">
                <a:effectLst/>
              </a:rPr>
              <a:t>, in dem eine Atrophie des RPE, der darüber liegenden Photorezeptoren und der darunter liegenden Choriokapillaris auftritt.</a:t>
            </a:r>
            <a:endParaRPr lang="de-DE" sz="1400" b="0" i="0" noProof="0" dirty="0">
              <a:solidFill>
                <a:srgbClr val="0070C0"/>
              </a:solidFill>
              <a:effectLst/>
            </a:endParaRPr>
          </a:p>
          <a:p>
            <a:endParaRPr lang="de-DE" sz="1400" noProof="0" dirty="0">
              <a:solidFill>
                <a:srgbClr val="0070C0"/>
              </a:solidFill>
            </a:endParaRPr>
          </a:p>
          <a:p>
            <a:r>
              <a:rPr lang="de-DE" sz="1400" i="1" noProof="0" dirty="0">
                <a:solidFill>
                  <a:srgbClr val="0070C0"/>
                </a:solidFill>
              </a:rPr>
              <a:t>Wie sieht ihr typischer Verlauf aus?</a:t>
            </a:r>
          </a:p>
          <a:p>
            <a:r>
              <a:rPr lang="de-DE" sz="1400" b="0" i="0" noProof="0" dirty="0">
                <a:solidFill>
                  <a:srgbClr val="0070C0"/>
                </a:solidFill>
                <a:effectLst/>
              </a:rPr>
              <a:t>Sie beginnt im perifovealen Bereich und breitet sich im Laufe der Zeit aus, bis schließlich das Zentrum der Fovea betroffen ist</a:t>
            </a:r>
            <a:endParaRPr lang="de-DE" sz="1400" noProof="0" dirty="0">
              <a:solidFill>
                <a:srgbClr val="0070C0"/>
              </a:solidFill>
            </a:endParaRPr>
          </a:p>
        </p:txBody>
      </p:sp>
      <p:sp>
        <p:nvSpPr>
          <p:cNvPr id="13" name="Oval 11">
            <a:extLst>
              <a:ext uri="{FF2B5EF4-FFF2-40B4-BE49-F238E27FC236}">
                <a16:creationId xmlns:a16="http://schemas.microsoft.com/office/drawing/2014/main" id="{27C4706D-0542-1B58-CFCF-1961732AE713}"/>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16412966"/>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33FDDB2-212B-4137-8ACC-419B332D825C}"/>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131</a:t>
            </a:fld>
            <a:endParaRPr lang="de-DE" noProof="0" dirty="0"/>
          </a:p>
        </p:txBody>
      </p:sp>
      <p:sp>
        <p:nvSpPr>
          <p:cNvPr id="6" name="TextBox 5">
            <a:extLst>
              <a:ext uri="{FF2B5EF4-FFF2-40B4-BE49-F238E27FC236}">
                <a16:creationId xmlns:a16="http://schemas.microsoft.com/office/drawing/2014/main" id="{EA68B4B3-F7E6-4504-949E-9EFBB9BA6B1E}"/>
              </a:ext>
            </a:extLst>
          </p:cNvPr>
          <p:cNvSpPr txBox="1"/>
          <p:nvPr/>
        </p:nvSpPr>
        <p:spPr>
          <a:xfrm>
            <a:off x="2187537" y="5955268"/>
            <a:ext cx="4768923" cy="271869"/>
          </a:xfrm>
          <a:prstGeom prst="rect">
            <a:avLst/>
          </a:prstGeom>
          <a:noFill/>
        </p:spPr>
        <p:txBody>
          <a:bodyPr wrap="square" lIns="25400" tIns="12700" rIns="25400" bIns="12700" rtlCol="0">
            <a:spAutoFit/>
          </a:bodyPr>
          <a:lstStyle/>
          <a:p>
            <a:pPr algn="ctr"/>
            <a:r>
              <a:rPr lang="de-DE" sz="1600" b="0" noProof="0" dirty="0">
                <a:solidFill>
                  <a:srgbClr val="000000"/>
                </a:solidFill>
                <a:effectLst/>
                <a:latin typeface="+mn-lt"/>
              </a:rPr>
              <a:t>Geografische Atrophie (GA)</a:t>
            </a:r>
            <a:endParaRPr lang="de-DE" sz="2400" noProof="0" dirty="0">
              <a:latin typeface="+mn-lt"/>
            </a:endParaRPr>
          </a:p>
        </p:txBody>
      </p:sp>
      <p:sp>
        <p:nvSpPr>
          <p:cNvPr id="7" name="TextBox 6">
            <a:extLst>
              <a:ext uri="{FF2B5EF4-FFF2-40B4-BE49-F238E27FC236}">
                <a16:creationId xmlns:a16="http://schemas.microsoft.com/office/drawing/2014/main" id="{A24906F8-2F69-48A7-A7D4-FE3EE196CC2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pic>
        <p:nvPicPr>
          <p:cNvPr id="2" name="Picture 2" descr="A new hypothesis on the progression to geographic atrophy | Barcelona  Macula Foundation: Research for Vision">
            <a:extLst>
              <a:ext uri="{FF2B5EF4-FFF2-40B4-BE49-F238E27FC236}">
                <a16:creationId xmlns:a16="http://schemas.microsoft.com/office/drawing/2014/main" id="{EF6C98AA-4CE7-48CA-B5B2-DB74B7532F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04810" y="3110468"/>
            <a:ext cx="3305450" cy="2712165"/>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ge Related Macular Degeneration - Geographic Atrophy - Retina Image Bank">
            <a:extLst>
              <a:ext uri="{FF2B5EF4-FFF2-40B4-BE49-F238E27FC236}">
                <a16:creationId xmlns:a16="http://schemas.microsoft.com/office/drawing/2014/main" id="{47B419CD-6308-4994-9256-779BA8F39F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3878" y="3110468"/>
            <a:ext cx="3170768" cy="271216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a:extLst>
              <a:ext uri="{FF2B5EF4-FFF2-40B4-BE49-F238E27FC236}">
                <a16:creationId xmlns:a16="http://schemas.microsoft.com/office/drawing/2014/main" id="{9AB18CE1-116E-4153-B5D9-9AC082DE7D7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304809" y="228600"/>
            <a:ext cx="3305791" cy="2712165"/>
          </a:xfrm>
          <a:prstGeom prst="rect">
            <a:avLst/>
          </a:prstGeom>
        </p:spPr>
      </p:pic>
      <p:pic>
        <p:nvPicPr>
          <p:cNvPr id="9" name="Picture 8">
            <a:extLst>
              <a:ext uri="{FF2B5EF4-FFF2-40B4-BE49-F238E27FC236}">
                <a16:creationId xmlns:a16="http://schemas.microsoft.com/office/drawing/2014/main" id="{CB8E0D11-A757-4D29-BBF1-EC8F05E43242}"/>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90740" y="228600"/>
            <a:ext cx="3346259" cy="2712165"/>
          </a:xfrm>
          <a:prstGeom prst="rect">
            <a:avLst/>
          </a:prstGeom>
        </p:spPr>
      </p:pic>
    </p:spTree>
    <p:extLst>
      <p:ext uri="{BB962C8B-B14F-4D97-AF65-F5344CB8AC3E}">
        <p14:creationId xmlns:p14="http://schemas.microsoft.com/office/powerpoint/2010/main" val="743622257"/>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0813D-5C74-5DB9-5D82-1DA0039D8601}"/>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5CE566B6-0CBD-9510-E711-44139184E0F8}"/>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71C7612-3AAE-8B56-BA50-5F015294AADD}"/>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233B840C-4323-103A-D553-B591507D0FF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CD03AA00-3FA7-C1B0-2056-0B35A022242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FA28BFF-36F7-218D-1644-519A7BC8AFD7}"/>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00AFA8D7-4548-D1C9-BB8B-D3C9135321F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132</a:t>
            </a:fld>
            <a:endParaRPr lang="de-DE" noProof="0" dirty="0"/>
          </a:p>
        </p:txBody>
      </p:sp>
      <p:sp>
        <p:nvSpPr>
          <p:cNvPr id="9" name="Content Placeholder 5">
            <a:extLst>
              <a:ext uri="{FF2B5EF4-FFF2-40B4-BE49-F238E27FC236}">
                <a16:creationId xmlns:a16="http://schemas.microsoft.com/office/drawing/2014/main" id="{6598A0F1-6B7A-3CAD-913B-503B0C2F271B}"/>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5A458A23-5352-2955-0871-F7189402D50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7F7DDF52-A4D7-3958-F9A5-FF9B9C856779}"/>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B1A54A70-E725-B55D-7E21-620A1346F58A}"/>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45FACF4D-EF1E-4D02-2146-191530F57507}"/>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60DFFD6F-C2F8-1ED7-B750-A6B019911849}"/>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bg1"/>
                </a:solidFill>
              </a:rPr>
              <a:t>Was ist </a:t>
            </a:r>
            <a:r>
              <a:rPr lang="de-DE" sz="1400" noProof="0" dirty="0">
                <a:solidFill>
                  <a:schemeClr val="bg1"/>
                </a:solidFill>
              </a:rPr>
              <a:t>eine geografische Atrophie </a:t>
            </a:r>
            <a:r>
              <a:rPr lang="de-DE" sz="1400" i="1" noProof="0" dirty="0">
                <a:solidFill>
                  <a:schemeClr val="bg1"/>
                </a:solidFill>
              </a:rPr>
              <a:t>(GA)?</a:t>
            </a:r>
          </a:p>
          <a:p>
            <a:r>
              <a:rPr lang="de-DE" sz="1400" noProof="0" dirty="0">
                <a:solidFill>
                  <a:schemeClr val="bg1"/>
                </a:solidFill>
              </a:rPr>
              <a:t>Sie ist eine von zwei Formen der fortgeschrittenen AMD. </a:t>
            </a:r>
            <a:r>
              <a:rPr lang="de-DE" sz="1400" noProof="0" dirty="0"/>
              <a:t>Sie ist durch </a:t>
            </a:r>
            <a:r>
              <a:rPr lang="de-DE" sz="1400" u="sng" noProof="0" dirty="0"/>
              <a:t>einen </a:t>
            </a:r>
            <a:r>
              <a:rPr lang="de-DE" sz="1400" b="0" i="0" u="sng" noProof="0" dirty="0">
                <a:effectLst/>
              </a:rPr>
              <a:t>scharf abgegrenzten Bereich </a:t>
            </a:r>
            <a:r>
              <a:rPr lang="de-DE" sz="1400" b="0" i="0" noProof="0" dirty="0">
                <a:effectLst/>
              </a:rPr>
              <a:t>am hinteren Augenpol </a:t>
            </a:r>
            <a:r>
              <a:rPr lang="de-DE" sz="1400" noProof="0" dirty="0"/>
              <a:t>gekennzeichnet</a:t>
            </a:r>
            <a:r>
              <a:rPr lang="de-DE" sz="1400" b="0" i="0" noProof="0" dirty="0">
                <a:effectLst/>
              </a:rPr>
              <a:t>, in dem eine Atrophie des RPE, der darüber liegenden Photorezeptoren und der darunter liegenden Choriokapillaris auftritt.</a:t>
            </a:r>
          </a:p>
          <a:p>
            <a:endParaRPr lang="de-DE" sz="1400" noProof="0" dirty="0">
              <a:solidFill>
                <a:schemeClr val="bg1"/>
              </a:solidFill>
            </a:endParaRPr>
          </a:p>
          <a:p>
            <a:r>
              <a:rPr lang="de-DE" sz="1400" i="1" noProof="0" dirty="0">
                <a:solidFill>
                  <a:schemeClr val="bg1"/>
                </a:solidFill>
              </a:rPr>
              <a:t>Wie sieht ihr typischer Verlauf aus?</a:t>
            </a:r>
          </a:p>
          <a:p>
            <a:r>
              <a:rPr lang="de-DE" sz="1400" b="0" i="0" noProof="0" dirty="0">
                <a:solidFill>
                  <a:schemeClr val="bg1"/>
                </a:solidFill>
                <a:effectLst/>
              </a:rPr>
              <a:t>Sie beginnt im perifovealen Bereich und breitet sich im Laufe der Zeit aus, bis schließlich das Zentrum der Fovea betroffen ist</a:t>
            </a:r>
            <a:endParaRPr lang="de-DE" sz="1400" noProof="0" dirty="0">
              <a:solidFill>
                <a:schemeClr val="bg1"/>
              </a:solidFill>
            </a:endParaRPr>
          </a:p>
        </p:txBody>
      </p:sp>
      <p:sp>
        <p:nvSpPr>
          <p:cNvPr id="13" name="Oval 11">
            <a:extLst>
              <a:ext uri="{FF2B5EF4-FFF2-40B4-BE49-F238E27FC236}">
                <a16:creationId xmlns:a16="http://schemas.microsoft.com/office/drawing/2014/main" id="{126451B8-DF58-967C-6E00-ECF50E2A126F}"/>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5">
            <a:extLst>
              <a:ext uri="{FF2B5EF4-FFF2-40B4-BE49-F238E27FC236}">
                <a16:creationId xmlns:a16="http://schemas.microsoft.com/office/drawing/2014/main" id="{9A6A7959-601B-55EE-FEA0-A68203B45037}"/>
              </a:ext>
            </a:extLst>
          </p:cNvPr>
          <p:cNvSpPr txBox="1"/>
          <p:nvPr/>
        </p:nvSpPr>
        <p:spPr>
          <a:xfrm>
            <a:off x="4336080" y="5809299"/>
            <a:ext cx="4649287" cy="887422"/>
          </a:xfrm>
          <a:prstGeom prst="rect">
            <a:avLst/>
          </a:prstGeom>
          <a:solidFill>
            <a:srgbClr val="FFFF00"/>
          </a:solidFill>
        </p:spPr>
        <p:txBody>
          <a:bodyPr wrap="square" lIns="25400" tIns="12700" rIns="25400" bIns="12700" rtlCol="0">
            <a:spAutoFit/>
          </a:bodyPr>
          <a:lstStyle/>
          <a:p>
            <a:r>
              <a:rPr lang="de-DE" sz="1400" i="1" noProof="0" dirty="0">
                <a:solidFill>
                  <a:srgbClr val="0000FF"/>
                </a:solidFill>
              </a:rPr>
              <a:t>Wie groß muss der Bereich der Atrophie sein, um als GA zu gelten?</a:t>
            </a:r>
            <a:endParaRPr lang="de-DE" sz="1400" i="1" noProof="0" dirty="0">
              <a:solidFill>
                <a:srgbClr val="FFFF00"/>
              </a:solidFill>
            </a:endParaRPr>
          </a:p>
          <a:p>
            <a:r>
              <a:rPr lang="de-DE" sz="1400" noProof="0" dirty="0">
                <a:solidFill>
                  <a:srgbClr val="FFFF00"/>
                </a:solidFill>
              </a:rPr>
              <a:t>Per Definition muss er einen Durchmesser von mindestens 175 mm aufweisen</a:t>
            </a:r>
          </a:p>
        </p:txBody>
      </p:sp>
    </p:spTree>
    <p:extLst>
      <p:ext uri="{BB962C8B-B14F-4D97-AF65-F5344CB8AC3E}">
        <p14:creationId xmlns:p14="http://schemas.microsoft.com/office/powerpoint/2010/main" val="3478417687"/>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7C2BB1-490B-EBF9-DF3C-68A902A68CD8}"/>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C1D8786F-F6FC-FDD7-756F-82CC9EAFE86D}"/>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6625ED4-FE7B-F0F6-6EAC-823DCF87E0AA}"/>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696D906D-B46E-7E7F-C57E-E66A304123A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41FE97C-E7F2-5951-7999-D41F55E3F3D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EB1EC18-B3E9-99E2-003B-220B4AC0936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23208E2-5CEC-EFE0-3C85-8619A2598B9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133</a:t>
            </a:fld>
            <a:endParaRPr lang="de-DE" noProof="0" dirty="0"/>
          </a:p>
        </p:txBody>
      </p:sp>
      <p:sp>
        <p:nvSpPr>
          <p:cNvPr id="9" name="Content Placeholder 5">
            <a:extLst>
              <a:ext uri="{FF2B5EF4-FFF2-40B4-BE49-F238E27FC236}">
                <a16:creationId xmlns:a16="http://schemas.microsoft.com/office/drawing/2014/main" id="{0ADDE3F5-EF56-18B6-8886-0085665E7515}"/>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53AEE2A-D716-E723-7426-A441EBFA758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9F92F46E-CF92-269A-ACC2-239FF034ABF6}"/>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569490EE-4210-A333-740C-CD8DEEAADF0C}"/>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77E05253-F282-106C-4E65-AC285F5BF9E1}"/>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553C0DC5-2EA8-D16E-CA68-C24EAB288C63}"/>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bg1"/>
                </a:solidFill>
              </a:rPr>
              <a:t>Was ist </a:t>
            </a:r>
            <a:r>
              <a:rPr lang="de-DE" sz="1400" noProof="0" dirty="0">
                <a:solidFill>
                  <a:schemeClr val="bg1"/>
                </a:solidFill>
              </a:rPr>
              <a:t>eine geografische Atrophie </a:t>
            </a:r>
            <a:r>
              <a:rPr lang="de-DE" sz="1400" i="1" noProof="0" dirty="0">
                <a:solidFill>
                  <a:schemeClr val="bg1"/>
                </a:solidFill>
              </a:rPr>
              <a:t>(GA)?</a:t>
            </a:r>
          </a:p>
          <a:p>
            <a:r>
              <a:rPr lang="de-DE" sz="1400" noProof="0" dirty="0">
                <a:solidFill>
                  <a:schemeClr val="bg1"/>
                </a:solidFill>
              </a:rPr>
              <a:t>Sie ist eine von zwei Formen der fortgeschrittenen AMD. </a:t>
            </a:r>
            <a:r>
              <a:rPr lang="de-DE" sz="1400" noProof="0" dirty="0"/>
              <a:t>Sie ist durch </a:t>
            </a:r>
            <a:r>
              <a:rPr lang="de-DE" sz="1400" u="sng" noProof="0" dirty="0"/>
              <a:t>einen </a:t>
            </a:r>
            <a:r>
              <a:rPr lang="de-DE" sz="1400" b="0" i="0" u="sng" noProof="0" dirty="0">
                <a:effectLst/>
              </a:rPr>
              <a:t>scharf abgegrenzten Bereich </a:t>
            </a:r>
            <a:r>
              <a:rPr lang="de-DE" sz="1400" b="0" i="0" noProof="0" dirty="0">
                <a:effectLst/>
              </a:rPr>
              <a:t>am hinteren Augenpol </a:t>
            </a:r>
            <a:r>
              <a:rPr lang="de-DE" sz="1400" noProof="0" dirty="0"/>
              <a:t>gekennzeichnet</a:t>
            </a:r>
            <a:r>
              <a:rPr lang="de-DE" sz="1400" b="0" i="0" noProof="0" dirty="0">
                <a:effectLst/>
              </a:rPr>
              <a:t>, in dem eine Atrophie des RPE, der darüber liegenden Photorezeptoren und der darunter liegenden Choriokapillaris auftritt.</a:t>
            </a:r>
          </a:p>
          <a:p>
            <a:endParaRPr lang="de-DE" sz="1400" noProof="0" dirty="0">
              <a:solidFill>
                <a:schemeClr val="bg1"/>
              </a:solidFill>
            </a:endParaRPr>
          </a:p>
          <a:p>
            <a:r>
              <a:rPr lang="de-DE" sz="1400" i="1" noProof="0" dirty="0">
                <a:solidFill>
                  <a:schemeClr val="bg1"/>
                </a:solidFill>
              </a:rPr>
              <a:t>Wie sieht ihr typischer Verlauf aus?</a:t>
            </a:r>
          </a:p>
          <a:p>
            <a:r>
              <a:rPr lang="de-DE" sz="1400" b="0" i="0" noProof="0" dirty="0">
                <a:solidFill>
                  <a:schemeClr val="bg1"/>
                </a:solidFill>
                <a:effectLst/>
              </a:rPr>
              <a:t>Sie beginnt im perifovealen Bereich und breitet sich im Laufe der Zeit aus, bis schließlich das Zentrum der Fovea betroffen ist</a:t>
            </a:r>
            <a:endParaRPr lang="de-DE" sz="1400" noProof="0" dirty="0">
              <a:solidFill>
                <a:schemeClr val="bg1"/>
              </a:solidFill>
            </a:endParaRPr>
          </a:p>
        </p:txBody>
      </p:sp>
      <p:sp>
        <p:nvSpPr>
          <p:cNvPr id="13" name="Oval 11">
            <a:extLst>
              <a:ext uri="{FF2B5EF4-FFF2-40B4-BE49-F238E27FC236}">
                <a16:creationId xmlns:a16="http://schemas.microsoft.com/office/drawing/2014/main" id="{6D6AB8AC-C3F4-C5E3-B583-2D4746EB508B}"/>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5">
            <a:extLst>
              <a:ext uri="{FF2B5EF4-FFF2-40B4-BE49-F238E27FC236}">
                <a16:creationId xmlns:a16="http://schemas.microsoft.com/office/drawing/2014/main" id="{7889F978-432A-AEE1-0A81-3D43858F3546}"/>
              </a:ext>
            </a:extLst>
          </p:cNvPr>
          <p:cNvSpPr txBox="1"/>
          <p:nvPr/>
        </p:nvSpPr>
        <p:spPr>
          <a:xfrm>
            <a:off x="4336080" y="5809299"/>
            <a:ext cx="4649287" cy="887422"/>
          </a:xfrm>
          <a:prstGeom prst="rect">
            <a:avLst/>
          </a:prstGeom>
          <a:solidFill>
            <a:srgbClr val="FFFF00"/>
          </a:solidFill>
        </p:spPr>
        <p:txBody>
          <a:bodyPr wrap="square" lIns="25400" tIns="12700" rIns="25400" bIns="12700" rtlCol="0">
            <a:spAutoFit/>
          </a:bodyPr>
          <a:lstStyle/>
          <a:p>
            <a:r>
              <a:rPr lang="de-DE" sz="1400" i="1" noProof="0" dirty="0">
                <a:solidFill>
                  <a:srgbClr val="0000FF"/>
                </a:solidFill>
              </a:rPr>
              <a:t>Wie groß muss der Bereich der Atrophie sein, um als GA zu gelten?</a:t>
            </a:r>
          </a:p>
          <a:p>
            <a:r>
              <a:rPr lang="de-DE" sz="1400" noProof="0" dirty="0">
                <a:solidFill>
                  <a:srgbClr val="0000FF"/>
                </a:solidFill>
              </a:rPr>
              <a:t>Per Definition muss er einen Durchmesser von mindestens 175 mm aufweisen</a:t>
            </a:r>
          </a:p>
        </p:txBody>
      </p:sp>
    </p:spTree>
    <p:extLst>
      <p:ext uri="{BB962C8B-B14F-4D97-AF65-F5344CB8AC3E}">
        <p14:creationId xmlns:p14="http://schemas.microsoft.com/office/powerpoint/2010/main" val="3775330398"/>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A33C9A-2FFD-AE7A-CAF1-D4837D04CA94}"/>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8370E110-5342-8DD7-239B-3C97A4133BF6}"/>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6B32A900-7309-DCE6-A1BC-A185E673ED8D}"/>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47F981D-7889-2ADD-5FFF-A5FD553C03C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EDF7B89-F915-D967-CEF2-F3AF8B9B146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9D12C068-C5BD-7048-AAF4-6068D8DF5503}"/>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BBB26D6A-7AD4-CFD4-A75F-701BCFEA30D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134</a:t>
            </a:fld>
            <a:endParaRPr lang="de-DE" noProof="0" dirty="0"/>
          </a:p>
        </p:txBody>
      </p:sp>
      <p:sp>
        <p:nvSpPr>
          <p:cNvPr id="9" name="Content Placeholder 5">
            <a:extLst>
              <a:ext uri="{FF2B5EF4-FFF2-40B4-BE49-F238E27FC236}">
                <a16:creationId xmlns:a16="http://schemas.microsoft.com/office/drawing/2014/main" id="{CC7C1872-82D2-DC44-21B8-00053F5E8753}"/>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AC50254-2771-6100-510F-02ACEED6644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C6572B43-8D2A-4D09-8347-68EC3F035DDD}"/>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D943A40F-92EA-F1B6-BC09-6A68A44F4C52}"/>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9D9372C4-A3D4-D552-A100-88E5EC98D56A}"/>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8ECC7471-F5D6-B5E1-A24C-1422FCBE03F9}"/>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bg1"/>
                </a:solidFill>
              </a:rPr>
              <a:t>Was ist </a:t>
            </a:r>
            <a:r>
              <a:rPr lang="de-DE" sz="1400" noProof="0" dirty="0">
                <a:solidFill>
                  <a:schemeClr val="bg1"/>
                </a:solidFill>
              </a:rPr>
              <a:t>eine geografische Atrophie </a:t>
            </a:r>
            <a:r>
              <a:rPr lang="de-DE" sz="1400" i="1" noProof="0" dirty="0">
                <a:solidFill>
                  <a:schemeClr val="bg1"/>
                </a:solidFill>
              </a:rPr>
              <a:t>(GA)?</a:t>
            </a:r>
          </a:p>
          <a:p>
            <a:r>
              <a:rPr lang="de-DE" sz="1400" noProof="0" dirty="0">
                <a:solidFill>
                  <a:schemeClr val="bg1"/>
                </a:solidFill>
              </a:rPr>
              <a:t>Sie ist eine von zwei Formen der fortgeschrittenen AMD. </a:t>
            </a:r>
            <a:r>
              <a:rPr lang="de-DE" sz="1400" noProof="0" dirty="0"/>
              <a:t>Sie ist durch </a:t>
            </a:r>
            <a:r>
              <a:rPr lang="de-DE" sz="1400" u="sng" noProof="0" dirty="0"/>
              <a:t>einen </a:t>
            </a:r>
            <a:r>
              <a:rPr lang="de-DE" sz="1400" b="0" i="0" u="sng" noProof="0" dirty="0">
                <a:effectLst/>
              </a:rPr>
              <a:t>scharf abgegrenzten Bereich </a:t>
            </a:r>
            <a:r>
              <a:rPr lang="de-DE" sz="1400" b="0" i="0" noProof="0" dirty="0">
                <a:effectLst/>
              </a:rPr>
              <a:t>am hinteren Augenpol </a:t>
            </a:r>
            <a:r>
              <a:rPr lang="de-DE" sz="1400" noProof="0" dirty="0"/>
              <a:t>gekennzeichnet</a:t>
            </a:r>
            <a:r>
              <a:rPr lang="de-DE" sz="1400" b="0" i="0" noProof="0" dirty="0">
                <a:effectLst/>
              </a:rPr>
              <a:t>, in dem eine Atrophie des RPE, der darüber liegenden Photorezeptoren und der darunter liegenden Choriokapillaris auftritt.</a:t>
            </a:r>
          </a:p>
          <a:p>
            <a:endParaRPr lang="de-DE" sz="1400" noProof="0" dirty="0">
              <a:solidFill>
                <a:schemeClr val="bg1"/>
              </a:solidFill>
            </a:endParaRPr>
          </a:p>
          <a:p>
            <a:r>
              <a:rPr lang="de-DE" sz="1400" i="1" noProof="0" dirty="0">
                <a:solidFill>
                  <a:schemeClr val="bg1"/>
                </a:solidFill>
              </a:rPr>
              <a:t>Wie sieht ihr typischer Verlauf aus?</a:t>
            </a:r>
          </a:p>
          <a:p>
            <a:r>
              <a:rPr lang="de-DE" sz="1400" b="0" i="0" noProof="0" dirty="0">
                <a:solidFill>
                  <a:srgbClr val="0070C0"/>
                </a:solidFill>
                <a:effectLst/>
              </a:rPr>
              <a:t>Sie beginnt im perifovealen Bereich und breitet sich im Laufe der Zeit aus, bis schließlich das Zentrum der Fovea betroffen ist</a:t>
            </a:r>
            <a:endParaRPr lang="de-DE" sz="1400" noProof="0" dirty="0">
              <a:solidFill>
                <a:srgbClr val="0070C0"/>
              </a:solidFill>
            </a:endParaRPr>
          </a:p>
        </p:txBody>
      </p:sp>
      <p:sp>
        <p:nvSpPr>
          <p:cNvPr id="13" name="Oval 11">
            <a:extLst>
              <a:ext uri="{FF2B5EF4-FFF2-40B4-BE49-F238E27FC236}">
                <a16:creationId xmlns:a16="http://schemas.microsoft.com/office/drawing/2014/main" id="{E55B507C-C752-4E3B-A3A1-9015649C202F}"/>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724962922"/>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C7914E-48A4-95C9-AEDB-597A664694C6}"/>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B615169F-27CD-E371-21BA-BC6353D91EC9}"/>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6E606045-5519-AF57-5A08-736B4F6AD928}"/>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CB15DC01-AD00-B1DC-C8AA-EEC2030940F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2AD99BE-F992-1873-8540-488F6B974F2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AEB78090-B8A7-8371-681F-D98F7E1A4533}"/>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7E84E8A8-3AF8-2C7A-D140-DCA671096C9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135</a:t>
            </a:fld>
            <a:endParaRPr lang="de-DE" noProof="0" dirty="0"/>
          </a:p>
        </p:txBody>
      </p:sp>
      <p:sp>
        <p:nvSpPr>
          <p:cNvPr id="9" name="Content Placeholder 5">
            <a:extLst>
              <a:ext uri="{FF2B5EF4-FFF2-40B4-BE49-F238E27FC236}">
                <a16:creationId xmlns:a16="http://schemas.microsoft.com/office/drawing/2014/main" id="{2D2F7487-9D39-9839-5C83-697E0FD46D68}"/>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D1739535-88C4-EA6B-876B-D8E4BEABBDD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7B1E5C64-0781-440D-9F4B-DF25F3688285}"/>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0152B5BC-C4DB-DEAA-703B-5A241738438E}"/>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DF481FE0-2DC4-FED5-38D2-DAAD6D763292}"/>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4A41E51B-6F40-F4CE-A559-D5726B184521}"/>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bg1"/>
                </a:solidFill>
              </a:rPr>
              <a:t>Was ist </a:t>
            </a:r>
            <a:r>
              <a:rPr lang="de-DE" sz="1400" noProof="0" dirty="0">
                <a:solidFill>
                  <a:schemeClr val="bg1"/>
                </a:solidFill>
              </a:rPr>
              <a:t>eine geografische Atrophie </a:t>
            </a:r>
            <a:r>
              <a:rPr lang="de-DE" sz="1400" i="1" noProof="0" dirty="0">
                <a:solidFill>
                  <a:schemeClr val="bg1"/>
                </a:solidFill>
              </a:rPr>
              <a:t>(GA)?</a:t>
            </a:r>
          </a:p>
          <a:p>
            <a:r>
              <a:rPr lang="de-DE" sz="1400" noProof="0" dirty="0">
                <a:solidFill>
                  <a:schemeClr val="bg1"/>
                </a:solidFill>
              </a:rPr>
              <a:t>Sie ist eine von zwei Formen der fortgeschrittenen AMD. </a:t>
            </a:r>
            <a:r>
              <a:rPr lang="de-DE" sz="1400" noProof="0" dirty="0"/>
              <a:t>Sie ist durch </a:t>
            </a:r>
            <a:r>
              <a:rPr lang="de-DE" sz="1400" u="sng" noProof="0" dirty="0"/>
              <a:t>einen </a:t>
            </a:r>
            <a:r>
              <a:rPr lang="de-DE" sz="1400" b="0" i="0" u="sng" noProof="0" dirty="0">
                <a:effectLst/>
              </a:rPr>
              <a:t>scharf abgegrenzten Bereich </a:t>
            </a:r>
            <a:r>
              <a:rPr lang="de-DE" sz="1400" b="0" i="0" noProof="0" dirty="0">
                <a:effectLst/>
              </a:rPr>
              <a:t>am hinteren Augenpol </a:t>
            </a:r>
            <a:r>
              <a:rPr lang="de-DE" sz="1400" noProof="0" dirty="0"/>
              <a:t>gekennzeichnet</a:t>
            </a:r>
            <a:r>
              <a:rPr lang="de-DE" sz="1400" b="0" i="0" noProof="0" dirty="0">
                <a:effectLst/>
              </a:rPr>
              <a:t>, in dem eine Atrophie des RPE, der darüber liegenden Photorezeptoren und der darunter liegenden Choriokapillaris auftritt.</a:t>
            </a:r>
          </a:p>
          <a:p>
            <a:endParaRPr lang="de-DE" sz="1400" noProof="0" dirty="0">
              <a:solidFill>
                <a:schemeClr val="bg1"/>
              </a:solidFill>
            </a:endParaRPr>
          </a:p>
          <a:p>
            <a:r>
              <a:rPr lang="de-DE" sz="1400" i="1" noProof="0" dirty="0">
                <a:solidFill>
                  <a:schemeClr val="bg1"/>
                </a:solidFill>
              </a:rPr>
              <a:t>Wie sieht ihr typischer Verlauf aus?</a:t>
            </a:r>
          </a:p>
          <a:p>
            <a:r>
              <a:rPr lang="de-DE" sz="1400" b="0" i="0" noProof="0" dirty="0">
                <a:solidFill>
                  <a:schemeClr val="bg1"/>
                </a:solidFill>
                <a:effectLst/>
              </a:rPr>
              <a:t>Sie beginnt im perifovealen Bereich und breitet sich im Laufe der Zeit aus, bis schließlich das Zentrum der Fovea betroffen ist</a:t>
            </a:r>
            <a:endParaRPr lang="de-DE" sz="1400" noProof="0" dirty="0">
              <a:solidFill>
                <a:schemeClr val="bg1"/>
              </a:solidFill>
            </a:endParaRPr>
          </a:p>
        </p:txBody>
      </p:sp>
      <p:sp>
        <p:nvSpPr>
          <p:cNvPr id="13" name="Oval 11">
            <a:extLst>
              <a:ext uri="{FF2B5EF4-FFF2-40B4-BE49-F238E27FC236}">
                <a16:creationId xmlns:a16="http://schemas.microsoft.com/office/drawing/2014/main" id="{DF1F4366-386D-37DC-1F10-4A1F557D550D}"/>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75800890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33FDDB2-212B-4137-8ACC-419B332D825C}"/>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136</a:t>
            </a:fld>
            <a:endParaRPr lang="de-DE" noProof="0" dirty="0"/>
          </a:p>
        </p:txBody>
      </p:sp>
      <p:pic>
        <p:nvPicPr>
          <p:cNvPr id="1026" name="Picture 2">
            <a:extLst>
              <a:ext uri="{FF2B5EF4-FFF2-40B4-BE49-F238E27FC236}">
                <a16:creationId xmlns:a16="http://schemas.microsoft.com/office/drawing/2014/main" id="{9A918F94-E686-43D9-ACAA-6FF11CA3864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4089" y="2163365"/>
            <a:ext cx="8735821" cy="2531269"/>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EA68B4B3-F7E6-4504-949E-9EFBB9BA6B1E}"/>
              </a:ext>
            </a:extLst>
          </p:cNvPr>
          <p:cNvSpPr txBox="1"/>
          <p:nvPr/>
        </p:nvSpPr>
        <p:spPr>
          <a:xfrm>
            <a:off x="304800" y="5181600"/>
            <a:ext cx="8406511" cy="518091"/>
          </a:xfrm>
          <a:prstGeom prst="rect">
            <a:avLst/>
          </a:prstGeom>
          <a:noFill/>
        </p:spPr>
        <p:txBody>
          <a:bodyPr wrap="square" lIns="25400" tIns="12700" rIns="25400" bIns="12700" rtlCol="0">
            <a:spAutoFit/>
          </a:bodyPr>
          <a:lstStyle/>
          <a:p>
            <a:pPr algn="ctr"/>
            <a:r>
              <a:rPr lang="de-DE" sz="1600" b="0" noProof="0" dirty="0">
                <a:solidFill>
                  <a:srgbClr val="000000"/>
                </a:solidFill>
                <a:effectLst/>
                <a:latin typeface="+mn-lt"/>
              </a:rPr>
              <a:t>Verlauf der GA über einen Zeitraum von 2,5 Jahren. </a:t>
            </a:r>
          </a:p>
          <a:p>
            <a:pPr algn="ctr"/>
            <a:r>
              <a:rPr lang="de-DE" sz="1600" b="0" noProof="0" dirty="0">
                <a:solidFill>
                  <a:srgbClr val="000000"/>
                </a:solidFill>
                <a:effectLst/>
                <a:latin typeface="+mn-lt"/>
              </a:rPr>
              <a:t>Beachten Sie das charakteristische </a:t>
            </a:r>
            <a:r>
              <a:rPr lang="de-DE" sz="1600" b="0" noProof="0" dirty="0">
                <a:solidFill>
                  <a:srgbClr val="000000"/>
                </a:solidFill>
                <a:effectLst/>
                <a:latin typeface="+mn-lt"/>
                <a:sym typeface="Wingdings" panose="05000000000000000000" pitchFamily="2" charset="2"/>
              </a:rPr>
              <a:t>Muster von der </a:t>
            </a:r>
            <a:r>
              <a:rPr lang="de-DE" sz="1600" b="0" noProof="0" dirty="0" err="1">
                <a:solidFill>
                  <a:srgbClr val="000000"/>
                </a:solidFill>
                <a:effectLst/>
                <a:latin typeface="+mn-lt"/>
                <a:sym typeface="Wingdings" panose="05000000000000000000" pitchFamily="2" charset="2"/>
              </a:rPr>
              <a:t>Perifovealen</a:t>
            </a:r>
            <a:r>
              <a:rPr lang="de-DE" sz="1600" b="0" noProof="0" dirty="0">
                <a:solidFill>
                  <a:srgbClr val="000000"/>
                </a:solidFill>
                <a:effectLst/>
                <a:latin typeface="+mn-lt"/>
                <a:sym typeface="Wingdings" panose="05000000000000000000" pitchFamily="2" charset="2"/>
              </a:rPr>
              <a:t> -&gt; Zentrum der Fovea.</a:t>
            </a:r>
            <a:endParaRPr lang="de-DE" sz="2000" noProof="0" dirty="0">
              <a:latin typeface="+mn-lt"/>
            </a:endParaRPr>
          </a:p>
        </p:txBody>
      </p:sp>
      <p:sp>
        <p:nvSpPr>
          <p:cNvPr id="7" name="TextBox 6">
            <a:extLst>
              <a:ext uri="{FF2B5EF4-FFF2-40B4-BE49-F238E27FC236}">
                <a16:creationId xmlns:a16="http://schemas.microsoft.com/office/drawing/2014/main" id="{A24906F8-2F69-48A7-A7D4-FE3EE196CC2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Arrow: Right 1">
            <a:extLst>
              <a:ext uri="{FF2B5EF4-FFF2-40B4-BE49-F238E27FC236}">
                <a16:creationId xmlns:a16="http://schemas.microsoft.com/office/drawing/2014/main" id="{A16891D5-558C-4BEB-B2CA-F28EAEF19FA3}"/>
              </a:ext>
            </a:extLst>
          </p:cNvPr>
          <p:cNvSpPr/>
          <p:nvPr/>
        </p:nvSpPr>
        <p:spPr>
          <a:xfrm>
            <a:off x="2971800" y="3364417"/>
            <a:ext cx="304800" cy="228600"/>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a:endParaRPr lang="de-DE" noProof="0" dirty="0"/>
          </a:p>
        </p:txBody>
      </p:sp>
      <p:sp>
        <p:nvSpPr>
          <p:cNvPr id="8" name="Arrow: Right 7">
            <a:extLst>
              <a:ext uri="{FF2B5EF4-FFF2-40B4-BE49-F238E27FC236}">
                <a16:creationId xmlns:a16="http://schemas.microsoft.com/office/drawing/2014/main" id="{8F2E2B7E-1218-49BD-A8F4-6566E7E15A0C}"/>
              </a:ext>
            </a:extLst>
          </p:cNvPr>
          <p:cNvSpPr/>
          <p:nvPr/>
        </p:nvSpPr>
        <p:spPr>
          <a:xfrm>
            <a:off x="5867400" y="3364417"/>
            <a:ext cx="304800" cy="228600"/>
          </a:xfrm>
          <a:prstGeom prst="rightArrow">
            <a:avLst/>
          </a:prstGeom>
        </p:spPr>
        <p:style>
          <a:lnRef idx="2">
            <a:schemeClr val="accent6"/>
          </a:lnRef>
          <a:fillRef idx="1">
            <a:schemeClr val="lt1"/>
          </a:fillRef>
          <a:effectRef idx="0">
            <a:schemeClr val="accent6"/>
          </a:effectRef>
          <a:fontRef idx="minor">
            <a:schemeClr val="dk1"/>
          </a:fontRef>
        </p:style>
        <p:txBody>
          <a:bodyPr rtlCol="0" anchor="ctr"/>
          <a:lstStyle/>
          <a:p>
            <a:pPr algn="ctr"/>
            <a:endParaRPr lang="de-DE" noProof="0" dirty="0"/>
          </a:p>
        </p:txBody>
      </p:sp>
    </p:spTree>
    <p:extLst>
      <p:ext uri="{BB962C8B-B14F-4D97-AF65-F5344CB8AC3E}">
        <p14:creationId xmlns:p14="http://schemas.microsoft.com/office/powerpoint/2010/main" val="2127657669"/>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C062E1-4764-AE7F-01DC-CC3FC214D486}"/>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F3069247-5FF4-AECC-DBC6-B38E39A59B06}"/>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15DB520-498D-EE39-59AB-887FEFA94767}"/>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03C54C86-2608-267F-F4DE-166ACE038B1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8F12A1C5-8A6D-B667-9528-FD19C27FDFCC}"/>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963A0538-7B13-8063-E33C-D9F90806C343}"/>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6E3AC355-DC47-578D-2ABE-EF2927C87D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137</a:t>
            </a:fld>
            <a:endParaRPr lang="de-DE" noProof="0" dirty="0"/>
          </a:p>
        </p:txBody>
      </p:sp>
      <p:sp>
        <p:nvSpPr>
          <p:cNvPr id="9" name="Content Placeholder 5">
            <a:extLst>
              <a:ext uri="{FF2B5EF4-FFF2-40B4-BE49-F238E27FC236}">
                <a16:creationId xmlns:a16="http://schemas.microsoft.com/office/drawing/2014/main" id="{60039371-14E9-9B3A-F929-1603782DFBD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954F00BE-7F81-5B69-2E8D-A04D6DB6269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F16B882C-50CD-8D64-DA67-2D1B9B9C2DB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AA7A5AF4-ECD4-3F4C-0962-5C74C6A564EB}"/>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35819FD0-D639-7010-4EC5-D03366771683}"/>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F051E7FE-5B43-0616-2C2E-B240428E9611}"/>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0C7F5BDD-3016-20F2-8F14-145E8FCD7DCB}"/>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38ADAFE5-01CB-DD9C-82DF-D6C43241F65A}"/>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chemeClr val="accent5">
                    <a:lumMod val="75000"/>
                  </a:schemeClr>
                </a:solidFill>
              </a:rPr>
              <a:t>Ein klar abgegrenzter Bereich mit  Hyperfluoreszenz</a:t>
            </a:r>
          </a:p>
          <a:p>
            <a:r>
              <a:rPr lang="de-DE" sz="1400" b="1" i="1" noProof="0" dirty="0">
                <a:solidFill>
                  <a:schemeClr val="accent5">
                    <a:lumMod val="75000"/>
                  </a:schemeClr>
                </a:solidFill>
              </a:rPr>
              <a:t>Autofluoreszenz? </a:t>
            </a:r>
            <a:r>
              <a:rPr lang="de-DE" sz="1400" noProof="0" dirty="0">
                <a:solidFill>
                  <a:schemeClr val="accent5">
                    <a:lumMod val="75000"/>
                  </a:schemeClr>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Tree>
    <p:extLst>
      <p:ext uri="{BB962C8B-B14F-4D97-AF65-F5344CB8AC3E}">
        <p14:creationId xmlns:p14="http://schemas.microsoft.com/office/powerpoint/2010/main" val="3104753272"/>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C40E86-55A2-152B-AF0F-EE2AB4D6AB7D}"/>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5CD82C44-0B4E-7CA8-AA85-8FD1CB93CE86}"/>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02B2433E-E5E8-CE4F-6086-752C06C41ECA}"/>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79886DDA-BA82-9816-C2A8-FC7F0253FF5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6C5D781B-045F-3D9B-9E0D-38B508B3152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6EDC87A-2144-115C-C759-31FB88334A3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93A1168B-6D3A-9467-256D-CB00BCEA4D8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138</a:t>
            </a:fld>
            <a:endParaRPr lang="de-DE" noProof="0" dirty="0"/>
          </a:p>
        </p:txBody>
      </p:sp>
      <p:sp>
        <p:nvSpPr>
          <p:cNvPr id="9" name="Content Placeholder 5">
            <a:extLst>
              <a:ext uri="{FF2B5EF4-FFF2-40B4-BE49-F238E27FC236}">
                <a16:creationId xmlns:a16="http://schemas.microsoft.com/office/drawing/2014/main" id="{D3FD8D15-7AFD-0D88-903F-64CDAA3B2F8D}"/>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5F42F7C7-37DF-52BB-BEFF-8C29DD7F280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9640A1A3-D569-CAEB-66C5-4482CDA58C7E}"/>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D8DFD742-F4B6-4A01-9D83-768AEAFC9EF9}"/>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01F5C529-E739-0E21-C37B-2F9BBC720A65}"/>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367DFD0F-9121-095C-8CEE-B13B57367E9C}"/>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2EF0DB84-FC19-EF5D-FFD8-5F61CDDE6F3B}"/>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A840B8E4-C846-DBAE-37EF-CF63AA43B1BE}"/>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Hyperfluoreszenz</a:t>
            </a:r>
            <a:endParaRPr lang="de-DE" sz="1400" noProof="0" dirty="0">
              <a:solidFill>
                <a:schemeClr val="accent5">
                  <a:lumMod val="75000"/>
                </a:schemeClr>
              </a:solidFill>
            </a:endParaRPr>
          </a:p>
          <a:p>
            <a:r>
              <a:rPr lang="de-DE" sz="1400" b="1" i="1" noProof="0" dirty="0">
                <a:solidFill>
                  <a:schemeClr val="accent5">
                    <a:lumMod val="75000"/>
                  </a:schemeClr>
                </a:solidFill>
              </a:rPr>
              <a:t>Autofluoreszenz? </a:t>
            </a:r>
            <a:r>
              <a:rPr lang="de-DE" sz="1400" noProof="0" dirty="0">
                <a:solidFill>
                  <a:schemeClr val="accent5">
                    <a:lumMod val="75000"/>
                  </a:schemeClr>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
        <p:nvSpPr>
          <p:cNvPr id="16" name="Rectangle 12">
            <a:extLst>
              <a:ext uri="{FF2B5EF4-FFF2-40B4-BE49-F238E27FC236}">
                <a16:creationId xmlns:a16="http://schemas.microsoft.com/office/drawing/2014/main" id="{18C68653-2D7A-0FC4-A9CC-6ED9FE6A87E4}"/>
              </a:ext>
            </a:extLst>
          </p:cNvPr>
          <p:cNvSpPr/>
          <p:nvPr/>
        </p:nvSpPr>
        <p:spPr>
          <a:xfrm>
            <a:off x="3229997" y="5670640"/>
            <a:ext cx="2212167" cy="27579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Hypo- vs. Hyperfluoreszenz</a:t>
            </a:r>
          </a:p>
        </p:txBody>
      </p:sp>
    </p:spTree>
    <p:extLst>
      <p:ext uri="{BB962C8B-B14F-4D97-AF65-F5344CB8AC3E}">
        <p14:creationId xmlns:p14="http://schemas.microsoft.com/office/powerpoint/2010/main" val="1408533737"/>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8DC5AF-A545-3107-AC38-58094AFCBEE9}"/>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381CDC31-66D8-EF2F-CB8D-9C0E4C74511D}"/>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AE7A39D-A03E-E14B-FC27-133863A91D1F}"/>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B64EDB54-D804-7917-F866-2DB130AE0217}"/>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120672E-0E48-34D9-DD8E-FB3A303DCE20}"/>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806ED6DC-8994-7C31-0380-DBE35E25B93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17690982-98D1-4D62-B63C-88721F65A6D8}"/>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139</a:t>
            </a:fld>
            <a:endParaRPr lang="de-DE" noProof="0" dirty="0"/>
          </a:p>
        </p:txBody>
      </p:sp>
      <p:sp>
        <p:nvSpPr>
          <p:cNvPr id="9" name="Content Placeholder 5">
            <a:extLst>
              <a:ext uri="{FF2B5EF4-FFF2-40B4-BE49-F238E27FC236}">
                <a16:creationId xmlns:a16="http://schemas.microsoft.com/office/drawing/2014/main" id="{7BED8D02-A7AB-D228-0C2C-BF95D4CCD7C9}"/>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78FD2677-C3F1-C142-C52A-1EA24449AA4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B499A4B5-0853-EC1E-BC03-39E897791E3E}"/>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D6E9250B-025D-CD1F-F257-7E3A29F8F00B}"/>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BF91192D-27D5-B038-36AC-A80D874F6FEE}"/>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D1E5B1FA-AC60-D427-0EB3-3AFC25EEBF8B}"/>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019986B7-B771-F0D9-E0B1-5425988E1BCF}"/>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24C6BC85-A036-5B27-81D9-12C21F877405}"/>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Hyperfluoreszenz</a:t>
            </a:r>
            <a:endParaRPr lang="de-DE" sz="1400" noProof="0" dirty="0">
              <a:solidFill>
                <a:schemeClr val="accent5">
                  <a:lumMod val="75000"/>
                </a:schemeClr>
              </a:solidFill>
            </a:endParaRPr>
          </a:p>
          <a:p>
            <a:r>
              <a:rPr lang="de-DE" sz="1400" b="1" i="1" noProof="0" dirty="0">
                <a:solidFill>
                  <a:schemeClr val="accent5">
                    <a:lumMod val="75000"/>
                  </a:schemeClr>
                </a:solidFill>
              </a:rPr>
              <a:t>Autofluoreszenz? </a:t>
            </a:r>
            <a:r>
              <a:rPr lang="de-DE" sz="1400" noProof="0" dirty="0">
                <a:solidFill>
                  <a:schemeClr val="accent5">
                    <a:lumMod val="75000"/>
                  </a:schemeClr>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Tree>
    <p:extLst>
      <p:ext uri="{BB962C8B-B14F-4D97-AF65-F5344CB8AC3E}">
        <p14:creationId xmlns:p14="http://schemas.microsoft.com/office/powerpoint/2010/main" val="222025540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7C00E20-7E03-42B1-8D11-DDEFE9816036}"/>
              </a:ext>
            </a:extLst>
          </p:cNvPr>
          <p:cNvSpPr/>
          <p:nvPr/>
        </p:nvSpPr>
        <p:spPr>
          <a:xfrm>
            <a:off x="682752" y="1370076"/>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14</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1600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b="1" noProof="0" dirty="0">
                <a:solidFill>
                  <a:srgbClr val="0000FF"/>
                </a:solidFill>
                <a:latin typeface="Arial" panose="020B0604020202020204" pitchFamily="34" charset="0"/>
              </a:rPr>
              <a:t>Das Alter </a:t>
            </a:r>
            <a:r>
              <a:rPr lang="de-DE" sz="1800" b="1" noProof="0" dirty="0">
                <a:latin typeface="Arial" panose="020B0604020202020204" pitchFamily="34" charset="0"/>
              </a:rPr>
              <a:t>ist der stärkste Risikofaktor für AMD</a:t>
            </a:r>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3">
            <a:extLst>
              <a:ext uri="{FF2B5EF4-FFF2-40B4-BE49-F238E27FC236}">
                <a16:creationId xmlns:a16="http://schemas.microsoft.com/office/drawing/2014/main" id="{FE60252F-B48B-6FDA-3422-5A7DFD173548}"/>
              </a:ext>
            </a:extLst>
          </p:cNvPr>
          <p:cNvSpPr txBox="1">
            <a:spLocks noChangeArrowheads="1"/>
          </p:cNvSpPr>
          <p:nvPr/>
        </p:nvSpPr>
        <p:spPr bwMode="auto">
          <a:xfrm>
            <a:off x="609600" y="2362200"/>
            <a:ext cx="5462219" cy="2590791"/>
          </a:xfrm>
          <a:prstGeom prst="rect">
            <a:avLst/>
          </a:prstGeom>
          <a:solidFill>
            <a:schemeClr val="accent6">
              <a:lumMod val="20000"/>
              <a:lumOff val="80000"/>
            </a:schemeClr>
          </a:solidFill>
          <a:ln>
            <a:noFill/>
          </a:ln>
          <a:effec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eaLnBrk="1" hangingPunct="1">
              <a:buNone/>
            </a:pPr>
            <a:r>
              <a:rPr lang="de-DE" sz="1800" i="1" kern="0" noProof="0" dirty="0">
                <a:latin typeface="Arial" panose="020B0604020202020204" pitchFamily="34" charset="0"/>
              </a:rPr>
              <a:t>Was sind die weiteren Risikofaktoren für AMD?</a:t>
            </a:r>
          </a:p>
          <a:p>
            <a:pPr lvl="1" eaLnBrk="1" hangingPunct="1"/>
            <a:r>
              <a:rPr lang="de-DE" sz="1800" kern="0" noProof="0" dirty="0">
                <a:solidFill>
                  <a:schemeClr val="accent6">
                    <a:lumMod val="20000"/>
                    <a:lumOff val="80000"/>
                  </a:schemeClr>
                </a:solidFill>
                <a:latin typeface="Arial" panose="020B0604020202020204" pitchFamily="34" charset="0"/>
              </a:rPr>
              <a:t>Sonnenexposition (Sonneneinstrahlung)</a:t>
            </a:r>
          </a:p>
          <a:p>
            <a:pPr lvl="1" eaLnBrk="1" hangingPunct="1"/>
            <a:r>
              <a:rPr lang="de-DE" sz="1800" kern="0" noProof="0" dirty="0">
                <a:solidFill>
                  <a:schemeClr val="accent6">
                    <a:lumMod val="20000"/>
                    <a:lumOff val="80000"/>
                  </a:schemeClr>
                </a:solidFill>
                <a:latin typeface="Arial" panose="020B0604020202020204" pitchFamily="34" charset="0"/>
              </a:rPr>
              <a:t>Cholesterin (erhöht) &amp; CRP (hoher Wert)</a:t>
            </a:r>
          </a:p>
          <a:p>
            <a:pPr lvl="1" eaLnBrk="1" hangingPunct="1"/>
            <a:r>
              <a:rPr lang="de-DE" sz="1800" kern="0" noProof="0" dirty="0">
                <a:solidFill>
                  <a:schemeClr val="accent6">
                    <a:lumMod val="20000"/>
                    <a:lumOff val="80000"/>
                  </a:schemeClr>
                </a:solidFill>
                <a:latin typeface="Arial" panose="020B0604020202020204" pitchFamily="34" charset="0"/>
              </a:rPr>
              <a:t>Helle Irisfarbe &amp; Hyperopie (Weitsichtigkeit)</a:t>
            </a:r>
          </a:p>
          <a:p>
            <a:pPr lvl="1" eaLnBrk="1" hangingPunct="1"/>
            <a:r>
              <a:rPr lang="de-DE" sz="1800" kern="0" noProof="0" dirty="0">
                <a:solidFill>
                  <a:srgbClr val="0000FF"/>
                </a:solidFill>
                <a:latin typeface="Arial" panose="020B0604020202020204" pitchFamily="34" charset="0"/>
              </a:rPr>
              <a:t>Alter </a:t>
            </a:r>
            <a:r>
              <a:rPr lang="de-DE" sz="1800" kern="0" noProof="0" dirty="0">
                <a:solidFill>
                  <a:schemeClr val="accent6">
                    <a:lumMod val="20000"/>
                    <a:lumOff val="80000"/>
                  </a:schemeClr>
                </a:solidFill>
                <a:latin typeface="Arial" panose="020B0604020202020204" pitchFamily="34" charset="0"/>
              </a:rPr>
              <a:t>&amp; Abstammung (kaukasisch)</a:t>
            </a:r>
          </a:p>
          <a:p>
            <a:pPr lvl="1" eaLnBrk="1" hangingPunct="1"/>
            <a:r>
              <a:rPr lang="de-DE" sz="1800" kern="0" noProof="0" dirty="0">
                <a:solidFill>
                  <a:schemeClr val="accent6">
                    <a:lumMod val="20000"/>
                    <a:lumOff val="80000"/>
                  </a:schemeClr>
                </a:solidFill>
                <a:latin typeface="Arial" panose="020B0604020202020204" pitchFamily="34" charset="0"/>
              </a:rPr>
              <a:t>Rauchen</a:t>
            </a:r>
          </a:p>
          <a:p>
            <a:pPr lvl="1" eaLnBrk="1" hangingPunct="1"/>
            <a:r>
              <a:rPr lang="de-DE" sz="1800" kern="0" noProof="0" dirty="0">
                <a:solidFill>
                  <a:schemeClr val="accent6">
                    <a:lumMod val="20000"/>
                    <a:lumOff val="80000"/>
                  </a:schemeClr>
                </a:solidFill>
                <a:latin typeface="Arial" panose="020B0604020202020204" pitchFamily="34" charset="0"/>
              </a:rPr>
              <a:t>Familie (Vorbelastung) &amp; Frauen (weibliches Geschlecht)</a:t>
            </a:r>
          </a:p>
        </p:txBody>
      </p:sp>
      <p:sp>
        <p:nvSpPr>
          <p:cNvPr id="7" name="Text Box 5">
            <a:extLst>
              <a:ext uri="{FF2B5EF4-FFF2-40B4-BE49-F238E27FC236}">
                <a16:creationId xmlns:a16="http://schemas.microsoft.com/office/drawing/2014/main" id="{3B114A70-A2F4-7814-C33F-8A42BF642BE6}"/>
              </a:ext>
            </a:extLst>
          </p:cNvPr>
          <p:cNvSpPr txBox="1">
            <a:spLocks noChangeArrowheads="1"/>
          </p:cNvSpPr>
          <p:nvPr/>
        </p:nvSpPr>
        <p:spPr bwMode="auto">
          <a:xfrm>
            <a:off x="1889833" y="5257800"/>
            <a:ext cx="271099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742950" indent="-28575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11430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6002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20574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9pPr>
          </a:lstStyle>
          <a:p>
            <a:pPr eaLnBrk="1" hangingPunct="1"/>
            <a:r>
              <a:rPr lang="en-US" altLang="en-US" dirty="0"/>
              <a:t>Die </a:t>
            </a:r>
            <a:r>
              <a:rPr lang="en-US" altLang="en-US" dirty="0" err="1"/>
              <a:t>Eselsbrücke</a:t>
            </a:r>
            <a:r>
              <a:rPr lang="en-US" altLang="en-US" dirty="0"/>
              <a:t> </a:t>
            </a:r>
            <a:r>
              <a:rPr lang="en-US" altLang="en-US" dirty="0" err="1"/>
              <a:t>lautet</a:t>
            </a:r>
            <a:r>
              <a:rPr lang="en-US" altLang="en-US" dirty="0"/>
              <a:t>…</a:t>
            </a:r>
            <a:endParaRPr lang="en-US" altLang="en-US" b="1" i="1" dirty="0"/>
          </a:p>
        </p:txBody>
      </p:sp>
    </p:spTree>
    <p:extLst>
      <p:ext uri="{BB962C8B-B14F-4D97-AF65-F5344CB8AC3E}">
        <p14:creationId xmlns:p14="http://schemas.microsoft.com/office/powerpoint/2010/main" val="288729708"/>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4098B35-DFE8-4EE7-BEC1-696429F5D769}"/>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140</a:t>
            </a:fld>
            <a:endParaRPr lang="de-DE" noProof="0" dirty="0"/>
          </a:p>
        </p:txBody>
      </p:sp>
      <p:pic>
        <p:nvPicPr>
          <p:cNvPr id="1026" name="Picture 2" descr="ARMD With Geographic Atrophy , Peripheral Degeneration, FA - Retina Image  Bank">
            <a:extLst>
              <a:ext uri="{FF2B5EF4-FFF2-40B4-BE49-F238E27FC236}">
                <a16:creationId xmlns:a16="http://schemas.microsoft.com/office/drawing/2014/main" id="{1CEBE6F1-B7DC-41CF-BBE6-23C0C691F27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33475"/>
            <a:ext cx="6124575" cy="4591050"/>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73C3BF0-883D-4645-9EA6-70989263FF8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5" name="TextBox 4">
            <a:extLst>
              <a:ext uri="{FF2B5EF4-FFF2-40B4-BE49-F238E27FC236}">
                <a16:creationId xmlns:a16="http://schemas.microsoft.com/office/drawing/2014/main" id="{BE03F782-E19E-4291-ADDB-80EC4AA80D67}"/>
              </a:ext>
            </a:extLst>
          </p:cNvPr>
          <p:cNvSpPr txBox="1"/>
          <p:nvPr/>
        </p:nvSpPr>
        <p:spPr>
          <a:xfrm>
            <a:off x="2774007" y="6076914"/>
            <a:ext cx="3595984" cy="271869"/>
          </a:xfrm>
          <a:prstGeom prst="rect">
            <a:avLst/>
          </a:prstGeom>
          <a:noFill/>
        </p:spPr>
        <p:txBody>
          <a:bodyPr wrap="square" lIns="25400" tIns="12700" rIns="25400" bIns="12700" rtlCol="0">
            <a:spAutoFit/>
          </a:bodyPr>
          <a:lstStyle/>
          <a:p>
            <a:pPr algn="ctr"/>
            <a:r>
              <a:rPr lang="de-DE" sz="1600" noProof="0" dirty="0"/>
              <a:t>Geografische Atrophie bei AMD: FA</a:t>
            </a:r>
          </a:p>
        </p:txBody>
      </p:sp>
    </p:spTree>
    <p:extLst>
      <p:ext uri="{BB962C8B-B14F-4D97-AF65-F5344CB8AC3E}">
        <p14:creationId xmlns:p14="http://schemas.microsoft.com/office/powerpoint/2010/main" val="4081617788"/>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C9764E-0ADB-F90C-14BE-962887020531}"/>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50F1D012-94FC-FF4D-3F1F-6AAB92AA0FE9}"/>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8B975BB6-E0EA-EB0F-9A9D-F2E5F636D1D5}"/>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A5A0CC09-72C4-C258-2CC4-97BEA326A1A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41553781-09F8-0B69-5EF6-F7870A6C7D8C}"/>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4F64B597-3C75-9BA2-7C18-6B59B9C90AF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F612B90C-8FAD-1576-FFB9-E6A66F2B931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141</a:t>
            </a:fld>
            <a:endParaRPr lang="de-DE" noProof="0" dirty="0"/>
          </a:p>
        </p:txBody>
      </p:sp>
      <p:sp>
        <p:nvSpPr>
          <p:cNvPr id="9" name="Content Placeholder 5">
            <a:extLst>
              <a:ext uri="{FF2B5EF4-FFF2-40B4-BE49-F238E27FC236}">
                <a16:creationId xmlns:a16="http://schemas.microsoft.com/office/drawing/2014/main" id="{3953AC8F-D31B-876A-AF16-B200D87FBB78}"/>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3F9AF53-3273-021B-E697-1E94FA53D11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8F2B9D97-3551-CB33-AC1E-B173869F3555}"/>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4FFB78DA-BA4F-751D-E3CF-A339CA0DED09}"/>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6DE05F2B-3BD3-F66F-66E1-A1FE21B24E2E}"/>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830F168C-462E-712C-D7F4-9BBD58D6651E}"/>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37914B9B-2D43-BCB9-2908-00644F7CBA03}"/>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5A3FFFE1-35C6-2ECB-9A4D-0D7F72884BB5}"/>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Hyperfluoreszenz</a:t>
            </a:r>
            <a:endParaRPr lang="de-DE" sz="1400" noProof="0" dirty="0">
              <a:solidFill>
                <a:schemeClr val="accent5">
                  <a:lumMod val="75000"/>
                </a:schemeClr>
              </a:solidFill>
            </a:endParaRPr>
          </a:p>
          <a:p>
            <a:r>
              <a:rPr lang="de-DE" sz="1400" b="1" i="1" noProof="0" dirty="0">
                <a:solidFill>
                  <a:schemeClr val="accent5">
                    <a:lumMod val="75000"/>
                  </a:schemeClr>
                </a:solidFill>
              </a:rPr>
              <a:t>Autofluoreszenz? </a:t>
            </a:r>
            <a:r>
              <a:rPr lang="de-DE" sz="1400" noProof="0" dirty="0">
                <a:solidFill>
                  <a:schemeClr val="accent5">
                    <a:lumMod val="75000"/>
                  </a:schemeClr>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
        <p:nvSpPr>
          <p:cNvPr id="16" name="TextBox 17">
            <a:extLst>
              <a:ext uri="{FF2B5EF4-FFF2-40B4-BE49-F238E27FC236}">
                <a16:creationId xmlns:a16="http://schemas.microsoft.com/office/drawing/2014/main" id="{1131FABE-E438-8301-17F5-E3E41BC1E4E1}"/>
              </a:ext>
            </a:extLst>
          </p:cNvPr>
          <p:cNvSpPr txBox="1"/>
          <p:nvPr/>
        </p:nvSpPr>
        <p:spPr>
          <a:xfrm>
            <a:off x="167097" y="2852053"/>
            <a:ext cx="6129691" cy="1964640"/>
          </a:xfrm>
          <a:prstGeom prst="rect">
            <a:avLst/>
          </a:prstGeom>
          <a:solidFill>
            <a:srgbClr val="002060"/>
          </a:solidFill>
        </p:spPr>
        <p:txBody>
          <a:bodyPr wrap="square" lIns="25400" tIns="12700" rIns="25400" bIns="12700" rtlCol="0">
            <a:spAutoFit/>
          </a:bodyPr>
          <a:lstStyle/>
          <a:p>
            <a:r>
              <a:rPr lang="de-DE" sz="1400" i="1" noProof="0" dirty="0">
                <a:solidFill>
                  <a:schemeClr val="bg1"/>
                </a:solidFill>
              </a:rPr>
              <a:t>Allgemein gesprochen: Was sind die vier Ursachen für eine Hyperfluoreszenz bei der Fluoreszenzangiographie?</a:t>
            </a:r>
          </a:p>
          <a:p>
            <a:r>
              <a:rPr lang="de-DE" sz="1400" noProof="0" dirty="0">
                <a:solidFill>
                  <a:schemeClr val="bg1"/>
                </a:solidFill>
              </a:rPr>
              <a:t>--</a:t>
            </a:r>
            <a:r>
              <a:rPr lang="de-DE" sz="1400" b="1" i="1" noProof="0" dirty="0">
                <a:solidFill>
                  <a:schemeClr val="bg1"/>
                </a:solidFill>
              </a:rPr>
              <a:t>?</a:t>
            </a:r>
          </a:p>
          <a:p>
            <a:r>
              <a:rPr lang="de-DE" sz="1400" noProof="0" dirty="0">
                <a:solidFill>
                  <a:schemeClr val="bg1"/>
                </a:solidFill>
              </a:rPr>
              <a:t>--</a:t>
            </a:r>
            <a:r>
              <a:rPr lang="de-DE" sz="1400" b="1" i="1" noProof="0" dirty="0">
                <a:solidFill>
                  <a:schemeClr val="bg1"/>
                </a:solidFill>
              </a:rPr>
              <a:t>?</a:t>
            </a:r>
          </a:p>
          <a:p>
            <a:r>
              <a:rPr lang="de-DE" sz="1400" noProof="0" dirty="0">
                <a:solidFill>
                  <a:schemeClr val="bg1"/>
                </a:solidFill>
              </a:rPr>
              <a:t>--</a:t>
            </a:r>
            <a:r>
              <a:rPr lang="de-DE" sz="1400" b="1" i="1" noProof="0" dirty="0">
                <a:solidFill>
                  <a:schemeClr val="bg1"/>
                </a:solidFill>
              </a:rPr>
              <a:t>?</a:t>
            </a:r>
          </a:p>
          <a:p>
            <a:r>
              <a:rPr lang="de-DE" sz="1400" noProof="0" dirty="0">
                <a:solidFill>
                  <a:schemeClr val="bg1"/>
                </a:solidFill>
              </a:rPr>
              <a:t>--</a:t>
            </a:r>
            <a:r>
              <a:rPr lang="de-DE" sz="1400" b="1" i="1" noProof="0" dirty="0">
                <a:solidFill>
                  <a:schemeClr val="bg1"/>
                </a:solidFill>
              </a:rPr>
              <a:t>?</a:t>
            </a:r>
          </a:p>
          <a:p>
            <a:endParaRPr lang="de-DE" sz="1400" noProof="0" dirty="0">
              <a:solidFill>
                <a:srgbClr val="002060"/>
              </a:solidFill>
            </a:endParaRPr>
          </a:p>
          <a:p>
            <a:r>
              <a:rPr lang="de-DE" sz="1400" i="1" noProof="0" dirty="0">
                <a:solidFill>
                  <a:srgbClr val="002060"/>
                </a:solidFill>
              </a:rPr>
              <a:t>Welche dieser Ursachen ist für die Hyperfluoreszenz bei GA verantwortlich?</a:t>
            </a:r>
          </a:p>
          <a:p>
            <a:r>
              <a:rPr lang="de-DE" sz="1400" noProof="0" dirty="0">
                <a:solidFill>
                  <a:srgbClr val="002060"/>
                </a:solidFill>
              </a:rPr>
              <a:t>Fensterdefekt</a:t>
            </a:r>
          </a:p>
        </p:txBody>
      </p:sp>
      <p:sp>
        <p:nvSpPr>
          <p:cNvPr id="17" name="Arrow: Up 18">
            <a:extLst>
              <a:ext uri="{FF2B5EF4-FFF2-40B4-BE49-F238E27FC236}">
                <a16:creationId xmlns:a16="http://schemas.microsoft.com/office/drawing/2014/main" id="{3F6C6A9E-DB24-DC7C-8D78-F32689B7D7B8}"/>
              </a:ext>
            </a:extLst>
          </p:cNvPr>
          <p:cNvSpPr/>
          <p:nvPr/>
        </p:nvSpPr>
        <p:spPr>
          <a:xfrm>
            <a:off x="4294996" y="3156853"/>
            <a:ext cx="381000" cy="2392326"/>
          </a:xfrm>
          <a:prstGeom prst="upArrow">
            <a:avLst/>
          </a:prstGeom>
        </p:spPr>
        <p:style>
          <a:lnRef idx="2">
            <a:schemeClr val="accent6"/>
          </a:lnRef>
          <a:fillRef idx="1">
            <a:schemeClr val="lt1"/>
          </a:fillRef>
          <a:effectRef idx="0">
            <a:schemeClr val="accent6"/>
          </a:effectRef>
          <a:fontRef idx="minor">
            <a:schemeClr val="dk1"/>
          </a:fontRef>
        </p:style>
        <p:txBody>
          <a:bodyPr rtlCol="0" anchor="ctr"/>
          <a:lstStyle/>
          <a:p>
            <a:pPr algn="ctr"/>
            <a:endParaRPr lang="de-DE" noProof="0" dirty="0"/>
          </a:p>
        </p:txBody>
      </p:sp>
    </p:spTree>
    <p:extLst>
      <p:ext uri="{BB962C8B-B14F-4D97-AF65-F5344CB8AC3E}">
        <p14:creationId xmlns:p14="http://schemas.microsoft.com/office/powerpoint/2010/main" val="3717714518"/>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CE10E7-8D82-7A12-9582-A216D9097B03}"/>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25C5DDF2-9E3E-EAB1-7F7E-E7C33A0C9C03}"/>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B4EC01C-4A6B-3646-6262-2B5536F74203}"/>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2BE53B01-7DC7-2F2F-1C4E-77F8DE15DFA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8F809447-788B-BD23-4442-7813B0FDC6A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DA00BD16-D6D9-0E5B-DBC6-E3C04FA3C6A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1FD5FAD-795E-8F1C-7178-5FBBEC55867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142</a:t>
            </a:fld>
            <a:endParaRPr lang="de-DE" noProof="0" dirty="0"/>
          </a:p>
        </p:txBody>
      </p:sp>
      <p:sp>
        <p:nvSpPr>
          <p:cNvPr id="9" name="Content Placeholder 5">
            <a:extLst>
              <a:ext uri="{FF2B5EF4-FFF2-40B4-BE49-F238E27FC236}">
                <a16:creationId xmlns:a16="http://schemas.microsoft.com/office/drawing/2014/main" id="{BAEF3FB9-24D0-EAE8-8243-6E82C38901C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8C29B20-F47E-3271-E00B-995940A01CE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3D62DC71-AA1F-D8E1-9B3F-4B62EF76708F}"/>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A64494FD-AEC0-B4D1-51A7-3E9A6F47E435}"/>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03CB6B41-8283-C6CB-CF2B-AA6FEF37FC5F}"/>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DC07EA90-117C-A5F9-4359-238CE3C15B03}"/>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16A9B6A9-EBF1-CF8D-B829-F994B1A24C80}"/>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1288D9C6-2DD0-207E-A871-EFEDE6F958BE}"/>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a:t>
            </a:r>
            <a:r>
              <a:rPr lang="de-DE" sz="1400" b="1" noProof="0" dirty="0">
                <a:solidFill>
                  <a:srgbClr val="0000FF"/>
                </a:solidFill>
              </a:rPr>
              <a:t>Hyperfluoreszenz</a:t>
            </a:r>
            <a:endParaRPr lang="de-DE" sz="1400" b="1" noProof="0" dirty="0">
              <a:solidFill>
                <a:schemeClr val="accent5">
                  <a:lumMod val="75000"/>
                </a:schemeClr>
              </a:solidFill>
            </a:endParaRPr>
          </a:p>
          <a:p>
            <a:r>
              <a:rPr lang="de-DE" sz="1400" b="1" i="1" noProof="0" dirty="0">
                <a:solidFill>
                  <a:schemeClr val="accent5">
                    <a:lumMod val="75000"/>
                  </a:schemeClr>
                </a:solidFill>
              </a:rPr>
              <a:t>Autofluoreszenz? </a:t>
            </a:r>
            <a:r>
              <a:rPr lang="de-DE" sz="1400" noProof="0" dirty="0">
                <a:solidFill>
                  <a:schemeClr val="accent5">
                    <a:lumMod val="75000"/>
                  </a:schemeClr>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
        <p:nvSpPr>
          <p:cNvPr id="16" name="TextBox 17">
            <a:extLst>
              <a:ext uri="{FF2B5EF4-FFF2-40B4-BE49-F238E27FC236}">
                <a16:creationId xmlns:a16="http://schemas.microsoft.com/office/drawing/2014/main" id="{C5F3FFF8-28FE-7D7D-7C1E-98140E44BBF1}"/>
              </a:ext>
            </a:extLst>
          </p:cNvPr>
          <p:cNvSpPr txBox="1"/>
          <p:nvPr/>
        </p:nvSpPr>
        <p:spPr>
          <a:xfrm>
            <a:off x="167097" y="2852053"/>
            <a:ext cx="6129691" cy="1964640"/>
          </a:xfrm>
          <a:prstGeom prst="rect">
            <a:avLst/>
          </a:prstGeom>
          <a:solidFill>
            <a:srgbClr val="002060"/>
          </a:solidFill>
        </p:spPr>
        <p:txBody>
          <a:bodyPr wrap="square" lIns="25400" tIns="12700" rIns="25400" bIns="12700" rtlCol="0">
            <a:spAutoFit/>
          </a:bodyPr>
          <a:lstStyle/>
          <a:p>
            <a:r>
              <a:rPr lang="de-DE" sz="1400" i="1" noProof="0" dirty="0">
                <a:solidFill>
                  <a:schemeClr val="tx1">
                    <a:lumMod val="50000"/>
                    <a:lumOff val="50000"/>
                  </a:schemeClr>
                </a:solidFill>
              </a:rPr>
              <a:t>Allgemein gesprochen: Was sind die vier Ursachen für eine Hyperfluoreszenz bei der Fluoreszenzangiographie?</a:t>
            </a:r>
          </a:p>
          <a:p>
            <a:r>
              <a:rPr lang="de-DE" sz="1400" dirty="0">
                <a:solidFill>
                  <a:schemeClr val="bg1"/>
                </a:solidFill>
              </a:rPr>
              <a:t>--Pooling</a:t>
            </a:r>
          </a:p>
          <a:p>
            <a:r>
              <a:rPr lang="de-DE" sz="1400" dirty="0">
                <a:solidFill>
                  <a:schemeClr val="bg1"/>
                </a:solidFill>
              </a:rPr>
              <a:t>--Leckage</a:t>
            </a:r>
          </a:p>
          <a:p>
            <a:r>
              <a:rPr lang="de-DE" sz="1400" dirty="0">
                <a:solidFill>
                  <a:schemeClr val="bg1"/>
                </a:solidFill>
              </a:rPr>
              <a:t>--</a:t>
            </a:r>
            <a:r>
              <a:rPr lang="de-DE" sz="1400" dirty="0" err="1">
                <a:solidFill>
                  <a:schemeClr val="bg1"/>
                </a:solidFill>
              </a:rPr>
              <a:t>Staining</a:t>
            </a:r>
            <a:endParaRPr lang="de-DE" sz="1400" dirty="0">
              <a:solidFill>
                <a:schemeClr val="bg1"/>
              </a:solidFill>
            </a:endParaRPr>
          </a:p>
          <a:p>
            <a:r>
              <a:rPr lang="de-DE" sz="1400" dirty="0">
                <a:solidFill>
                  <a:schemeClr val="bg1"/>
                </a:solidFill>
              </a:rPr>
              <a:t>--Fensterdefekt</a:t>
            </a:r>
          </a:p>
          <a:p>
            <a:endParaRPr lang="de-DE" sz="1400" i="1" dirty="0">
              <a:solidFill>
                <a:srgbClr val="002060"/>
              </a:solidFill>
            </a:endParaRPr>
          </a:p>
          <a:p>
            <a:r>
              <a:rPr lang="de-DE" sz="1400" i="1" dirty="0">
                <a:solidFill>
                  <a:srgbClr val="002060"/>
                </a:solidFill>
              </a:rPr>
              <a:t>Welche dieser Ursachen ist für die Hyperfluoreszenz bei GA verantwortlich?</a:t>
            </a:r>
            <a:endParaRPr lang="de-DE" sz="1400" noProof="0" dirty="0">
              <a:solidFill>
                <a:srgbClr val="002060"/>
              </a:solidFill>
            </a:endParaRPr>
          </a:p>
          <a:p>
            <a:r>
              <a:rPr lang="de-DE" sz="1400" noProof="0" dirty="0">
                <a:solidFill>
                  <a:srgbClr val="002060"/>
                </a:solidFill>
              </a:rPr>
              <a:t>Fensterdefekt</a:t>
            </a:r>
          </a:p>
        </p:txBody>
      </p:sp>
    </p:spTree>
    <p:extLst>
      <p:ext uri="{BB962C8B-B14F-4D97-AF65-F5344CB8AC3E}">
        <p14:creationId xmlns:p14="http://schemas.microsoft.com/office/powerpoint/2010/main" val="2917674977"/>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C04FD4-B8C2-7362-0E5B-9D524467B0BC}"/>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C63FBF77-C87B-B22A-FD9C-861B0EF38F6E}"/>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D8E077BA-63D7-68CC-8B43-F8C76DCBA02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2D8F601C-9DD8-86DB-4F25-1BC953A69BD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25FC72A2-8935-FB82-038F-BB95ADE3ECCE}"/>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0CB744B-AC12-1A3A-B5D3-3C32B7E1605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DCD7F255-5C78-96C4-5856-726AB5A0DC7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143</a:t>
            </a:fld>
            <a:endParaRPr lang="de-DE" noProof="0" dirty="0"/>
          </a:p>
        </p:txBody>
      </p:sp>
      <p:sp>
        <p:nvSpPr>
          <p:cNvPr id="9" name="Content Placeholder 5">
            <a:extLst>
              <a:ext uri="{FF2B5EF4-FFF2-40B4-BE49-F238E27FC236}">
                <a16:creationId xmlns:a16="http://schemas.microsoft.com/office/drawing/2014/main" id="{9C246F7A-B856-BAC3-96E7-1E413B52B043}"/>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A23142C-18E9-E262-CB45-81C0DD20F4B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F8E633F3-684C-6ECA-32D9-89DCCF565180}"/>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5755CCE5-31F9-85CE-C9F2-E3D3DCED183B}"/>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54C6D5E3-F0CA-2FF7-14A8-7ACC2160B0F8}"/>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A0D6A69D-9E33-7259-1CF8-B3F030668E78}"/>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B5BC22A9-1EF3-0630-931B-AA18B8F7E9F0}"/>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023FF17A-6F51-CE52-7149-09D980E704BE}"/>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a:t>
            </a:r>
            <a:r>
              <a:rPr lang="de-DE" sz="1400" b="1" noProof="0" dirty="0">
                <a:solidFill>
                  <a:srgbClr val="0000FF"/>
                </a:solidFill>
              </a:rPr>
              <a:t>Hyperfluoreszenz</a:t>
            </a:r>
            <a:endParaRPr lang="de-DE" sz="1400" b="1" noProof="0" dirty="0">
              <a:solidFill>
                <a:schemeClr val="accent5">
                  <a:lumMod val="75000"/>
                </a:schemeClr>
              </a:solidFill>
            </a:endParaRPr>
          </a:p>
          <a:p>
            <a:r>
              <a:rPr lang="de-DE" sz="1400" b="1" i="1" noProof="0" dirty="0">
                <a:solidFill>
                  <a:schemeClr val="accent5">
                    <a:lumMod val="75000"/>
                  </a:schemeClr>
                </a:solidFill>
              </a:rPr>
              <a:t>Autofluoreszenz? </a:t>
            </a:r>
            <a:r>
              <a:rPr lang="de-DE" sz="1400" noProof="0" dirty="0">
                <a:solidFill>
                  <a:schemeClr val="accent5">
                    <a:lumMod val="75000"/>
                  </a:schemeClr>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
        <p:nvSpPr>
          <p:cNvPr id="16" name="TextBox 17">
            <a:extLst>
              <a:ext uri="{FF2B5EF4-FFF2-40B4-BE49-F238E27FC236}">
                <a16:creationId xmlns:a16="http://schemas.microsoft.com/office/drawing/2014/main" id="{A8DFE3F8-6242-BF47-911E-0F28B7239E69}"/>
              </a:ext>
            </a:extLst>
          </p:cNvPr>
          <p:cNvSpPr txBox="1"/>
          <p:nvPr/>
        </p:nvSpPr>
        <p:spPr>
          <a:xfrm>
            <a:off x="167097" y="2852053"/>
            <a:ext cx="6129691" cy="1964640"/>
          </a:xfrm>
          <a:prstGeom prst="rect">
            <a:avLst/>
          </a:prstGeom>
          <a:solidFill>
            <a:srgbClr val="002060"/>
          </a:solidFill>
        </p:spPr>
        <p:txBody>
          <a:bodyPr wrap="square" lIns="25400" tIns="12700" rIns="25400" bIns="12700" rtlCol="0">
            <a:spAutoFit/>
          </a:bodyPr>
          <a:lstStyle/>
          <a:p>
            <a:r>
              <a:rPr lang="de-DE" sz="1400" i="1" noProof="0" dirty="0">
                <a:solidFill>
                  <a:schemeClr val="tx1">
                    <a:lumMod val="50000"/>
                    <a:lumOff val="50000"/>
                  </a:schemeClr>
                </a:solidFill>
              </a:rPr>
              <a:t>Allgemein gesprochen: Was sind die vier Ursachen für eine Hyperfluoreszenz bei der Fluoreszenzangiographie?</a:t>
            </a:r>
          </a:p>
          <a:p>
            <a:r>
              <a:rPr lang="de-DE" sz="1400" i="1" dirty="0">
                <a:solidFill>
                  <a:schemeClr val="bg1"/>
                </a:solidFill>
              </a:rPr>
              <a:t>--Pooling?</a:t>
            </a:r>
          </a:p>
          <a:p>
            <a:r>
              <a:rPr lang="de-DE" sz="1400" i="1" dirty="0">
                <a:solidFill>
                  <a:schemeClr val="bg1"/>
                </a:solidFill>
              </a:rPr>
              <a:t>--Leckage?</a:t>
            </a:r>
          </a:p>
          <a:p>
            <a:r>
              <a:rPr lang="de-DE" sz="1400" i="1" dirty="0">
                <a:solidFill>
                  <a:schemeClr val="bg1"/>
                </a:solidFill>
              </a:rPr>
              <a:t>--</a:t>
            </a:r>
            <a:r>
              <a:rPr lang="de-DE" sz="1400" i="1" dirty="0" err="1">
                <a:solidFill>
                  <a:schemeClr val="bg1"/>
                </a:solidFill>
              </a:rPr>
              <a:t>Staining</a:t>
            </a:r>
            <a:r>
              <a:rPr lang="de-DE" sz="1400" i="1" dirty="0">
                <a:solidFill>
                  <a:schemeClr val="bg1"/>
                </a:solidFill>
              </a:rPr>
              <a:t>?</a:t>
            </a:r>
          </a:p>
          <a:p>
            <a:r>
              <a:rPr lang="de-DE" sz="1400" i="1" dirty="0">
                <a:solidFill>
                  <a:schemeClr val="bg1"/>
                </a:solidFill>
              </a:rPr>
              <a:t>--Fensterdefekt?</a:t>
            </a:r>
          </a:p>
          <a:p>
            <a:endParaRPr lang="de-DE" sz="1400" i="1" dirty="0">
              <a:solidFill>
                <a:schemeClr val="bg1"/>
              </a:solidFill>
            </a:endParaRPr>
          </a:p>
          <a:p>
            <a:r>
              <a:rPr lang="de-DE" sz="1400" i="1" dirty="0">
                <a:solidFill>
                  <a:schemeClr val="bg1"/>
                </a:solidFill>
              </a:rPr>
              <a:t>Welche dieser Ursachen ist für die Hyperfluoreszenz bei GA verantwortlich?</a:t>
            </a:r>
            <a:endParaRPr lang="de-DE" sz="1400" noProof="0" dirty="0">
              <a:solidFill>
                <a:srgbClr val="002060"/>
              </a:solidFill>
            </a:endParaRPr>
          </a:p>
          <a:p>
            <a:r>
              <a:rPr lang="de-DE" sz="1400" noProof="0" dirty="0">
                <a:solidFill>
                  <a:srgbClr val="002060"/>
                </a:solidFill>
              </a:rPr>
              <a:t>Fensterdefekt</a:t>
            </a:r>
          </a:p>
        </p:txBody>
      </p:sp>
    </p:spTree>
    <p:extLst>
      <p:ext uri="{BB962C8B-B14F-4D97-AF65-F5344CB8AC3E}">
        <p14:creationId xmlns:p14="http://schemas.microsoft.com/office/powerpoint/2010/main" val="2387864665"/>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D02616-D7EA-FDD2-6A12-0AD59328A06F}"/>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2E0AB0AE-F0A6-B8A7-5BEF-829EA00D4685}"/>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21E5F7F9-BCC1-1CF6-9193-358FFA0D90C7}"/>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DEDDC9A-6992-4462-5E6A-0B06D46B9BB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3E526B79-5B5B-0878-B3F4-88281166288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4794BB8-ED78-0459-0ADD-A76BCF14D79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79234662-6821-103F-1F6B-C8D56B77A35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144</a:t>
            </a:fld>
            <a:endParaRPr lang="de-DE" noProof="0" dirty="0"/>
          </a:p>
        </p:txBody>
      </p:sp>
      <p:sp>
        <p:nvSpPr>
          <p:cNvPr id="9" name="Content Placeholder 5">
            <a:extLst>
              <a:ext uri="{FF2B5EF4-FFF2-40B4-BE49-F238E27FC236}">
                <a16:creationId xmlns:a16="http://schemas.microsoft.com/office/drawing/2014/main" id="{0FE2B082-BB61-D6CD-073B-6C73E0E8CC38}"/>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D51F648-78E6-1FE0-D263-45C09C4D12C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2FC798A1-5867-392D-B861-00BB70FC962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D54AD5E1-C617-FE85-70DA-308C2D32458D}"/>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547D5BE0-A544-47F8-AF3D-567CBE08073A}"/>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CF285E8E-3638-A1C1-0D89-2C6174F745B1}"/>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6B7782F1-50B3-331C-09D4-CF0ABBEBD81E}"/>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7EFAFDA4-FB47-D8C1-9644-C7F44B11E7D0}"/>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a:t>
            </a:r>
            <a:r>
              <a:rPr lang="de-DE" sz="1400" b="1" noProof="0" dirty="0">
                <a:solidFill>
                  <a:srgbClr val="0000FF"/>
                </a:solidFill>
              </a:rPr>
              <a:t>Hyperfluoreszenz</a:t>
            </a:r>
            <a:endParaRPr lang="de-DE" sz="1400" b="1" noProof="0" dirty="0">
              <a:solidFill>
                <a:schemeClr val="accent5">
                  <a:lumMod val="75000"/>
                </a:schemeClr>
              </a:solidFill>
            </a:endParaRPr>
          </a:p>
          <a:p>
            <a:r>
              <a:rPr lang="de-DE" sz="1400" b="1" i="1" noProof="0" dirty="0">
                <a:solidFill>
                  <a:schemeClr val="accent5">
                    <a:lumMod val="75000"/>
                  </a:schemeClr>
                </a:solidFill>
              </a:rPr>
              <a:t>Autofluoreszenz? </a:t>
            </a:r>
            <a:r>
              <a:rPr lang="de-DE" sz="1400" noProof="0" dirty="0">
                <a:solidFill>
                  <a:schemeClr val="accent5">
                    <a:lumMod val="75000"/>
                  </a:schemeClr>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
        <p:nvSpPr>
          <p:cNvPr id="16" name="TextBox 17">
            <a:extLst>
              <a:ext uri="{FF2B5EF4-FFF2-40B4-BE49-F238E27FC236}">
                <a16:creationId xmlns:a16="http://schemas.microsoft.com/office/drawing/2014/main" id="{9ACD7647-1A0B-62A1-E5FC-2031C0EEF6E9}"/>
              </a:ext>
            </a:extLst>
          </p:cNvPr>
          <p:cNvSpPr txBox="1"/>
          <p:nvPr/>
        </p:nvSpPr>
        <p:spPr>
          <a:xfrm>
            <a:off x="167097" y="2852053"/>
            <a:ext cx="6129691" cy="1964640"/>
          </a:xfrm>
          <a:prstGeom prst="rect">
            <a:avLst/>
          </a:prstGeom>
          <a:solidFill>
            <a:srgbClr val="002060"/>
          </a:solidFill>
        </p:spPr>
        <p:txBody>
          <a:bodyPr wrap="square" lIns="25400" tIns="12700" rIns="25400" bIns="12700" rtlCol="0">
            <a:spAutoFit/>
          </a:bodyPr>
          <a:lstStyle/>
          <a:p>
            <a:r>
              <a:rPr lang="de-DE" sz="1400" i="1" noProof="0" dirty="0">
                <a:solidFill>
                  <a:schemeClr val="tx1">
                    <a:lumMod val="50000"/>
                    <a:lumOff val="50000"/>
                  </a:schemeClr>
                </a:solidFill>
              </a:rPr>
              <a:t>Allgemein gesprochen: Was sind die vier Ursachen für eine Hyperfluoreszenz bei der Fluoreszenzangiographie?</a:t>
            </a:r>
          </a:p>
          <a:p>
            <a:r>
              <a:rPr lang="de-DE" sz="1400" i="1" dirty="0">
                <a:solidFill>
                  <a:schemeClr val="bg2"/>
                </a:solidFill>
              </a:rPr>
              <a:t>--Pooling?</a:t>
            </a:r>
          </a:p>
          <a:p>
            <a:r>
              <a:rPr lang="de-DE" sz="1400" i="1" dirty="0">
                <a:solidFill>
                  <a:schemeClr val="bg2"/>
                </a:solidFill>
              </a:rPr>
              <a:t>--Leckage?</a:t>
            </a:r>
          </a:p>
          <a:p>
            <a:r>
              <a:rPr lang="de-DE" sz="1400" i="1" dirty="0">
                <a:solidFill>
                  <a:schemeClr val="bg2"/>
                </a:solidFill>
              </a:rPr>
              <a:t>--</a:t>
            </a:r>
            <a:r>
              <a:rPr lang="de-DE" sz="1400" i="1" dirty="0" err="1">
                <a:solidFill>
                  <a:schemeClr val="bg2"/>
                </a:solidFill>
              </a:rPr>
              <a:t>Staining</a:t>
            </a:r>
            <a:r>
              <a:rPr lang="de-DE" sz="1400" i="1" dirty="0">
                <a:solidFill>
                  <a:schemeClr val="bg2"/>
                </a:solidFill>
              </a:rPr>
              <a:t>?</a:t>
            </a:r>
          </a:p>
          <a:p>
            <a:r>
              <a:rPr lang="de-DE" sz="1400" dirty="0">
                <a:solidFill>
                  <a:schemeClr val="bg1"/>
                </a:solidFill>
              </a:rPr>
              <a:t>--</a:t>
            </a:r>
            <a:r>
              <a:rPr lang="de-DE" sz="1400" b="1" dirty="0">
                <a:solidFill>
                  <a:schemeClr val="bg1"/>
                </a:solidFill>
              </a:rPr>
              <a:t>Fensterdefekt</a:t>
            </a:r>
          </a:p>
          <a:p>
            <a:endParaRPr lang="de-DE" sz="1400" i="1" dirty="0">
              <a:solidFill>
                <a:schemeClr val="bg1"/>
              </a:solidFill>
            </a:endParaRPr>
          </a:p>
          <a:p>
            <a:r>
              <a:rPr lang="de-DE" sz="1400" i="1" dirty="0">
                <a:solidFill>
                  <a:schemeClr val="bg1"/>
                </a:solidFill>
              </a:rPr>
              <a:t>Welche dieser Ursachen ist für die Hyperfluoreszenz bei GA verantwortlich?</a:t>
            </a:r>
            <a:endParaRPr lang="de-DE" sz="1400" noProof="0" dirty="0">
              <a:solidFill>
                <a:srgbClr val="002060"/>
              </a:solidFill>
            </a:endParaRPr>
          </a:p>
          <a:p>
            <a:r>
              <a:rPr lang="de-DE" sz="1400" noProof="0" dirty="0">
                <a:solidFill>
                  <a:schemeClr val="bg1"/>
                </a:solidFill>
              </a:rPr>
              <a:t>Fensterdefekt</a:t>
            </a:r>
          </a:p>
        </p:txBody>
      </p:sp>
    </p:spTree>
    <p:extLst>
      <p:ext uri="{BB962C8B-B14F-4D97-AF65-F5344CB8AC3E}">
        <p14:creationId xmlns:p14="http://schemas.microsoft.com/office/powerpoint/2010/main" val="300898607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33FDDB2-212B-4137-8ACC-419B332D825C}"/>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145</a:t>
            </a:fld>
            <a:endParaRPr lang="de-DE" noProof="0" dirty="0"/>
          </a:p>
        </p:txBody>
      </p:sp>
      <p:sp>
        <p:nvSpPr>
          <p:cNvPr id="7" name="TextBox 6">
            <a:extLst>
              <a:ext uri="{FF2B5EF4-FFF2-40B4-BE49-F238E27FC236}">
                <a16:creationId xmlns:a16="http://schemas.microsoft.com/office/drawing/2014/main" id="{A24906F8-2F69-48A7-A7D4-FE3EE196CC2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pic>
        <p:nvPicPr>
          <p:cNvPr id="2050" name="Picture 2" descr="Geographic atrophy is an advanced form of non-neovascular age-related macular degeneration. There is sharply demarcated confluent atrophy of the retinal pigment epithelium and overlying outer retina, with a view of the underlying choroidal vasculature ( A ); on fluorescein angiography, there is a “window defect” during the early frames with transmission of choroidal fluorescence ( B ); which does not leak in later frames ( C ). ">
            <a:extLst>
              <a:ext uri="{FF2B5EF4-FFF2-40B4-BE49-F238E27FC236}">
                <a16:creationId xmlns:a16="http://schemas.microsoft.com/office/drawing/2014/main" id="{2C0545A5-D80D-4D5B-97C6-50E42198CDA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3875" y="2085975"/>
            <a:ext cx="8096250" cy="268605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616915DD-E8A7-4274-A682-BA9880BB251C}"/>
              </a:ext>
            </a:extLst>
          </p:cNvPr>
          <p:cNvSpPr txBox="1"/>
          <p:nvPr/>
        </p:nvSpPr>
        <p:spPr>
          <a:xfrm>
            <a:off x="685799" y="4805155"/>
            <a:ext cx="7772400" cy="1010533"/>
          </a:xfrm>
          <a:prstGeom prst="rect">
            <a:avLst/>
          </a:prstGeom>
          <a:noFill/>
        </p:spPr>
        <p:txBody>
          <a:bodyPr wrap="square" lIns="25400" tIns="12700" rIns="25400" bIns="12700" rtlCol="0">
            <a:spAutoFit/>
          </a:bodyPr>
          <a:lstStyle/>
          <a:p>
            <a:r>
              <a:rPr lang="de-DE" sz="1600" b="0" i="0" noProof="0" dirty="0">
                <a:solidFill>
                  <a:srgbClr val="111111"/>
                </a:solidFill>
                <a:effectLst/>
                <a:latin typeface="+mn-lt"/>
              </a:rPr>
              <a:t>Geografische Atrophie. </a:t>
            </a:r>
            <a:r>
              <a:rPr lang="de-DE" sz="1600" b="1" i="0" noProof="0" dirty="0">
                <a:solidFill>
                  <a:srgbClr val="111111"/>
                </a:solidFill>
                <a:effectLst/>
                <a:latin typeface="+mn-lt"/>
              </a:rPr>
              <a:t>A</a:t>
            </a:r>
            <a:r>
              <a:rPr lang="de-DE" sz="1600" b="0" i="0" noProof="0" dirty="0">
                <a:solidFill>
                  <a:srgbClr val="111111"/>
                </a:solidFill>
                <a:effectLst/>
                <a:latin typeface="+mn-lt"/>
              </a:rPr>
              <a:t>, Fundusfoto. </a:t>
            </a:r>
            <a:r>
              <a:rPr lang="de-DE" sz="1600" b="1" i="0" noProof="0" dirty="0">
                <a:solidFill>
                  <a:srgbClr val="111111"/>
                </a:solidFill>
                <a:effectLst/>
                <a:latin typeface="+mn-lt"/>
              </a:rPr>
              <a:t>B</a:t>
            </a:r>
            <a:r>
              <a:rPr lang="de-DE" sz="1600" b="0" i="0" noProof="0" dirty="0">
                <a:solidFill>
                  <a:srgbClr val="111111"/>
                </a:solidFill>
                <a:effectLst/>
                <a:latin typeface="+mn-lt"/>
              </a:rPr>
              <a:t>, In der Fluoreszenzangiographie ist in den frühen Bildsequenzen ein „Fensterdefekt“ mit Durchlässigkeit der choroidalen Fluoreszenz zu erkennen. </a:t>
            </a:r>
            <a:r>
              <a:rPr lang="de-DE" sz="1600" b="1" i="0" noProof="0" dirty="0">
                <a:solidFill>
                  <a:srgbClr val="111111"/>
                </a:solidFill>
                <a:effectLst/>
                <a:latin typeface="+mn-lt"/>
              </a:rPr>
              <a:t>C</a:t>
            </a:r>
            <a:r>
              <a:rPr lang="de-DE" sz="1600" b="0" i="0" noProof="0" dirty="0">
                <a:solidFill>
                  <a:srgbClr val="111111"/>
                </a:solidFill>
                <a:effectLst/>
                <a:latin typeface="+mn-lt"/>
              </a:rPr>
              <a:t>, Beachten Sie das Fehlen einer Leckage in den späteren Bildsequenzen.</a:t>
            </a:r>
          </a:p>
        </p:txBody>
      </p:sp>
    </p:spTree>
    <p:extLst>
      <p:ext uri="{BB962C8B-B14F-4D97-AF65-F5344CB8AC3E}">
        <p14:creationId xmlns:p14="http://schemas.microsoft.com/office/powerpoint/2010/main" val="801895643"/>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078A1F-2725-233D-F583-ACC3B181B812}"/>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EE0E4F84-2FCC-E1F4-3826-1E39A743AF7A}"/>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D0A5F86-5B96-9980-2232-8516E575C61B}"/>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C60699D4-5937-AFAE-F52F-0A3284C151A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656A5054-DF2B-521A-5343-2685775CA86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3BF82442-7668-5E79-C7AF-E8D3AFFC8AC7}"/>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13BE5123-C947-666F-082A-132C248E96D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146</a:t>
            </a:fld>
            <a:endParaRPr lang="de-DE" noProof="0" dirty="0"/>
          </a:p>
        </p:txBody>
      </p:sp>
      <p:sp>
        <p:nvSpPr>
          <p:cNvPr id="9" name="Content Placeholder 5">
            <a:extLst>
              <a:ext uri="{FF2B5EF4-FFF2-40B4-BE49-F238E27FC236}">
                <a16:creationId xmlns:a16="http://schemas.microsoft.com/office/drawing/2014/main" id="{23994F77-1FDD-7BCE-E9DB-903A87B32A3F}"/>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570C4173-617A-A56F-658D-E035D0741C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2CD701D9-7E95-81F3-54B4-1B9EF51937A4}"/>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98091381-965D-2B13-0F98-DF4ACBAB8334}"/>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F54941B1-3B6A-A52E-35E8-CAF290310C7E}"/>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5FBFE6F3-2926-CF7E-D20E-AA9FD36124F8}"/>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20BC8C6A-4222-2B69-CAF7-21B77618EBEE}"/>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C5457330-F8C4-3FA0-C139-CD35808B32D9}"/>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Hyperfluoreszenz</a:t>
            </a:r>
            <a:endParaRPr lang="de-DE" sz="1400" noProof="0" dirty="0">
              <a:solidFill>
                <a:schemeClr val="accent5">
                  <a:lumMod val="75000"/>
                </a:schemeClr>
              </a:solidFill>
            </a:endParaRPr>
          </a:p>
          <a:p>
            <a:r>
              <a:rPr lang="de-DE" sz="1400" b="1" i="1" noProof="0" dirty="0">
                <a:solidFill>
                  <a:srgbClr val="000000"/>
                </a:solidFill>
              </a:rPr>
              <a:t>Autofluoreszenz? </a:t>
            </a:r>
            <a:r>
              <a:rPr lang="de-DE" sz="1400" noProof="0" dirty="0">
                <a:solidFill>
                  <a:schemeClr val="accent5">
                    <a:lumMod val="75000"/>
                  </a:schemeClr>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Tree>
    <p:extLst>
      <p:ext uri="{BB962C8B-B14F-4D97-AF65-F5344CB8AC3E}">
        <p14:creationId xmlns:p14="http://schemas.microsoft.com/office/powerpoint/2010/main" val="1710488427"/>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06FC5E-B849-2810-648B-FA611C154D2E}"/>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05A28955-68B8-264F-19D0-7116E2D9A5BA}"/>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26C46481-6556-C8E5-0039-7541CC7483A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06E8B787-2F82-C738-551F-63022B8F9237}"/>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7BB3C08-DB2B-8BF0-EB54-97575E494B91}"/>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A2BD0DF8-7A13-9265-6FD3-9746F309329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13740379-B284-161B-2783-72CFDD98416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147</a:t>
            </a:fld>
            <a:endParaRPr lang="de-DE" noProof="0" dirty="0"/>
          </a:p>
        </p:txBody>
      </p:sp>
      <p:sp>
        <p:nvSpPr>
          <p:cNvPr id="9" name="Content Placeholder 5">
            <a:extLst>
              <a:ext uri="{FF2B5EF4-FFF2-40B4-BE49-F238E27FC236}">
                <a16:creationId xmlns:a16="http://schemas.microsoft.com/office/drawing/2014/main" id="{26043CBC-283A-4E52-EBDD-D7CA39F7E155}"/>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F5A03D25-C77E-BA4B-B79B-F1B2882ADB7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F71AD65-73A5-4F36-123D-FC1234D5AB53}"/>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B5A0EC4F-020B-BAD7-0D04-7B2020A95E5B}"/>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70292B70-DD80-AF7B-D25C-61845609807E}"/>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6D02B5B5-167C-C7AD-134A-01E52E949687}"/>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E2DD5C5C-E5C0-C6EC-1628-F80977AAB957}"/>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068E72D1-5043-EA05-07CC-67FB67E2496B}"/>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Hyperfluoreszenz</a:t>
            </a:r>
            <a:endParaRPr lang="de-DE" sz="1400" noProof="0" dirty="0">
              <a:solidFill>
                <a:schemeClr val="accent5">
                  <a:lumMod val="75000"/>
                </a:schemeClr>
              </a:solidFill>
            </a:endParaRPr>
          </a:p>
          <a:p>
            <a:r>
              <a:rPr lang="de-DE" sz="1400" b="1" i="1" noProof="0" dirty="0">
                <a:solidFill>
                  <a:srgbClr val="000000"/>
                </a:solidFill>
              </a:rPr>
              <a:t>Autofluoreszenz? </a:t>
            </a:r>
            <a:r>
              <a:rPr lang="de-DE" sz="1400" noProof="0" dirty="0">
                <a:solidFill>
                  <a:srgbClr val="0000FF"/>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
        <p:nvSpPr>
          <p:cNvPr id="16" name="Rectangle 17">
            <a:extLst>
              <a:ext uri="{FF2B5EF4-FFF2-40B4-BE49-F238E27FC236}">
                <a16:creationId xmlns:a16="http://schemas.microsoft.com/office/drawing/2014/main" id="{FB6A7EB4-015D-BCDB-02C3-BA1B58DC3593}"/>
              </a:ext>
            </a:extLst>
          </p:cNvPr>
          <p:cNvSpPr/>
          <p:nvPr/>
        </p:nvSpPr>
        <p:spPr>
          <a:xfrm>
            <a:off x="2209800" y="5888857"/>
            <a:ext cx="2007704" cy="25227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Hypo- vs. Hyperfluoreszenz</a:t>
            </a:r>
          </a:p>
        </p:txBody>
      </p:sp>
      <p:sp>
        <p:nvSpPr>
          <p:cNvPr id="17" name="Rectangle 18">
            <a:extLst>
              <a:ext uri="{FF2B5EF4-FFF2-40B4-BE49-F238E27FC236}">
                <a16:creationId xmlns:a16="http://schemas.microsoft.com/office/drawing/2014/main" id="{EF7B6355-679B-6FED-6C09-1E9D4709D4F2}"/>
              </a:ext>
            </a:extLst>
          </p:cNvPr>
          <p:cNvSpPr/>
          <p:nvPr/>
        </p:nvSpPr>
        <p:spPr>
          <a:xfrm>
            <a:off x="5486400" y="5899573"/>
            <a:ext cx="2109865" cy="24156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Hypo- vs. Hyperfluoreszenz</a:t>
            </a:r>
          </a:p>
        </p:txBody>
      </p:sp>
    </p:spTree>
    <p:extLst>
      <p:ext uri="{BB962C8B-B14F-4D97-AF65-F5344CB8AC3E}">
        <p14:creationId xmlns:p14="http://schemas.microsoft.com/office/powerpoint/2010/main" val="2098777945"/>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6C993C-EC48-DE67-9B1C-BEC7269DD408}"/>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45C242C6-8042-AB55-4F0D-1AF9250A292D}"/>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CD19C6EB-F856-A41D-EF0A-CA0214DE8C3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C6C81F5A-B874-E52A-C79B-673FECB62EDE}"/>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32D29389-EF4D-6589-07C2-7B1E520C2D7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91D08267-A645-B13A-5FF9-8962E1CBD9E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543F92A-78C4-012E-1C91-B0B1F6ED0A2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148</a:t>
            </a:fld>
            <a:endParaRPr lang="de-DE" noProof="0" dirty="0"/>
          </a:p>
        </p:txBody>
      </p:sp>
      <p:sp>
        <p:nvSpPr>
          <p:cNvPr id="9" name="Content Placeholder 5">
            <a:extLst>
              <a:ext uri="{FF2B5EF4-FFF2-40B4-BE49-F238E27FC236}">
                <a16:creationId xmlns:a16="http://schemas.microsoft.com/office/drawing/2014/main" id="{648A1647-B823-7268-632E-E43D355C0789}"/>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022AD7C9-933A-8F47-CCD5-8307DAB20EF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D3A86621-1A67-12DE-64DF-8815A9C7D565}"/>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8989CE53-77CD-4359-700B-C19377E1CA12}"/>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04FAEF62-5879-F3CD-B135-C8CF44AF57E6}"/>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8D2FA027-93B3-3141-5C10-CADD87EDC34C}"/>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3806C5DE-F61B-31A3-8FC0-5E1DEC07E461}"/>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B584CE2D-A7B5-50FC-F7D5-F93BC333CEE6}"/>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Hyperfluoreszenz</a:t>
            </a:r>
            <a:endParaRPr lang="de-DE" sz="1400" noProof="0" dirty="0">
              <a:solidFill>
                <a:schemeClr val="accent5">
                  <a:lumMod val="75000"/>
                </a:schemeClr>
              </a:solidFill>
            </a:endParaRPr>
          </a:p>
          <a:p>
            <a:r>
              <a:rPr lang="de-DE" sz="1400" b="1" i="1" noProof="0" dirty="0">
                <a:solidFill>
                  <a:srgbClr val="000000"/>
                </a:solidFill>
              </a:rPr>
              <a:t>Autofluoreszenz? </a:t>
            </a:r>
            <a:r>
              <a:rPr lang="de-DE" sz="1400" noProof="0" dirty="0">
                <a:solidFill>
                  <a:srgbClr val="0000FF"/>
                </a:solidFill>
              </a:rPr>
              <a:t>Dichte Hypoautofluoreszenz mit einem Ring aus Hyperautofluoreszenz</a:t>
            </a:r>
          </a:p>
          <a:p>
            <a:r>
              <a:rPr lang="de-DE" sz="1400" b="1" i="1" noProof="0" dirty="0">
                <a:solidFill>
                  <a:schemeClr val="accent5">
                    <a:lumMod val="75000"/>
                  </a:schemeClr>
                </a:solidFill>
              </a:rPr>
              <a:t>OCT? </a:t>
            </a:r>
            <a:r>
              <a:rPr lang="de-DE" sz="1400" noProof="0" dirty="0">
                <a:solidFill>
                  <a:schemeClr val="accent5">
                    <a:lumMod val="75000"/>
                  </a:schemeClr>
                </a:solidFill>
              </a:rPr>
              <a:t>RPE-Verlust; Ausdünnung/Verlust der äußeren Netzhautschichten</a:t>
            </a:r>
          </a:p>
        </p:txBody>
      </p:sp>
    </p:spTree>
    <p:extLst>
      <p:ext uri="{BB962C8B-B14F-4D97-AF65-F5344CB8AC3E}">
        <p14:creationId xmlns:p14="http://schemas.microsoft.com/office/powerpoint/2010/main" val="2440434256"/>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33FDDB2-212B-4137-8ACC-419B332D825C}"/>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149</a:t>
            </a:fld>
            <a:endParaRPr lang="de-DE" noProof="0" dirty="0"/>
          </a:p>
        </p:txBody>
      </p:sp>
      <p:sp>
        <p:nvSpPr>
          <p:cNvPr id="7" name="TextBox 6">
            <a:extLst>
              <a:ext uri="{FF2B5EF4-FFF2-40B4-BE49-F238E27FC236}">
                <a16:creationId xmlns:a16="http://schemas.microsoft.com/office/drawing/2014/main" id="{A24906F8-2F69-48A7-A7D4-FE3EE196CC2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pic>
        <p:nvPicPr>
          <p:cNvPr id="3074" name="Picture 2">
            <a:extLst>
              <a:ext uri="{FF2B5EF4-FFF2-40B4-BE49-F238E27FC236}">
                <a16:creationId xmlns:a16="http://schemas.microsoft.com/office/drawing/2014/main" id="{D6A59819-9E03-42E0-94DE-F16E56CC448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1389465"/>
            <a:ext cx="3990473" cy="3990473"/>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Classification of abnormal fundus autofluorescence patterns in the  junctional zone of geographic atrophy in patients with age related macular  degeneration | British Journal of Ophthalmology">
            <a:extLst>
              <a:ext uri="{FF2B5EF4-FFF2-40B4-BE49-F238E27FC236}">
                <a16:creationId xmlns:a16="http://schemas.microsoft.com/office/drawing/2014/main" id="{597D3B4D-8ACE-49FC-AC4F-A843C40B88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90309" y="1541754"/>
            <a:ext cx="3789345" cy="3774491"/>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A3AAFB2B-2652-4AFC-8EB3-26B7066B75B4}"/>
              </a:ext>
            </a:extLst>
          </p:cNvPr>
          <p:cNvSpPr txBox="1"/>
          <p:nvPr/>
        </p:nvSpPr>
        <p:spPr>
          <a:xfrm>
            <a:off x="715434" y="5316245"/>
            <a:ext cx="3321615" cy="518091"/>
          </a:xfrm>
          <a:prstGeom prst="rect">
            <a:avLst/>
          </a:prstGeom>
          <a:noFill/>
        </p:spPr>
        <p:txBody>
          <a:bodyPr wrap="square" lIns="25400" tIns="12700" rIns="25400" bIns="12700" rtlCol="0">
            <a:spAutoFit/>
          </a:bodyPr>
          <a:lstStyle/>
          <a:p>
            <a:pPr algn="ctr"/>
            <a:r>
              <a:rPr lang="de-DE" sz="1600" noProof="0" dirty="0"/>
              <a:t>FAF: Normale Netzhaut zum Vergleich</a:t>
            </a:r>
          </a:p>
        </p:txBody>
      </p:sp>
      <p:sp>
        <p:nvSpPr>
          <p:cNvPr id="10" name="TextBox 9">
            <a:extLst>
              <a:ext uri="{FF2B5EF4-FFF2-40B4-BE49-F238E27FC236}">
                <a16:creationId xmlns:a16="http://schemas.microsoft.com/office/drawing/2014/main" id="{99DC0E5D-94AC-47BA-A6DD-EBAEB7F703D4}"/>
              </a:ext>
            </a:extLst>
          </p:cNvPr>
          <p:cNvSpPr txBox="1"/>
          <p:nvPr/>
        </p:nvSpPr>
        <p:spPr>
          <a:xfrm>
            <a:off x="6299175" y="5316245"/>
            <a:ext cx="971613" cy="271869"/>
          </a:xfrm>
          <a:prstGeom prst="rect">
            <a:avLst/>
          </a:prstGeom>
          <a:noFill/>
        </p:spPr>
        <p:txBody>
          <a:bodyPr wrap="square" lIns="25400" tIns="12700" rIns="25400" bIns="12700" rtlCol="0">
            <a:spAutoFit/>
          </a:bodyPr>
          <a:lstStyle/>
          <a:p>
            <a:pPr algn="ctr"/>
            <a:r>
              <a:rPr lang="de-DE" sz="1600" noProof="0" dirty="0"/>
              <a:t>FAF: GA</a:t>
            </a:r>
          </a:p>
        </p:txBody>
      </p:sp>
    </p:spTree>
    <p:extLst>
      <p:ext uri="{BB962C8B-B14F-4D97-AF65-F5344CB8AC3E}">
        <p14:creationId xmlns:p14="http://schemas.microsoft.com/office/powerpoint/2010/main" val="206751722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3">
            <a:extLst>
              <a:ext uri="{FF2B5EF4-FFF2-40B4-BE49-F238E27FC236}">
                <a16:creationId xmlns:a16="http://schemas.microsoft.com/office/drawing/2014/main" id="{5937B7F5-ABC8-F172-1CED-5DC7B30B1EB7}"/>
              </a:ext>
            </a:extLst>
          </p:cNvPr>
          <p:cNvSpPr txBox="1">
            <a:spLocks noChangeArrowheads="1"/>
          </p:cNvSpPr>
          <p:nvPr/>
        </p:nvSpPr>
        <p:spPr bwMode="auto">
          <a:xfrm>
            <a:off x="609600" y="2362200"/>
            <a:ext cx="5462219" cy="2590791"/>
          </a:xfrm>
          <a:prstGeom prst="rect">
            <a:avLst/>
          </a:prstGeom>
          <a:solidFill>
            <a:schemeClr val="accent6">
              <a:lumMod val="20000"/>
              <a:lumOff val="80000"/>
            </a:schemeClr>
          </a:solidFill>
          <a:ln>
            <a:noFill/>
          </a:ln>
          <a:effec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eaLnBrk="1" hangingPunct="1">
              <a:buNone/>
            </a:pPr>
            <a:r>
              <a:rPr lang="de-DE" sz="1800" i="1" kern="0" noProof="0" dirty="0">
                <a:solidFill>
                  <a:srgbClr val="0000FF"/>
                </a:solidFill>
                <a:latin typeface="Arial" panose="020B0604020202020204" pitchFamily="34" charset="0"/>
              </a:rPr>
              <a:t>Was sind die weiteren Risikofaktoren für AMD?</a:t>
            </a:r>
          </a:p>
          <a:p>
            <a:pPr lvl="1" eaLnBrk="1" hangingPunct="1"/>
            <a:r>
              <a:rPr lang="de-DE" sz="1800" kern="0" noProof="0" dirty="0">
                <a:solidFill>
                  <a:srgbClr val="0000FF"/>
                </a:solidFill>
                <a:latin typeface="Arial" panose="020B0604020202020204" pitchFamily="34" charset="0"/>
              </a:rPr>
              <a:t>S</a:t>
            </a:r>
            <a:r>
              <a:rPr lang="de-DE" sz="1800" kern="0" noProof="0" dirty="0">
                <a:solidFill>
                  <a:schemeClr val="accent6">
                    <a:lumMod val="20000"/>
                    <a:lumOff val="80000"/>
                  </a:schemeClr>
                </a:solidFill>
                <a:latin typeface="Arial" panose="020B0604020202020204" pitchFamily="34" charset="0"/>
              </a:rPr>
              <a:t>onnenexposition (Sonneneinstrahlung)</a:t>
            </a:r>
          </a:p>
          <a:p>
            <a:pPr lvl="1" eaLnBrk="1" hangingPunct="1"/>
            <a:r>
              <a:rPr lang="de-DE" sz="1800" kern="0" noProof="0" dirty="0">
                <a:solidFill>
                  <a:srgbClr val="0000FF"/>
                </a:solidFill>
                <a:latin typeface="Arial" panose="020B0604020202020204" pitchFamily="34" charset="0"/>
              </a:rPr>
              <a:t>C</a:t>
            </a:r>
            <a:r>
              <a:rPr lang="de-DE" sz="1800" kern="0" noProof="0" dirty="0">
                <a:solidFill>
                  <a:schemeClr val="accent6">
                    <a:lumMod val="20000"/>
                    <a:lumOff val="80000"/>
                  </a:schemeClr>
                </a:solidFill>
                <a:latin typeface="Arial" panose="020B0604020202020204" pitchFamily="34" charset="0"/>
              </a:rPr>
              <a:t>holesterin (erhöht) &amp; </a:t>
            </a:r>
            <a:r>
              <a:rPr lang="de-DE" sz="1800" kern="0" noProof="0" dirty="0">
                <a:solidFill>
                  <a:srgbClr val="0000FF"/>
                </a:solidFill>
                <a:latin typeface="Arial" panose="020B0604020202020204" pitchFamily="34" charset="0"/>
              </a:rPr>
              <a:t>C</a:t>
            </a:r>
            <a:r>
              <a:rPr lang="de-DE" sz="1800" kern="0" noProof="0" dirty="0">
                <a:solidFill>
                  <a:schemeClr val="accent6">
                    <a:lumMod val="20000"/>
                    <a:lumOff val="80000"/>
                  </a:schemeClr>
                </a:solidFill>
                <a:latin typeface="Arial" panose="020B0604020202020204" pitchFamily="34" charset="0"/>
              </a:rPr>
              <a:t>RP (hoher Wert)</a:t>
            </a:r>
          </a:p>
          <a:p>
            <a:pPr lvl="1" eaLnBrk="1" hangingPunct="1"/>
            <a:r>
              <a:rPr lang="de-DE" sz="1800" kern="0" noProof="0" dirty="0">
                <a:solidFill>
                  <a:srgbClr val="0000FF"/>
                </a:solidFill>
                <a:latin typeface="Arial" panose="020B0604020202020204" pitchFamily="34" charset="0"/>
              </a:rPr>
              <a:t>H</a:t>
            </a:r>
            <a:r>
              <a:rPr lang="de-DE" sz="1800" kern="0" noProof="0" dirty="0">
                <a:solidFill>
                  <a:schemeClr val="accent6">
                    <a:lumMod val="20000"/>
                    <a:lumOff val="80000"/>
                  </a:schemeClr>
                </a:solidFill>
                <a:latin typeface="Arial" panose="020B0604020202020204" pitchFamily="34" charset="0"/>
              </a:rPr>
              <a:t>elle Irisfarbe &amp; </a:t>
            </a:r>
            <a:r>
              <a:rPr lang="de-DE" sz="1800" kern="0" noProof="0" dirty="0">
                <a:solidFill>
                  <a:srgbClr val="0000FF"/>
                </a:solidFill>
                <a:latin typeface="Arial" panose="020B0604020202020204" pitchFamily="34" charset="0"/>
              </a:rPr>
              <a:t>H</a:t>
            </a:r>
            <a:r>
              <a:rPr lang="de-DE" sz="1800" kern="0" noProof="0" dirty="0">
                <a:solidFill>
                  <a:schemeClr val="accent6">
                    <a:lumMod val="20000"/>
                    <a:lumOff val="80000"/>
                  </a:schemeClr>
                </a:solidFill>
                <a:latin typeface="Arial" panose="020B0604020202020204" pitchFamily="34" charset="0"/>
              </a:rPr>
              <a:t>yperopie (Weitsichtigkeit)</a:t>
            </a:r>
          </a:p>
          <a:p>
            <a:pPr lvl="1" eaLnBrk="1" hangingPunct="1"/>
            <a:r>
              <a:rPr lang="de-DE" sz="1800" kern="0" noProof="0" dirty="0">
                <a:solidFill>
                  <a:srgbClr val="0000FF"/>
                </a:solidFill>
                <a:latin typeface="Arial" panose="020B0604020202020204" pitchFamily="34" charset="0"/>
              </a:rPr>
              <a:t>A</a:t>
            </a:r>
            <a:r>
              <a:rPr lang="de-DE" sz="1800" kern="0" noProof="0" dirty="0">
                <a:solidFill>
                  <a:schemeClr val="accent6">
                    <a:lumMod val="20000"/>
                    <a:lumOff val="80000"/>
                  </a:schemeClr>
                </a:solidFill>
                <a:latin typeface="Arial" panose="020B0604020202020204" pitchFamily="34" charset="0"/>
              </a:rPr>
              <a:t>lter &amp; </a:t>
            </a:r>
            <a:r>
              <a:rPr lang="de-DE" sz="1800" kern="0" noProof="0" dirty="0">
                <a:solidFill>
                  <a:srgbClr val="0000FF"/>
                </a:solidFill>
                <a:latin typeface="Arial" panose="020B0604020202020204" pitchFamily="34" charset="0"/>
              </a:rPr>
              <a:t>A</a:t>
            </a:r>
            <a:r>
              <a:rPr lang="de-DE" sz="1800" kern="0" noProof="0" dirty="0">
                <a:solidFill>
                  <a:schemeClr val="accent6">
                    <a:lumMod val="20000"/>
                    <a:lumOff val="80000"/>
                  </a:schemeClr>
                </a:solidFill>
                <a:latin typeface="Arial" panose="020B0604020202020204" pitchFamily="34" charset="0"/>
              </a:rPr>
              <a:t>bstammung (kaukasisch)</a:t>
            </a:r>
          </a:p>
          <a:p>
            <a:pPr lvl="1" eaLnBrk="1" hangingPunct="1"/>
            <a:r>
              <a:rPr lang="de-DE" sz="1800" kern="0" noProof="0" dirty="0">
                <a:solidFill>
                  <a:srgbClr val="0000FF"/>
                </a:solidFill>
                <a:latin typeface="Arial" panose="020B0604020202020204" pitchFamily="34" charset="0"/>
              </a:rPr>
              <a:t>R</a:t>
            </a:r>
            <a:r>
              <a:rPr lang="de-DE" sz="1800" kern="0" noProof="0" dirty="0">
                <a:solidFill>
                  <a:schemeClr val="accent6">
                    <a:lumMod val="20000"/>
                    <a:lumOff val="80000"/>
                  </a:schemeClr>
                </a:solidFill>
                <a:latin typeface="Arial" panose="020B0604020202020204" pitchFamily="34" charset="0"/>
              </a:rPr>
              <a:t>auchen</a:t>
            </a:r>
          </a:p>
          <a:p>
            <a:pPr lvl="1" eaLnBrk="1" hangingPunct="1"/>
            <a:r>
              <a:rPr lang="de-DE" sz="1800" kern="0" noProof="0" dirty="0">
                <a:solidFill>
                  <a:srgbClr val="0000FF"/>
                </a:solidFill>
                <a:latin typeface="Arial" panose="020B0604020202020204" pitchFamily="34" charset="0"/>
              </a:rPr>
              <a:t>F</a:t>
            </a:r>
            <a:r>
              <a:rPr lang="de-DE" sz="1800" kern="0" noProof="0" dirty="0">
                <a:solidFill>
                  <a:schemeClr val="accent6">
                    <a:lumMod val="20000"/>
                    <a:lumOff val="80000"/>
                  </a:schemeClr>
                </a:solidFill>
                <a:latin typeface="Arial" panose="020B0604020202020204" pitchFamily="34" charset="0"/>
              </a:rPr>
              <a:t>amilie (Vorbelastung) &amp; </a:t>
            </a:r>
            <a:r>
              <a:rPr lang="de-DE" sz="1800" kern="0" noProof="0" dirty="0">
                <a:solidFill>
                  <a:srgbClr val="0000FF"/>
                </a:solidFill>
                <a:latin typeface="Arial" panose="020B0604020202020204" pitchFamily="34" charset="0"/>
              </a:rPr>
              <a:t>F</a:t>
            </a:r>
            <a:r>
              <a:rPr lang="de-DE" sz="1800" kern="0" noProof="0" dirty="0">
                <a:solidFill>
                  <a:schemeClr val="accent6">
                    <a:lumMod val="20000"/>
                    <a:lumOff val="80000"/>
                  </a:schemeClr>
                </a:solidFill>
                <a:latin typeface="Arial" panose="020B0604020202020204" pitchFamily="34" charset="0"/>
              </a:rPr>
              <a:t>rauen (weibliches Geschlecht)</a:t>
            </a:r>
          </a:p>
        </p:txBody>
      </p:sp>
      <p:sp>
        <p:nvSpPr>
          <p:cNvPr id="6" name="Rectangle 5">
            <a:extLst>
              <a:ext uri="{FF2B5EF4-FFF2-40B4-BE49-F238E27FC236}">
                <a16:creationId xmlns:a16="http://schemas.microsoft.com/office/drawing/2014/main" id="{97C00E20-7E03-42B1-8D11-DDEFE9816036}"/>
              </a:ext>
            </a:extLst>
          </p:cNvPr>
          <p:cNvSpPr/>
          <p:nvPr/>
        </p:nvSpPr>
        <p:spPr>
          <a:xfrm>
            <a:off x="685800" y="1371600"/>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a:t>
            </a:fld>
            <a:endParaRPr lang="de-DE" noProof="0" dirty="0"/>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2">
            <a:extLst>
              <a:ext uri="{FF2B5EF4-FFF2-40B4-BE49-F238E27FC236}">
                <a16:creationId xmlns:a16="http://schemas.microsoft.com/office/drawing/2014/main" id="{B8A68EDE-1798-44E2-8724-CB142E316A72}"/>
              </a:ext>
            </a:extLst>
          </p:cNvPr>
          <p:cNvSpPr/>
          <p:nvPr/>
        </p:nvSpPr>
        <p:spPr>
          <a:xfrm>
            <a:off x="1295401" y="2673178"/>
            <a:ext cx="228600" cy="1975021"/>
          </a:xfrm>
          <a:prstGeom prst="rect">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9" name="Content Placeholder 5">
            <a:extLst>
              <a:ext uri="{FF2B5EF4-FFF2-40B4-BE49-F238E27FC236}">
                <a16:creationId xmlns:a16="http://schemas.microsoft.com/office/drawing/2014/main" id="{13113D00-52E9-4AF2-B55C-8BE4A0870519}"/>
              </a:ext>
            </a:extLst>
          </p:cNvPr>
          <p:cNvSpPr>
            <a:spLocks noGrp="1"/>
          </p:cNvSpPr>
          <p:nvPr>
            <p:ph idx="1"/>
          </p:nvPr>
        </p:nvSpPr>
        <p:spPr>
          <a:xfrm>
            <a:off x="381000" y="762000"/>
            <a:ext cx="7696201" cy="1600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b="1" dirty="0">
                <a:solidFill>
                  <a:srgbClr val="0000FF"/>
                </a:solidFill>
                <a:latin typeface="Arial" panose="020B0604020202020204" pitchFamily="34" charset="0"/>
              </a:rPr>
              <a:t>Das Alter </a:t>
            </a:r>
            <a:r>
              <a:rPr lang="de-DE" sz="1800" b="1" dirty="0">
                <a:latin typeface="Arial" panose="020B0604020202020204" pitchFamily="34" charset="0"/>
              </a:rPr>
              <a:t>ist der stärkste Risikofaktor für AMD</a:t>
            </a:r>
          </a:p>
        </p:txBody>
      </p:sp>
      <p:sp>
        <p:nvSpPr>
          <p:cNvPr id="8" name="Text Box 5">
            <a:extLst>
              <a:ext uri="{FF2B5EF4-FFF2-40B4-BE49-F238E27FC236}">
                <a16:creationId xmlns:a16="http://schemas.microsoft.com/office/drawing/2014/main" id="{F298F584-D177-4662-95C1-A7407453C5DF}"/>
              </a:ext>
            </a:extLst>
          </p:cNvPr>
          <p:cNvSpPr txBox="1">
            <a:spLocks noChangeArrowheads="1"/>
          </p:cNvSpPr>
          <p:nvPr/>
        </p:nvSpPr>
        <p:spPr bwMode="auto">
          <a:xfrm>
            <a:off x="1889833" y="5257800"/>
            <a:ext cx="365997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742950" indent="-28575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11430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6002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20574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9pPr>
          </a:lstStyle>
          <a:p>
            <a:pPr eaLnBrk="1" hangingPunct="1"/>
            <a:r>
              <a:rPr lang="en-US" altLang="en-US" dirty="0"/>
              <a:t>Die </a:t>
            </a:r>
            <a:r>
              <a:rPr lang="en-US" altLang="en-US" dirty="0" err="1"/>
              <a:t>Eselsbrücke</a:t>
            </a:r>
            <a:r>
              <a:rPr lang="en-US" altLang="en-US" dirty="0"/>
              <a:t> </a:t>
            </a:r>
            <a:r>
              <a:rPr lang="en-US" altLang="en-US" dirty="0" err="1"/>
              <a:t>lautet</a:t>
            </a:r>
            <a:r>
              <a:rPr lang="en-US" altLang="en-US" dirty="0"/>
              <a:t>…</a:t>
            </a:r>
            <a:r>
              <a:rPr lang="en-US" altLang="en-US" b="1" dirty="0"/>
              <a:t>SCHARF</a:t>
            </a:r>
            <a:endParaRPr lang="en-US" altLang="en-US" b="1" i="1" dirty="0"/>
          </a:p>
        </p:txBody>
      </p:sp>
      <p:sp>
        <p:nvSpPr>
          <p:cNvPr id="9" name="TextBox 22">
            <a:extLst>
              <a:ext uri="{FF2B5EF4-FFF2-40B4-BE49-F238E27FC236}">
                <a16:creationId xmlns:a16="http://schemas.microsoft.com/office/drawing/2014/main" id="{8A5FE8A0-21E4-582A-EA8C-23FBE799638D}"/>
              </a:ext>
            </a:extLst>
          </p:cNvPr>
          <p:cNvSpPr txBox="1"/>
          <p:nvPr/>
        </p:nvSpPr>
        <p:spPr>
          <a:xfrm>
            <a:off x="6757620" y="2971800"/>
            <a:ext cx="855171" cy="276999"/>
          </a:xfrm>
          <a:prstGeom prst="rect">
            <a:avLst/>
          </a:prstGeom>
          <a:noFill/>
        </p:spPr>
        <p:txBody>
          <a:bodyPr wrap="none" rtlCol="0">
            <a:spAutoFit/>
          </a:bodyPr>
          <a:lstStyle/>
          <a:p>
            <a:r>
              <a:rPr lang="en-US" sz="1200" i="1" dirty="0"/>
              <a:t>(</a:t>
            </a:r>
            <a:r>
              <a:rPr lang="en-US" sz="1200" i="1" dirty="0" err="1"/>
              <a:t>zwei</a:t>
            </a:r>
            <a:r>
              <a:rPr lang="en-US" sz="1200" i="1" dirty="0"/>
              <a:t> C</a:t>
            </a:r>
            <a:r>
              <a:rPr lang="en-US" sz="1200" dirty="0"/>
              <a:t>’s</a:t>
            </a:r>
            <a:r>
              <a:rPr lang="en-US" sz="1200" i="1" dirty="0"/>
              <a:t>)</a:t>
            </a:r>
          </a:p>
        </p:txBody>
      </p:sp>
      <p:cxnSp>
        <p:nvCxnSpPr>
          <p:cNvPr id="10" name="Straight Arrow Connector 23">
            <a:extLst>
              <a:ext uri="{FF2B5EF4-FFF2-40B4-BE49-F238E27FC236}">
                <a16:creationId xmlns:a16="http://schemas.microsoft.com/office/drawing/2014/main" id="{60B008EA-50AF-81C5-56BB-443623893BC7}"/>
              </a:ext>
            </a:extLst>
          </p:cNvPr>
          <p:cNvCxnSpPr/>
          <p:nvPr/>
        </p:nvCxnSpPr>
        <p:spPr>
          <a:xfrm flipH="1">
            <a:off x="6088829" y="3110299"/>
            <a:ext cx="66879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1" name="TextBox 22">
            <a:extLst>
              <a:ext uri="{FF2B5EF4-FFF2-40B4-BE49-F238E27FC236}">
                <a16:creationId xmlns:a16="http://schemas.microsoft.com/office/drawing/2014/main" id="{966F2B12-D630-5820-0467-164F5EF76549}"/>
              </a:ext>
            </a:extLst>
          </p:cNvPr>
          <p:cNvSpPr txBox="1"/>
          <p:nvPr/>
        </p:nvSpPr>
        <p:spPr>
          <a:xfrm>
            <a:off x="6757620" y="3380596"/>
            <a:ext cx="855171" cy="276999"/>
          </a:xfrm>
          <a:prstGeom prst="rect">
            <a:avLst/>
          </a:prstGeom>
          <a:noFill/>
        </p:spPr>
        <p:txBody>
          <a:bodyPr wrap="none" rtlCol="0">
            <a:spAutoFit/>
          </a:bodyPr>
          <a:lstStyle/>
          <a:p>
            <a:r>
              <a:rPr lang="en-US" sz="1200" i="1" dirty="0"/>
              <a:t>(</a:t>
            </a:r>
            <a:r>
              <a:rPr lang="en-US" sz="1200" i="1" dirty="0" err="1"/>
              <a:t>zwei</a:t>
            </a:r>
            <a:r>
              <a:rPr lang="en-US" sz="1200" i="1" dirty="0"/>
              <a:t> H</a:t>
            </a:r>
            <a:r>
              <a:rPr lang="en-US" sz="1200" dirty="0"/>
              <a:t>’s</a:t>
            </a:r>
            <a:r>
              <a:rPr lang="en-US" sz="1200" i="1" dirty="0"/>
              <a:t>)</a:t>
            </a:r>
          </a:p>
        </p:txBody>
      </p:sp>
      <p:cxnSp>
        <p:nvCxnSpPr>
          <p:cNvPr id="12" name="Straight Arrow Connector 23">
            <a:extLst>
              <a:ext uri="{FF2B5EF4-FFF2-40B4-BE49-F238E27FC236}">
                <a16:creationId xmlns:a16="http://schemas.microsoft.com/office/drawing/2014/main" id="{4EFCD97B-019D-080E-A695-DE0ADB25B7AC}"/>
              </a:ext>
            </a:extLst>
          </p:cNvPr>
          <p:cNvCxnSpPr/>
          <p:nvPr/>
        </p:nvCxnSpPr>
        <p:spPr>
          <a:xfrm flipH="1">
            <a:off x="6088829" y="3519095"/>
            <a:ext cx="66879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3" name="TextBox 22">
            <a:extLst>
              <a:ext uri="{FF2B5EF4-FFF2-40B4-BE49-F238E27FC236}">
                <a16:creationId xmlns:a16="http://schemas.microsoft.com/office/drawing/2014/main" id="{B400E33A-CC49-B12A-7064-8ADDBCE55A5E}"/>
              </a:ext>
            </a:extLst>
          </p:cNvPr>
          <p:cNvSpPr txBox="1"/>
          <p:nvPr/>
        </p:nvSpPr>
        <p:spPr>
          <a:xfrm>
            <a:off x="6781800" y="4356263"/>
            <a:ext cx="855171" cy="276999"/>
          </a:xfrm>
          <a:prstGeom prst="rect">
            <a:avLst/>
          </a:prstGeom>
          <a:noFill/>
        </p:spPr>
        <p:txBody>
          <a:bodyPr wrap="none" rtlCol="0">
            <a:spAutoFit/>
          </a:bodyPr>
          <a:lstStyle/>
          <a:p>
            <a:r>
              <a:rPr lang="en-US" sz="1200" i="1" dirty="0"/>
              <a:t>(</a:t>
            </a:r>
            <a:r>
              <a:rPr lang="en-US" sz="1200" i="1" dirty="0" err="1"/>
              <a:t>zwei</a:t>
            </a:r>
            <a:r>
              <a:rPr lang="en-US" sz="1200" i="1" dirty="0"/>
              <a:t> F</a:t>
            </a:r>
            <a:r>
              <a:rPr lang="en-US" sz="1200" dirty="0"/>
              <a:t>’s</a:t>
            </a:r>
            <a:r>
              <a:rPr lang="en-US" sz="1200" i="1" dirty="0"/>
              <a:t>)</a:t>
            </a:r>
          </a:p>
        </p:txBody>
      </p:sp>
      <p:cxnSp>
        <p:nvCxnSpPr>
          <p:cNvPr id="14" name="Straight Arrow Connector 23">
            <a:extLst>
              <a:ext uri="{FF2B5EF4-FFF2-40B4-BE49-F238E27FC236}">
                <a16:creationId xmlns:a16="http://schemas.microsoft.com/office/drawing/2014/main" id="{06B18372-BCF9-33F5-D88E-FBF1AB306B14}"/>
              </a:ext>
            </a:extLst>
          </p:cNvPr>
          <p:cNvCxnSpPr/>
          <p:nvPr/>
        </p:nvCxnSpPr>
        <p:spPr>
          <a:xfrm flipH="1">
            <a:off x="6113009" y="4494762"/>
            <a:ext cx="66879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5" name="TextBox 22">
            <a:extLst>
              <a:ext uri="{FF2B5EF4-FFF2-40B4-BE49-F238E27FC236}">
                <a16:creationId xmlns:a16="http://schemas.microsoft.com/office/drawing/2014/main" id="{8BDB3266-FF1D-079D-C79F-99A5A20CE4CF}"/>
              </a:ext>
            </a:extLst>
          </p:cNvPr>
          <p:cNvSpPr txBox="1"/>
          <p:nvPr/>
        </p:nvSpPr>
        <p:spPr>
          <a:xfrm>
            <a:off x="6781800" y="3719899"/>
            <a:ext cx="855171" cy="276999"/>
          </a:xfrm>
          <a:prstGeom prst="rect">
            <a:avLst/>
          </a:prstGeom>
          <a:noFill/>
        </p:spPr>
        <p:txBody>
          <a:bodyPr wrap="none" rtlCol="0">
            <a:spAutoFit/>
          </a:bodyPr>
          <a:lstStyle/>
          <a:p>
            <a:r>
              <a:rPr lang="en-US" sz="1200" i="1" dirty="0"/>
              <a:t>(</a:t>
            </a:r>
            <a:r>
              <a:rPr lang="en-US" sz="1200" i="1" dirty="0" err="1"/>
              <a:t>zwei</a:t>
            </a:r>
            <a:r>
              <a:rPr lang="en-US" sz="1200" i="1" dirty="0"/>
              <a:t> A</a:t>
            </a:r>
            <a:r>
              <a:rPr lang="en-US" sz="1200" dirty="0"/>
              <a:t>’s</a:t>
            </a:r>
            <a:r>
              <a:rPr lang="en-US" sz="1200" i="1" dirty="0"/>
              <a:t>)</a:t>
            </a:r>
          </a:p>
        </p:txBody>
      </p:sp>
      <p:cxnSp>
        <p:nvCxnSpPr>
          <p:cNvPr id="16" name="Straight Arrow Connector 23">
            <a:extLst>
              <a:ext uri="{FF2B5EF4-FFF2-40B4-BE49-F238E27FC236}">
                <a16:creationId xmlns:a16="http://schemas.microsoft.com/office/drawing/2014/main" id="{D8C5BA5B-AAE5-C485-4E89-623C7BF3556E}"/>
              </a:ext>
            </a:extLst>
          </p:cNvPr>
          <p:cNvCxnSpPr/>
          <p:nvPr/>
        </p:nvCxnSpPr>
        <p:spPr>
          <a:xfrm flipH="1">
            <a:off x="6113009" y="3858398"/>
            <a:ext cx="668791"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974818753"/>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7C5F1945-723E-4BB6-BC04-F00435005D5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Slide Number Placeholder 3">
            <a:extLst>
              <a:ext uri="{FF2B5EF4-FFF2-40B4-BE49-F238E27FC236}">
                <a16:creationId xmlns:a16="http://schemas.microsoft.com/office/drawing/2014/main" id="{00994A0E-EEBE-4C32-ACAD-CF9F6767E91B}"/>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150</a:t>
            </a:fld>
            <a:endParaRPr lang="de-DE" noProof="0" dirty="0"/>
          </a:p>
        </p:txBody>
      </p:sp>
      <p:pic>
        <p:nvPicPr>
          <p:cNvPr id="4098" name="Picture 2">
            <a:extLst>
              <a:ext uri="{FF2B5EF4-FFF2-40B4-BE49-F238E27FC236}">
                <a16:creationId xmlns:a16="http://schemas.microsoft.com/office/drawing/2014/main" id="{DE873126-03FB-4778-8664-B002A57FD13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44175" y="443948"/>
            <a:ext cx="5455650" cy="4979241"/>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51286BAB-0186-4428-82DB-C83C8A083873}"/>
              </a:ext>
            </a:extLst>
          </p:cNvPr>
          <p:cNvSpPr txBox="1"/>
          <p:nvPr/>
        </p:nvSpPr>
        <p:spPr>
          <a:xfrm>
            <a:off x="381000" y="5423189"/>
            <a:ext cx="8382000" cy="1318310"/>
          </a:xfrm>
          <a:prstGeom prst="rect">
            <a:avLst/>
          </a:prstGeom>
          <a:noFill/>
        </p:spPr>
        <p:txBody>
          <a:bodyPr wrap="square" lIns="25400" tIns="12700" rIns="25400" bIns="12700" rtlCol="0">
            <a:spAutoFit/>
          </a:bodyPr>
          <a:lstStyle/>
          <a:p>
            <a:r>
              <a:rPr lang="de-DE" sz="1400" b="0" i="0" noProof="0" dirty="0">
                <a:effectLst/>
                <a:latin typeface="+mn-lt"/>
              </a:rPr>
              <a:t>Geografische Atrophie (GA). </a:t>
            </a:r>
            <a:r>
              <a:rPr lang="de-DE" sz="1400" b="0" i="1" noProof="0" dirty="0">
                <a:effectLst/>
                <a:latin typeface="+mn-lt"/>
              </a:rPr>
              <a:t>Oben: </a:t>
            </a:r>
            <a:r>
              <a:rPr lang="de-DE" sz="1400" b="0" i="0" noProof="0" dirty="0">
                <a:effectLst/>
                <a:latin typeface="+mn-lt"/>
              </a:rPr>
              <a:t>Farb-Fundusaufnahmen des rechten </a:t>
            </a:r>
            <a:r>
              <a:rPr lang="de-DE" sz="1400" b="0" i="1" noProof="0" dirty="0">
                <a:effectLst/>
                <a:latin typeface="+mn-lt"/>
              </a:rPr>
              <a:t>(linkes Bild) </a:t>
            </a:r>
            <a:r>
              <a:rPr lang="de-DE" sz="1400" b="0" i="0" noProof="0" dirty="0">
                <a:effectLst/>
                <a:latin typeface="+mn-lt"/>
              </a:rPr>
              <a:t>und des linken </a:t>
            </a:r>
            <a:r>
              <a:rPr lang="de-DE" sz="1400" b="0" i="1" noProof="0" dirty="0">
                <a:effectLst/>
                <a:latin typeface="+mn-lt"/>
              </a:rPr>
              <a:t>(rechtes Bild) </a:t>
            </a:r>
            <a:r>
              <a:rPr lang="de-DE" sz="1400" b="0" i="0" noProof="0" dirty="0">
                <a:effectLst/>
                <a:latin typeface="+mn-lt"/>
              </a:rPr>
              <a:t>Auges, die eine fortgeschrittene GA zeigen. </a:t>
            </a:r>
            <a:r>
              <a:rPr lang="de-DE" sz="1400" b="0" i="1" noProof="0" dirty="0">
                <a:effectLst/>
                <a:latin typeface="+mn-lt"/>
              </a:rPr>
              <a:t>Unten: </a:t>
            </a:r>
            <a:r>
              <a:rPr lang="de-DE" sz="1400" b="0" i="0" noProof="0" dirty="0">
                <a:effectLst/>
                <a:latin typeface="+mn-lt"/>
              </a:rPr>
              <a:t>Entsprechende Autofluoreszenzaufnahmen der GA bei demselben Patienten mit atrophischer AMD. Die Bereiche mit RPE-Atrophie sind hypoautofluoreszierend </a:t>
            </a:r>
            <a:r>
              <a:rPr lang="de-DE" sz="1400" b="0" i="1" noProof="0" dirty="0">
                <a:effectLst/>
                <a:latin typeface="+mn-lt"/>
              </a:rPr>
              <a:t>(dunkelgrau oder schwarz), </a:t>
            </a:r>
            <a:r>
              <a:rPr lang="de-DE" sz="1400" b="0" i="0" noProof="0" dirty="0">
                <a:effectLst/>
                <a:latin typeface="+mn-lt"/>
              </a:rPr>
              <a:t>die Bereiche mit „erkranktem“ RPE sind hyperautofluoreszierend </a:t>
            </a:r>
            <a:r>
              <a:rPr lang="de-DE" sz="1400" b="0" i="1" noProof="0" dirty="0">
                <a:effectLst/>
                <a:latin typeface="+mn-lt"/>
              </a:rPr>
              <a:t>(heller als der Hintergrund) </a:t>
            </a:r>
            <a:r>
              <a:rPr lang="de-DE" sz="1400" b="0" i="0" noProof="0" dirty="0">
                <a:effectLst/>
                <a:latin typeface="+mn-lt"/>
              </a:rPr>
              <a:t>und die Bereiche mit gesundem RPE sind </a:t>
            </a:r>
            <a:r>
              <a:rPr lang="de-DE" sz="1400" b="0" i="1" noProof="0" dirty="0">
                <a:effectLst/>
                <a:latin typeface="+mn-lt"/>
              </a:rPr>
              <a:t>grau.</a:t>
            </a:r>
            <a:endParaRPr lang="de-DE" sz="1600" b="0" i="0" noProof="0" dirty="0">
              <a:effectLst/>
              <a:latin typeface="+mn-lt"/>
            </a:endParaRPr>
          </a:p>
        </p:txBody>
      </p:sp>
    </p:spTree>
    <p:extLst>
      <p:ext uri="{BB962C8B-B14F-4D97-AF65-F5344CB8AC3E}">
        <p14:creationId xmlns:p14="http://schemas.microsoft.com/office/powerpoint/2010/main" val="3869041217"/>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4BC843-C1BB-301F-23F7-8A6B3574B413}"/>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348732BA-62C4-7018-53FD-C3615D10F994}"/>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F6BFD1C1-F7FE-14BA-1755-49D5F594FF48}"/>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FF134A73-856C-8B31-1E7E-DB529CB478FF}"/>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7962CC4-8CBB-3C1F-00F1-BA841AD78BB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6F52AF0-17CE-F377-3D26-A76F7AB6C34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FC0EF10-EBD9-23C9-E727-D3DE7789B40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151</a:t>
            </a:fld>
            <a:endParaRPr lang="de-DE" noProof="0" dirty="0"/>
          </a:p>
        </p:txBody>
      </p:sp>
      <p:sp>
        <p:nvSpPr>
          <p:cNvPr id="9" name="Content Placeholder 5">
            <a:extLst>
              <a:ext uri="{FF2B5EF4-FFF2-40B4-BE49-F238E27FC236}">
                <a16:creationId xmlns:a16="http://schemas.microsoft.com/office/drawing/2014/main" id="{547CBE6D-86B8-C739-81E1-C81E5E297BD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FD6887FD-6AC4-54EA-65A4-1B6AB0A9C5F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EDB6BA1-E059-C1F5-4FA0-2562DEDDDE4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D7DAC54F-B657-1942-B99A-BF125B387239}"/>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DB2D389D-DCF1-30C0-9489-71F17FD7A8AC}"/>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85B83E63-2079-6C26-ABAE-FBF757CA638C}"/>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77C5DF15-C01F-0F10-2774-3A4A5DAFE9E8}"/>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5FF07D90-CFE0-1836-6DC1-E22983AF1E82}"/>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Hyperfluoreszenz</a:t>
            </a:r>
            <a:endParaRPr lang="de-DE" sz="1400" noProof="0" dirty="0">
              <a:solidFill>
                <a:schemeClr val="accent5">
                  <a:lumMod val="75000"/>
                </a:schemeClr>
              </a:solidFill>
            </a:endParaRPr>
          </a:p>
          <a:p>
            <a:r>
              <a:rPr lang="de-DE" sz="1400" b="1" i="1" noProof="0" dirty="0">
                <a:solidFill>
                  <a:srgbClr val="000000"/>
                </a:solidFill>
              </a:rPr>
              <a:t>Autofluoreszenz? </a:t>
            </a:r>
            <a:r>
              <a:rPr lang="de-DE" sz="1400" noProof="0" dirty="0">
                <a:solidFill>
                  <a:srgbClr val="0000FF"/>
                </a:solidFill>
              </a:rPr>
              <a:t>Dichte Hypoautofluoreszenz mit einem Ring aus Hyperautofluoreszenz</a:t>
            </a:r>
          </a:p>
          <a:p>
            <a:r>
              <a:rPr lang="de-DE" sz="1400" b="1" i="1" noProof="0" dirty="0">
                <a:solidFill>
                  <a:srgbClr val="000000"/>
                </a:solidFill>
              </a:rPr>
              <a:t>OCT?</a:t>
            </a:r>
            <a:r>
              <a:rPr lang="de-DE" sz="1400" b="1" i="1" noProof="0" dirty="0">
                <a:solidFill>
                  <a:schemeClr val="accent5">
                    <a:lumMod val="75000"/>
                  </a:schemeClr>
                </a:solidFill>
              </a:rPr>
              <a:t> </a:t>
            </a:r>
            <a:r>
              <a:rPr lang="de-DE" sz="1400" noProof="0" dirty="0">
                <a:solidFill>
                  <a:schemeClr val="accent5">
                    <a:lumMod val="75000"/>
                  </a:schemeClr>
                </a:solidFill>
              </a:rPr>
              <a:t>RPE-Verlust; Ausdünnung/Verlust der äußeren Netzhautschichten</a:t>
            </a:r>
          </a:p>
        </p:txBody>
      </p:sp>
    </p:spTree>
    <p:extLst>
      <p:ext uri="{BB962C8B-B14F-4D97-AF65-F5344CB8AC3E}">
        <p14:creationId xmlns:p14="http://schemas.microsoft.com/office/powerpoint/2010/main" val="4105254562"/>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502DCD-5361-4F39-7201-C442D60993F3}"/>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EFC39356-D649-E674-2540-06C8AEA36079}"/>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031F5D2-600A-DD7B-84CF-FDA9C69606F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9E1F363-C7A8-E4FE-1CD6-106E4A1165F8}"/>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201D49F4-E5A0-F011-7E1C-51C8B0222AE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42AA9E8-A4CA-CF6D-DBEF-92C42502CFA8}"/>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4BEFF1A-762B-F371-ED8A-121F3A42398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152</a:t>
            </a:fld>
            <a:endParaRPr lang="de-DE" noProof="0" dirty="0"/>
          </a:p>
        </p:txBody>
      </p:sp>
      <p:sp>
        <p:nvSpPr>
          <p:cNvPr id="9" name="Content Placeholder 5">
            <a:extLst>
              <a:ext uri="{FF2B5EF4-FFF2-40B4-BE49-F238E27FC236}">
                <a16:creationId xmlns:a16="http://schemas.microsoft.com/office/drawing/2014/main" id="{EC50BA8D-9402-6DDA-6F96-01B21D903946}"/>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D72F9827-BFA2-DDF7-A82F-BB7D2FC28FA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3F133F0-4554-8795-C6CC-4A9AAD1951F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80A8FA47-F20F-814B-D0FD-2EF3AC04999C}"/>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B0BBD1F9-31B8-E81E-E311-AC4DC86B3E90}"/>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3F664FEE-3F74-496A-D495-ECAF43E53985}"/>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eine von zwei Formen der fortgeschrittenen AMD. 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E7833CE4-F2F7-6682-2A10-3BAC6562D537}"/>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TextBox 19">
            <a:extLst>
              <a:ext uri="{FF2B5EF4-FFF2-40B4-BE49-F238E27FC236}">
                <a16:creationId xmlns:a16="http://schemas.microsoft.com/office/drawing/2014/main" id="{D0A58CD2-B4E2-38C0-1371-E5122AE67174}"/>
              </a:ext>
            </a:extLst>
          </p:cNvPr>
          <p:cNvSpPr txBox="1"/>
          <p:nvPr/>
        </p:nvSpPr>
        <p:spPr>
          <a:xfrm>
            <a:off x="133230" y="5473955"/>
            <a:ext cx="8129148" cy="887422"/>
          </a:xfrm>
          <a:prstGeom prst="rect">
            <a:avLst/>
          </a:prstGeom>
          <a:solidFill>
            <a:srgbClr val="C9C960"/>
          </a:solidFill>
        </p:spPr>
        <p:txBody>
          <a:bodyPr wrap="square" lIns="25400" tIns="12700" rIns="25400" bIns="12700" rtlCol="0">
            <a:spAutoFit/>
          </a:bodyPr>
          <a:lstStyle/>
          <a:p>
            <a:r>
              <a:rPr lang="de-DE" sz="1400" i="1" noProof="0" dirty="0"/>
              <a:t>Wie sieht GA auf…</a:t>
            </a:r>
          </a:p>
          <a:p>
            <a:r>
              <a:rPr lang="de-DE" sz="1400" b="1" i="1" noProof="0" dirty="0"/>
              <a:t>FA? </a:t>
            </a:r>
            <a:r>
              <a:rPr lang="de-DE" sz="1400" noProof="0" dirty="0">
                <a:solidFill>
                  <a:srgbClr val="0000FF"/>
                </a:solidFill>
              </a:rPr>
              <a:t>Ein klar abgegrenzter Bereich mit  Hyperfluoreszenz</a:t>
            </a:r>
            <a:endParaRPr lang="de-DE" sz="1400" noProof="0" dirty="0">
              <a:solidFill>
                <a:schemeClr val="accent5">
                  <a:lumMod val="75000"/>
                </a:schemeClr>
              </a:solidFill>
            </a:endParaRPr>
          </a:p>
          <a:p>
            <a:r>
              <a:rPr lang="de-DE" sz="1400" b="1" i="1" noProof="0" dirty="0">
                <a:solidFill>
                  <a:srgbClr val="000000"/>
                </a:solidFill>
              </a:rPr>
              <a:t>Autofluoreszenz? </a:t>
            </a:r>
            <a:r>
              <a:rPr lang="de-DE" sz="1400" noProof="0" dirty="0">
                <a:solidFill>
                  <a:srgbClr val="0000FF"/>
                </a:solidFill>
              </a:rPr>
              <a:t>Dichte Hypoautofluoreszenz mit einem Ring aus Hyperautofluoreszenz</a:t>
            </a:r>
          </a:p>
          <a:p>
            <a:r>
              <a:rPr lang="de-DE" sz="1400" b="1" i="1" noProof="0" dirty="0">
                <a:solidFill>
                  <a:srgbClr val="000000"/>
                </a:solidFill>
              </a:rPr>
              <a:t>OCT?</a:t>
            </a:r>
            <a:r>
              <a:rPr lang="de-DE" sz="1400" b="1" i="1" noProof="0" dirty="0">
                <a:solidFill>
                  <a:schemeClr val="accent5">
                    <a:lumMod val="75000"/>
                  </a:schemeClr>
                </a:solidFill>
              </a:rPr>
              <a:t> </a:t>
            </a:r>
            <a:r>
              <a:rPr lang="de-DE" sz="1400" noProof="0" dirty="0">
                <a:solidFill>
                  <a:srgbClr val="0000FF"/>
                </a:solidFill>
              </a:rPr>
              <a:t>RPE-Verlust; Ausdünnung/Verlust der äußeren Netzhautschichten</a:t>
            </a:r>
          </a:p>
        </p:txBody>
      </p:sp>
    </p:spTree>
    <p:extLst>
      <p:ext uri="{BB962C8B-B14F-4D97-AF65-F5344CB8AC3E}">
        <p14:creationId xmlns:p14="http://schemas.microsoft.com/office/powerpoint/2010/main" val="2844568458"/>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33FDDB2-212B-4137-8ACC-419B332D825C}"/>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153</a:t>
            </a:fld>
            <a:endParaRPr lang="de-DE" noProof="0" dirty="0"/>
          </a:p>
        </p:txBody>
      </p:sp>
      <p:sp>
        <p:nvSpPr>
          <p:cNvPr id="7" name="TextBox 6">
            <a:extLst>
              <a:ext uri="{FF2B5EF4-FFF2-40B4-BE49-F238E27FC236}">
                <a16:creationId xmlns:a16="http://schemas.microsoft.com/office/drawing/2014/main" id="{A24906F8-2F69-48A7-A7D4-FE3EE196CC2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pic>
        <p:nvPicPr>
          <p:cNvPr id="5122" name="Picture 2" descr="Geographic atrophy 3">
            <a:extLst>
              <a:ext uri="{FF2B5EF4-FFF2-40B4-BE49-F238E27FC236}">
                <a16:creationId xmlns:a16="http://schemas.microsoft.com/office/drawing/2014/main" id="{3A5BDA31-1763-45E2-9DEE-0125216864F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2000" y="1566863"/>
            <a:ext cx="7620000" cy="3724275"/>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0CE20E9C-7134-4EAC-B2E5-04618D2F83E4}"/>
              </a:ext>
            </a:extLst>
          </p:cNvPr>
          <p:cNvSpPr txBox="1"/>
          <p:nvPr/>
        </p:nvSpPr>
        <p:spPr>
          <a:xfrm>
            <a:off x="800099" y="5410200"/>
            <a:ext cx="7543800" cy="764312"/>
          </a:xfrm>
          <a:prstGeom prst="rect">
            <a:avLst/>
          </a:prstGeom>
          <a:noFill/>
        </p:spPr>
        <p:txBody>
          <a:bodyPr wrap="square" lIns="25400" tIns="12700" rIns="25400" bIns="12700" rtlCol="0">
            <a:spAutoFit/>
          </a:bodyPr>
          <a:lstStyle/>
          <a:p>
            <a:r>
              <a:rPr lang="de-DE" sz="1600" b="0" noProof="0" dirty="0">
                <a:solidFill>
                  <a:srgbClr val="000000"/>
                </a:solidFill>
                <a:effectLst/>
                <a:latin typeface="+mn-lt"/>
              </a:rPr>
              <a:t>OCT über der Fovea bei einem Patienten mit nicht-exsudativer AMD und geografischer Atrophie.</a:t>
            </a:r>
          </a:p>
          <a:p>
            <a:r>
              <a:rPr lang="de-DE" sz="1600" b="0" noProof="0" dirty="0">
                <a:solidFill>
                  <a:srgbClr val="000000"/>
                </a:solidFill>
                <a:effectLst/>
                <a:latin typeface="+mn-lt"/>
              </a:rPr>
              <a:t>Es liegt ein Verlust der äußeren Netzhautschichten und des RPE vor.</a:t>
            </a:r>
            <a:endParaRPr lang="de-DE" sz="2000" noProof="0" dirty="0">
              <a:latin typeface="+mn-lt"/>
            </a:endParaRPr>
          </a:p>
        </p:txBody>
      </p:sp>
    </p:spTree>
    <p:extLst>
      <p:ext uri="{BB962C8B-B14F-4D97-AF65-F5344CB8AC3E}">
        <p14:creationId xmlns:p14="http://schemas.microsoft.com/office/powerpoint/2010/main" val="798866579"/>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BB2DD2-7734-28A4-7232-DF558528D07E}"/>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3A2EE856-1A5E-2DF5-5441-9FD9396A5220}"/>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8D7AF52C-9A46-801B-EE96-70EBAAE5BE35}"/>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F1F8870A-125E-AF43-215A-CEC231E8396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D5F79E6-5126-3F30-A8E8-FAB8F88E0BD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58B61A07-CC21-99D8-9ADB-1960D7E8E34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0B8DA5ED-AAC0-181E-868E-FC8E8B5A74C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154</a:t>
            </a:fld>
            <a:endParaRPr lang="de-DE" noProof="0" dirty="0"/>
          </a:p>
        </p:txBody>
      </p:sp>
      <p:sp>
        <p:nvSpPr>
          <p:cNvPr id="9" name="Content Placeholder 5">
            <a:extLst>
              <a:ext uri="{FF2B5EF4-FFF2-40B4-BE49-F238E27FC236}">
                <a16:creationId xmlns:a16="http://schemas.microsoft.com/office/drawing/2014/main" id="{FCDD1B13-08B6-AD2A-12D8-2F421C6139E4}"/>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297E9293-AF59-4C64-16E0-16D49EF9804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1CB6F1D2-10B8-5FB7-0540-44E5C6A4D8A2}"/>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t>Nicht-exsudativ</a:t>
            </a:r>
            <a:r>
              <a:rPr lang="de-DE" sz="1400" dirty="0"/>
              <a:t>: Nicht-neovaskuläre AMD; „trockene“ AMD</a:t>
            </a:r>
          </a:p>
          <a:p>
            <a:r>
              <a:rPr lang="de-DE" sz="1400" b="1" dirty="0">
                <a:solidFill>
                  <a:schemeClr val="bg1">
                    <a:lumMod val="75000"/>
                  </a:schemeClr>
                </a:solidFill>
              </a:rPr>
              <a:t>Exsudativ</a:t>
            </a:r>
            <a:r>
              <a:rPr lang="de-DE" sz="1400" dirty="0">
                <a:solidFill>
                  <a:schemeClr val="bg1">
                    <a:lumMod val="75000"/>
                  </a:schemeClr>
                </a:solidFill>
              </a:rPr>
              <a:t>: neovaskuläre AMD; „feuchte“ AMD</a:t>
            </a:r>
            <a:endParaRPr lang="de-DE" sz="1400" b="1" i="1" dirty="0">
              <a:solidFill>
                <a:schemeClr val="bg1">
                  <a:lumMod val="75000"/>
                </a:schemeClr>
              </a:solidFill>
            </a:endParaRPr>
          </a:p>
        </p:txBody>
      </p:sp>
      <p:sp>
        <p:nvSpPr>
          <p:cNvPr id="8" name="Oval 9">
            <a:extLst>
              <a:ext uri="{FF2B5EF4-FFF2-40B4-BE49-F238E27FC236}">
                <a16:creationId xmlns:a16="http://schemas.microsoft.com/office/drawing/2014/main" id="{45DCBF98-6CAF-2576-4012-EF5ED4E3B54D}"/>
              </a:ext>
            </a:extLst>
          </p:cNvPr>
          <p:cNvSpPr/>
          <p:nvPr/>
        </p:nvSpPr>
        <p:spPr>
          <a:xfrm>
            <a:off x="2209800" y="3170648"/>
            <a:ext cx="5181599"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2" name="TextBox 13">
            <a:extLst>
              <a:ext uri="{FF2B5EF4-FFF2-40B4-BE49-F238E27FC236}">
                <a16:creationId xmlns:a16="http://schemas.microsoft.com/office/drawing/2014/main" id="{28852790-BFD7-81FB-9E4A-EB51FDDD562B}"/>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61027918-9513-21E9-8C3E-35D9551EBB50}"/>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3725FB78-E69D-E385-48B1-65367C2A1575}"/>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6" name="TextBox 12">
            <a:extLst>
              <a:ext uri="{FF2B5EF4-FFF2-40B4-BE49-F238E27FC236}">
                <a16:creationId xmlns:a16="http://schemas.microsoft.com/office/drawing/2014/main" id="{14135EE9-7704-34DF-6646-F3642D7AA52A}"/>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solidFill>
                  <a:srgbClr val="FFE389"/>
                </a:solidFill>
              </a:rPr>
              <a:t>Das Vorliegen einer Neovaskularisation</a:t>
            </a:r>
          </a:p>
        </p:txBody>
      </p:sp>
      <p:sp>
        <p:nvSpPr>
          <p:cNvPr id="17" name="Oval 19">
            <a:extLst>
              <a:ext uri="{FF2B5EF4-FFF2-40B4-BE49-F238E27FC236}">
                <a16:creationId xmlns:a16="http://schemas.microsoft.com/office/drawing/2014/main" id="{A2CE9BEC-7787-F91F-1C85-2BE215154F3D}"/>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733996688"/>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064E8E-F725-CAA8-3238-8A601A3DA25F}"/>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B9012367-D8C0-B9A4-9C6B-7852A5E0A1F1}"/>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8AECD310-C47C-B3D2-9E92-C49C7A8DB8BC}"/>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54A2A2D4-B524-9868-1D7D-32080EE1EACA}"/>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1929CFB8-BF75-CCA1-9F90-789468CF383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6E0F7204-B1F9-DC1F-FC4A-2379066C6D6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69B3993-B9FB-0BB0-EEA3-16FCE1C9A77C}"/>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B0CE7BF4-E9F8-F7C1-62C7-4F516CBF0D3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4B71BBF-C9A0-8704-1F54-9ACFADC029B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155</a:t>
            </a:fld>
            <a:endParaRPr lang="de-DE" noProof="0" dirty="0"/>
          </a:p>
        </p:txBody>
      </p:sp>
      <p:sp>
        <p:nvSpPr>
          <p:cNvPr id="9" name="Content Placeholder 5">
            <a:extLst>
              <a:ext uri="{FF2B5EF4-FFF2-40B4-BE49-F238E27FC236}">
                <a16:creationId xmlns:a16="http://schemas.microsoft.com/office/drawing/2014/main" id="{99A4E7EB-6D05-0991-56C3-4A39D457319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4770444-3AC6-F3E2-1DD6-03DDE03EEAF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7899C2D-9050-812B-C120-4A159F05586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26407F43-32F4-DC70-5B4C-997AE5DB2713}"/>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5D50643A-3AAE-1806-FDE8-B1718803B77A}"/>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05E2AEA0-3EF3-AC99-3ADE-5D903B0CB317}"/>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9A2D8B16-3190-FDC9-E3C8-0D5D9390D1BD}"/>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205A357D-4AB8-5761-DCDE-B41091B4949E}"/>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3ED69375-2F15-A116-2344-8E6B227A891D}"/>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Frame 15">
            <a:extLst>
              <a:ext uri="{FF2B5EF4-FFF2-40B4-BE49-F238E27FC236}">
                <a16:creationId xmlns:a16="http://schemas.microsoft.com/office/drawing/2014/main" id="{05ABA9CF-CEE7-5E70-3176-46C9C9D6350D}"/>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801279141"/>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CA4896-DA4B-EAA1-7195-CD9F56D3832C}"/>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194521FD-0469-5502-A523-8D98F566BAF0}"/>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5F42151D-D6AE-D4F0-54E6-D889EBB37A4F}"/>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3F3C7132-7E18-D2B3-A1A3-F2DD479313C8}"/>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C628CD0-461C-418D-5FEE-3CF197745C67}"/>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5FBFC9FA-DEF6-8DD7-BBF4-EB5ACABDA3DE}"/>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1F35E0C-052C-AD87-AB65-BC5A974DCE6C}"/>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58E5EFB-EEDD-C291-69D8-5FFE6DBEF7C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C95114D4-55C8-B156-E0E7-1CBC955E5728}"/>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156</a:t>
            </a:fld>
            <a:endParaRPr lang="de-DE" noProof="0" dirty="0"/>
          </a:p>
        </p:txBody>
      </p:sp>
      <p:sp>
        <p:nvSpPr>
          <p:cNvPr id="9" name="Content Placeholder 5">
            <a:extLst>
              <a:ext uri="{FF2B5EF4-FFF2-40B4-BE49-F238E27FC236}">
                <a16:creationId xmlns:a16="http://schemas.microsoft.com/office/drawing/2014/main" id="{F34F5B14-4FEC-97E1-76B4-7C0679EBAF19}"/>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D9B20A58-9012-DD43-D90D-BD398CF312C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83BC135D-E1EA-7FB1-B572-FF18FE33300B}"/>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FCE8381E-5931-F771-F3DD-A195889053FC}"/>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DC0E7D10-54D8-0423-900E-AEB3318C6F19}"/>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6EB7F9EC-B266-0822-43EB-F3EF3683D0E9}"/>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F6FCF0BC-C09E-89E7-8686-F43CDD2CDA9A}"/>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40F65EDC-89E1-DCB4-8CF4-9B839A8E3631}"/>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D67D95F7-0288-90F4-FC85-D0A18C37729C}"/>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2C68CB98-2285-C5F6-3CD5-1BAE100435C3}"/>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rgbClr val="FF0000"/>
                </a:solidFill>
                <a:effectLst/>
                <a:latin typeface="+mn-lt"/>
              </a:rPr>
              <a:t>Wie sieht es mit der frühen und intermediären AMD aus – wie werden diese definiert?</a:t>
            </a:r>
          </a:p>
          <a:p>
            <a:r>
              <a:rPr lang="de-DE" sz="1200" b="1" i="0" noProof="0" dirty="0">
                <a:solidFill>
                  <a:srgbClr val="FF0000"/>
                </a:solidFill>
                <a:effectLst/>
                <a:latin typeface="+mn-lt"/>
              </a:rPr>
              <a:t>Frühe AMD</a:t>
            </a:r>
            <a:r>
              <a:rPr lang="de-DE" sz="1200" b="0" i="0" noProof="0" dirty="0">
                <a:solidFill>
                  <a:srgbClr val="FF0000"/>
                </a:solidFill>
                <a:effectLst/>
                <a:latin typeface="+mn-lt"/>
              </a:rPr>
              <a:t>: ?</a:t>
            </a:r>
          </a:p>
          <a:p>
            <a:endParaRPr lang="de-DE" sz="1200" b="0" i="0" noProof="0" dirty="0">
              <a:solidFill>
                <a:srgbClr val="FF0000"/>
              </a:solidFill>
              <a:effectLst/>
              <a:latin typeface="+mn-lt"/>
            </a:endParaRPr>
          </a:p>
          <a:p>
            <a:r>
              <a:rPr lang="de-DE" sz="1200" b="1" i="0" noProof="0" dirty="0">
                <a:solidFill>
                  <a:schemeClr val="bg2"/>
                </a:solidFill>
                <a:effectLst/>
                <a:latin typeface="+mn-lt"/>
              </a:rPr>
              <a:t>Intermediäre AMD</a:t>
            </a:r>
            <a:r>
              <a:rPr lang="de-DE" sz="1200" b="0" i="0" noProof="0" dirty="0">
                <a:solidFill>
                  <a:schemeClr val="bg2"/>
                </a:solidFill>
                <a:effectLst/>
                <a:latin typeface="+mn-lt"/>
              </a:rPr>
              <a:t>: </a:t>
            </a:r>
            <a:r>
              <a:rPr lang="de-DE" sz="1200" b="0" i="0" noProof="0" dirty="0">
                <a:solidFill>
                  <a:srgbClr val="FF99FF"/>
                </a:solidFill>
                <a:effectLst/>
                <a:latin typeface="+mn-lt"/>
              </a:rPr>
              <a:t>Gekennzeichnet durch ausgedehnte intermediäre Drusen </a:t>
            </a:r>
            <a:r>
              <a:rPr lang="de-DE" sz="1200" b="0" noProof="0" dirty="0">
                <a:solidFill>
                  <a:srgbClr val="FF99FF"/>
                </a:solidFill>
                <a:effectLst/>
                <a:latin typeface="+mn-lt"/>
              </a:rPr>
              <a:t>oder </a:t>
            </a:r>
            <a:r>
              <a:rPr lang="de-DE" sz="1200" b="0" i="0" noProof="0" dirty="0">
                <a:solidFill>
                  <a:srgbClr val="FF99FF"/>
                </a:solidFill>
                <a:effectLst/>
                <a:latin typeface="+mn-lt"/>
              </a:rPr>
              <a:t>das Vorhandensein großer Drusen</a:t>
            </a:r>
            <a:endParaRPr lang="de-DE" sz="1400" noProof="0" dirty="0">
              <a:solidFill>
                <a:srgbClr val="FF99FF"/>
              </a:solidFill>
              <a:latin typeface="+mn-lt"/>
            </a:endParaRPr>
          </a:p>
          <a:p>
            <a:r>
              <a:rPr lang="de-DE" sz="1200" b="1" i="0" noProof="0" dirty="0">
                <a:effectLst/>
                <a:latin typeface="+mn-lt"/>
              </a:rPr>
              <a:t>Fortgeschrittene AMD</a:t>
            </a:r>
            <a:r>
              <a:rPr lang="de-DE" sz="1200" b="0" i="0" noProof="0" dirty="0">
                <a:effectLst/>
                <a:latin typeface="+mn-lt"/>
              </a:rPr>
              <a:t>: Definiert durch das Vorliegen entweder einer geografischen Atrophie </a:t>
            </a:r>
            <a:r>
              <a:rPr lang="de-DE" sz="1200" b="0" noProof="0" dirty="0">
                <a:effectLst/>
                <a:latin typeface="+mn-lt"/>
              </a:rPr>
              <a:t>oder </a:t>
            </a:r>
            <a:r>
              <a:rPr lang="de-DE" sz="1200" b="0" i="0" noProof="0" dirty="0">
                <a:effectLst/>
                <a:latin typeface="+mn-lt"/>
              </a:rPr>
              <a:t>einer neovaskulären Membran </a:t>
            </a:r>
            <a:endParaRPr lang="de-DE" sz="1400" noProof="0" dirty="0">
              <a:latin typeface="+mn-lt"/>
            </a:endParaRPr>
          </a:p>
        </p:txBody>
      </p:sp>
      <p:sp>
        <p:nvSpPr>
          <p:cNvPr id="21" name="Frame 15">
            <a:extLst>
              <a:ext uri="{FF2B5EF4-FFF2-40B4-BE49-F238E27FC236}">
                <a16:creationId xmlns:a16="http://schemas.microsoft.com/office/drawing/2014/main" id="{2DE75CDC-1580-70F1-CB0C-1D4412477D75}"/>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4122367042"/>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7540BA-8D48-7DFF-0504-100556CC1155}"/>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A5A73B52-B3B8-0EB2-C6B5-A71DB2121171}"/>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B72D3039-931D-C893-7F51-0F19E9563C0E}"/>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A0955D0F-FD9B-27BA-BDE2-F2DF977433ED}"/>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2635DFC-33FE-59A2-1600-55F97E5CC139}"/>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CC9E5AAC-7E7E-E1DF-6BAD-0ADC94E7492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0EF3AD9-06B7-B7F3-F911-9F69122B3CF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F149C027-AD50-AD18-2EC5-7EC78F4FBCD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6DE92D7-5C0E-2BAA-6A4F-1F28B8C54CE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157</a:t>
            </a:fld>
            <a:endParaRPr lang="de-DE" noProof="0" dirty="0"/>
          </a:p>
        </p:txBody>
      </p:sp>
      <p:sp>
        <p:nvSpPr>
          <p:cNvPr id="9" name="Content Placeholder 5">
            <a:extLst>
              <a:ext uri="{FF2B5EF4-FFF2-40B4-BE49-F238E27FC236}">
                <a16:creationId xmlns:a16="http://schemas.microsoft.com/office/drawing/2014/main" id="{B5BE5906-BBEC-FD4C-806D-1486FF1670E8}"/>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283C2AB-7951-934C-9263-B526CB85415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D57CC42D-39D5-8A54-6D9F-B0460461038A}"/>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E2117CD3-39DB-9A5A-8117-587A875290C5}"/>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99AC3A03-803E-FFAC-817E-21F053B9ADDC}"/>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8B781170-7F12-E0DB-5832-3D8D23C5CF3C}"/>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6EBC4E39-488A-E0C4-D9AE-DD58F98F1625}"/>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C4B7D437-6939-EEBB-64E3-D427976BEFE3}"/>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5CBCDF17-28F7-135B-96F4-3406EDB93F46}"/>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B2A25C05-67A8-1E82-00B6-4ED8F3CF71E2}"/>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rgbClr val="FF0000"/>
                </a:solidFill>
                <a:effectLst/>
                <a:latin typeface="+mn-lt"/>
              </a:rPr>
              <a:t>Wie sieht es mit der frühen und intermediären AMD aus – wie werden diese definiert?</a:t>
            </a:r>
          </a:p>
          <a:p>
            <a:r>
              <a:rPr lang="de-DE" sz="1200" b="1" i="0" noProof="0" dirty="0">
                <a:solidFill>
                  <a:srgbClr val="FF0000"/>
                </a:solidFill>
                <a:effectLst/>
                <a:latin typeface="+mn-lt"/>
              </a:rPr>
              <a:t>Frühe AMD</a:t>
            </a:r>
            <a:r>
              <a:rPr lang="de-DE" sz="1200" b="0" i="0" noProof="0" dirty="0">
                <a:solidFill>
                  <a:srgbClr val="FF0000"/>
                </a:solidFill>
                <a:effectLst/>
                <a:latin typeface="+mn-lt"/>
              </a:rPr>
              <a:t>: </a:t>
            </a:r>
            <a:r>
              <a:rPr lang="de-DE" sz="1200" dirty="0">
                <a:solidFill>
                  <a:srgbClr val="FF0000"/>
                </a:solidFill>
              </a:rPr>
              <a:t>Definiert durch das Vorhandensein kleiner Drusen +/- „weniger“ intermediärer Drusen</a:t>
            </a:r>
            <a:endParaRPr lang="de-DE" sz="1200" b="0" i="0" noProof="0" dirty="0">
              <a:solidFill>
                <a:srgbClr val="FF0000"/>
              </a:solidFill>
              <a:effectLst/>
              <a:latin typeface="+mn-lt"/>
            </a:endParaRPr>
          </a:p>
          <a:p>
            <a:r>
              <a:rPr lang="de-DE" sz="1200" b="1" i="0" noProof="0" dirty="0">
                <a:solidFill>
                  <a:schemeClr val="bg2"/>
                </a:solidFill>
                <a:effectLst/>
                <a:latin typeface="+mn-lt"/>
              </a:rPr>
              <a:t>Intermediäre AMD</a:t>
            </a:r>
            <a:r>
              <a:rPr lang="de-DE" sz="1200" b="0" i="0" noProof="0" dirty="0">
                <a:solidFill>
                  <a:schemeClr val="bg2"/>
                </a:solidFill>
                <a:effectLst/>
                <a:latin typeface="+mn-lt"/>
              </a:rPr>
              <a:t>: </a:t>
            </a:r>
            <a:r>
              <a:rPr lang="de-DE" sz="1200" b="0" i="0" noProof="0" dirty="0">
                <a:solidFill>
                  <a:srgbClr val="FF99FF"/>
                </a:solidFill>
                <a:effectLst/>
                <a:latin typeface="+mn-lt"/>
              </a:rPr>
              <a:t>Gekennzeichnet durch ausgedehnte intermediäre Drusen </a:t>
            </a:r>
            <a:r>
              <a:rPr lang="de-DE" sz="1200" b="0" noProof="0" dirty="0">
                <a:solidFill>
                  <a:srgbClr val="FF99FF"/>
                </a:solidFill>
                <a:effectLst/>
                <a:latin typeface="+mn-lt"/>
              </a:rPr>
              <a:t>oder </a:t>
            </a:r>
            <a:r>
              <a:rPr lang="de-DE" sz="1200" b="0" i="0" noProof="0" dirty="0">
                <a:solidFill>
                  <a:srgbClr val="FF99FF"/>
                </a:solidFill>
                <a:effectLst/>
                <a:latin typeface="+mn-lt"/>
              </a:rPr>
              <a:t>das Vorhandensein großer Drusen</a:t>
            </a:r>
            <a:endParaRPr lang="de-DE" sz="1400" noProof="0" dirty="0">
              <a:solidFill>
                <a:srgbClr val="FF99FF"/>
              </a:solidFill>
              <a:latin typeface="+mn-lt"/>
            </a:endParaRPr>
          </a:p>
          <a:p>
            <a:r>
              <a:rPr lang="de-DE" sz="1200" b="1" i="0" noProof="0" dirty="0">
                <a:effectLst/>
                <a:latin typeface="+mn-lt"/>
              </a:rPr>
              <a:t>Fortgeschrittene AMD</a:t>
            </a:r>
            <a:r>
              <a:rPr lang="de-DE" sz="1200" b="0" i="0" noProof="0" dirty="0">
                <a:effectLst/>
                <a:latin typeface="+mn-lt"/>
              </a:rPr>
              <a:t>: Definiert durch das Vorliegen entweder einer geografischen Atrophie </a:t>
            </a:r>
            <a:r>
              <a:rPr lang="de-DE" sz="1200" b="0" noProof="0" dirty="0">
                <a:effectLst/>
                <a:latin typeface="+mn-lt"/>
              </a:rPr>
              <a:t>oder </a:t>
            </a:r>
            <a:r>
              <a:rPr lang="de-DE" sz="1200" b="0" i="0" noProof="0" dirty="0">
                <a:effectLst/>
                <a:latin typeface="+mn-lt"/>
              </a:rPr>
              <a:t>einer neovaskulären Membran </a:t>
            </a:r>
            <a:endParaRPr lang="de-DE" sz="1400" noProof="0" dirty="0">
              <a:latin typeface="+mn-lt"/>
            </a:endParaRPr>
          </a:p>
        </p:txBody>
      </p:sp>
      <p:sp>
        <p:nvSpPr>
          <p:cNvPr id="21" name="Frame 15">
            <a:extLst>
              <a:ext uri="{FF2B5EF4-FFF2-40B4-BE49-F238E27FC236}">
                <a16:creationId xmlns:a16="http://schemas.microsoft.com/office/drawing/2014/main" id="{A726C69B-3E36-133B-AF32-8593B4265350}"/>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3613741507"/>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94F803-E6A2-35FB-2329-CDB8EDD5CAF3}"/>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DDB10FE3-CE30-CE75-AC19-84D62312A9B7}"/>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8FBE7384-7351-4B88-1ADF-B088299A24D0}"/>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953C3BCD-7629-2297-8AC8-B6C8C34976A8}"/>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C234B8DD-2F59-6CA4-6EA1-FD1EFC7F9B2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5FEC2658-0CA5-7128-6F7D-1D14DC161A4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DF51C2A9-9AB3-0878-D793-2AB3B9B0982E}"/>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1235EA2-168B-1CB3-B698-41D9F3B1C5F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F546B408-7F65-E013-1656-F6EA4C7F199A}"/>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158</a:t>
            </a:fld>
            <a:endParaRPr lang="de-DE" noProof="0" dirty="0"/>
          </a:p>
        </p:txBody>
      </p:sp>
      <p:sp>
        <p:nvSpPr>
          <p:cNvPr id="9" name="Content Placeholder 5">
            <a:extLst>
              <a:ext uri="{FF2B5EF4-FFF2-40B4-BE49-F238E27FC236}">
                <a16:creationId xmlns:a16="http://schemas.microsoft.com/office/drawing/2014/main" id="{6E366A52-2ED3-109D-1547-9C3B75832C1E}"/>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C405AAD-8E1A-4EA7-8D3D-95ADCBB4D05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722F245F-0157-F849-22CE-BEBA0D3918E3}"/>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97B2647F-F16F-EAD3-4535-32AD005E667B}"/>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4FD69471-3511-9146-FE01-48CA89889C9F}"/>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18A37DB2-949F-3F72-F17E-BC2C6D5DE312}"/>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25CCB370-210B-972D-F952-E51425117A07}"/>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1FF72DEA-E545-F674-46D0-023762417E6A}"/>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B8B4B367-E91E-D37A-9459-6A53BDD5FCD8}"/>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FAF42015-120A-61DF-72B1-2414A9F0CA51}"/>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rgbClr val="FF0000"/>
                </a:solidFill>
                <a:effectLst/>
                <a:latin typeface="+mn-lt"/>
              </a:rPr>
              <a:t>Wie sieht es mit der frühen und intermediären AMD aus – wie werden diese definiert?</a:t>
            </a:r>
          </a:p>
          <a:p>
            <a:r>
              <a:rPr lang="de-DE" sz="1200" b="1" i="0" noProof="0" dirty="0">
                <a:solidFill>
                  <a:srgbClr val="FF0000"/>
                </a:solidFill>
                <a:effectLst/>
                <a:latin typeface="+mn-lt"/>
              </a:rPr>
              <a:t>Frühe AMD</a:t>
            </a:r>
            <a:r>
              <a:rPr lang="de-DE" sz="1200" b="0" i="0" noProof="0" dirty="0">
                <a:solidFill>
                  <a:srgbClr val="FF0000"/>
                </a:solidFill>
                <a:effectLst/>
                <a:latin typeface="+mn-lt"/>
              </a:rPr>
              <a:t>: </a:t>
            </a:r>
            <a:r>
              <a:rPr lang="de-DE" sz="1200" dirty="0">
                <a:solidFill>
                  <a:srgbClr val="FF0000"/>
                </a:solidFill>
              </a:rPr>
              <a:t>Definiert durch das Vorhandensein kleiner Drusen +/- „weniger“ intermediärer Drusen</a:t>
            </a:r>
            <a:endParaRPr lang="de-DE" sz="1200" b="0" i="0" noProof="0" dirty="0">
              <a:solidFill>
                <a:srgbClr val="FF0000"/>
              </a:solidFill>
              <a:effectLst/>
              <a:latin typeface="+mn-lt"/>
            </a:endParaRPr>
          </a:p>
          <a:p>
            <a:r>
              <a:rPr lang="de-DE" sz="1200" b="1" i="0" noProof="0" dirty="0">
                <a:solidFill>
                  <a:srgbClr val="0000FF"/>
                </a:solidFill>
                <a:effectLst/>
                <a:latin typeface="+mn-lt"/>
              </a:rPr>
              <a:t>Intermediäre AMD</a:t>
            </a:r>
            <a:r>
              <a:rPr lang="de-DE" sz="1200" b="0" i="0" noProof="0" dirty="0">
                <a:solidFill>
                  <a:srgbClr val="0000FF"/>
                </a:solidFill>
                <a:effectLst/>
                <a:latin typeface="+mn-lt"/>
              </a:rPr>
              <a:t>: ?</a:t>
            </a:r>
            <a:r>
              <a:rPr lang="de-DE" sz="1200" b="0" i="0" noProof="0" dirty="0">
                <a:solidFill>
                  <a:srgbClr val="FF99FF"/>
                </a:solidFill>
                <a:effectLst/>
                <a:latin typeface="+mn-lt"/>
              </a:rPr>
              <a:t>Gekennzeichnet durch ausgedehnte intermediäre Drusen </a:t>
            </a:r>
            <a:r>
              <a:rPr lang="de-DE" sz="1200" b="0" noProof="0" dirty="0">
                <a:solidFill>
                  <a:srgbClr val="FF99FF"/>
                </a:solidFill>
                <a:effectLst/>
                <a:latin typeface="+mn-lt"/>
              </a:rPr>
              <a:t>oder </a:t>
            </a:r>
            <a:r>
              <a:rPr lang="de-DE" sz="1200" b="0" i="0" noProof="0" dirty="0">
                <a:solidFill>
                  <a:srgbClr val="FF99FF"/>
                </a:solidFill>
                <a:effectLst/>
                <a:latin typeface="+mn-lt"/>
              </a:rPr>
              <a:t>das Vorhandensein großer Drusen</a:t>
            </a:r>
            <a:endParaRPr lang="de-DE" sz="1400" noProof="0" dirty="0">
              <a:solidFill>
                <a:srgbClr val="FF99FF"/>
              </a:solidFill>
              <a:latin typeface="+mn-lt"/>
            </a:endParaRPr>
          </a:p>
          <a:p>
            <a:r>
              <a:rPr lang="de-DE" sz="1200" b="1" i="0" noProof="0" dirty="0">
                <a:effectLst/>
                <a:latin typeface="+mn-lt"/>
              </a:rPr>
              <a:t>Fortgeschrittene AMD</a:t>
            </a:r>
            <a:r>
              <a:rPr lang="de-DE" sz="1200" b="0" i="0" noProof="0" dirty="0">
                <a:effectLst/>
                <a:latin typeface="+mn-lt"/>
              </a:rPr>
              <a:t>: Definiert durch das Vorliegen entweder einer geografischen Atrophie </a:t>
            </a:r>
            <a:r>
              <a:rPr lang="de-DE" sz="1200" b="0" noProof="0" dirty="0">
                <a:effectLst/>
                <a:latin typeface="+mn-lt"/>
              </a:rPr>
              <a:t>oder </a:t>
            </a:r>
            <a:r>
              <a:rPr lang="de-DE" sz="1200" b="0" i="0" noProof="0" dirty="0">
                <a:effectLst/>
                <a:latin typeface="+mn-lt"/>
              </a:rPr>
              <a:t>einer neovaskulären Membran </a:t>
            </a:r>
            <a:endParaRPr lang="de-DE" sz="1400" noProof="0" dirty="0">
              <a:latin typeface="+mn-lt"/>
            </a:endParaRPr>
          </a:p>
        </p:txBody>
      </p:sp>
      <p:sp>
        <p:nvSpPr>
          <p:cNvPr id="21" name="Frame 15">
            <a:extLst>
              <a:ext uri="{FF2B5EF4-FFF2-40B4-BE49-F238E27FC236}">
                <a16:creationId xmlns:a16="http://schemas.microsoft.com/office/drawing/2014/main" id="{4350AC50-65CB-D47E-4349-E5ACA9EBEC90}"/>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69888033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686C0A-E381-4060-B8E9-BCCBEA353B47}"/>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18308D86-2CE7-ADA6-161B-30A5BF32010C}"/>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88A768D6-4522-6A30-C73B-D95EFCB550BF}"/>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682444D4-602D-3F02-FBEF-534EDFDEBDC7}"/>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417EA7C4-3715-B062-952B-2843BA8EF162}"/>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C355A551-D806-B5C0-2E4F-221D07B7C59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7D07F168-9BE6-B474-5796-139AE04D413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BBBD568-383F-FE87-8261-42E1B0386F1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BE6DC89-533D-7A52-2D5F-6127B402C77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159</a:t>
            </a:fld>
            <a:endParaRPr lang="de-DE" noProof="0" dirty="0"/>
          </a:p>
        </p:txBody>
      </p:sp>
      <p:sp>
        <p:nvSpPr>
          <p:cNvPr id="9" name="Content Placeholder 5">
            <a:extLst>
              <a:ext uri="{FF2B5EF4-FFF2-40B4-BE49-F238E27FC236}">
                <a16:creationId xmlns:a16="http://schemas.microsoft.com/office/drawing/2014/main" id="{56B9CF9D-EA42-D3EA-B04C-3B342AA2406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8F7EAAEE-7358-DED6-33CB-7BC1601AD03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FEB376E4-682A-CCF1-8FB8-2C2814F76946}"/>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B009F8DA-DF2F-294A-E25E-D071DCB1FB01}"/>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1BDED746-EB43-118F-AC55-EF79EE34BC0E}"/>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2BAB2902-A723-499B-501C-7114304431EC}"/>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B2930805-476C-8E67-5A63-E6316F85C374}"/>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8B00B881-2B55-7D19-8A94-5C2A54D35894}"/>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1D358F26-6CAA-82B9-E451-C6255BFEEA31}"/>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9E8FD1BE-ADBE-AF23-1778-E6DA8E9AC00B}"/>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rgbClr val="FF0000"/>
                </a:solidFill>
                <a:effectLst/>
                <a:latin typeface="+mn-lt"/>
              </a:rPr>
              <a:t>Wie sieht es mit der frühen und intermediären AMD aus – wie werden diese definiert?</a:t>
            </a:r>
          </a:p>
          <a:p>
            <a:r>
              <a:rPr lang="de-DE" sz="1200" b="1" i="0" noProof="0" dirty="0">
                <a:solidFill>
                  <a:srgbClr val="FF0000"/>
                </a:solidFill>
                <a:effectLst/>
                <a:latin typeface="+mn-lt"/>
              </a:rPr>
              <a:t>Frühe AMD</a:t>
            </a:r>
            <a:r>
              <a:rPr lang="de-DE" sz="1200" b="0" i="0" noProof="0" dirty="0">
                <a:solidFill>
                  <a:srgbClr val="FF0000"/>
                </a:solidFill>
                <a:effectLst/>
                <a:latin typeface="+mn-lt"/>
              </a:rPr>
              <a:t>: </a:t>
            </a:r>
            <a:r>
              <a:rPr lang="de-DE" sz="1200" dirty="0">
                <a:solidFill>
                  <a:srgbClr val="FF0000"/>
                </a:solidFill>
              </a:rPr>
              <a:t>Definiert durch das Vorhandensein kleiner Drusen +/- „weniger“ intermediärer Drusen</a:t>
            </a:r>
            <a:endParaRPr lang="de-DE" sz="1200" b="0" i="0" noProof="0" dirty="0">
              <a:solidFill>
                <a:srgbClr val="FF0000"/>
              </a:solidFill>
              <a:effectLst/>
              <a:latin typeface="+mn-lt"/>
            </a:endParaRPr>
          </a:p>
          <a:p>
            <a:r>
              <a:rPr lang="de-DE" sz="1200" b="1" i="0" noProof="0" dirty="0">
                <a:solidFill>
                  <a:srgbClr val="0000FF"/>
                </a:solidFill>
                <a:effectLst/>
                <a:latin typeface="+mn-lt"/>
              </a:rPr>
              <a:t>Intermediäre AMD</a:t>
            </a:r>
            <a:r>
              <a:rPr lang="de-DE" sz="1200" b="0" i="0" noProof="0" dirty="0">
                <a:solidFill>
                  <a:srgbClr val="0000FF"/>
                </a:solidFill>
                <a:effectLst/>
                <a:latin typeface="+mn-lt"/>
              </a:rPr>
              <a:t>: </a:t>
            </a:r>
            <a:r>
              <a:rPr lang="de-DE" sz="1200" dirty="0">
                <a:solidFill>
                  <a:srgbClr val="0000FF"/>
                </a:solidFill>
                <a:latin typeface="+mn-lt"/>
              </a:rPr>
              <a:t>g</a:t>
            </a:r>
            <a:r>
              <a:rPr lang="de-DE" sz="1200" b="0" i="0" noProof="0" dirty="0" err="1">
                <a:solidFill>
                  <a:srgbClr val="0000FF"/>
                </a:solidFill>
                <a:effectLst/>
                <a:latin typeface="+mn-lt"/>
              </a:rPr>
              <a:t>ekennzeichnet</a:t>
            </a:r>
            <a:r>
              <a:rPr lang="de-DE" sz="1200" b="0" i="0" noProof="0" dirty="0">
                <a:solidFill>
                  <a:srgbClr val="0000FF"/>
                </a:solidFill>
                <a:effectLst/>
                <a:latin typeface="+mn-lt"/>
              </a:rPr>
              <a:t> durch ausgedehnte intermediäre Drusen </a:t>
            </a:r>
            <a:r>
              <a:rPr lang="de-DE" sz="1200" b="0" noProof="0" dirty="0">
                <a:solidFill>
                  <a:srgbClr val="0000FF"/>
                </a:solidFill>
                <a:effectLst/>
                <a:latin typeface="+mn-lt"/>
              </a:rPr>
              <a:t>oder </a:t>
            </a:r>
            <a:r>
              <a:rPr lang="de-DE" sz="1200" b="0" i="0" noProof="0" dirty="0">
                <a:solidFill>
                  <a:srgbClr val="0000FF"/>
                </a:solidFill>
                <a:effectLst/>
                <a:latin typeface="+mn-lt"/>
              </a:rPr>
              <a:t>das Vorhandensein großer Drusen</a:t>
            </a:r>
            <a:endParaRPr lang="de-DE" sz="1400" noProof="0" dirty="0">
              <a:solidFill>
                <a:srgbClr val="0000FF"/>
              </a:solidFill>
              <a:latin typeface="+mn-lt"/>
            </a:endParaRPr>
          </a:p>
          <a:p>
            <a:r>
              <a:rPr lang="de-DE" sz="1200" b="1" i="0" noProof="0" dirty="0">
                <a:effectLst/>
                <a:latin typeface="+mn-lt"/>
              </a:rPr>
              <a:t>Fortgeschrittene AMD</a:t>
            </a:r>
            <a:r>
              <a:rPr lang="de-DE" sz="1200" b="0" i="0" noProof="0" dirty="0">
                <a:effectLst/>
                <a:latin typeface="+mn-lt"/>
              </a:rPr>
              <a:t>: Definiert durch das Vorliegen entweder einer geografischen Atrophie </a:t>
            </a:r>
            <a:r>
              <a:rPr lang="de-DE" sz="1200" b="0" noProof="0" dirty="0">
                <a:effectLst/>
                <a:latin typeface="+mn-lt"/>
              </a:rPr>
              <a:t>oder </a:t>
            </a:r>
            <a:r>
              <a:rPr lang="de-DE" sz="1200" b="0" i="0" noProof="0" dirty="0">
                <a:effectLst/>
                <a:latin typeface="+mn-lt"/>
              </a:rPr>
              <a:t>einer neovaskulären Membran </a:t>
            </a:r>
            <a:endParaRPr lang="de-DE" sz="1400" noProof="0" dirty="0">
              <a:latin typeface="+mn-lt"/>
            </a:endParaRPr>
          </a:p>
        </p:txBody>
      </p:sp>
      <p:sp>
        <p:nvSpPr>
          <p:cNvPr id="22" name="Frame 15">
            <a:extLst>
              <a:ext uri="{FF2B5EF4-FFF2-40B4-BE49-F238E27FC236}">
                <a16:creationId xmlns:a16="http://schemas.microsoft.com/office/drawing/2014/main" id="{25F52DC4-AEEF-1CEE-822B-507BD46DE7E1}"/>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19176380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7C00E20-7E03-42B1-8D11-DDEFE9816036}"/>
              </a:ext>
            </a:extLst>
          </p:cNvPr>
          <p:cNvSpPr/>
          <p:nvPr/>
        </p:nvSpPr>
        <p:spPr>
          <a:xfrm>
            <a:off x="685800" y="1370076"/>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a:t>
            </a:fld>
            <a:endParaRPr lang="de-DE" noProof="0" dirty="0"/>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Rectangle 3">
            <a:extLst>
              <a:ext uri="{FF2B5EF4-FFF2-40B4-BE49-F238E27FC236}">
                <a16:creationId xmlns:a16="http://schemas.microsoft.com/office/drawing/2014/main" id="{4A9786E8-B6FC-4B01-ACB7-13B850FA87E7}"/>
              </a:ext>
            </a:extLst>
          </p:cNvPr>
          <p:cNvSpPr txBox="1">
            <a:spLocks noChangeArrowheads="1"/>
          </p:cNvSpPr>
          <p:nvPr/>
        </p:nvSpPr>
        <p:spPr bwMode="auto">
          <a:xfrm>
            <a:off x="609600" y="2362200"/>
            <a:ext cx="5462219" cy="2590791"/>
          </a:xfrm>
          <a:prstGeom prst="rect">
            <a:avLst/>
          </a:prstGeom>
          <a:solidFill>
            <a:schemeClr val="accent6">
              <a:lumMod val="20000"/>
              <a:lumOff val="80000"/>
            </a:schemeClr>
          </a:solidFill>
          <a:ln>
            <a:noFill/>
          </a:ln>
          <a:effec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eaLnBrk="1" hangingPunct="1">
              <a:buNone/>
            </a:pPr>
            <a:r>
              <a:rPr lang="de-DE" sz="1800" i="1" kern="0" noProof="0" dirty="0">
                <a:solidFill>
                  <a:srgbClr val="0000FF"/>
                </a:solidFill>
                <a:latin typeface="Arial" panose="020B0604020202020204" pitchFamily="34" charset="0"/>
              </a:rPr>
              <a:t>Was sind die weiteren Risikofaktoren für AMD?</a:t>
            </a:r>
          </a:p>
          <a:p>
            <a:pPr lvl="1" eaLnBrk="1" hangingPunct="1"/>
            <a:r>
              <a:rPr lang="de-DE" sz="1800" kern="0" noProof="0" dirty="0">
                <a:solidFill>
                  <a:srgbClr val="0000FF"/>
                </a:solidFill>
                <a:latin typeface="Arial" panose="020B0604020202020204" pitchFamily="34" charset="0"/>
              </a:rPr>
              <a:t>Sonnenexposition (Sonneneinstrahlung)</a:t>
            </a:r>
          </a:p>
          <a:p>
            <a:pPr lvl="1" eaLnBrk="1" hangingPunct="1"/>
            <a:r>
              <a:rPr lang="de-DE" sz="1800" kern="0" noProof="0" dirty="0">
                <a:solidFill>
                  <a:srgbClr val="0000FF"/>
                </a:solidFill>
                <a:latin typeface="Arial" panose="020B0604020202020204" pitchFamily="34" charset="0"/>
              </a:rPr>
              <a:t>Cholesterin (erhöht) &amp; CRP (hoher Wert)</a:t>
            </a:r>
          </a:p>
          <a:p>
            <a:pPr lvl="1" eaLnBrk="1" hangingPunct="1"/>
            <a:r>
              <a:rPr lang="de-DE" sz="1800" kern="0" noProof="0" dirty="0">
                <a:solidFill>
                  <a:srgbClr val="0000FF"/>
                </a:solidFill>
                <a:latin typeface="Arial" panose="020B0604020202020204" pitchFamily="34" charset="0"/>
              </a:rPr>
              <a:t>Helle Irisfarbe &amp; Hyperopie (Weitsichtigkeit)</a:t>
            </a:r>
          </a:p>
          <a:p>
            <a:pPr lvl="1" eaLnBrk="1" hangingPunct="1"/>
            <a:r>
              <a:rPr lang="de-DE" sz="1800" kern="0" noProof="0" dirty="0">
                <a:solidFill>
                  <a:srgbClr val="0000FF"/>
                </a:solidFill>
                <a:latin typeface="Arial" panose="020B0604020202020204" pitchFamily="34" charset="0"/>
              </a:rPr>
              <a:t>Alter &amp; Abstammung (kaukasisch)</a:t>
            </a:r>
          </a:p>
          <a:p>
            <a:pPr lvl="1" eaLnBrk="1" hangingPunct="1"/>
            <a:r>
              <a:rPr lang="de-DE" sz="1800" kern="0" noProof="0" dirty="0">
                <a:solidFill>
                  <a:srgbClr val="0000FF"/>
                </a:solidFill>
                <a:latin typeface="Arial" panose="020B0604020202020204" pitchFamily="34" charset="0"/>
              </a:rPr>
              <a:t>Rauchen</a:t>
            </a:r>
          </a:p>
          <a:p>
            <a:pPr lvl="1" eaLnBrk="1" hangingPunct="1"/>
            <a:r>
              <a:rPr lang="de-DE" sz="1800" kern="0" noProof="0" dirty="0">
                <a:solidFill>
                  <a:srgbClr val="0000FF"/>
                </a:solidFill>
                <a:latin typeface="Arial" panose="020B0604020202020204" pitchFamily="34" charset="0"/>
              </a:rPr>
              <a:t>Familie (Vorbelastung) &amp; Frauen (weibliches Geschlecht)</a:t>
            </a:r>
          </a:p>
        </p:txBody>
      </p:sp>
      <p:sp>
        <p:nvSpPr>
          <p:cNvPr id="25" name="Content Placeholder 5">
            <a:extLst>
              <a:ext uri="{FF2B5EF4-FFF2-40B4-BE49-F238E27FC236}">
                <a16:creationId xmlns:a16="http://schemas.microsoft.com/office/drawing/2014/main" id="{69B093F2-26A9-4A45-8E02-2614FCA459AE}"/>
              </a:ext>
            </a:extLst>
          </p:cNvPr>
          <p:cNvSpPr>
            <a:spLocks noGrp="1"/>
          </p:cNvSpPr>
          <p:nvPr>
            <p:ph idx="1"/>
          </p:nvPr>
        </p:nvSpPr>
        <p:spPr>
          <a:xfrm>
            <a:off x="381000" y="762000"/>
            <a:ext cx="7696201" cy="1600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b="1" noProof="0" dirty="0">
                <a:solidFill>
                  <a:srgbClr val="0000FF"/>
                </a:solidFill>
                <a:latin typeface="Arial" panose="020B0604020202020204" pitchFamily="34" charset="0"/>
              </a:rPr>
              <a:t>Das Alter </a:t>
            </a:r>
            <a:r>
              <a:rPr lang="de-DE" sz="1800" b="1" noProof="0" dirty="0">
                <a:latin typeface="Arial" panose="020B0604020202020204" pitchFamily="34" charset="0"/>
              </a:rPr>
              <a:t>ist der stärkste Risikofaktor </a:t>
            </a:r>
            <a:r>
              <a:rPr lang="de-DE" sz="1800" b="1" dirty="0">
                <a:latin typeface="Arial" panose="020B0604020202020204" pitchFamily="34" charset="0"/>
              </a:rPr>
              <a:t>für AMD</a:t>
            </a:r>
            <a:endParaRPr lang="de-DE" sz="1800" b="1" noProof="0" dirty="0">
              <a:latin typeface="Arial" panose="020B0604020202020204" pitchFamily="34" charset="0"/>
            </a:endParaRPr>
          </a:p>
        </p:txBody>
      </p:sp>
      <p:sp>
        <p:nvSpPr>
          <p:cNvPr id="3" name="Text Box 5">
            <a:extLst>
              <a:ext uri="{FF2B5EF4-FFF2-40B4-BE49-F238E27FC236}">
                <a16:creationId xmlns:a16="http://schemas.microsoft.com/office/drawing/2014/main" id="{52DFBE95-96EE-E49A-8A74-395B59D9351F}"/>
              </a:ext>
            </a:extLst>
          </p:cNvPr>
          <p:cNvSpPr txBox="1">
            <a:spLocks noChangeArrowheads="1"/>
          </p:cNvSpPr>
          <p:nvPr/>
        </p:nvSpPr>
        <p:spPr bwMode="auto">
          <a:xfrm>
            <a:off x="1889833" y="5257800"/>
            <a:ext cx="3659976"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en-US"/>
            </a:defPPr>
            <a:lvl1pPr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1pPr>
            <a:lvl2pPr marL="742950" indent="-28575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2pPr>
            <a:lvl3pPr marL="11430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3pPr>
            <a:lvl4pPr marL="16002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4pPr>
            <a:lvl5pPr marL="2057400" indent="-228600" algn="l" rtl="0" eaLnBrk="0" fontAlgn="base" hangingPunct="0">
              <a:spcBef>
                <a:spcPct val="0"/>
              </a:spcBef>
              <a:spcAft>
                <a:spcPct val="0"/>
              </a:spcAft>
              <a:defRPr kern="1200">
                <a:solidFill>
                  <a:schemeClr val="tx1"/>
                </a:solidFill>
                <a:latin typeface="Arial" panose="020B0604020202020204" pitchFamily="34" charset="0"/>
                <a:ea typeface="+mn-ea"/>
                <a:cs typeface="+mn-cs"/>
              </a:defRPr>
            </a:lvl5pPr>
            <a:lvl6pPr marL="25146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6pPr>
            <a:lvl7pPr marL="29718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7pPr>
            <a:lvl8pPr marL="34290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8pPr>
            <a:lvl9pPr marL="3886200" indent="-228600" algn="l" defTabSz="914400" rtl="0" eaLnBrk="0" fontAlgn="base" latinLnBrk="0" hangingPunct="0">
              <a:spcBef>
                <a:spcPct val="0"/>
              </a:spcBef>
              <a:spcAft>
                <a:spcPct val="0"/>
              </a:spcAft>
              <a:defRPr kern="1200">
                <a:solidFill>
                  <a:schemeClr val="tx1"/>
                </a:solidFill>
                <a:latin typeface="Arial" panose="020B0604020202020204" pitchFamily="34" charset="0"/>
                <a:ea typeface="+mn-ea"/>
                <a:cs typeface="+mn-cs"/>
              </a:defRPr>
            </a:lvl9pPr>
          </a:lstStyle>
          <a:p>
            <a:pPr eaLnBrk="1" hangingPunct="1"/>
            <a:r>
              <a:rPr lang="en-US" altLang="en-US" dirty="0"/>
              <a:t>Die </a:t>
            </a:r>
            <a:r>
              <a:rPr lang="en-US" altLang="en-US" dirty="0" err="1"/>
              <a:t>Eselsbrücke</a:t>
            </a:r>
            <a:r>
              <a:rPr lang="en-US" altLang="en-US" dirty="0"/>
              <a:t> </a:t>
            </a:r>
            <a:r>
              <a:rPr lang="en-US" altLang="en-US" dirty="0" err="1"/>
              <a:t>lautet</a:t>
            </a:r>
            <a:r>
              <a:rPr lang="en-US" altLang="en-US" dirty="0"/>
              <a:t>…</a:t>
            </a:r>
            <a:r>
              <a:rPr lang="en-US" altLang="en-US" b="1" dirty="0"/>
              <a:t>SCHARF</a:t>
            </a:r>
            <a:endParaRPr lang="en-US" altLang="en-US" b="1" i="1" dirty="0"/>
          </a:p>
        </p:txBody>
      </p:sp>
    </p:spTree>
    <p:extLst>
      <p:ext uri="{BB962C8B-B14F-4D97-AF65-F5344CB8AC3E}">
        <p14:creationId xmlns:p14="http://schemas.microsoft.com/office/powerpoint/2010/main" val="3676714589"/>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A4C629-ADBB-A4E8-4304-3C2A939BA787}"/>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EDF0609D-A548-FE3F-4613-92E43D34130B}"/>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CC032F76-5ABB-13DD-56FF-02C0478CAC5B}"/>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64DB16E2-1E07-A0B1-88C4-A578EB987AA9}"/>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6A40C4C9-EDE6-7079-A0AF-F03628605875}"/>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E050940-6A7A-0354-7C38-69F86B79F48F}"/>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37DF472D-C97A-1C03-152C-08C478777F8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8087DE8F-521E-0B77-A935-605FDC0CABB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72A8499B-3073-7F29-015C-9B1E0734EB8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160</a:t>
            </a:fld>
            <a:endParaRPr lang="de-DE" noProof="0" dirty="0"/>
          </a:p>
        </p:txBody>
      </p:sp>
      <p:sp>
        <p:nvSpPr>
          <p:cNvPr id="9" name="Content Placeholder 5">
            <a:extLst>
              <a:ext uri="{FF2B5EF4-FFF2-40B4-BE49-F238E27FC236}">
                <a16:creationId xmlns:a16="http://schemas.microsoft.com/office/drawing/2014/main" id="{107D9230-2739-B37F-2035-FD4A0E02CC16}"/>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36C33727-87FC-A958-2ABB-46D0C79777D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416B323-9398-2387-D343-989DADC761B3}"/>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91A09EEC-4685-7FAB-1270-AC06DE33DB3F}"/>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CADF47C3-8055-BB83-7684-4DA73D1BF496}"/>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2E3D6091-7CE0-920F-E65B-7CAE8FE8585B}"/>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73579335-E08B-2FE9-9C1C-9E53D945E295}"/>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EAAF30AA-AFD7-64A8-A781-E5DAF22CAE51}"/>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2A422C2F-5DAF-EE5B-FD67-9EBDA6FE0985}"/>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AA0B0FBD-A0AF-6967-2891-63E329E7CB6E}"/>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rgbClr val="FF0000"/>
                </a:solidFill>
                <a:effectLst/>
                <a:latin typeface="+mn-lt"/>
              </a:rPr>
              <a:t>Wie sieht es mit der frühen und intermediären AMD aus – wie werden diese definiert?</a:t>
            </a:r>
          </a:p>
          <a:p>
            <a:r>
              <a:rPr lang="de-DE" sz="1200" b="1" i="0" noProof="0" dirty="0">
                <a:solidFill>
                  <a:srgbClr val="FF0000"/>
                </a:solidFill>
                <a:effectLst/>
                <a:latin typeface="+mn-lt"/>
              </a:rPr>
              <a:t>Frühe AMD</a:t>
            </a:r>
            <a:r>
              <a:rPr lang="de-DE" sz="1200" b="0" i="0" noProof="0" dirty="0">
                <a:solidFill>
                  <a:srgbClr val="FF0000"/>
                </a:solidFill>
                <a:effectLst/>
                <a:latin typeface="+mn-lt"/>
              </a:rPr>
              <a:t>: </a:t>
            </a:r>
            <a:r>
              <a:rPr lang="de-DE" sz="1200" dirty="0">
                <a:solidFill>
                  <a:srgbClr val="FF0000"/>
                </a:solidFill>
              </a:rPr>
              <a:t>Definiert durch das Vorhandensein kleiner Drusen +/- „weniger“ intermediärer Drusen</a:t>
            </a:r>
            <a:endParaRPr lang="de-DE" sz="1200" b="0" i="0" noProof="0" dirty="0">
              <a:solidFill>
                <a:srgbClr val="FF0000"/>
              </a:solidFill>
              <a:effectLst/>
              <a:latin typeface="+mn-lt"/>
            </a:endParaRPr>
          </a:p>
          <a:p>
            <a:r>
              <a:rPr lang="de-DE" sz="1200" b="1" i="0" noProof="0" dirty="0">
                <a:solidFill>
                  <a:srgbClr val="0000FF"/>
                </a:solidFill>
                <a:effectLst/>
                <a:latin typeface="+mn-lt"/>
              </a:rPr>
              <a:t>Intermediäre AMD</a:t>
            </a:r>
            <a:r>
              <a:rPr lang="de-DE" sz="1200" b="0" i="0" noProof="0" dirty="0">
                <a:solidFill>
                  <a:srgbClr val="0000FF"/>
                </a:solidFill>
                <a:effectLst/>
                <a:latin typeface="+mn-lt"/>
              </a:rPr>
              <a:t>: </a:t>
            </a:r>
            <a:r>
              <a:rPr lang="de-DE" sz="1200" dirty="0">
                <a:solidFill>
                  <a:srgbClr val="0000FF"/>
                </a:solidFill>
                <a:latin typeface="+mn-lt"/>
              </a:rPr>
              <a:t>g</a:t>
            </a:r>
            <a:r>
              <a:rPr lang="de-DE" sz="1200" b="0" i="0" noProof="0" dirty="0" err="1">
                <a:solidFill>
                  <a:srgbClr val="0000FF"/>
                </a:solidFill>
                <a:effectLst/>
                <a:latin typeface="+mn-lt"/>
              </a:rPr>
              <a:t>ekennzeichnet</a:t>
            </a:r>
            <a:r>
              <a:rPr lang="de-DE" sz="1200" b="0" i="0" noProof="0" dirty="0">
                <a:solidFill>
                  <a:srgbClr val="0000FF"/>
                </a:solidFill>
                <a:effectLst/>
                <a:latin typeface="+mn-lt"/>
              </a:rPr>
              <a:t> durch ausgedehnte intermediäre Drusen </a:t>
            </a:r>
            <a:r>
              <a:rPr lang="de-DE" sz="1200" b="0" noProof="0" dirty="0">
                <a:solidFill>
                  <a:srgbClr val="0000FF"/>
                </a:solidFill>
                <a:effectLst/>
                <a:latin typeface="+mn-lt"/>
              </a:rPr>
              <a:t>oder </a:t>
            </a:r>
            <a:r>
              <a:rPr lang="de-DE" sz="1200" b="0" i="0" noProof="0" dirty="0">
                <a:solidFill>
                  <a:srgbClr val="0000FF"/>
                </a:solidFill>
                <a:effectLst/>
                <a:latin typeface="+mn-lt"/>
              </a:rPr>
              <a:t>das Vorhandensein großer Drusen</a:t>
            </a:r>
            <a:endParaRPr lang="de-DE" sz="1400" noProof="0" dirty="0">
              <a:solidFill>
                <a:srgbClr val="0000FF"/>
              </a:solidFill>
              <a:latin typeface="+mn-lt"/>
            </a:endParaRPr>
          </a:p>
          <a:p>
            <a:r>
              <a:rPr lang="de-DE" sz="1200" b="1" i="0" noProof="0" dirty="0">
                <a:effectLst/>
                <a:latin typeface="+mn-lt"/>
              </a:rPr>
              <a:t>Fortgeschrittene AMD</a:t>
            </a:r>
            <a:r>
              <a:rPr lang="de-DE" sz="1200" b="0" i="0" noProof="0" dirty="0">
                <a:effectLst/>
                <a:latin typeface="+mn-lt"/>
              </a:rPr>
              <a:t>: Definiert durch das Vorliegen entweder einer geografischen Atrophie </a:t>
            </a:r>
            <a:r>
              <a:rPr lang="de-DE" sz="1200" b="0" noProof="0" dirty="0">
                <a:effectLst/>
                <a:latin typeface="+mn-lt"/>
              </a:rPr>
              <a:t>oder </a:t>
            </a:r>
            <a:r>
              <a:rPr lang="de-DE" sz="1200" b="0" i="0" noProof="0" dirty="0">
                <a:effectLst/>
                <a:latin typeface="+mn-lt"/>
              </a:rPr>
              <a:t>einer neovaskulären Membran </a:t>
            </a:r>
            <a:endParaRPr lang="de-DE" sz="1400" noProof="0" dirty="0">
              <a:latin typeface="+mn-lt"/>
            </a:endParaRPr>
          </a:p>
        </p:txBody>
      </p:sp>
      <p:sp>
        <p:nvSpPr>
          <p:cNvPr id="21" name="TextBox 22">
            <a:extLst>
              <a:ext uri="{FF2B5EF4-FFF2-40B4-BE49-F238E27FC236}">
                <a16:creationId xmlns:a16="http://schemas.microsoft.com/office/drawing/2014/main" id="{F2C15211-CE49-8C07-13D1-9755E6134F95}"/>
              </a:ext>
            </a:extLst>
          </p:cNvPr>
          <p:cNvSpPr txBox="1"/>
          <p:nvPr/>
        </p:nvSpPr>
        <p:spPr>
          <a:xfrm>
            <a:off x="4639076" y="2172877"/>
            <a:ext cx="4343400" cy="1318310"/>
          </a:xfrm>
          <a:prstGeom prst="rect">
            <a:avLst/>
          </a:prstGeom>
          <a:solidFill>
            <a:schemeClr val="accent5">
              <a:lumMod val="75000"/>
            </a:schemeClr>
          </a:solidFill>
        </p:spPr>
        <p:txBody>
          <a:bodyPr wrap="square" lIns="25400" tIns="12700" rIns="25400" bIns="12700" rtlCol="0">
            <a:spAutoFit/>
          </a:bodyPr>
          <a:lstStyle/>
          <a:p>
            <a:r>
              <a:rPr lang="de-DE" sz="1400" i="1" noProof="0" dirty="0"/>
              <a:t>Was erhöht bei einem Patienten mit trockener AMD das Risiko für eine feuchte AMD?</a:t>
            </a:r>
            <a:endParaRPr lang="de-DE" sz="1400" i="1" noProof="0" dirty="0">
              <a:solidFill>
                <a:schemeClr val="accent5">
                  <a:lumMod val="75000"/>
                </a:schemeClr>
              </a:solidFill>
            </a:endParaRPr>
          </a:p>
          <a:p>
            <a:r>
              <a:rPr lang="de-DE" sz="1400" noProof="0" dirty="0">
                <a:solidFill>
                  <a:schemeClr val="accent5">
                    <a:lumMod val="75000"/>
                  </a:schemeClr>
                </a:solidFill>
              </a:rPr>
              <a:t>Mit einem Wort: </a:t>
            </a:r>
            <a:r>
              <a:rPr lang="de-DE" sz="1400" b="1" noProof="0" dirty="0">
                <a:solidFill>
                  <a:schemeClr val="accent5">
                    <a:lumMod val="75000"/>
                  </a:schemeClr>
                </a:solidFill>
              </a:rPr>
              <a:t>Drusen</a:t>
            </a:r>
            <a:r>
              <a:rPr lang="de-DE" sz="1400" noProof="0" dirty="0">
                <a:solidFill>
                  <a:schemeClr val="accent5">
                    <a:lumMod val="75000"/>
                  </a:schemeClr>
                </a:solidFill>
              </a:rPr>
              <a:t>. Die durch Drusen verursachten Schäden an der Bruch-Membran erzeugen ein proangiogenes Milieu, das zur Entwicklung einer MNV führt.</a:t>
            </a:r>
          </a:p>
        </p:txBody>
      </p:sp>
      <p:sp>
        <p:nvSpPr>
          <p:cNvPr id="22" name="Frame 15">
            <a:extLst>
              <a:ext uri="{FF2B5EF4-FFF2-40B4-BE49-F238E27FC236}">
                <a16:creationId xmlns:a16="http://schemas.microsoft.com/office/drawing/2014/main" id="{23461D10-32F8-B479-0E3F-F992709FF915}"/>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470194466"/>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49AA0C-7791-7671-4D26-27457418A056}"/>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E02B5F24-9F87-5C92-87AA-17077ECD486D}"/>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395B80B6-D049-FD0E-DF7B-DC03BB1832C3}"/>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CD5DBA96-C8E4-DE0D-45AD-6D8F44B0A499}"/>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6E929451-DF6A-11EA-2234-5C53079C0949}"/>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75141D24-1AD4-D41B-BA65-3360BB009A7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2B8E029B-DD6F-6F0D-708C-17AC42B4A57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819D57D7-2CAB-855E-5B20-DA47FB672C1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4D9DA67-F6B2-D2D1-2245-6E459AD7EE2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161</a:t>
            </a:fld>
            <a:endParaRPr lang="de-DE" noProof="0" dirty="0"/>
          </a:p>
        </p:txBody>
      </p:sp>
      <p:sp>
        <p:nvSpPr>
          <p:cNvPr id="9" name="Content Placeholder 5">
            <a:extLst>
              <a:ext uri="{FF2B5EF4-FFF2-40B4-BE49-F238E27FC236}">
                <a16:creationId xmlns:a16="http://schemas.microsoft.com/office/drawing/2014/main" id="{E770B086-7861-03E4-7D2B-13A59CF0E442}"/>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C52B7AEB-EF6D-68BD-91BB-C39D827892D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9680ABAE-8CD1-3A4C-FAE5-57E997069411}"/>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C98B8B01-DD64-DC6E-1B17-D492A38A36B1}"/>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3970C79B-815D-835F-7E91-C9A05DC1D4A9}"/>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F69EF9E8-E13C-75A8-CC33-3D8CC474833A}"/>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ACC396DB-B79A-40E2-8692-7F5A5F7BE741}"/>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A060AAB3-8EAF-7F55-2F07-F4C34B745CED}"/>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03CD8934-F88F-A8CD-83D0-5E4415738962}"/>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C3ABADB5-1EE9-3C6C-9B50-4E4076061F60}"/>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chemeClr val="bg1">
                    <a:lumMod val="65000"/>
                  </a:schemeClr>
                </a:solidFill>
                <a:effectLst/>
                <a:latin typeface="+mn-lt"/>
              </a:rPr>
              <a:t>Wie sieht es mit der frühen und intermediären AMD aus – wie werden diese definiert?</a:t>
            </a:r>
          </a:p>
          <a:p>
            <a:r>
              <a:rPr lang="de-DE" sz="1200" b="1" i="0" noProof="0" dirty="0">
                <a:solidFill>
                  <a:schemeClr val="bg1">
                    <a:lumMod val="65000"/>
                  </a:schemeClr>
                </a:solidFill>
                <a:effectLst/>
                <a:latin typeface="+mn-lt"/>
              </a:rPr>
              <a:t>Frühe AMD</a:t>
            </a:r>
            <a:r>
              <a:rPr lang="de-DE" sz="1200" b="0" i="0" noProof="0" dirty="0">
                <a:solidFill>
                  <a:schemeClr val="bg1">
                    <a:lumMod val="65000"/>
                  </a:schemeClr>
                </a:solidFill>
                <a:effectLst/>
                <a:latin typeface="+mn-lt"/>
              </a:rPr>
              <a:t>: </a:t>
            </a:r>
            <a:r>
              <a:rPr lang="de-DE" sz="1200" dirty="0">
                <a:solidFill>
                  <a:schemeClr val="bg1">
                    <a:lumMod val="65000"/>
                  </a:schemeClr>
                </a:solidFill>
              </a:rPr>
              <a:t>Definiert durch das Vorhandensein kleiner Drusen +/- „weniger“ intermediärer Drusen</a:t>
            </a:r>
            <a:endParaRPr lang="de-DE" sz="1200" b="0" i="0" noProof="0" dirty="0">
              <a:solidFill>
                <a:schemeClr val="bg1">
                  <a:lumMod val="65000"/>
                </a:schemeClr>
              </a:solidFill>
              <a:effectLst/>
              <a:latin typeface="+mn-lt"/>
            </a:endParaRPr>
          </a:p>
          <a:p>
            <a:r>
              <a:rPr lang="de-DE" sz="1200" b="1" i="0" noProof="0" dirty="0">
                <a:solidFill>
                  <a:schemeClr val="bg1">
                    <a:lumMod val="65000"/>
                  </a:schemeClr>
                </a:solidFill>
                <a:effectLst/>
                <a:latin typeface="+mn-lt"/>
              </a:rPr>
              <a:t>Intermediäre AMD</a:t>
            </a:r>
            <a:r>
              <a:rPr lang="de-DE" sz="1200" b="0" i="0" noProof="0" dirty="0">
                <a:solidFill>
                  <a:schemeClr val="bg1">
                    <a:lumMod val="65000"/>
                  </a:schemeClr>
                </a:solidFill>
                <a:effectLst/>
                <a:latin typeface="+mn-lt"/>
              </a:rPr>
              <a:t>: </a:t>
            </a:r>
            <a:r>
              <a:rPr lang="de-DE" sz="1200" dirty="0">
                <a:solidFill>
                  <a:schemeClr val="bg1">
                    <a:lumMod val="65000"/>
                  </a:schemeClr>
                </a:solidFill>
                <a:latin typeface="+mn-lt"/>
              </a:rPr>
              <a:t>g</a:t>
            </a:r>
            <a:r>
              <a:rPr lang="de-DE" sz="1200" b="0" i="0" noProof="0" dirty="0" err="1">
                <a:solidFill>
                  <a:schemeClr val="bg1">
                    <a:lumMod val="65000"/>
                  </a:schemeClr>
                </a:solidFill>
                <a:effectLst/>
                <a:latin typeface="+mn-lt"/>
              </a:rPr>
              <a:t>ekennzeichnet</a:t>
            </a:r>
            <a:r>
              <a:rPr lang="de-DE" sz="1200" b="0" i="0" noProof="0" dirty="0">
                <a:solidFill>
                  <a:schemeClr val="bg1">
                    <a:lumMod val="65000"/>
                  </a:schemeClr>
                </a:solidFill>
                <a:effectLst/>
                <a:latin typeface="+mn-lt"/>
              </a:rPr>
              <a:t> durch ausgedehnte intermediäre Drusen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das Vorhandensein großer </a:t>
            </a:r>
            <a:r>
              <a:rPr lang="de-DE" sz="1200" b="1" i="0" noProof="0" dirty="0">
                <a:solidFill>
                  <a:srgbClr val="0000FF"/>
                </a:solidFill>
                <a:effectLst/>
                <a:latin typeface="+mn-lt"/>
              </a:rPr>
              <a:t>Drusen</a:t>
            </a:r>
            <a:endParaRPr lang="de-DE" sz="1400" b="1" noProof="0" dirty="0">
              <a:solidFill>
                <a:srgbClr val="0000FF"/>
              </a:solidFill>
              <a:latin typeface="+mn-lt"/>
            </a:endParaRPr>
          </a:p>
          <a:p>
            <a:r>
              <a:rPr lang="de-DE" sz="1200" b="1" i="0" noProof="0" dirty="0">
                <a:solidFill>
                  <a:schemeClr val="bg1">
                    <a:lumMod val="65000"/>
                  </a:schemeClr>
                </a:solidFill>
                <a:effectLst/>
                <a:latin typeface="+mn-lt"/>
              </a:rPr>
              <a:t>Fortgeschrittene AMD</a:t>
            </a:r>
            <a:r>
              <a:rPr lang="de-DE" sz="1200" b="0" i="0" noProof="0" dirty="0">
                <a:solidFill>
                  <a:schemeClr val="bg1">
                    <a:lumMod val="65000"/>
                  </a:schemeClr>
                </a:solidFill>
                <a:effectLst/>
                <a:latin typeface="+mn-lt"/>
              </a:rPr>
              <a:t>: Definiert durch das Vorliegen entweder einer geografischen Atrophie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einer neovaskulären Membran </a:t>
            </a:r>
            <a:endParaRPr lang="de-DE" sz="1400" noProof="0" dirty="0">
              <a:solidFill>
                <a:schemeClr val="bg1">
                  <a:lumMod val="65000"/>
                </a:schemeClr>
              </a:solidFill>
              <a:latin typeface="+mn-lt"/>
            </a:endParaRPr>
          </a:p>
        </p:txBody>
      </p:sp>
      <p:sp>
        <p:nvSpPr>
          <p:cNvPr id="21" name="TextBox 22">
            <a:extLst>
              <a:ext uri="{FF2B5EF4-FFF2-40B4-BE49-F238E27FC236}">
                <a16:creationId xmlns:a16="http://schemas.microsoft.com/office/drawing/2014/main" id="{06BE7CDE-7043-1B39-F8A5-ECF897DDB516}"/>
              </a:ext>
            </a:extLst>
          </p:cNvPr>
          <p:cNvSpPr txBox="1"/>
          <p:nvPr/>
        </p:nvSpPr>
        <p:spPr>
          <a:xfrm>
            <a:off x="4639076" y="2172877"/>
            <a:ext cx="4343400" cy="1318310"/>
          </a:xfrm>
          <a:prstGeom prst="rect">
            <a:avLst/>
          </a:prstGeom>
          <a:solidFill>
            <a:schemeClr val="accent5">
              <a:lumMod val="75000"/>
            </a:schemeClr>
          </a:solidFill>
        </p:spPr>
        <p:txBody>
          <a:bodyPr wrap="square" lIns="25400" tIns="12700" rIns="25400" bIns="12700" rtlCol="0">
            <a:spAutoFit/>
          </a:bodyPr>
          <a:lstStyle/>
          <a:p>
            <a:r>
              <a:rPr lang="de-DE" sz="1400" i="1" noProof="0" dirty="0"/>
              <a:t>Was erhöht bei einem Patienten mit trockener AMD das Risiko für eine feuchte AMD?</a:t>
            </a:r>
          </a:p>
          <a:p>
            <a:r>
              <a:rPr lang="de-DE" sz="1400" noProof="0" dirty="0"/>
              <a:t>Mit einem Wort: </a:t>
            </a:r>
            <a:r>
              <a:rPr lang="de-DE" sz="1400" b="1" noProof="0" dirty="0"/>
              <a:t>Drusen</a:t>
            </a:r>
            <a:r>
              <a:rPr lang="de-DE" sz="1400" noProof="0" dirty="0"/>
              <a:t>. </a:t>
            </a:r>
            <a:r>
              <a:rPr lang="de-DE" sz="1400" noProof="0" dirty="0">
                <a:solidFill>
                  <a:schemeClr val="accent5">
                    <a:lumMod val="75000"/>
                  </a:schemeClr>
                </a:solidFill>
              </a:rPr>
              <a:t>Die durch Drusen verursachten Schäden an der Bruch-Membran erzeugen ein proangiogenes Milieu, das zur Entwicklung einer MNV führt.</a:t>
            </a:r>
          </a:p>
        </p:txBody>
      </p:sp>
      <p:sp>
        <p:nvSpPr>
          <p:cNvPr id="22" name="Frame 15">
            <a:extLst>
              <a:ext uri="{FF2B5EF4-FFF2-40B4-BE49-F238E27FC236}">
                <a16:creationId xmlns:a16="http://schemas.microsoft.com/office/drawing/2014/main" id="{1B8D3278-9F18-8239-983F-7804F719CAEA}"/>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3266620774"/>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9C9B0D-505D-DCE9-21C0-F2FBB04FD21B}"/>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7E755ABD-BC28-61F2-E2C5-57A7F4341F82}"/>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417D1537-F6E0-866D-5C58-2EDD8C649129}"/>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00B5EDC8-B425-D4E3-7B5D-13DA85213922}"/>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AC3A0CC-BC9F-490D-6A56-1676804F2481}"/>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7BFB5FC7-63E8-7FAC-4D38-486745929ACD}"/>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B4A9B344-8C31-EC9F-3159-C12959812F8C}"/>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313BB0A-B5B3-2DF5-7802-E99F3E4E474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B3ED192D-27D0-E75A-269A-4C8B870C3F9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162</a:t>
            </a:fld>
            <a:endParaRPr lang="de-DE" noProof="0" dirty="0"/>
          </a:p>
        </p:txBody>
      </p:sp>
      <p:sp>
        <p:nvSpPr>
          <p:cNvPr id="9" name="Content Placeholder 5">
            <a:extLst>
              <a:ext uri="{FF2B5EF4-FFF2-40B4-BE49-F238E27FC236}">
                <a16:creationId xmlns:a16="http://schemas.microsoft.com/office/drawing/2014/main" id="{1E4EE7CC-95C6-C296-21EC-35FA4F99887F}"/>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A924A02-3548-F2D8-A970-7B949E9AD3C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DAA1FC8E-A72C-DAA3-0C03-604B27D18EF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F17AD27B-7CF6-54FE-94A4-2E2206294D77}"/>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5070075C-C416-53C8-1FE2-47BB94E4E393}"/>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786BF172-25DA-694B-1F81-614054FB03A7}"/>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BA16B192-099C-F9FB-29A4-3F79494B484B}"/>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8721C536-1CE9-A78E-01D6-1BCBB2AAF820}"/>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F1272F80-16FB-1F66-F03C-51512F665556}"/>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A00B389D-FD2E-7797-A7F6-68A1E16B3FB4}"/>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chemeClr val="bg1">
                    <a:lumMod val="65000"/>
                  </a:schemeClr>
                </a:solidFill>
                <a:effectLst/>
                <a:latin typeface="+mn-lt"/>
              </a:rPr>
              <a:t>Wie sieht es mit der frühen und intermediären AMD aus – wie werden diese definiert?</a:t>
            </a:r>
          </a:p>
          <a:p>
            <a:r>
              <a:rPr lang="de-DE" sz="1200" b="1" i="0" noProof="0" dirty="0">
                <a:solidFill>
                  <a:schemeClr val="bg1">
                    <a:lumMod val="65000"/>
                  </a:schemeClr>
                </a:solidFill>
                <a:effectLst/>
                <a:latin typeface="+mn-lt"/>
              </a:rPr>
              <a:t>Frühe AMD</a:t>
            </a:r>
            <a:r>
              <a:rPr lang="de-DE" sz="1200" b="0" i="0" noProof="0" dirty="0">
                <a:solidFill>
                  <a:schemeClr val="bg1">
                    <a:lumMod val="65000"/>
                  </a:schemeClr>
                </a:solidFill>
                <a:effectLst/>
                <a:latin typeface="+mn-lt"/>
              </a:rPr>
              <a:t>: </a:t>
            </a:r>
            <a:r>
              <a:rPr lang="de-DE" sz="1200" dirty="0">
                <a:solidFill>
                  <a:schemeClr val="bg1">
                    <a:lumMod val="65000"/>
                  </a:schemeClr>
                </a:solidFill>
              </a:rPr>
              <a:t>Definiert durch das Vorhandensein kleiner Drusen +/- „weniger“ intermediärer Drusen</a:t>
            </a:r>
            <a:endParaRPr lang="de-DE" sz="1200" b="0" i="0" noProof="0" dirty="0">
              <a:solidFill>
                <a:schemeClr val="bg1">
                  <a:lumMod val="65000"/>
                </a:schemeClr>
              </a:solidFill>
              <a:effectLst/>
              <a:latin typeface="+mn-lt"/>
            </a:endParaRPr>
          </a:p>
          <a:p>
            <a:r>
              <a:rPr lang="de-DE" sz="1200" b="1" i="0" noProof="0" dirty="0">
                <a:solidFill>
                  <a:schemeClr val="bg1">
                    <a:lumMod val="65000"/>
                  </a:schemeClr>
                </a:solidFill>
                <a:effectLst/>
                <a:latin typeface="+mn-lt"/>
              </a:rPr>
              <a:t>Intermediäre AMD</a:t>
            </a:r>
            <a:r>
              <a:rPr lang="de-DE" sz="1200" b="0" i="0" noProof="0" dirty="0">
                <a:solidFill>
                  <a:schemeClr val="bg1">
                    <a:lumMod val="65000"/>
                  </a:schemeClr>
                </a:solidFill>
                <a:effectLst/>
                <a:latin typeface="+mn-lt"/>
              </a:rPr>
              <a:t>: </a:t>
            </a:r>
            <a:r>
              <a:rPr lang="de-DE" sz="1200" dirty="0">
                <a:solidFill>
                  <a:schemeClr val="bg1">
                    <a:lumMod val="65000"/>
                  </a:schemeClr>
                </a:solidFill>
                <a:latin typeface="+mn-lt"/>
              </a:rPr>
              <a:t>g</a:t>
            </a:r>
            <a:r>
              <a:rPr lang="de-DE" sz="1200" b="0" i="0" noProof="0" dirty="0" err="1">
                <a:solidFill>
                  <a:schemeClr val="bg1">
                    <a:lumMod val="65000"/>
                  </a:schemeClr>
                </a:solidFill>
                <a:effectLst/>
                <a:latin typeface="+mn-lt"/>
              </a:rPr>
              <a:t>ekennzeichnet</a:t>
            </a:r>
            <a:r>
              <a:rPr lang="de-DE" sz="1200" b="0" i="0" noProof="0" dirty="0">
                <a:solidFill>
                  <a:schemeClr val="bg1">
                    <a:lumMod val="65000"/>
                  </a:schemeClr>
                </a:solidFill>
                <a:effectLst/>
                <a:latin typeface="+mn-lt"/>
              </a:rPr>
              <a:t> durch ausgedehnte intermediäre Drusen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das Vorhandensein großer </a:t>
            </a:r>
            <a:r>
              <a:rPr lang="de-DE" sz="1200" b="1" i="0" noProof="0" dirty="0">
                <a:solidFill>
                  <a:srgbClr val="0000FF"/>
                </a:solidFill>
                <a:effectLst/>
                <a:latin typeface="+mn-lt"/>
              </a:rPr>
              <a:t>Drusen</a:t>
            </a:r>
            <a:endParaRPr lang="de-DE" sz="1400" b="1" noProof="0" dirty="0">
              <a:solidFill>
                <a:srgbClr val="0000FF"/>
              </a:solidFill>
              <a:latin typeface="+mn-lt"/>
            </a:endParaRPr>
          </a:p>
          <a:p>
            <a:r>
              <a:rPr lang="de-DE" sz="1200" b="1" i="0" noProof="0" dirty="0">
                <a:solidFill>
                  <a:schemeClr val="bg1">
                    <a:lumMod val="65000"/>
                  </a:schemeClr>
                </a:solidFill>
                <a:effectLst/>
                <a:latin typeface="+mn-lt"/>
              </a:rPr>
              <a:t>Fortgeschrittene AMD</a:t>
            </a:r>
            <a:r>
              <a:rPr lang="de-DE" sz="1200" b="0" i="0" noProof="0" dirty="0">
                <a:solidFill>
                  <a:schemeClr val="bg1">
                    <a:lumMod val="65000"/>
                  </a:schemeClr>
                </a:solidFill>
                <a:effectLst/>
                <a:latin typeface="+mn-lt"/>
              </a:rPr>
              <a:t>: Definiert durch das Vorliegen entweder einer geografischen Atrophie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einer neovaskulären Membran </a:t>
            </a:r>
            <a:endParaRPr lang="de-DE" sz="1400" noProof="0" dirty="0">
              <a:solidFill>
                <a:schemeClr val="bg1">
                  <a:lumMod val="65000"/>
                </a:schemeClr>
              </a:solidFill>
              <a:latin typeface="+mn-lt"/>
            </a:endParaRPr>
          </a:p>
        </p:txBody>
      </p:sp>
      <p:sp>
        <p:nvSpPr>
          <p:cNvPr id="21" name="TextBox 22">
            <a:extLst>
              <a:ext uri="{FF2B5EF4-FFF2-40B4-BE49-F238E27FC236}">
                <a16:creationId xmlns:a16="http://schemas.microsoft.com/office/drawing/2014/main" id="{BA0BEE4B-1420-E5C2-0E85-B95B8ED7DE2C}"/>
              </a:ext>
            </a:extLst>
          </p:cNvPr>
          <p:cNvSpPr txBox="1"/>
          <p:nvPr/>
        </p:nvSpPr>
        <p:spPr>
          <a:xfrm>
            <a:off x="4639076" y="2172877"/>
            <a:ext cx="4343400" cy="1318310"/>
          </a:xfrm>
          <a:prstGeom prst="rect">
            <a:avLst/>
          </a:prstGeom>
          <a:solidFill>
            <a:schemeClr val="accent5">
              <a:lumMod val="75000"/>
            </a:schemeClr>
          </a:solidFill>
        </p:spPr>
        <p:txBody>
          <a:bodyPr wrap="square" lIns="25400" tIns="12700" rIns="25400" bIns="12700" rtlCol="0">
            <a:spAutoFit/>
          </a:bodyPr>
          <a:lstStyle/>
          <a:p>
            <a:r>
              <a:rPr lang="de-DE" sz="1400" i="1" noProof="0" dirty="0"/>
              <a:t>Was erhöht bei einem Patienten mit trockener AMD das Risiko für eine feuchte AMD?</a:t>
            </a:r>
          </a:p>
          <a:p>
            <a:r>
              <a:rPr lang="de-DE" sz="1400" noProof="0" dirty="0"/>
              <a:t>Mit einem Wort: </a:t>
            </a:r>
            <a:r>
              <a:rPr lang="de-DE" sz="1400" b="1" noProof="0" dirty="0"/>
              <a:t>Drusen</a:t>
            </a:r>
            <a:r>
              <a:rPr lang="de-DE" sz="1400" noProof="0" dirty="0"/>
              <a:t>. </a:t>
            </a:r>
            <a:r>
              <a:rPr lang="de-DE" sz="1400" noProof="0" dirty="0">
                <a:solidFill>
                  <a:srgbClr val="0000FF"/>
                </a:solidFill>
              </a:rPr>
              <a:t>Die durch Drusen verursachten Schäden an der Bruch-Membran erzeugen ein </a:t>
            </a:r>
            <a:r>
              <a:rPr lang="de-DE" sz="1400" noProof="0" dirty="0" err="1">
                <a:solidFill>
                  <a:srgbClr val="0000FF"/>
                </a:solidFill>
              </a:rPr>
              <a:t>proangiogenes</a:t>
            </a:r>
            <a:r>
              <a:rPr lang="de-DE" sz="1400" noProof="0" dirty="0">
                <a:solidFill>
                  <a:srgbClr val="0000FF"/>
                </a:solidFill>
              </a:rPr>
              <a:t> Milieu, das zur Entwicklung einer MNV führt.</a:t>
            </a:r>
          </a:p>
        </p:txBody>
      </p:sp>
      <p:sp>
        <p:nvSpPr>
          <p:cNvPr id="22" name="Frame 15">
            <a:extLst>
              <a:ext uri="{FF2B5EF4-FFF2-40B4-BE49-F238E27FC236}">
                <a16:creationId xmlns:a16="http://schemas.microsoft.com/office/drawing/2014/main" id="{5E71F116-9EEB-E33A-8023-D19100DE6F7E}"/>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3769732001"/>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67EE6B-BED8-9B75-D4BD-B4D359DF136E}"/>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873BC478-0CF0-15C4-BF82-39BAEAC4FE3B}"/>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30BD5D1F-8144-092C-3292-44DE7BB77086}"/>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3384B092-DFED-A9E8-D2D3-042FA8520BFF}"/>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2C029520-A643-868C-8AE0-ACD086E9B937}"/>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FA3CB1C7-607D-E41F-24DD-38A2DE6D6E8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ACA8FB6E-EAE3-12D7-F0DE-04D57C99D37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DC13F30-11D0-8B30-AD8B-DF4129400C3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76EB8259-8000-A00E-8FB8-481231159EF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163</a:t>
            </a:fld>
            <a:endParaRPr lang="de-DE" noProof="0" dirty="0"/>
          </a:p>
        </p:txBody>
      </p:sp>
      <p:sp>
        <p:nvSpPr>
          <p:cNvPr id="9" name="Content Placeholder 5">
            <a:extLst>
              <a:ext uri="{FF2B5EF4-FFF2-40B4-BE49-F238E27FC236}">
                <a16:creationId xmlns:a16="http://schemas.microsoft.com/office/drawing/2014/main" id="{37E7F94A-6EF1-E4DF-D410-169D595564CD}"/>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FB09E311-9E3E-BBBF-B59F-A0291BD1431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27F70EA9-0227-C908-0092-5D96E8CE79B6}"/>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6B2136CA-A2E9-B73D-5FD3-BC185B44DDB8}"/>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45DC5770-4839-460D-49F7-C00691966BEE}"/>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F33072EA-DEBD-F0B3-80E3-AFBF9FDF85DF}"/>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39CD5E96-87F4-0EF9-87AC-591DD9B652DA}"/>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6BCB21A4-FD91-9616-6D8F-30FAA650AAE2}"/>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DEA33FA4-23E8-C9E7-27EE-5A1F9E69297C}"/>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7E7F3CC1-A1EB-67F8-0310-CC40DF768290}"/>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chemeClr val="bg1">
                    <a:lumMod val="65000"/>
                  </a:schemeClr>
                </a:solidFill>
                <a:effectLst/>
                <a:latin typeface="+mn-lt"/>
              </a:rPr>
              <a:t>Wie sieht es mit der frühen und intermediären AMD aus – wie werden diese definiert?</a:t>
            </a:r>
          </a:p>
          <a:p>
            <a:r>
              <a:rPr lang="de-DE" sz="1200" b="1" i="0" noProof="0" dirty="0">
                <a:solidFill>
                  <a:schemeClr val="bg1">
                    <a:lumMod val="65000"/>
                  </a:schemeClr>
                </a:solidFill>
                <a:effectLst/>
                <a:latin typeface="+mn-lt"/>
              </a:rPr>
              <a:t>Frühe AMD</a:t>
            </a:r>
            <a:r>
              <a:rPr lang="de-DE" sz="1200" b="0" i="0" noProof="0" dirty="0">
                <a:solidFill>
                  <a:schemeClr val="bg1">
                    <a:lumMod val="65000"/>
                  </a:schemeClr>
                </a:solidFill>
                <a:effectLst/>
                <a:latin typeface="+mn-lt"/>
              </a:rPr>
              <a:t>: </a:t>
            </a:r>
            <a:r>
              <a:rPr lang="de-DE" sz="1200" dirty="0">
                <a:solidFill>
                  <a:schemeClr val="bg1">
                    <a:lumMod val="65000"/>
                  </a:schemeClr>
                </a:solidFill>
              </a:rPr>
              <a:t>Definiert durch das Vorhandensein kleiner Drusen +/- „weniger“ intermediärer Drusen</a:t>
            </a:r>
            <a:endParaRPr lang="de-DE" sz="1200" b="0" i="0" noProof="0" dirty="0">
              <a:solidFill>
                <a:schemeClr val="bg1">
                  <a:lumMod val="65000"/>
                </a:schemeClr>
              </a:solidFill>
              <a:effectLst/>
              <a:latin typeface="+mn-lt"/>
            </a:endParaRPr>
          </a:p>
          <a:p>
            <a:r>
              <a:rPr lang="de-DE" sz="1200" b="1" i="0" noProof="0" dirty="0">
                <a:solidFill>
                  <a:schemeClr val="bg1">
                    <a:lumMod val="65000"/>
                  </a:schemeClr>
                </a:solidFill>
                <a:effectLst/>
                <a:latin typeface="+mn-lt"/>
              </a:rPr>
              <a:t>Intermediäre AMD</a:t>
            </a:r>
            <a:r>
              <a:rPr lang="de-DE" sz="1200" b="0" i="0" noProof="0" dirty="0">
                <a:solidFill>
                  <a:schemeClr val="bg1">
                    <a:lumMod val="65000"/>
                  </a:schemeClr>
                </a:solidFill>
                <a:effectLst/>
                <a:latin typeface="+mn-lt"/>
              </a:rPr>
              <a:t>: </a:t>
            </a:r>
            <a:r>
              <a:rPr lang="de-DE" sz="1200" dirty="0">
                <a:solidFill>
                  <a:schemeClr val="bg1">
                    <a:lumMod val="65000"/>
                  </a:schemeClr>
                </a:solidFill>
                <a:latin typeface="+mn-lt"/>
              </a:rPr>
              <a:t>g</a:t>
            </a:r>
            <a:r>
              <a:rPr lang="de-DE" sz="1200" b="0" i="0" noProof="0" dirty="0" err="1">
                <a:solidFill>
                  <a:schemeClr val="bg1">
                    <a:lumMod val="65000"/>
                  </a:schemeClr>
                </a:solidFill>
                <a:effectLst/>
                <a:latin typeface="+mn-lt"/>
              </a:rPr>
              <a:t>ekennzeichnet</a:t>
            </a:r>
            <a:r>
              <a:rPr lang="de-DE" sz="1200" b="0" i="0" noProof="0" dirty="0">
                <a:solidFill>
                  <a:schemeClr val="bg1">
                    <a:lumMod val="65000"/>
                  </a:schemeClr>
                </a:solidFill>
                <a:effectLst/>
                <a:latin typeface="+mn-lt"/>
              </a:rPr>
              <a:t> durch ausgedehnte intermediäre Drusen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das Vorhandensein großer </a:t>
            </a:r>
            <a:r>
              <a:rPr lang="de-DE" sz="1200" b="1" i="0" noProof="0" dirty="0">
                <a:solidFill>
                  <a:srgbClr val="0000FF"/>
                </a:solidFill>
                <a:effectLst/>
                <a:latin typeface="+mn-lt"/>
              </a:rPr>
              <a:t>Drusen</a:t>
            </a:r>
            <a:endParaRPr lang="de-DE" sz="1400" b="1" noProof="0" dirty="0">
              <a:solidFill>
                <a:srgbClr val="0000FF"/>
              </a:solidFill>
              <a:latin typeface="+mn-lt"/>
            </a:endParaRPr>
          </a:p>
          <a:p>
            <a:r>
              <a:rPr lang="de-DE" sz="1200" b="1" i="0" noProof="0" dirty="0">
                <a:solidFill>
                  <a:schemeClr val="bg1">
                    <a:lumMod val="65000"/>
                  </a:schemeClr>
                </a:solidFill>
                <a:effectLst/>
                <a:latin typeface="+mn-lt"/>
              </a:rPr>
              <a:t>Fortgeschrittene AMD</a:t>
            </a:r>
            <a:r>
              <a:rPr lang="de-DE" sz="1200" b="0" i="0" noProof="0" dirty="0">
                <a:solidFill>
                  <a:schemeClr val="bg1">
                    <a:lumMod val="65000"/>
                  </a:schemeClr>
                </a:solidFill>
                <a:effectLst/>
                <a:latin typeface="+mn-lt"/>
              </a:rPr>
              <a:t>: Definiert durch das Vorliegen entweder einer geografischen Atrophie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einer neovaskulären Membran </a:t>
            </a:r>
            <a:endParaRPr lang="de-DE" sz="1400" noProof="0" dirty="0">
              <a:solidFill>
                <a:schemeClr val="bg1">
                  <a:lumMod val="65000"/>
                </a:schemeClr>
              </a:solidFill>
              <a:latin typeface="+mn-lt"/>
            </a:endParaRPr>
          </a:p>
        </p:txBody>
      </p:sp>
      <p:sp>
        <p:nvSpPr>
          <p:cNvPr id="21" name="TextBox 22">
            <a:extLst>
              <a:ext uri="{FF2B5EF4-FFF2-40B4-BE49-F238E27FC236}">
                <a16:creationId xmlns:a16="http://schemas.microsoft.com/office/drawing/2014/main" id="{438C5240-289F-2140-8CD6-459E5366EF4A}"/>
              </a:ext>
            </a:extLst>
          </p:cNvPr>
          <p:cNvSpPr txBox="1"/>
          <p:nvPr/>
        </p:nvSpPr>
        <p:spPr>
          <a:xfrm>
            <a:off x="4639076" y="2172877"/>
            <a:ext cx="4343400" cy="1318310"/>
          </a:xfrm>
          <a:prstGeom prst="rect">
            <a:avLst/>
          </a:prstGeom>
          <a:solidFill>
            <a:schemeClr val="accent5">
              <a:lumMod val="75000"/>
            </a:schemeClr>
          </a:solidFill>
        </p:spPr>
        <p:txBody>
          <a:bodyPr wrap="square" lIns="25400" tIns="12700" rIns="25400" bIns="12700" rtlCol="0">
            <a:spAutoFit/>
          </a:bodyPr>
          <a:lstStyle/>
          <a:p>
            <a:r>
              <a:rPr lang="de-DE" sz="1400" i="1" dirty="0">
                <a:solidFill>
                  <a:schemeClr val="bg2"/>
                </a:solidFill>
              </a:rPr>
              <a:t>Was erhöht bei einem Patienten mit trockener AMD das Risiko für eine feuchte AMD?</a:t>
            </a:r>
          </a:p>
          <a:p>
            <a:r>
              <a:rPr lang="de-DE" sz="1400" dirty="0">
                <a:solidFill>
                  <a:schemeClr val="bg2"/>
                </a:solidFill>
              </a:rPr>
              <a:t>Mit einem Wort: </a:t>
            </a:r>
            <a:r>
              <a:rPr lang="de-DE" sz="1400" b="1" dirty="0">
                <a:solidFill>
                  <a:schemeClr val="bg2"/>
                </a:solidFill>
              </a:rPr>
              <a:t>Drusen</a:t>
            </a:r>
            <a:r>
              <a:rPr lang="de-DE" sz="1400" dirty="0">
                <a:solidFill>
                  <a:schemeClr val="bg2"/>
                </a:solidFill>
              </a:rPr>
              <a:t>. Die durch Drusen verursachten Schäden an der Bruch-Membran erzeugen ein </a:t>
            </a:r>
            <a:r>
              <a:rPr lang="de-DE" sz="1400" dirty="0" err="1">
                <a:solidFill>
                  <a:schemeClr val="bg2"/>
                </a:solidFill>
              </a:rPr>
              <a:t>proangiogenes</a:t>
            </a:r>
            <a:r>
              <a:rPr lang="de-DE" sz="1400" dirty="0">
                <a:solidFill>
                  <a:schemeClr val="bg2"/>
                </a:solidFill>
              </a:rPr>
              <a:t> Milieu, das zur Entwicklung einer MNV führt.</a:t>
            </a:r>
          </a:p>
        </p:txBody>
      </p:sp>
      <p:sp>
        <p:nvSpPr>
          <p:cNvPr id="22" name="TextBox 24">
            <a:extLst>
              <a:ext uri="{FF2B5EF4-FFF2-40B4-BE49-F238E27FC236}">
                <a16:creationId xmlns:a16="http://schemas.microsoft.com/office/drawing/2014/main" id="{524B7049-5CFF-A93B-1FA7-61923128A188}"/>
              </a:ext>
            </a:extLst>
          </p:cNvPr>
          <p:cNvSpPr txBox="1"/>
          <p:nvPr/>
        </p:nvSpPr>
        <p:spPr>
          <a:xfrm>
            <a:off x="843545" y="4061830"/>
            <a:ext cx="7124076" cy="1964640"/>
          </a:xfrm>
          <a:prstGeom prst="rect">
            <a:avLst/>
          </a:prstGeom>
          <a:solidFill>
            <a:srgbClr val="99FF99"/>
          </a:solidFill>
        </p:spPr>
        <p:txBody>
          <a:bodyPr wrap="square" lIns="25400" tIns="12700" rIns="25400" bIns="12700" rtlCol="0">
            <a:spAutoFit/>
          </a:bodyPr>
          <a:lstStyle/>
          <a:p>
            <a:r>
              <a:rPr lang="de-DE" sz="1400" i="1" noProof="0" dirty="0">
                <a:solidFill>
                  <a:srgbClr val="0000FF"/>
                </a:solidFill>
              </a:rPr>
              <a:t>Sie untersuchen eine Patientin, deren Befund im Laufe der Zeit wie eine typische AMD aussieht. Zu Beginn weist sie Drusen auf, deren Anzahl und Größe mit der Zeit zunehmen. Dies schreitet zu einer GA fort und gipfelt in einer MNV. </a:t>
            </a:r>
            <a:r>
              <a:rPr lang="de-DE" sz="1400" i="1" noProof="0" dirty="0">
                <a:solidFill>
                  <a:srgbClr val="99FF99"/>
                </a:solidFill>
              </a:rPr>
              <a:t>Das Problem ist, dass sie die Drusen und die GA bereits in ihren 30ern entwickelte und die MNV im Alter von etwa 40 Jahren. Was steht an erster Stelle der Differentialdiagnose bei einer Patientin, die AMD zu haben scheint, dafür aber viel zu jung ist?</a:t>
            </a:r>
          </a:p>
          <a:p>
            <a:r>
              <a:rPr lang="de-DE" sz="1400" noProof="0" dirty="0">
                <a:solidFill>
                  <a:srgbClr val="99FF99"/>
                </a:solidFill>
              </a:rPr>
              <a:t>Wenn Sie bei einem Patienten, der dafür viel zu jung ist, auf eine vermeintliche AMD stoßen, sollten Sie an </a:t>
            </a:r>
            <a:r>
              <a:rPr lang="de-DE" sz="1400" i="1" noProof="0" dirty="0">
                <a:solidFill>
                  <a:srgbClr val="99FF99"/>
                </a:solidFill>
              </a:rPr>
              <a:t>eine Sorsby-Makuladystrophie </a:t>
            </a:r>
            <a:r>
              <a:rPr lang="de-DE" sz="1400" noProof="0" dirty="0">
                <a:solidFill>
                  <a:srgbClr val="99FF99"/>
                </a:solidFill>
              </a:rPr>
              <a:t>denken. (Weitere Informationen zu dieser seltenen Erkrankung finden Sie unter </a:t>
            </a:r>
            <a:r>
              <a:rPr lang="de-DE" sz="1400" i="1" noProof="0" dirty="0">
                <a:solidFill>
                  <a:srgbClr val="99FF99"/>
                </a:solidFill>
              </a:rPr>
              <a:t>R52</a:t>
            </a:r>
            <a:r>
              <a:rPr lang="de-DE" sz="1400" noProof="0" dirty="0">
                <a:solidFill>
                  <a:srgbClr val="99FF99"/>
                </a:solidFill>
              </a:rPr>
              <a:t>.)</a:t>
            </a:r>
          </a:p>
        </p:txBody>
      </p:sp>
      <p:sp>
        <p:nvSpPr>
          <p:cNvPr id="23" name="Frame 15">
            <a:extLst>
              <a:ext uri="{FF2B5EF4-FFF2-40B4-BE49-F238E27FC236}">
                <a16:creationId xmlns:a16="http://schemas.microsoft.com/office/drawing/2014/main" id="{9A5A29FA-EB01-A529-F9D5-006C68C325B4}"/>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2114354419"/>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23ACE7-B45D-3A59-DEBE-834C669ECE7A}"/>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067E8D90-ECAF-B473-4373-7F532B6EF96A}"/>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828C0E49-9D77-065C-E200-BDE7DC0BE5AF}"/>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FD5056D6-54F4-BA6D-BE9D-8CBFFDF90477}"/>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C057E0E-B661-820C-03C3-F9C03E0BDABC}"/>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B82B7A5C-781F-F6F2-3B94-0E4A669AA4B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C9B9C11-27EF-B638-BF2B-75D89C688FF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F442DAA3-6156-EAD3-1052-AA5E0F8305A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093CE440-714A-377E-3079-7AB9257ACDE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164</a:t>
            </a:fld>
            <a:endParaRPr lang="de-DE" noProof="0" dirty="0"/>
          </a:p>
        </p:txBody>
      </p:sp>
      <p:sp>
        <p:nvSpPr>
          <p:cNvPr id="9" name="Content Placeholder 5">
            <a:extLst>
              <a:ext uri="{FF2B5EF4-FFF2-40B4-BE49-F238E27FC236}">
                <a16:creationId xmlns:a16="http://schemas.microsoft.com/office/drawing/2014/main" id="{A4B59238-7F11-C42E-4B51-1752DE44D1E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BB8CFC83-866C-3C39-908B-D566E870D7C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D245732C-782E-34E5-2339-D3D7EC7645E9}"/>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A02026B4-C957-A986-1930-65D0EC328BBC}"/>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D482D0E1-3815-09DE-9D87-C771BB190AB7}"/>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175CB626-7E55-D931-364F-83E15ECCE61D}"/>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6F0A899E-91AC-DFC3-8BE7-3475B5139C28}"/>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AED72C8F-53F2-1C58-432C-308AB08C2396}"/>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3F795512-CE1C-22FD-3667-89E2DBB692FA}"/>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D768041C-8FD6-F748-88D1-DA9E95CFEB30}"/>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chemeClr val="bg1">
                    <a:lumMod val="65000"/>
                  </a:schemeClr>
                </a:solidFill>
                <a:effectLst/>
                <a:latin typeface="+mn-lt"/>
              </a:rPr>
              <a:t>Wie sieht es mit der frühen und intermediären AMD aus – wie werden diese definiert?</a:t>
            </a:r>
          </a:p>
          <a:p>
            <a:r>
              <a:rPr lang="de-DE" sz="1200" b="1" i="0" noProof="0" dirty="0">
                <a:solidFill>
                  <a:schemeClr val="bg1">
                    <a:lumMod val="65000"/>
                  </a:schemeClr>
                </a:solidFill>
                <a:effectLst/>
                <a:latin typeface="+mn-lt"/>
              </a:rPr>
              <a:t>Frühe AMD</a:t>
            </a:r>
            <a:r>
              <a:rPr lang="de-DE" sz="1200" b="0" i="0" noProof="0" dirty="0">
                <a:solidFill>
                  <a:schemeClr val="bg1">
                    <a:lumMod val="65000"/>
                  </a:schemeClr>
                </a:solidFill>
                <a:effectLst/>
                <a:latin typeface="+mn-lt"/>
              </a:rPr>
              <a:t>: </a:t>
            </a:r>
            <a:r>
              <a:rPr lang="de-DE" sz="1200" dirty="0">
                <a:solidFill>
                  <a:schemeClr val="bg1">
                    <a:lumMod val="65000"/>
                  </a:schemeClr>
                </a:solidFill>
              </a:rPr>
              <a:t>Definiert durch das Vorhandensein kleiner Drusen +/- „weniger“ intermediärer Drusen</a:t>
            </a:r>
            <a:endParaRPr lang="de-DE" sz="1200" b="0" i="0" noProof="0" dirty="0">
              <a:solidFill>
                <a:schemeClr val="bg1">
                  <a:lumMod val="65000"/>
                </a:schemeClr>
              </a:solidFill>
              <a:effectLst/>
              <a:latin typeface="+mn-lt"/>
            </a:endParaRPr>
          </a:p>
          <a:p>
            <a:r>
              <a:rPr lang="de-DE" sz="1200" b="1" i="0" noProof="0" dirty="0">
                <a:solidFill>
                  <a:schemeClr val="bg1">
                    <a:lumMod val="65000"/>
                  </a:schemeClr>
                </a:solidFill>
                <a:effectLst/>
                <a:latin typeface="+mn-lt"/>
              </a:rPr>
              <a:t>Intermediäre AMD</a:t>
            </a:r>
            <a:r>
              <a:rPr lang="de-DE" sz="1200" b="0" i="0" noProof="0" dirty="0">
                <a:solidFill>
                  <a:schemeClr val="bg1">
                    <a:lumMod val="65000"/>
                  </a:schemeClr>
                </a:solidFill>
                <a:effectLst/>
                <a:latin typeface="+mn-lt"/>
              </a:rPr>
              <a:t>: </a:t>
            </a:r>
            <a:r>
              <a:rPr lang="de-DE" sz="1200" dirty="0">
                <a:solidFill>
                  <a:schemeClr val="bg1">
                    <a:lumMod val="65000"/>
                  </a:schemeClr>
                </a:solidFill>
                <a:latin typeface="+mn-lt"/>
              </a:rPr>
              <a:t>g</a:t>
            </a:r>
            <a:r>
              <a:rPr lang="de-DE" sz="1200" b="0" i="0" noProof="0" dirty="0" err="1">
                <a:solidFill>
                  <a:schemeClr val="bg1">
                    <a:lumMod val="65000"/>
                  </a:schemeClr>
                </a:solidFill>
                <a:effectLst/>
                <a:latin typeface="+mn-lt"/>
              </a:rPr>
              <a:t>ekennzeichnet</a:t>
            </a:r>
            <a:r>
              <a:rPr lang="de-DE" sz="1200" b="0" i="0" noProof="0" dirty="0">
                <a:solidFill>
                  <a:schemeClr val="bg1">
                    <a:lumMod val="65000"/>
                  </a:schemeClr>
                </a:solidFill>
                <a:effectLst/>
                <a:latin typeface="+mn-lt"/>
              </a:rPr>
              <a:t> durch ausgedehnte intermediäre Drusen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das Vorhandensein großer </a:t>
            </a:r>
            <a:r>
              <a:rPr lang="de-DE" sz="1200" b="1" i="0" noProof="0" dirty="0">
                <a:solidFill>
                  <a:srgbClr val="0000FF"/>
                </a:solidFill>
                <a:effectLst/>
                <a:latin typeface="+mn-lt"/>
              </a:rPr>
              <a:t>Drusen</a:t>
            </a:r>
            <a:endParaRPr lang="de-DE" sz="1400" b="1" noProof="0" dirty="0">
              <a:solidFill>
                <a:srgbClr val="0000FF"/>
              </a:solidFill>
              <a:latin typeface="+mn-lt"/>
            </a:endParaRPr>
          </a:p>
          <a:p>
            <a:r>
              <a:rPr lang="de-DE" sz="1200" b="1" i="0" noProof="0" dirty="0">
                <a:solidFill>
                  <a:schemeClr val="bg1">
                    <a:lumMod val="65000"/>
                  </a:schemeClr>
                </a:solidFill>
                <a:effectLst/>
                <a:latin typeface="+mn-lt"/>
              </a:rPr>
              <a:t>Fortgeschrittene AMD</a:t>
            </a:r>
            <a:r>
              <a:rPr lang="de-DE" sz="1200" b="0" i="0" noProof="0" dirty="0">
                <a:solidFill>
                  <a:schemeClr val="bg1">
                    <a:lumMod val="65000"/>
                  </a:schemeClr>
                </a:solidFill>
                <a:effectLst/>
                <a:latin typeface="+mn-lt"/>
              </a:rPr>
              <a:t>: Definiert durch das Vorliegen entweder einer geografischen Atrophie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einer neovaskulären Membran </a:t>
            </a:r>
            <a:endParaRPr lang="de-DE" sz="1400" noProof="0" dirty="0">
              <a:solidFill>
                <a:schemeClr val="bg1">
                  <a:lumMod val="65000"/>
                </a:schemeClr>
              </a:solidFill>
              <a:latin typeface="+mn-lt"/>
            </a:endParaRPr>
          </a:p>
        </p:txBody>
      </p:sp>
      <p:sp>
        <p:nvSpPr>
          <p:cNvPr id="21" name="TextBox 22">
            <a:extLst>
              <a:ext uri="{FF2B5EF4-FFF2-40B4-BE49-F238E27FC236}">
                <a16:creationId xmlns:a16="http://schemas.microsoft.com/office/drawing/2014/main" id="{83FFBC4C-CBA7-0F33-14B6-8F2850298453}"/>
              </a:ext>
            </a:extLst>
          </p:cNvPr>
          <p:cNvSpPr txBox="1"/>
          <p:nvPr/>
        </p:nvSpPr>
        <p:spPr>
          <a:xfrm>
            <a:off x="4639076" y="2172877"/>
            <a:ext cx="4343400" cy="1318310"/>
          </a:xfrm>
          <a:prstGeom prst="rect">
            <a:avLst/>
          </a:prstGeom>
          <a:solidFill>
            <a:schemeClr val="accent5">
              <a:lumMod val="75000"/>
            </a:schemeClr>
          </a:solidFill>
        </p:spPr>
        <p:txBody>
          <a:bodyPr wrap="square" lIns="25400" tIns="12700" rIns="25400" bIns="12700" rtlCol="0">
            <a:spAutoFit/>
          </a:bodyPr>
          <a:lstStyle/>
          <a:p>
            <a:r>
              <a:rPr lang="de-DE" sz="1400" i="1" dirty="0">
                <a:solidFill>
                  <a:schemeClr val="bg2"/>
                </a:solidFill>
              </a:rPr>
              <a:t>Was erhöht bei einem Patienten mit trockener AMD das Risiko für eine feuchte AMD?</a:t>
            </a:r>
          </a:p>
          <a:p>
            <a:r>
              <a:rPr lang="de-DE" sz="1400" dirty="0">
                <a:solidFill>
                  <a:schemeClr val="bg2"/>
                </a:solidFill>
              </a:rPr>
              <a:t>Mit einem Wort: </a:t>
            </a:r>
            <a:r>
              <a:rPr lang="de-DE" sz="1400" b="1" dirty="0">
                <a:solidFill>
                  <a:schemeClr val="bg2"/>
                </a:solidFill>
              </a:rPr>
              <a:t>Drusen</a:t>
            </a:r>
            <a:r>
              <a:rPr lang="de-DE" sz="1400" dirty="0">
                <a:solidFill>
                  <a:schemeClr val="bg2"/>
                </a:solidFill>
              </a:rPr>
              <a:t>. Die durch Drusen verursachten Schäden an der Bruch-Membran erzeugen ein </a:t>
            </a:r>
            <a:r>
              <a:rPr lang="de-DE" sz="1400" dirty="0" err="1">
                <a:solidFill>
                  <a:schemeClr val="bg2"/>
                </a:solidFill>
              </a:rPr>
              <a:t>proangiogenes</a:t>
            </a:r>
            <a:r>
              <a:rPr lang="de-DE" sz="1400" dirty="0">
                <a:solidFill>
                  <a:schemeClr val="bg2"/>
                </a:solidFill>
              </a:rPr>
              <a:t> Milieu, das zur Entwicklung einer MNV führt.</a:t>
            </a:r>
          </a:p>
        </p:txBody>
      </p:sp>
      <p:sp>
        <p:nvSpPr>
          <p:cNvPr id="22" name="TextBox 24">
            <a:extLst>
              <a:ext uri="{FF2B5EF4-FFF2-40B4-BE49-F238E27FC236}">
                <a16:creationId xmlns:a16="http://schemas.microsoft.com/office/drawing/2014/main" id="{10DDC7E5-683B-A0B4-87FC-DABB6973F00D}"/>
              </a:ext>
            </a:extLst>
          </p:cNvPr>
          <p:cNvSpPr txBox="1"/>
          <p:nvPr/>
        </p:nvSpPr>
        <p:spPr>
          <a:xfrm>
            <a:off x="843545" y="4061830"/>
            <a:ext cx="7124076" cy="1964640"/>
          </a:xfrm>
          <a:prstGeom prst="rect">
            <a:avLst/>
          </a:prstGeom>
          <a:solidFill>
            <a:srgbClr val="99FF99"/>
          </a:solidFill>
        </p:spPr>
        <p:txBody>
          <a:bodyPr wrap="square" lIns="25400" tIns="12700" rIns="25400" bIns="12700" rtlCol="0">
            <a:spAutoFit/>
          </a:bodyPr>
          <a:lstStyle/>
          <a:p>
            <a:r>
              <a:rPr lang="de-DE" sz="1400" i="1" noProof="0" dirty="0">
                <a:solidFill>
                  <a:srgbClr val="0000FF"/>
                </a:solidFill>
              </a:rPr>
              <a:t>Sie untersuchen eine Patientin, deren Befund im Laufe der Zeit wie eine typische AMD aussieht. Zu Beginn weist sie Drusen auf, deren Anzahl und Größe mit der Zeit zunehmen. Dies schreitet zu einer GA fort und gipfelt in einer MNV. </a:t>
            </a:r>
            <a:r>
              <a:rPr lang="de-DE" sz="1400" i="1" noProof="0" dirty="0"/>
              <a:t>Das Problem ist, dass sie die Drusen und die GA bereits in ihren 30ern entwickelte und die MNV im Alter von etwa 40 Jahren. Was steht an erster Stelle der Differentialdiagnose bei einer Patientin, die AMD zu haben scheint, dafür aber viel zu jung ist?</a:t>
            </a:r>
            <a:endParaRPr lang="de-DE" sz="1400" i="1" noProof="0" dirty="0">
              <a:solidFill>
                <a:srgbClr val="99FF99"/>
              </a:solidFill>
            </a:endParaRPr>
          </a:p>
          <a:p>
            <a:r>
              <a:rPr lang="de-DE" sz="1400" noProof="0" dirty="0">
                <a:solidFill>
                  <a:srgbClr val="99FF99"/>
                </a:solidFill>
              </a:rPr>
              <a:t>Wenn Sie bei einem Patienten, der dafür viel zu jung ist, auf eine vermeintliche AMD stoßen, sollten Sie an </a:t>
            </a:r>
            <a:r>
              <a:rPr lang="de-DE" sz="1400" i="1" noProof="0" dirty="0">
                <a:solidFill>
                  <a:srgbClr val="99FF99"/>
                </a:solidFill>
              </a:rPr>
              <a:t>eine Sorsby-Makuladystrophie </a:t>
            </a:r>
            <a:r>
              <a:rPr lang="de-DE" sz="1400" noProof="0" dirty="0">
                <a:solidFill>
                  <a:srgbClr val="99FF99"/>
                </a:solidFill>
              </a:rPr>
              <a:t>denken. (Weitere Informationen zu dieser seltenen Erkrankung finden Sie unter </a:t>
            </a:r>
            <a:r>
              <a:rPr lang="de-DE" sz="1400" i="1" noProof="0" dirty="0">
                <a:solidFill>
                  <a:srgbClr val="99FF99"/>
                </a:solidFill>
              </a:rPr>
              <a:t>R52</a:t>
            </a:r>
            <a:r>
              <a:rPr lang="de-DE" sz="1400" noProof="0" dirty="0">
                <a:solidFill>
                  <a:srgbClr val="99FF99"/>
                </a:solidFill>
              </a:rPr>
              <a:t>.)</a:t>
            </a:r>
          </a:p>
        </p:txBody>
      </p:sp>
      <p:sp>
        <p:nvSpPr>
          <p:cNvPr id="23" name="Frame 15">
            <a:extLst>
              <a:ext uri="{FF2B5EF4-FFF2-40B4-BE49-F238E27FC236}">
                <a16:creationId xmlns:a16="http://schemas.microsoft.com/office/drawing/2014/main" id="{686C8949-DCA0-0905-B597-A528DAF8B9CF}"/>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833403130"/>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EB6AD6-CD45-F306-346F-6B07BF89BEA5}"/>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4283D77D-34D1-60F3-033F-DADB70582B38}"/>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65E1A4C2-5897-AE96-C914-0A9F11DABFAC}"/>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CB303A7C-62FD-DF57-912F-81F678E824E5}"/>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E4CEA399-E28C-36D8-0696-E9FDE57204E9}"/>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5F9E4B74-55C4-C011-A50E-5B29FB28964C}"/>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FB52B9A5-B0A2-DC5F-8A88-AA28C85EC9F1}"/>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EEE55314-9632-1286-D0C1-919D05AAC95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9A05AC62-BDD0-1B62-C8CE-D55691CABFA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165</a:t>
            </a:fld>
            <a:endParaRPr lang="de-DE" noProof="0" dirty="0"/>
          </a:p>
        </p:txBody>
      </p:sp>
      <p:sp>
        <p:nvSpPr>
          <p:cNvPr id="9" name="Content Placeholder 5">
            <a:extLst>
              <a:ext uri="{FF2B5EF4-FFF2-40B4-BE49-F238E27FC236}">
                <a16:creationId xmlns:a16="http://schemas.microsoft.com/office/drawing/2014/main" id="{2FC56184-CB2D-7A5D-BD59-510B3BE8405B}"/>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5ACAA7CB-6997-D557-4944-35C482459C1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20F648C1-F6C2-B3C3-528E-40529809BFDC}"/>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2680521A-8AB5-99A5-E355-4DB12EC422A3}"/>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E4E6DF4E-9B2D-E08C-A8B9-EF8D29953123}"/>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67AAF88C-EFB7-AD65-129D-44E4BFD3B8E2}"/>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1C71AEC7-FD38-6C9B-B66E-F0E38087C2A6}"/>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A16FCE25-1906-234A-A5C0-DECE2A7EEF03}"/>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9B139508-7CF6-87FE-10D7-F193884657E6}"/>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FA6F993D-9778-000A-9F71-8536CB858666}"/>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chemeClr val="bg1">
                    <a:lumMod val="65000"/>
                  </a:schemeClr>
                </a:solidFill>
                <a:effectLst/>
                <a:latin typeface="+mn-lt"/>
              </a:rPr>
              <a:t>Wie sieht es mit der frühen und intermediären AMD aus – wie werden diese definiert?</a:t>
            </a:r>
          </a:p>
          <a:p>
            <a:r>
              <a:rPr lang="de-DE" sz="1200" b="1" i="0" noProof="0" dirty="0">
                <a:solidFill>
                  <a:schemeClr val="bg1">
                    <a:lumMod val="65000"/>
                  </a:schemeClr>
                </a:solidFill>
                <a:effectLst/>
                <a:latin typeface="+mn-lt"/>
              </a:rPr>
              <a:t>Frühe AMD</a:t>
            </a:r>
            <a:r>
              <a:rPr lang="de-DE" sz="1200" b="0" i="0" noProof="0" dirty="0">
                <a:solidFill>
                  <a:schemeClr val="bg1">
                    <a:lumMod val="65000"/>
                  </a:schemeClr>
                </a:solidFill>
                <a:effectLst/>
                <a:latin typeface="+mn-lt"/>
              </a:rPr>
              <a:t>: </a:t>
            </a:r>
            <a:r>
              <a:rPr lang="de-DE" sz="1200" dirty="0">
                <a:solidFill>
                  <a:schemeClr val="bg1">
                    <a:lumMod val="65000"/>
                  </a:schemeClr>
                </a:solidFill>
              </a:rPr>
              <a:t>Definiert durch das Vorhandensein kleiner Drusen +/- „weniger“ intermediärer Drusen</a:t>
            </a:r>
            <a:endParaRPr lang="de-DE" sz="1200" b="0" i="0" noProof="0" dirty="0">
              <a:solidFill>
                <a:schemeClr val="bg1">
                  <a:lumMod val="65000"/>
                </a:schemeClr>
              </a:solidFill>
              <a:effectLst/>
              <a:latin typeface="+mn-lt"/>
            </a:endParaRPr>
          </a:p>
          <a:p>
            <a:r>
              <a:rPr lang="de-DE" sz="1200" b="1" i="0" noProof="0" dirty="0">
                <a:solidFill>
                  <a:schemeClr val="bg1">
                    <a:lumMod val="65000"/>
                  </a:schemeClr>
                </a:solidFill>
                <a:effectLst/>
                <a:latin typeface="+mn-lt"/>
              </a:rPr>
              <a:t>Intermediäre AMD</a:t>
            </a:r>
            <a:r>
              <a:rPr lang="de-DE" sz="1200" b="0" i="0" noProof="0" dirty="0">
                <a:solidFill>
                  <a:schemeClr val="bg1">
                    <a:lumMod val="65000"/>
                  </a:schemeClr>
                </a:solidFill>
                <a:effectLst/>
                <a:latin typeface="+mn-lt"/>
              </a:rPr>
              <a:t>: </a:t>
            </a:r>
            <a:r>
              <a:rPr lang="de-DE" sz="1200" dirty="0">
                <a:solidFill>
                  <a:schemeClr val="bg1">
                    <a:lumMod val="65000"/>
                  </a:schemeClr>
                </a:solidFill>
                <a:latin typeface="+mn-lt"/>
              </a:rPr>
              <a:t>g</a:t>
            </a:r>
            <a:r>
              <a:rPr lang="de-DE" sz="1200" b="0" i="0" noProof="0" dirty="0" err="1">
                <a:solidFill>
                  <a:schemeClr val="bg1">
                    <a:lumMod val="65000"/>
                  </a:schemeClr>
                </a:solidFill>
                <a:effectLst/>
                <a:latin typeface="+mn-lt"/>
              </a:rPr>
              <a:t>ekennzeichnet</a:t>
            </a:r>
            <a:r>
              <a:rPr lang="de-DE" sz="1200" b="0" i="0" noProof="0" dirty="0">
                <a:solidFill>
                  <a:schemeClr val="bg1">
                    <a:lumMod val="65000"/>
                  </a:schemeClr>
                </a:solidFill>
                <a:effectLst/>
                <a:latin typeface="+mn-lt"/>
              </a:rPr>
              <a:t> durch ausgedehnte intermediäre Drusen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das Vorhandensein großer </a:t>
            </a:r>
            <a:r>
              <a:rPr lang="de-DE" sz="1200" b="1" i="0" noProof="0" dirty="0">
                <a:solidFill>
                  <a:srgbClr val="0000FF"/>
                </a:solidFill>
                <a:effectLst/>
                <a:latin typeface="+mn-lt"/>
              </a:rPr>
              <a:t>Drusen</a:t>
            </a:r>
            <a:endParaRPr lang="de-DE" sz="1400" b="1" noProof="0" dirty="0">
              <a:solidFill>
                <a:srgbClr val="0000FF"/>
              </a:solidFill>
              <a:latin typeface="+mn-lt"/>
            </a:endParaRPr>
          </a:p>
          <a:p>
            <a:r>
              <a:rPr lang="de-DE" sz="1200" b="1" i="0" noProof="0" dirty="0">
                <a:solidFill>
                  <a:schemeClr val="bg1">
                    <a:lumMod val="65000"/>
                  </a:schemeClr>
                </a:solidFill>
                <a:effectLst/>
                <a:latin typeface="+mn-lt"/>
              </a:rPr>
              <a:t>Fortgeschrittene AMD</a:t>
            </a:r>
            <a:r>
              <a:rPr lang="de-DE" sz="1200" b="0" i="0" noProof="0" dirty="0">
                <a:solidFill>
                  <a:schemeClr val="bg1">
                    <a:lumMod val="65000"/>
                  </a:schemeClr>
                </a:solidFill>
                <a:effectLst/>
                <a:latin typeface="+mn-lt"/>
              </a:rPr>
              <a:t>: Definiert durch das Vorliegen entweder einer geografischen Atrophie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einer neovaskulären Membran </a:t>
            </a:r>
            <a:endParaRPr lang="de-DE" sz="1400" noProof="0" dirty="0">
              <a:solidFill>
                <a:schemeClr val="bg1">
                  <a:lumMod val="65000"/>
                </a:schemeClr>
              </a:solidFill>
              <a:latin typeface="+mn-lt"/>
            </a:endParaRPr>
          </a:p>
        </p:txBody>
      </p:sp>
      <p:sp>
        <p:nvSpPr>
          <p:cNvPr id="21" name="TextBox 22">
            <a:extLst>
              <a:ext uri="{FF2B5EF4-FFF2-40B4-BE49-F238E27FC236}">
                <a16:creationId xmlns:a16="http://schemas.microsoft.com/office/drawing/2014/main" id="{1D32F594-D536-3BE7-18E3-2D48FC74D862}"/>
              </a:ext>
            </a:extLst>
          </p:cNvPr>
          <p:cNvSpPr txBox="1"/>
          <p:nvPr/>
        </p:nvSpPr>
        <p:spPr>
          <a:xfrm>
            <a:off x="4639076" y="2172877"/>
            <a:ext cx="4343400" cy="1318310"/>
          </a:xfrm>
          <a:prstGeom prst="rect">
            <a:avLst/>
          </a:prstGeom>
          <a:solidFill>
            <a:schemeClr val="accent5">
              <a:lumMod val="75000"/>
            </a:schemeClr>
          </a:solidFill>
        </p:spPr>
        <p:txBody>
          <a:bodyPr wrap="square" lIns="25400" tIns="12700" rIns="25400" bIns="12700" rtlCol="0">
            <a:spAutoFit/>
          </a:bodyPr>
          <a:lstStyle/>
          <a:p>
            <a:r>
              <a:rPr lang="de-DE" sz="1400" i="1" dirty="0">
                <a:solidFill>
                  <a:schemeClr val="bg2"/>
                </a:solidFill>
              </a:rPr>
              <a:t>Was erhöht bei einem Patienten mit trockener AMD das Risiko für eine feuchte AMD?</a:t>
            </a:r>
          </a:p>
          <a:p>
            <a:r>
              <a:rPr lang="de-DE" sz="1400" dirty="0">
                <a:solidFill>
                  <a:schemeClr val="bg2"/>
                </a:solidFill>
              </a:rPr>
              <a:t>Mit einem Wort: </a:t>
            </a:r>
            <a:r>
              <a:rPr lang="de-DE" sz="1400" b="1" dirty="0">
                <a:solidFill>
                  <a:schemeClr val="bg2"/>
                </a:solidFill>
              </a:rPr>
              <a:t>Drusen</a:t>
            </a:r>
            <a:r>
              <a:rPr lang="de-DE" sz="1400" dirty="0">
                <a:solidFill>
                  <a:schemeClr val="bg2"/>
                </a:solidFill>
              </a:rPr>
              <a:t>. Die durch Drusen verursachten Schäden an der Bruch-Membran erzeugen ein </a:t>
            </a:r>
            <a:r>
              <a:rPr lang="de-DE" sz="1400" dirty="0" err="1">
                <a:solidFill>
                  <a:schemeClr val="bg2"/>
                </a:solidFill>
              </a:rPr>
              <a:t>proangiogenes</a:t>
            </a:r>
            <a:r>
              <a:rPr lang="de-DE" sz="1400" dirty="0">
                <a:solidFill>
                  <a:schemeClr val="bg2"/>
                </a:solidFill>
              </a:rPr>
              <a:t> Milieu, das zur Entwicklung einer MNV führt.</a:t>
            </a:r>
          </a:p>
        </p:txBody>
      </p:sp>
      <p:sp>
        <p:nvSpPr>
          <p:cNvPr id="22" name="TextBox 24">
            <a:extLst>
              <a:ext uri="{FF2B5EF4-FFF2-40B4-BE49-F238E27FC236}">
                <a16:creationId xmlns:a16="http://schemas.microsoft.com/office/drawing/2014/main" id="{6B8A0A4C-8B68-B9F3-DAD5-257C77FF2D81}"/>
              </a:ext>
            </a:extLst>
          </p:cNvPr>
          <p:cNvSpPr txBox="1"/>
          <p:nvPr/>
        </p:nvSpPr>
        <p:spPr>
          <a:xfrm>
            <a:off x="843545" y="4061830"/>
            <a:ext cx="7124076" cy="1964640"/>
          </a:xfrm>
          <a:prstGeom prst="rect">
            <a:avLst/>
          </a:prstGeom>
          <a:solidFill>
            <a:srgbClr val="99FF99"/>
          </a:solidFill>
        </p:spPr>
        <p:txBody>
          <a:bodyPr wrap="square" lIns="25400" tIns="12700" rIns="25400" bIns="12700" rtlCol="0">
            <a:spAutoFit/>
          </a:bodyPr>
          <a:lstStyle/>
          <a:p>
            <a:r>
              <a:rPr lang="de-DE" sz="1400" i="1" noProof="0" dirty="0">
                <a:solidFill>
                  <a:srgbClr val="0000FF"/>
                </a:solidFill>
              </a:rPr>
              <a:t>Sie untersuchen eine Patientin, deren Befund im Laufe der Zeit wie eine typische AMD aussieht. Zu Beginn weist sie Drusen auf, deren Anzahl und Größe mit der Zeit zunehmen. Dies schreitet zu einer GA fort und gipfelt in einer MNV. </a:t>
            </a:r>
            <a:r>
              <a:rPr lang="de-DE" sz="1400" i="1" noProof="0" dirty="0"/>
              <a:t>Das Problem ist, dass sie die Drusen und die GA bereits in ihren 30ern entwickelte und die MNV im Alter von etwa 40 Jahren. Was steht an erster Stelle der Differentialdiagnose bei einer Patientin, die AMD zu haben scheint, dafür aber viel zu jung ist?</a:t>
            </a:r>
          </a:p>
          <a:p>
            <a:r>
              <a:rPr lang="de-DE" sz="1400" noProof="0" dirty="0"/>
              <a:t>Wenn Sie bei einem Patienten, der dafür viel zu jung ist, auf eine vermeintliche AMD stoßen, sollten Sie an </a:t>
            </a:r>
            <a:r>
              <a:rPr lang="de-DE" sz="1400" i="1" noProof="0" dirty="0"/>
              <a:t>eine Sorsby-Makuladystrophie </a:t>
            </a:r>
            <a:r>
              <a:rPr lang="de-DE" sz="1400" noProof="0" dirty="0"/>
              <a:t>denken. </a:t>
            </a:r>
            <a:r>
              <a:rPr lang="de-DE" sz="1400" noProof="0" dirty="0">
                <a:solidFill>
                  <a:srgbClr val="99FF99"/>
                </a:solidFill>
              </a:rPr>
              <a:t>(Weitere Informationen zu dieser seltenen Erkrankung finden Sie unter </a:t>
            </a:r>
            <a:r>
              <a:rPr lang="de-DE" sz="1400" i="1" noProof="0" dirty="0">
                <a:solidFill>
                  <a:srgbClr val="99FF99"/>
                </a:solidFill>
              </a:rPr>
              <a:t>R52</a:t>
            </a:r>
            <a:r>
              <a:rPr lang="de-DE" sz="1400" noProof="0" dirty="0">
                <a:solidFill>
                  <a:srgbClr val="99FF99"/>
                </a:solidFill>
              </a:rPr>
              <a:t>.)</a:t>
            </a:r>
          </a:p>
        </p:txBody>
      </p:sp>
      <p:sp>
        <p:nvSpPr>
          <p:cNvPr id="23" name="Rectangle 9">
            <a:extLst>
              <a:ext uri="{FF2B5EF4-FFF2-40B4-BE49-F238E27FC236}">
                <a16:creationId xmlns:a16="http://schemas.microsoft.com/office/drawing/2014/main" id="{C394BCF2-CE29-4728-1900-268F7213F1D8}"/>
              </a:ext>
            </a:extLst>
          </p:cNvPr>
          <p:cNvSpPr/>
          <p:nvPr/>
        </p:nvSpPr>
        <p:spPr>
          <a:xfrm>
            <a:off x="2966364" y="5563132"/>
            <a:ext cx="638002" cy="2461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Eponym</a:t>
            </a:r>
          </a:p>
        </p:txBody>
      </p:sp>
      <p:sp>
        <p:nvSpPr>
          <p:cNvPr id="25" name="Frame 15">
            <a:extLst>
              <a:ext uri="{FF2B5EF4-FFF2-40B4-BE49-F238E27FC236}">
                <a16:creationId xmlns:a16="http://schemas.microsoft.com/office/drawing/2014/main" id="{0E92AAA2-E051-2CB7-1F0C-2369746F818C}"/>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958710370"/>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840550-C91E-3762-4E04-90EDA5D48C22}"/>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48DF9E94-61D6-F705-1C19-DFB0662FED45}"/>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1117825E-92CA-D426-8954-2EF14074DEB1}"/>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8CB1397F-5320-F7AE-B3EE-1ACFC5A35224}"/>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FCC09112-3846-2E9B-D932-8E116F07BCFA}"/>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709D814C-4A7E-7371-5D21-ABC55685047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12ED53C-0E73-C7A8-0D29-79981CF6C2F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076501D-3816-46E9-5898-4C5B694104A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333B57E8-1896-BBC4-EEBA-9AD0F9A4011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166</a:t>
            </a:fld>
            <a:endParaRPr lang="de-DE" noProof="0" dirty="0"/>
          </a:p>
        </p:txBody>
      </p:sp>
      <p:sp>
        <p:nvSpPr>
          <p:cNvPr id="9" name="Content Placeholder 5">
            <a:extLst>
              <a:ext uri="{FF2B5EF4-FFF2-40B4-BE49-F238E27FC236}">
                <a16:creationId xmlns:a16="http://schemas.microsoft.com/office/drawing/2014/main" id="{760B192E-3EAB-B920-2B4A-EE14CAE2D2F8}"/>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9DF03E41-D1F2-F4C0-86B2-88C03CE1BF4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F2420EB9-8640-8435-BB50-1E6D9A09F84A}"/>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TextBox 13">
            <a:extLst>
              <a:ext uri="{FF2B5EF4-FFF2-40B4-BE49-F238E27FC236}">
                <a16:creationId xmlns:a16="http://schemas.microsoft.com/office/drawing/2014/main" id="{24D50873-C1D7-0C86-157C-BD9E9BE3BF35}"/>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1778D000-D33A-5903-9190-B1DC98E04220}"/>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F94890D0-47AF-7546-140D-38DCBAC67850}"/>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22E4B24F-2B30-6128-5F53-1DC23BECB7A4}"/>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9E59D28C-62CA-3737-8752-3687AE9F5D86}"/>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5786D616-44BE-A407-4F5E-2A037104F5C1}"/>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17958210-DEE1-BB50-1062-6790EF1C1837}"/>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chemeClr val="bg1">
                    <a:lumMod val="65000"/>
                  </a:schemeClr>
                </a:solidFill>
                <a:effectLst/>
                <a:latin typeface="+mn-lt"/>
              </a:rPr>
              <a:t>Wie sieht es mit der frühen und intermediären AMD aus – wie werden diese definiert?</a:t>
            </a:r>
          </a:p>
          <a:p>
            <a:r>
              <a:rPr lang="de-DE" sz="1200" b="1" i="0" noProof="0" dirty="0">
                <a:solidFill>
                  <a:schemeClr val="bg1">
                    <a:lumMod val="65000"/>
                  </a:schemeClr>
                </a:solidFill>
                <a:effectLst/>
                <a:latin typeface="+mn-lt"/>
              </a:rPr>
              <a:t>Frühe AMD</a:t>
            </a:r>
            <a:r>
              <a:rPr lang="de-DE" sz="1200" b="0" i="0" noProof="0" dirty="0">
                <a:solidFill>
                  <a:schemeClr val="bg1">
                    <a:lumMod val="65000"/>
                  </a:schemeClr>
                </a:solidFill>
                <a:effectLst/>
                <a:latin typeface="+mn-lt"/>
              </a:rPr>
              <a:t>: </a:t>
            </a:r>
            <a:r>
              <a:rPr lang="de-DE" sz="1200" dirty="0">
                <a:solidFill>
                  <a:schemeClr val="bg1">
                    <a:lumMod val="65000"/>
                  </a:schemeClr>
                </a:solidFill>
              </a:rPr>
              <a:t>Definiert durch das Vorhandensein kleiner Drusen +/- „weniger“ intermediärer Drusen</a:t>
            </a:r>
            <a:endParaRPr lang="de-DE" sz="1200" b="0" i="0" noProof="0" dirty="0">
              <a:solidFill>
                <a:schemeClr val="bg1">
                  <a:lumMod val="65000"/>
                </a:schemeClr>
              </a:solidFill>
              <a:effectLst/>
              <a:latin typeface="+mn-lt"/>
            </a:endParaRPr>
          </a:p>
          <a:p>
            <a:r>
              <a:rPr lang="de-DE" sz="1200" b="1" i="0" noProof="0" dirty="0">
                <a:solidFill>
                  <a:schemeClr val="bg1">
                    <a:lumMod val="65000"/>
                  </a:schemeClr>
                </a:solidFill>
                <a:effectLst/>
                <a:latin typeface="+mn-lt"/>
              </a:rPr>
              <a:t>Intermediäre AMD</a:t>
            </a:r>
            <a:r>
              <a:rPr lang="de-DE" sz="1200" b="0" i="0" noProof="0" dirty="0">
                <a:solidFill>
                  <a:schemeClr val="bg1">
                    <a:lumMod val="65000"/>
                  </a:schemeClr>
                </a:solidFill>
                <a:effectLst/>
                <a:latin typeface="+mn-lt"/>
              </a:rPr>
              <a:t>: </a:t>
            </a:r>
            <a:r>
              <a:rPr lang="de-DE" sz="1200" dirty="0">
                <a:solidFill>
                  <a:schemeClr val="bg1">
                    <a:lumMod val="65000"/>
                  </a:schemeClr>
                </a:solidFill>
                <a:latin typeface="+mn-lt"/>
              </a:rPr>
              <a:t>g</a:t>
            </a:r>
            <a:r>
              <a:rPr lang="de-DE" sz="1200" b="0" i="0" noProof="0" dirty="0" err="1">
                <a:solidFill>
                  <a:schemeClr val="bg1">
                    <a:lumMod val="65000"/>
                  </a:schemeClr>
                </a:solidFill>
                <a:effectLst/>
                <a:latin typeface="+mn-lt"/>
              </a:rPr>
              <a:t>ekennzeichnet</a:t>
            </a:r>
            <a:r>
              <a:rPr lang="de-DE" sz="1200" b="0" i="0" noProof="0" dirty="0">
                <a:solidFill>
                  <a:schemeClr val="bg1">
                    <a:lumMod val="65000"/>
                  </a:schemeClr>
                </a:solidFill>
                <a:effectLst/>
                <a:latin typeface="+mn-lt"/>
              </a:rPr>
              <a:t> durch ausgedehnte intermediäre Drusen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das Vorhandensein großer </a:t>
            </a:r>
            <a:r>
              <a:rPr lang="de-DE" sz="1200" b="1" i="0" noProof="0" dirty="0">
                <a:solidFill>
                  <a:srgbClr val="0000FF"/>
                </a:solidFill>
                <a:effectLst/>
                <a:latin typeface="+mn-lt"/>
              </a:rPr>
              <a:t>Drusen</a:t>
            </a:r>
            <a:endParaRPr lang="de-DE" sz="1400" b="1" noProof="0" dirty="0">
              <a:solidFill>
                <a:srgbClr val="0000FF"/>
              </a:solidFill>
              <a:latin typeface="+mn-lt"/>
            </a:endParaRPr>
          </a:p>
          <a:p>
            <a:r>
              <a:rPr lang="de-DE" sz="1200" b="1" i="0" noProof="0" dirty="0">
                <a:solidFill>
                  <a:schemeClr val="bg1">
                    <a:lumMod val="65000"/>
                  </a:schemeClr>
                </a:solidFill>
                <a:effectLst/>
                <a:latin typeface="+mn-lt"/>
              </a:rPr>
              <a:t>Fortgeschrittene AMD</a:t>
            </a:r>
            <a:r>
              <a:rPr lang="de-DE" sz="1200" b="0" i="0" noProof="0" dirty="0">
                <a:solidFill>
                  <a:schemeClr val="bg1">
                    <a:lumMod val="65000"/>
                  </a:schemeClr>
                </a:solidFill>
                <a:effectLst/>
                <a:latin typeface="+mn-lt"/>
              </a:rPr>
              <a:t>: Definiert durch das Vorliegen entweder einer geografischen Atrophie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einer neovaskulären Membran </a:t>
            </a:r>
            <a:endParaRPr lang="de-DE" sz="1400" noProof="0" dirty="0">
              <a:solidFill>
                <a:schemeClr val="bg1">
                  <a:lumMod val="65000"/>
                </a:schemeClr>
              </a:solidFill>
              <a:latin typeface="+mn-lt"/>
            </a:endParaRPr>
          </a:p>
        </p:txBody>
      </p:sp>
      <p:sp>
        <p:nvSpPr>
          <p:cNvPr id="21" name="TextBox 22">
            <a:extLst>
              <a:ext uri="{FF2B5EF4-FFF2-40B4-BE49-F238E27FC236}">
                <a16:creationId xmlns:a16="http://schemas.microsoft.com/office/drawing/2014/main" id="{A3E960A7-0A00-E94C-D111-AF2046B7CFE2}"/>
              </a:ext>
            </a:extLst>
          </p:cNvPr>
          <p:cNvSpPr txBox="1"/>
          <p:nvPr/>
        </p:nvSpPr>
        <p:spPr>
          <a:xfrm>
            <a:off x="4639076" y="2172877"/>
            <a:ext cx="4343400" cy="1318310"/>
          </a:xfrm>
          <a:prstGeom prst="rect">
            <a:avLst/>
          </a:prstGeom>
          <a:solidFill>
            <a:schemeClr val="accent5">
              <a:lumMod val="75000"/>
            </a:schemeClr>
          </a:solidFill>
        </p:spPr>
        <p:txBody>
          <a:bodyPr wrap="square" lIns="25400" tIns="12700" rIns="25400" bIns="12700" rtlCol="0">
            <a:spAutoFit/>
          </a:bodyPr>
          <a:lstStyle/>
          <a:p>
            <a:r>
              <a:rPr lang="de-DE" sz="1400" i="1" noProof="0" dirty="0">
                <a:solidFill>
                  <a:schemeClr val="bg2"/>
                </a:solidFill>
              </a:rPr>
              <a:t>Was erhöht bei einem Patienten mit trockener AMD das Risiko für eine feuchte AMD?</a:t>
            </a:r>
          </a:p>
          <a:p>
            <a:r>
              <a:rPr lang="de-DE" sz="1400" noProof="0" dirty="0">
                <a:solidFill>
                  <a:schemeClr val="bg2"/>
                </a:solidFill>
              </a:rPr>
              <a:t>Mit einem Wort: </a:t>
            </a:r>
            <a:r>
              <a:rPr lang="de-DE" sz="1400" b="1" noProof="0" dirty="0">
                <a:solidFill>
                  <a:schemeClr val="bg2"/>
                </a:solidFill>
              </a:rPr>
              <a:t>Drusen</a:t>
            </a:r>
            <a:r>
              <a:rPr lang="de-DE" sz="1400" noProof="0" dirty="0">
                <a:solidFill>
                  <a:schemeClr val="bg2"/>
                </a:solidFill>
              </a:rPr>
              <a:t>. Die durch Drusen verursachten Schäden an der Bruch-Membran erzeugen ein </a:t>
            </a:r>
            <a:r>
              <a:rPr lang="de-DE" sz="1400" noProof="0" dirty="0" err="1">
                <a:solidFill>
                  <a:schemeClr val="bg2"/>
                </a:solidFill>
              </a:rPr>
              <a:t>proangiogenes</a:t>
            </a:r>
            <a:r>
              <a:rPr lang="de-DE" sz="1400" noProof="0" dirty="0">
                <a:solidFill>
                  <a:schemeClr val="bg2"/>
                </a:solidFill>
              </a:rPr>
              <a:t> Milieu, das zur Entwicklung einer MNV führt.</a:t>
            </a:r>
          </a:p>
        </p:txBody>
      </p:sp>
      <p:sp>
        <p:nvSpPr>
          <p:cNvPr id="22" name="TextBox 24">
            <a:extLst>
              <a:ext uri="{FF2B5EF4-FFF2-40B4-BE49-F238E27FC236}">
                <a16:creationId xmlns:a16="http://schemas.microsoft.com/office/drawing/2014/main" id="{F422DBFD-5360-1D17-791E-A71B238C5194}"/>
              </a:ext>
            </a:extLst>
          </p:cNvPr>
          <p:cNvSpPr txBox="1"/>
          <p:nvPr/>
        </p:nvSpPr>
        <p:spPr>
          <a:xfrm>
            <a:off x="843545" y="4061830"/>
            <a:ext cx="7124076" cy="1964640"/>
          </a:xfrm>
          <a:prstGeom prst="rect">
            <a:avLst/>
          </a:prstGeom>
          <a:solidFill>
            <a:srgbClr val="99FF99"/>
          </a:solidFill>
        </p:spPr>
        <p:txBody>
          <a:bodyPr wrap="square" lIns="25400" tIns="12700" rIns="25400" bIns="12700" rtlCol="0">
            <a:spAutoFit/>
          </a:bodyPr>
          <a:lstStyle/>
          <a:p>
            <a:r>
              <a:rPr lang="de-DE" sz="1400" i="1" noProof="0" dirty="0">
                <a:solidFill>
                  <a:srgbClr val="0000FF"/>
                </a:solidFill>
              </a:rPr>
              <a:t>Sie untersuchen eine Patientin, deren Befund im Laufe der Zeit wie eine typische AMD aussieht. Zu Beginn weist sie Drusen auf, deren Anzahl und Größe mit der Zeit zunehmen. Dies schreitet zu einer GA fort und gipfelt in einer MNV. </a:t>
            </a:r>
            <a:r>
              <a:rPr lang="de-DE" sz="1400" i="1" noProof="0" dirty="0"/>
              <a:t>Das Problem ist, dass sie die Drusen und die GA bereits in ihren 30ern entwickelte und die MNV im Alter von etwa 40 Jahren. Was steht an erster Stelle der Differentialdiagnose bei einer Patientin, die AMD zu haben scheint, dafür aber viel zu jung ist?</a:t>
            </a:r>
          </a:p>
          <a:p>
            <a:r>
              <a:rPr lang="de-DE" sz="1400" noProof="0" dirty="0"/>
              <a:t>Wenn Sie bei einem Patienten, der dafür viel zu jung ist, auf eine vermeintliche AMD stoßen, sollten Sie an </a:t>
            </a:r>
            <a:r>
              <a:rPr lang="de-DE" sz="1400" i="1" noProof="0" dirty="0"/>
              <a:t>eine Sorsby-Makuladystrophie </a:t>
            </a:r>
            <a:r>
              <a:rPr lang="de-DE" sz="1400" noProof="0" dirty="0"/>
              <a:t>denken. </a:t>
            </a:r>
            <a:r>
              <a:rPr lang="de-DE" sz="1400" noProof="0" dirty="0">
                <a:solidFill>
                  <a:srgbClr val="99FF99"/>
                </a:solidFill>
              </a:rPr>
              <a:t>(Weitere Informationen zu dieser seltenen Erkrankung finden Sie unter </a:t>
            </a:r>
            <a:r>
              <a:rPr lang="de-DE" sz="1400" i="1" noProof="0" dirty="0">
                <a:solidFill>
                  <a:srgbClr val="99FF99"/>
                </a:solidFill>
              </a:rPr>
              <a:t>R52</a:t>
            </a:r>
            <a:r>
              <a:rPr lang="de-DE" sz="1400" noProof="0" dirty="0">
                <a:solidFill>
                  <a:srgbClr val="99FF99"/>
                </a:solidFill>
              </a:rPr>
              <a:t>.)</a:t>
            </a:r>
          </a:p>
        </p:txBody>
      </p:sp>
      <p:sp>
        <p:nvSpPr>
          <p:cNvPr id="18" name="Frame 15">
            <a:extLst>
              <a:ext uri="{FF2B5EF4-FFF2-40B4-BE49-F238E27FC236}">
                <a16:creationId xmlns:a16="http://schemas.microsoft.com/office/drawing/2014/main" id="{ACDC33D0-253B-E914-499A-22315A0467BD}"/>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1355103389"/>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B6A9DB-582A-0FBB-2CBD-56CE5E439631}"/>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ACDE1CB2-5C31-8F60-C738-11829DEF42DA}"/>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B5D0EA7-61D0-3F0C-9C26-3F3FFEA6357E}"/>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012F278E-7138-1632-8B9C-57EAFD59804F}"/>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D05964D4-9B78-C11B-13A3-E39D0C7DB97B}"/>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E754ACD3-56D0-511E-DD83-6C237EFB4D67}"/>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9A3CDF05-1393-D64F-EC63-44CE2C08E36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167</a:t>
            </a:fld>
            <a:endParaRPr lang="de-DE" noProof="0" dirty="0"/>
          </a:p>
        </p:txBody>
      </p:sp>
      <p:sp>
        <p:nvSpPr>
          <p:cNvPr id="9" name="Content Placeholder 5">
            <a:extLst>
              <a:ext uri="{FF2B5EF4-FFF2-40B4-BE49-F238E27FC236}">
                <a16:creationId xmlns:a16="http://schemas.microsoft.com/office/drawing/2014/main" id="{AD53975A-C49D-C80C-D33C-22499A87A663}"/>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b="1" i="1" dirty="0">
                <a:solidFill>
                  <a:srgbClr val="0000FF"/>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3EB7DD0-581A-5398-D527-EEC117B6AAB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2" name="TextBox 13">
            <a:extLst>
              <a:ext uri="{FF2B5EF4-FFF2-40B4-BE49-F238E27FC236}">
                <a16:creationId xmlns:a16="http://schemas.microsoft.com/office/drawing/2014/main" id="{44B365E6-4E46-D6B0-11F2-15E1C1238538}"/>
              </a:ext>
            </a:extLst>
          </p:cNvPr>
          <p:cNvSpPr txBox="1"/>
          <p:nvPr/>
        </p:nvSpPr>
        <p:spPr>
          <a:xfrm>
            <a:off x="2252092" y="4176090"/>
            <a:ext cx="5030288" cy="1102866"/>
          </a:xfrm>
          <a:prstGeom prst="rect">
            <a:avLst/>
          </a:prstGeom>
          <a:noFill/>
        </p:spPr>
        <p:txBody>
          <a:bodyPr wrap="square" lIns="25400" tIns="12700" rIns="25400" bIns="12700" rtlCol="0">
            <a:spAutoFit/>
          </a:bodyPr>
          <a:lstStyle/>
          <a:p>
            <a:r>
              <a:rPr lang="de-DE" sz="1400" i="1" dirty="0">
                <a:solidFill>
                  <a:schemeClr val="bg1">
                    <a:lumMod val="75000"/>
                  </a:schemeClr>
                </a:solidFill>
              </a:rPr>
              <a:t>Was sind die drei charakteristischen Befunde bei der nicht-exsudativen AMD?</a:t>
            </a:r>
          </a:p>
          <a:p>
            <a:r>
              <a:rPr lang="de-DE" sz="1400" dirty="0">
                <a:solidFill>
                  <a:schemeClr val="bg1">
                    <a:lumMod val="75000"/>
                  </a:schemeClr>
                </a:solidFill>
              </a:rPr>
              <a:t>--Drusen</a:t>
            </a:r>
          </a:p>
          <a:p>
            <a:r>
              <a:rPr lang="de-DE" sz="1400" dirty="0">
                <a:solidFill>
                  <a:schemeClr val="bg1">
                    <a:lumMod val="75000"/>
                  </a:schemeClr>
                </a:solidFill>
              </a:rPr>
              <a:t>--Veränderungen des RPE</a:t>
            </a:r>
            <a:endParaRPr lang="de-DE" sz="1600" dirty="0">
              <a:solidFill>
                <a:schemeClr val="bg1">
                  <a:lumMod val="75000"/>
                </a:schemeClr>
              </a:solidFill>
            </a:endParaRPr>
          </a:p>
          <a:p>
            <a:r>
              <a:rPr lang="de-DE" sz="1400" b="1" dirty="0">
                <a:solidFill>
                  <a:srgbClr val="000000"/>
                </a:solidFill>
              </a:rPr>
              <a:t>--Geografische Atrophie</a:t>
            </a:r>
            <a:endParaRPr lang="de-DE" sz="1600" b="1" dirty="0">
              <a:solidFill>
                <a:srgbClr val="000000"/>
              </a:solidFill>
            </a:endParaRPr>
          </a:p>
        </p:txBody>
      </p:sp>
      <p:sp>
        <p:nvSpPr>
          <p:cNvPr id="15" name="TextBox 14">
            <a:extLst>
              <a:ext uri="{FF2B5EF4-FFF2-40B4-BE49-F238E27FC236}">
                <a16:creationId xmlns:a16="http://schemas.microsoft.com/office/drawing/2014/main" id="{CDFAEA55-B8BD-9399-B844-1578740CCB5E}"/>
              </a:ext>
            </a:extLst>
          </p:cNvPr>
          <p:cNvSpPr txBox="1"/>
          <p:nvPr/>
        </p:nvSpPr>
        <p:spPr>
          <a:xfrm>
            <a:off x="4336082" y="4343400"/>
            <a:ext cx="4649288" cy="2395528"/>
          </a:xfrm>
          <a:prstGeom prst="rect">
            <a:avLst/>
          </a:prstGeom>
          <a:solidFill>
            <a:srgbClr val="0070C0"/>
          </a:solidFill>
        </p:spPr>
        <p:txBody>
          <a:bodyPr wrap="square" lIns="25400" tIns="12700" rIns="25400" bIns="12700" rtlCol="0">
            <a:spAutoFit/>
          </a:bodyPr>
          <a:lstStyle/>
          <a:p>
            <a:r>
              <a:rPr lang="de-DE" sz="1400" i="1" noProof="0" dirty="0">
                <a:solidFill>
                  <a:schemeClr val="tx1">
                    <a:lumMod val="65000"/>
                    <a:lumOff val="35000"/>
                  </a:schemeClr>
                </a:solidFill>
              </a:rPr>
              <a:t>Was ist </a:t>
            </a:r>
            <a:r>
              <a:rPr lang="de-DE" sz="1400" noProof="0" dirty="0">
                <a:solidFill>
                  <a:schemeClr val="tx1">
                    <a:lumMod val="65000"/>
                    <a:lumOff val="35000"/>
                  </a:schemeClr>
                </a:solidFill>
              </a:rPr>
              <a:t>eine geografische Atrophie </a:t>
            </a:r>
            <a:r>
              <a:rPr lang="de-DE" sz="1400" i="1" noProof="0" dirty="0">
                <a:solidFill>
                  <a:schemeClr val="tx1">
                    <a:lumMod val="65000"/>
                    <a:lumOff val="35000"/>
                  </a:schemeClr>
                </a:solidFill>
              </a:rPr>
              <a:t>(GA)?</a:t>
            </a:r>
          </a:p>
          <a:p>
            <a:r>
              <a:rPr lang="de-DE" sz="1400" noProof="0" dirty="0">
                <a:solidFill>
                  <a:schemeClr val="tx1">
                    <a:lumMod val="65000"/>
                    <a:lumOff val="35000"/>
                  </a:schemeClr>
                </a:solidFill>
              </a:rPr>
              <a:t>Sie ist </a:t>
            </a:r>
            <a:r>
              <a:rPr lang="de-DE" sz="1400" u="sng" noProof="0" dirty="0">
                <a:solidFill>
                  <a:schemeClr val="bg1"/>
                </a:solidFill>
              </a:rPr>
              <a:t>eine von zwei Formen der fortgeschrittenen AMD</a:t>
            </a:r>
            <a:r>
              <a:rPr lang="de-DE" sz="1400" noProof="0" dirty="0">
                <a:solidFill>
                  <a:schemeClr val="bg1"/>
                </a:solidFill>
              </a:rPr>
              <a:t>. </a:t>
            </a:r>
            <a:r>
              <a:rPr lang="de-DE" sz="1400" noProof="0" dirty="0">
                <a:solidFill>
                  <a:schemeClr val="tx1">
                    <a:lumMod val="65000"/>
                    <a:lumOff val="35000"/>
                  </a:schemeClr>
                </a:solidFill>
              </a:rPr>
              <a:t>Sie ist durch </a:t>
            </a:r>
            <a:r>
              <a:rPr lang="de-DE" sz="1400" u="sng" noProof="0" dirty="0">
                <a:solidFill>
                  <a:schemeClr val="tx1">
                    <a:lumMod val="65000"/>
                    <a:lumOff val="35000"/>
                  </a:schemeClr>
                </a:solidFill>
              </a:rPr>
              <a:t>einen </a:t>
            </a:r>
            <a:r>
              <a:rPr lang="de-DE" sz="1400" b="0" i="0" u="sng" noProof="0" dirty="0">
                <a:solidFill>
                  <a:schemeClr val="tx1">
                    <a:lumMod val="65000"/>
                    <a:lumOff val="35000"/>
                  </a:schemeClr>
                </a:solidFill>
                <a:effectLst/>
              </a:rPr>
              <a:t>scharf abgegrenzten Bereich </a:t>
            </a:r>
            <a:r>
              <a:rPr lang="de-DE" sz="1400" b="0" i="0" noProof="0" dirty="0">
                <a:solidFill>
                  <a:schemeClr val="tx1">
                    <a:lumMod val="65000"/>
                    <a:lumOff val="35000"/>
                  </a:schemeClr>
                </a:solidFill>
                <a:effectLst/>
              </a:rPr>
              <a:t>am hinteren Augenpol </a:t>
            </a:r>
            <a:r>
              <a:rPr lang="de-DE" sz="1400" noProof="0" dirty="0">
                <a:solidFill>
                  <a:schemeClr val="tx1">
                    <a:lumMod val="65000"/>
                    <a:lumOff val="35000"/>
                  </a:schemeClr>
                </a:solidFill>
              </a:rPr>
              <a:t>gekennzeichnet</a:t>
            </a:r>
            <a:r>
              <a:rPr lang="de-DE" sz="1400" b="0" i="0" noProof="0" dirty="0">
                <a:solidFill>
                  <a:schemeClr val="tx1">
                    <a:lumMod val="65000"/>
                    <a:lumOff val="35000"/>
                  </a:schemeClr>
                </a:solidFill>
                <a:effectLst/>
              </a:rPr>
              <a:t>, in dem eine Atrophie des RPE, der darüber liegenden Photorezeptoren und der darunter liegenden Choriokapillaris auftritt.</a:t>
            </a:r>
          </a:p>
          <a:p>
            <a:endParaRPr lang="de-DE" sz="1400" noProof="0" dirty="0">
              <a:solidFill>
                <a:schemeClr val="tx1">
                  <a:lumMod val="65000"/>
                  <a:lumOff val="35000"/>
                </a:schemeClr>
              </a:solidFill>
            </a:endParaRPr>
          </a:p>
          <a:p>
            <a:r>
              <a:rPr lang="de-DE" sz="1400" i="1" noProof="0" dirty="0">
                <a:solidFill>
                  <a:schemeClr val="tx1">
                    <a:lumMod val="65000"/>
                    <a:lumOff val="35000"/>
                  </a:schemeClr>
                </a:solidFill>
              </a:rPr>
              <a:t>Wie sieht ihr typischer Verlauf aus?</a:t>
            </a:r>
          </a:p>
          <a:p>
            <a:r>
              <a:rPr lang="de-DE" sz="1400" b="0" i="0" noProof="0" dirty="0">
                <a:solidFill>
                  <a:schemeClr val="tx1">
                    <a:lumMod val="65000"/>
                    <a:lumOff val="35000"/>
                  </a:schemeClr>
                </a:solidFill>
                <a:effectLst/>
              </a:rPr>
              <a:t>Sie beginnt im perifovealen Bereich und breitet sich im Laufe der Zeit aus, bis schließlich das Zentrum der Fovea betroffen ist</a:t>
            </a:r>
            <a:endParaRPr lang="de-DE" sz="1400" noProof="0" dirty="0">
              <a:solidFill>
                <a:schemeClr val="tx1">
                  <a:lumMod val="65000"/>
                  <a:lumOff val="35000"/>
                </a:schemeClr>
              </a:solidFill>
            </a:endParaRPr>
          </a:p>
        </p:txBody>
      </p:sp>
      <p:sp>
        <p:nvSpPr>
          <p:cNvPr id="13" name="Oval 11">
            <a:extLst>
              <a:ext uri="{FF2B5EF4-FFF2-40B4-BE49-F238E27FC236}">
                <a16:creationId xmlns:a16="http://schemas.microsoft.com/office/drawing/2014/main" id="{8748876D-0A7E-31AC-2E82-109B48B64BC1}"/>
              </a:ext>
            </a:extLst>
          </p:cNvPr>
          <p:cNvSpPr/>
          <p:nvPr/>
        </p:nvSpPr>
        <p:spPr>
          <a:xfrm>
            <a:off x="2324632" y="4873743"/>
            <a:ext cx="2011449" cy="54334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4" name="Oval 19">
            <a:extLst>
              <a:ext uri="{FF2B5EF4-FFF2-40B4-BE49-F238E27FC236}">
                <a16:creationId xmlns:a16="http://schemas.microsoft.com/office/drawing/2014/main" id="{5FF31FF2-6990-9C80-BD59-29A56B129294}"/>
              </a:ext>
            </a:extLst>
          </p:cNvPr>
          <p:cNvSpPr/>
          <p:nvPr/>
        </p:nvSpPr>
        <p:spPr>
          <a:xfrm>
            <a:off x="4738417" y="4394011"/>
            <a:ext cx="4243566" cy="56636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TextBox 12">
            <a:extLst>
              <a:ext uri="{FF2B5EF4-FFF2-40B4-BE49-F238E27FC236}">
                <a16:creationId xmlns:a16="http://schemas.microsoft.com/office/drawing/2014/main" id="{702B03B6-218E-4006-85F6-E26F98BDA7B4}"/>
              </a:ext>
            </a:extLst>
          </p:cNvPr>
          <p:cNvSpPr txBox="1"/>
          <p:nvPr/>
        </p:nvSpPr>
        <p:spPr>
          <a:xfrm>
            <a:off x="4326835" y="5102421"/>
            <a:ext cx="4413131" cy="764312"/>
          </a:xfrm>
          <a:prstGeom prst="rect">
            <a:avLst/>
          </a:prstGeom>
          <a:solidFill>
            <a:srgbClr val="FFE389"/>
          </a:solidFill>
        </p:spPr>
        <p:txBody>
          <a:bodyPr wrap="square" lIns="25400" tIns="12700" rIns="25400" bIns="12700" rtlCol="0">
            <a:spAutoFit/>
          </a:bodyPr>
          <a:lstStyle/>
          <a:p>
            <a:r>
              <a:rPr lang="de-DE" sz="1600" i="1" noProof="0" dirty="0"/>
              <a:t>Was ist die </a:t>
            </a:r>
            <a:r>
              <a:rPr lang="de-DE" sz="1600" noProof="0" dirty="0"/>
              <a:t>andere </a:t>
            </a:r>
            <a:r>
              <a:rPr lang="de-DE" sz="1600" i="1" noProof="0" dirty="0"/>
              <a:t>Form, die eine fortgeschrittene AMD definiert?</a:t>
            </a:r>
          </a:p>
          <a:p>
            <a:r>
              <a:rPr lang="de-DE" sz="1600" noProof="0" dirty="0"/>
              <a:t>Das Vorliegen einer Neovaskularisation</a:t>
            </a:r>
          </a:p>
        </p:txBody>
      </p:sp>
      <p:sp>
        <p:nvSpPr>
          <p:cNvPr id="19" name="Arrow: Up 17">
            <a:extLst>
              <a:ext uri="{FF2B5EF4-FFF2-40B4-BE49-F238E27FC236}">
                <a16:creationId xmlns:a16="http://schemas.microsoft.com/office/drawing/2014/main" id="{3AE0E8C1-84F7-CC21-069E-BE90930FCF41}"/>
              </a:ext>
            </a:extLst>
          </p:cNvPr>
          <p:cNvSpPr/>
          <p:nvPr/>
        </p:nvSpPr>
        <p:spPr>
          <a:xfrm rot="20460925">
            <a:off x="4286992" y="4074653"/>
            <a:ext cx="237183" cy="947048"/>
          </a:xfrm>
          <a:prstGeom prst="upArrow">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0" name="TextBox 20">
            <a:extLst>
              <a:ext uri="{FF2B5EF4-FFF2-40B4-BE49-F238E27FC236}">
                <a16:creationId xmlns:a16="http://schemas.microsoft.com/office/drawing/2014/main" id="{935269D8-24B6-D484-0C43-31341C0E82A7}"/>
              </a:ext>
            </a:extLst>
          </p:cNvPr>
          <p:cNvSpPr txBox="1"/>
          <p:nvPr/>
        </p:nvSpPr>
        <p:spPr>
          <a:xfrm>
            <a:off x="381000" y="1261325"/>
            <a:ext cx="5808730" cy="1318310"/>
          </a:xfrm>
          <a:prstGeom prst="rect">
            <a:avLst/>
          </a:prstGeom>
          <a:solidFill>
            <a:srgbClr val="FF99FF"/>
          </a:solidFill>
        </p:spPr>
        <p:txBody>
          <a:bodyPr wrap="square" lIns="25400" tIns="12700" rIns="25400" bIns="12700" rtlCol="0">
            <a:spAutoFit/>
          </a:bodyPr>
          <a:lstStyle/>
          <a:p>
            <a:r>
              <a:rPr lang="de-DE" sz="1200" i="1" noProof="0" dirty="0">
                <a:solidFill>
                  <a:schemeClr val="bg1">
                    <a:lumMod val="65000"/>
                  </a:schemeClr>
                </a:solidFill>
                <a:effectLst/>
                <a:latin typeface="+mn-lt"/>
              </a:rPr>
              <a:t>Wie sieht es mit der frühen und intermediären AMD aus – wie werden diese definiert?</a:t>
            </a:r>
          </a:p>
          <a:p>
            <a:r>
              <a:rPr lang="de-DE" sz="1200" b="1" i="0" noProof="0" dirty="0">
                <a:solidFill>
                  <a:schemeClr val="bg1">
                    <a:lumMod val="65000"/>
                  </a:schemeClr>
                </a:solidFill>
                <a:effectLst/>
                <a:latin typeface="+mn-lt"/>
              </a:rPr>
              <a:t>Frühe AMD</a:t>
            </a:r>
            <a:r>
              <a:rPr lang="de-DE" sz="1200" b="0" i="0" noProof="0" dirty="0">
                <a:solidFill>
                  <a:schemeClr val="bg1">
                    <a:lumMod val="65000"/>
                  </a:schemeClr>
                </a:solidFill>
                <a:effectLst/>
                <a:latin typeface="+mn-lt"/>
              </a:rPr>
              <a:t>: </a:t>
            </a:r>
            <a:r>
              <a:rPr lang="de-DE" sz="1200" dirty="0">
                <a:solidFill>
                  <a:schemeClr val="bg1">
                    <a:lumMod val="65000"/>
                  </a:schemeClr>
                </a:solidFill>
              </a:rPr>
              <a:t>Definiert durch das Vorhandensein kleiner Drusen +/- „weniger“ intermediärer Drusen</a:t>
            </a:r>
            <a:endParaRPr lang="de-DE" sz="1200" b="0" i="0" noProof="0" dirty="0">
              <a:solidFill>
                <a:schemeClr val="bg1">
                  <a:lumMod val="65000"/>
                </a:schemeClr>
              </a:solidFill>
              <a:effectLst/>
              <a:latin typeface="+mn-lt"/>
            </a:endParaRPr>
          </a:p>
          <a:p>
            <a:r>
              <a:rPr lang="de-DE" sz="1200" b="1" i="0" noProof="0" dirty="0">
                <a:solidFill>
                  <a:schemeClr val="bg1">
                    <a:lumMod val="65000"/>
                  </a:schemeClr>
                </a:solidFill>
                <a:effectLst/>
                <a:latin typeface="+mn-lt"/>
              </a:rPr>
              <a:t>Intermediäre AMD</a:t>
            </a:r>
            <a:r>
              <a:rPr lang="de-DE" sz="1200" b="0" i="0" noProof="0" dirty="0">
                <a:solidFill>
                  <a:schemeClr val="bg1">
                    <a:lumMod val="65000"/>
                  </a:schemeClr>
                </a:solidFill>
                <a:effectLst/>
                <a:latin typeface="+mn-lt"/>
              </a:rPr>
              <a:t>: </a:t>
            </a:r>
            <a:r>
              <a:rPr lang="de-DE" sz="1200" dirty="0">
                <a:solidFill>
                  <a:schemeClr val="bg1">
                    <a:lumMod val="65000"/>
                  </a:schemeClr>
                </a:solidFill>
                <a:latin typeface="+mn-lt"/>
              </a:rPr>
              <a:t>g</a:t>
            </a:r>
            <a:r>
              <a:rPr lang="de-DE" sz="1200" b="0" i="0" noProof="0" dirty="0" err="1">
                <a:solidFill>
                  <a:schemeClr val="bg1">
                    <a:lumMod val="65000"/>
                  </a:schemeClr>
                </a:solidFill>
                <a:effectLst/>
                <a:latin typeface="+mn-lt"/>
              </a:rPr>
              <a:t>ekennzeichnet</a:t>
            </a:r>
            <a:r>
              <a:rPr lang="de-DE" sz="1200" b="0" i="0" noProof="0" dirty="0">
                <a:solidFill>
                  <a:schemeClr val="bg1">
                    <a:lumMod val="65000"/>
                  </a:schemeClr>
                </a:solidFill>
                <a:effectLst/>
                <a:latin typeface="+mn-lt"/>
              </a:rPr>
              <a:t> durch ausgedehnte intermediäre Drusen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das Vorhandensein großer </a:t>
            </a:r>
            <a:r>
              <a:rPr lang="de-DE" sz="1200" b="1" i="0" noProof="0" dirty="0">
                <a:solidFill>
                  <a:srgbClr val="0000FF"/>
                </a:solidFill>
                <a:effectLst/>
                <a:latin typeface="+mn-lt"/>
              </a:rPr>
              <a:t>Drusen</a:t>
            </a:r>
            <a:endParaRPr lang="de-DE" sz="1400" b="1" noProof="0" dirty="0">
              <a:solidFill>
                <a:srgbClr val="0000FF"/>
              </a:solidFill>
              <a:latin typeface="+mn-lt"/>
            </a:endParaRPr>
          </a:p>
          <a:p>
            <a:r>
              <a:rPr lang="de-DE" sz="1200" b="1" i="0" noProof="0" dirty="0">
                <a:solidFill>
                  <a:schemeClr val="bg1">
                    <a:lumMod val="65000"/>
                  </a:schemeClr>
                </a:solidFill>
                <a:effectLst/>
                <a:latin typeface="+mn-lt"/>
              </a:rPr>
              <a:t>Fortgeschrittene AMD</a:t>
            </a:r>
            <a:r>
              <a:rPr lang="de-DE" sz="1200" b="0" i="0" noProof="0" dirty="0">
                <a:solidFill>
                  <a:schemeClr val="bg1">
                    <a:lumMod val="65000"/>
                  </a:schemeClr>
                </a:solidFill>
                <a:effectLst/>
                <a:latin typeface="+mn-lt"/>
              </a:rPr>
              <a:t>: Definiert durch das Vorliegen entweder einer geografischen Atrophie </a:t>
            </a:r>
            <a:r>
              <a:rPr lang="de-DE" sz="1200" b="0" noProof="0" dirty="0">
                <a:solidFill>
                  <a:schemeClr val="bg1">
                    <a:lumMod val="65000"/>
                  </a:schemeClr>
                </a:solidFill>
                <a:effectLst/>
                <a:latin typeface="+mn-lt"/>
              </a:rPr>
              <a:t>oder </a:t>
            </a:r>
            <a:r>
              <a:rPr lang="de-DE" sz="1200" b="0" i="0" noProof="0" dirty="0">
                <a:solidFill>
                  <a:schemeClr val="bg1">
                    <a:lumMod val="65000"/>
                  </a:schemeClr>
                </a:solidFill>
                <a:effectLst/>
                <a:latin typeface="+mn-lt"/>
              </a:rPr>
              <a:t>einer neovaskulären Membran </a:t>
            </a:r>
            <a:endParaRPr lang="de-DE" sz="1400" noProof="0" dirty="0">
              <a:solidFill>
                <a:schemeClr val="bg1">
                  <a:lumMod val="65000"/>
                </a:schemeClr>
              </a:solidFill>
              <a:latin typeface="+mn-lt"/>
            </a:endParaRPr>
          </a:p>
        </p:txBody>
      </p:sp>
      <p:sp>
        <p:nvSpPr>
          <p:cNvPr id="22" name="TextBox 24">
            <a:extLst>
              <a:ext uri="{FF2B5EF4-FFF2-40B4-BE49-F238E27FC236}">
                <a16:creationId xmlns:a16="http://schemas.microsoft.com/office/drawing/2014/main" id="{5B8D42E3-1161-0883-A8EC-8CDB5E10D0F9}"/>
              </a:ext>
            </a:extLst>
          </p:cNvPr>
          <p:cNvSpPr txBox="1"/>
          <p:nvPr/>
        </p:nvSpPr>
        <p:spPr>
          <a:xfrm>
            <a:off x="843545" y="4061830"/>
            <a:ext cx="7124076" cy="1964640"/>
          </a:xfrm>
          <a:prstGeom prst="rect">
            <a:avLst/>
          </a:prstGeom>
          <a:solidFill>
            <a:srgbClr val="99FF99"/>
          </a:solidFill>
        </p:spPr>
        <p:txBody>
          <a:bodyPr wrap="square" lIns="25400" tIns="12700" rIns="25400" bIns="12700" rtlCol="0">
            <a:spAutoFit/>
          </a:bodyPr>
          <a:lstStyle/>
          <a:p>
            <a:r>
              <a:rPr lang="de-DE" sz="1400" i="1" noProof="0" dirty="0">
                <a:solidFill>
                  <a:srgbClr val="0000FF"/>
                </a:solidFill>
              </a:rPr>
              <a:t>Sie untersuchen eine Patientin, deren Befund im Laufe der Zeit wie eine typische AMD aussieht. Zu Beginn weist sie Drusen auf, deren Anzahl und Größe mit der Zeit zunehmen. Dies schreitet zu einer GA fort und gipfelt in einer MNV. </a:t>
            </a:r>
            <a:r>
              <a:rPr lang="de-DE" sz="1400" i="1" noProof="0" dirty="0"/>
              <a:t>Das Problem ist, dass sie die Drusen und die GA bereits in ihren 30ern entwickelte und die MNV im Alter von etwa 40 Jahren. Was steht an erster Stelle der Differentialdiagnose bei einer Patientin, die AMD zu haben scheint, dafür aber viel zu jung ist?</a:t>
            </a:r>
          </a:p>
          <a:p>
            <a:r>
              <a:rPr lang="de-DE" sz="1400" noProof="0" dirty="0"/>
              <a:t>Wenn Sie bei einem Patienten, der dafür viel zu jung ist, auf eine vermeintliche AMD stoßen, sollten Sie an </a:t>
            </a:r>
            <a:r>
              <a:rPr lang="de-DE" sz="1400" i="1" noProof="0" dirty="0"/>
              <a:t>eine Sorsby-Makuladystrophie </a:t>
            </a:r>
            <a:r>
              <a:rPr lang="de-DE" sz="1400" noProof="0" dirty="0"/>
              <a:t>denken. </a:t>
            </a:r>
            <a:r>
              <a:rPr lang="de-DE" sz="1400" noProof="0" dirty="0">
                <a:solidFill>
                  <a:srgbClr val="0000FF"/>
                </a:solidFill>
              </a:rPr>
              <a:t>(Weitere Informationen zu dieser seltenen Erkrankung finden Sie unter </a:t>
            </a:r>
            <a:r>
              <a:rPr lang="de-DE" sz="1400" i="1" noProof="0" dirty="0">
                <a:solidFill>
                  <a:srgbClr val="0000FF"/>
                </a:solidFill>
              </a:rPr>
              <a:t>R52</a:t>
            </a:r>
            <a:r>
              <a:rPr lang="de-DE" sz="1400" noProof="0" dirty="0">
                <a:solidFill>
                  <a:srgbClr val="0000FF"/>
                </a:solidFill>
              </a:rPr>
              <a:t>.)</a:t>
            </a:r>
          </a:p>
        </p:txBody>
      </p:sp>
      <p:sp>
        <p:nvSpPr>
          <p:cNvPr id="27" name="Oval 9">
            <a:extLst>
              <a:ext uri="{FF2B5EF4-FFF2-40B4-BE49-F238E27FC236}">
                <a16:creationId xmlns:a16="http://schemas.microsoft.com/office/drawing/2014/main" id="{4E9454FC-984B-DCC3-B3B8-F697AB34171E}"/>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8" name="Rectangle 16">
            <a:extLst>
              <a:ext uri="{FF2B5EF4-FFF2-40B4-BE49-F238E27FC236}">
                <a16:creationId xmlns:a16="http://schemas.microsoft.com/office/drawing/2014/main" id="{C19A06AB-9AC7-07B3-F7DE-D8BE94246533}"/>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TextBox 2">
            <a:extLst>
              <a:ext uri="{FF2B5EF4-FFF2-40B4-BE49-F238E27FC236}">
                <a16:creationId xmlns:a16="http://schemas.microsoft.com/office/drawing/2014/main" id="{AF0FD3B7-6537-B124-7E09-55A63CC71E70}"/>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30" name="Frame 15">
            <a:extLst>
              <a:ext uri="{FF2B5EF4-FFF2-40B4-BE49-F238E27FC236}">
                <a16:creationId xmlns:a16="http://schemas.microsoft.com/office/drawing/2014/main" id="{BA1529DE-D335-4BB4-F186-23008A8E96A4}"/>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21" name="TextBox 22">
            <a:extLst>
              <a:ext uri="{FF2B5EF4-FFF2-40B4-BE49-F238E27FC236}">
                <a16:creationId xmlns:a16="http://schemas.microsoft.com/office/drawing/2014/main" id="{96B27BAE-221E-3334-5B9A-990F40036BB9}"/>
              </a:ext>
            </a:extLst>
          </p:cNvPr>
          <p:cNvSpPr txBox="1"/>
          <p:nvPr/>
        </p:nvSpPr>
        <p:spPr>
          <a:xfrm>
            <a:off x="4639076" y="2172877"/>
            <a:ext cx="4343400" cy="1318310"/>
          </a:xfrm>
          <a:prstGeom prst="rect">
            <a:avLst/>
          </a:prstGeom>
          <a:solidFill>
            <a:schemeClr val="accent5">
              <a:lumMod val="75000"/>
            </a:schemeClr>
          </a:solidFill>
        </p:spPr>
        <p:txBody>
          <a:bodyPr wrap="square" lIns="25400" tIns="12700" rIns="25400" bIns="12700" rtlCol="0">
            <a:spAutoFit/>
          </a:bodyPr>
          <a:lstStyle/>
          <a:p>
            <a:r>
              <a:rPr lang="de-DE" sz="1400" i="1" dirty="0">
                <a:solidFill>
                  <a:schemeClr val="bg2"/>
                </a:solidFill>
              </a:rPr>
              <a:t>Was erhöht bei einem Patienten mit trockener AMD das Risiko für eine feuchte AMD?</a:t>
            </a:r>
          </a:p>
          <a:p>
            <a:r>
              <a:rPr lang="de-DE" sz="1400" dirty="0">
                <a:solidFill>
                  <a:schemeClr val="bg2"/>
                </a:solidFill>
              </a:rPr>
              <a:t>Mit einem Wort: </a:t>
            </a:r>
            <a:r>
              <a:rPr lang="de-DE" sz="1400" b="1" dirty="0">
                <a:solidFill>
                  <a:schemeClr val="bg2"/>
                </a:solidFill>
              </a:rPr>
              <a:t>Drusen</a:t>
            </a:r>
            <a:r>
              <a:rPr lang="de-DE" sz="1400" dirty="0">
                <a:solidFill>
                  <a:schemeClr val="bg2"/>
                </a:solidFill>
              </a:rPr>
              <a:t>. Die durch Drusen verursachten Schäden an der Bruch-Membran erzeugen ein </a:t>
            </a:r>
            <a:r>
              <a:rPr lang="de-DE" sz="1400" dirty="0" err="1">
                <a:solidFill>
                  <a:schemeClr val="bg2"/>
                </a:solidFill>
              </a:rPr>
              <a:t>proangiogenes</a:t>
            </a:r>
            <a:r>
              <a:rPr lang="de-DE" sz="1400" dirty="0">
                <a:solidFill>
                  <a:schemeClr val="bg2"/>
                </a:solidFill>
              </a:rPr>
              <a:t> Milieu, das zur Entwicklung einer MNV führt.</a:t>
            </a:r>
          </a:p>
        </p:txBody>
      </p:sp>
    </p:spTree>
    <p:extLst>
      <p:ext uri="{BB962C8B-B14F-4D97-AF65-F5344CB8AC3E}">
        <p14:creationId xmlns:p14="http://schemas.microsoft.com/office/powerpoint/2010/main" val="3855410691"/>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6345DE-AA49-E32A-01FD-33DD7C0ADD77}"/>
            </a:ext>
          </a:extLst>
        </p:cNvPr>
        <p:cNvGrpSpPr/>
        <p:nvPr/>
      </p:nvGrpSpPr>
      <p:grpSpPr>
        <a:xfrm>
          <a:off x="0" y="0"/>
          <a:ext cx="0" cy="0"/>
          <a:chOff x="0" y="0"/>
          <a:chExt cx="0" cy="0"/>
        </a:xfrm>
      </p:grpSpPr>
      <p:sp>
        <p:nvSpPr>
          <p:cNvPr id="8" name="Oval 9">
            <a:extLst>
              <a:ext uri="{FF2B5EF4-FFF2-40B4-BE49-F238E27FC236}">
                <a16:creationId xmlns:a16="http://schemas.microsoft.com/office/drawing/2014/main" id="{2C2D3FA4-C36E-8CA6-C947-EA79E803F2B3}"/>
              </a:ext>
            </a:extLst>
          </p:cNvPr>
          <p:cNvSpPr/>
          <p:nvPr/>
        </p:nvSpPr>
        <p:spPr>
          <a:xfrm>
            <a:off x="2209800" y="3170648"/>
            <a:ext cx="5181599" cy="663725"/>
          </a:xfrm>
          <a:prstGeom prst="ellipse">
            <a:avLst/>
          </a:prstGeom>
          <a:noFill/>
          <a:ln>
            <a:solidFill>
              <a:schemeClr val="bg1">
                <a:lumMod val="8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7" name="Rectangle 16">
            <a:extLst>
              <a:ext uri="{FF2B5EF4-FFF2-40B4-BE49-F238E27FC236}">
                <a16:creationId xmlns:a16="http://schemas.microsoft.com/office/drawing/2014/main" id="{0FC12F29-409E-431F-6071-6C13AF0140CE}"/>
              </a:ext>
            </a:extLst>
          </p:cNvPr>
          <p:cNvSpPr/>
          <p:nvPr/>
        </p:nvSpPr>
        <p:spPr>
          <a:xfrm>
            <a:off x="2345225" y="3507402"/>
            <a:ext cx="3844505" cy="379160"/>
          </a:xfrm>
          <a:prstGeom prst="rect">
            <a:avLst/>
          </a:prstGeom>
          <a:solidFill>
            <a:srgbClr val="CC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Rectangle 7">
            <a:extLst>
              <a:ext uri="{FF2B5EF4-FFF2-40B4-BE49-F238E27FC236}">
                <a16:creationId xmlns:a16="http://schemas.microsoft.com/office/drawing/2014/main" id="{7B6FAB8E-D23C-7460-4E99-B848EE5A794E}"/>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C3062BCC-2029-767F-E4D3-B4EBA0ED8A9B}"/>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DBEC74D6-312A-1DDD-44BD-0FEA561CAF5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45CDEC3-1784-5F5A-2448-913E44D7BBE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B1E70AB6-2B39-9A7D-6BC5-4FED292A918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A10DDA6-41B8-C04C-F931-88EAA4CC285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168</a:t>
            </a:fld>
            <a:endParaRPr lang="de-DE" noProof="0" dirty="0"/>
          </a:p>
        </p:txBody>
      </p:sp>
      <p:sp>
        <p:nvSpPr>
          <p:cNvPr id="9" name="Content Placeholder 5">
            <a:extLst>
              <a:ext uri="{FF2B5EF4-FFF2-40B4-BE49-F238E27FC236}">
                <a16:creationId xmlns:a16="http://schemas.microsoft.com/office/drawing/2014/main" id="{D55010B3-9C17-23F0-1C6A-22A4B74ADA24}"/>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4B2557D5-C9DE-0421-2C6F-7772C4A9DCE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9C39DF9A-F90A-0A38-3834-D27BA12F0820}"/>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20" name="TextBox 11">
            <a:extLst>
              <a:ext uri="{FF2B5EF4-FFF2-40B4-BE49-F238E27FC236}">
                <a16:creationId xmlns:a16="http://schemas.microsoft.com/office/drawing/2014/main" id="{2A7E2BA4-8BF5-3EC0-FE7E-0F9113A766A8}"/>
              </a:ext>
            </a:extLst>
          </p:cNvPr>
          <p:cNvSpPr txBox="1"/>
          <p:nvPr/>
        </p:nvSpPr>
        <p:spPr>
          <a:xfrm>
            <a:off x="590548" y="4565302"/>
            <a:ext cx="7962901" cy="948978"/>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pPr algn="ctr"/>
            <a:r>
              <a:rPr lang="de-DE" sz="2000" i="1" noProof="0" dirty="0">
                <a:effectLst>
                  <a:outerShdw blurRad="38100" dist="38100" dir="2700000" algn="tl">
                    <a:srgbClr val="000000">
                      <a:alpha val="43137"/>
                    </a:srgbClr>
                  </a:outerShdw>
                </a:effectLst>
              </a:rPr>
              <a:t>Es ist an der Zeit, sich mit der exsudativen AMD zu befassen. Doch bevor wir dies tun, müssen wir uns mit der </a:t>
            </a:r>
            <a:r>
              <a:rPr lang="de-DE" sz="2000" i="1" noProof="0" dirty="0">
                <a:solidFill>
                  <a:srgbClr val="FF0000"/>
                </a:solidFill>
                <a:effectLst>
                  <a:outerShdw blurRad="38100" dist="38100" dir="2700000" algn="tl">
                    <a:srgbClr val="000000">
                      <a:alpha val="43137"/>
                    </a:srgbClr>
                  </a:outerShdw>
                </a:effectLst>
              </a:rPr>
              <a:t>Blutversorgung der Netzhaut </a:t>
            </a:r>
            <a:r>
              <a:rPr lang="de-DE" sz="2000" i="1" noProof="0" dirty="0">
                <a:effectLst>
                  <a:outerShdw blurRad="38100" dist="38100" dir="2700000" algn="tl">
                    <a:srgbClr val="000000">
                      <a:alpha val="43137"/>
                    </a:srgbClr>
                  </a:outerShdw>
                </a:effectLst>
              </a:rPr>
              <a:t>vertraut machen</a:t>
            </a:r>
            <a:r>
              <a:rPr lang="de-DE" sz="2000" i="1" noProof="0" dirty="0">
                <a:solidFill>
                  <a:srgbClr val="FF0000"/>
                </a:solidFill>
                <a:effectLst>
                  <a:outerShdw blurRad="38100" dist="38100" dir="2700000" algn="tl">
                    <a:srgbClr val="000000">
                      <a:alpha val="43137"/>
                    </a:srgbClr>
                  </a:outerShdw>
                </a:effectLst>
              </a:rPr>
              <a:t>.</a:t>
            </a:r>
          </a:p>
        </p:txBody>
      </p:sp>
      <p:sp>
        <p:nvSpPr>
          <p:cNvPr id="18" name="Frame 15">
            <a:extLst>
              <a:ext uri="{FF2B5EF4-FFF2-40B4-BE49-F238E27FC236}">
                <a16:creationId xmlns:a16="http://schemas.microsoft.com/office/drawing/2014/main" id="{B8B03BFA-EC7F-EBB7-9788-1E68628CB85C}"/>
              </a:ext>
            </a:extLst>
          </p:cNvPr>
          <p:cNvSpPr/>
          <p:nvPr/>
        </p:nvSpPr>
        <p:spPr>
          <a:xfrm>
            <a:off x="2226733" y="3471205"/>
            <a:ext cx="4021667" cy="507584"/>
          </a:xfrm>
          <a:prstGeom prst="frame">
            <a:avLst>
              <a:gd name="adj1" fmla="val 21494"/>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2290724040"/>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D66116-E711-1789-B161-473E4A198578}"/>
            </a:ext>
          </a:extLst>
        </p:cNvPr>
        <p:cNvGrpSpPr/>
        <p:nvPr/>
      </p:nvGrpSpPr>
      <p:grpSpPr>
        <a:xfrm>
          <a:off x="0" y="0"/>
          <a:ext cx="0" cy="0"/>
          <a:chOff x="0" y="0"/>
          <a:chExt cx="0" cy="0"/>
        </a:xfrm>
      </p:grpSpPr>
      <p:sp>
        <p:nvSpPr>
          <p:cNvPr id="148" name="Explosion: 14 Points 40">
            <a:extLst>
              <a:ext uri="{FF2B5EF4-FFF2-40B4-BE49-F238E27FC236}">
                <a16:creationId xmlns:a16="http://schemas.microsoft.com/office/drawing/2014/main" id="{03A89EC5-35F9-E831-501E-7A0B5698A9F6}"/>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Explosion: 14 Points 44">
            <a:extLst>
              <a:ext uri="{FF2B5EF4-FFF2-40B4-BE49-F238E27FC236}">
                <a16:creationId xmlns:a16="http://schemas.microsoft.com/office/drawing/2014/main" id="{1D5A5548-E34F-B293-BFC0-EA173332BB49}"/>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0" name="Explosion: 14 Points 45">
            <a:extLst>
              <a:ext uri="{FF2B5EF4-FFF2-40B4-BE49-F238E27FC236}">
                <a16:creationId xmlns:a16="http://schemas.microsoft.com/office/drawing/2014/main" id="{FE879116-C135-53E1-E5EE-5C4BEB378439}"/>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Explosion: 14 Points 46">
            <a:extLst>
              <a:ext uri="{FF2B5EF4-FFF2-40B4-BE49-F238E27FC236}">
                <a16:creationId xmlns:a16="http://schemas.microsoft.com/office/drawing/2014/main" id="{5D7D2525-89FB-1189-79A9-4D7DE22E4FCE}"/>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Explosion: 14 Points 47">
            <a:extLst>
              <a:ext uri="{FF2B5EF4-FFF2-40B4-BE49-F238E27FC236}">
                <a16:creationId xmlns:a16="http://schemas.microsoft.com/office/drawing/2014/main" id="{9AD71D6A-6459-7BFB-1182-75DBA4FEA3D7}"/>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3" name="Explosion: 14 Points 48">
            <a:extLst>
              <a:ext uri="{FF2B5EF4-FFF2-40B4-BE49-F238E27FC236}">
                <a16:creationId xmlns:a16="http://schemas.microsoft.com/office/drawing/2014/main" id="{FAB3E2BA-8EE4-115E-D5A8-20673675A636}"/>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4" name="Explosion: 14 Points 49">
            <a:extLst>
              <a:ext uri="{FF2B5EF4-FFF2-40B4-BE49-F238E27FC236}">
                <a16:creationId xmlns:a16="http://schemas.microsoft.com/office/drawing/2014/main" id="{24CCF4F4-71AB-382E-2DC1-15581B95C0BF}"/>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Explosion: 14 Points 50">
            <a:extLst>
              <a:ext uri="{FF2B5EF4-FFF2-40B4-BE49-F238E27FC236}">
                <a16:creationId xmlns:a16="http://schemas.microsoft.com/office/drawing/2014/main" id="{23374E12-9769-9D25-46D0-344BE2DA2028}"/>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6" name="Rectangle 64">
            <a:extLst>
              <a:ext uri="{FF2B5EF4-FFF2-40B4-BE49-F238E27FC236}">
                <a16:creationId xmlns:a16="http://schemas.microsoft.com/office/drawing/2014/main" id="{7ED21176-C4C2-3C49-2BAB-C49E6534BCF0}"/>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7F689D71-10DB-FCDD-AFBA-6F74A7CDB4C9}"/>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00BC28BB-095A-BF49-CBE2-279AF92F9AB9}"/>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3E750063-D87C-E026-91ED-85A9CAF69FCF}"/>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956A9985-F1A8-E6E0-F722-D4064FD6972C}"/>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2B18CF51-E721-715E-50B7-CFB4DEC11740}"/>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40411D3F-8918-6E98-082B-3739C0E560AC}"/>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p:txBody>
      </p:sp>
      <p:sp>
        <p:nvSpPr>
          <p:cNvPr id="2" name="Slide Number Placeholder 1">
            <a:extLst>
              <a:ext uri="{FF2B5EF4-FFF2-40B4-BE49-F238E27FC236}">
                <a16:creationId xmlns:a16="http://schemas.microsoft.com/office/drawing/2014/main" id="{5B698271-29CF-16D2-01EE-666642A78BEA}"/>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169</a:t>
            </a:fld>
            <a:endParaRPr lang="de-DE" noProof="0" dirty="0"/>
          </a:p>
        </p:txBody>
      </p:sp>
      <p:sp>
        <p:nvSpPr>
          <p:cNvPr id="16" name="TextBox 15">
            <a:extLst>
              <a:ext uri="{FF2B5EF4-FFF2-40B4-BE49-F238E27FC236}">
                <a16:creationId xmlns:a16="http://schemas.microsoft.com/office/drawing/2014/main" id="{C14469BF-313B-7AEB-2A0A-352E45534C5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2957624C-BC6F-57CB-D684-CDEA08BC2D4A}"/>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6E77F418-3A9A-8010-4F6C-9017B1ABEC4B}"/>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A065C0A0-5B51-B3BD-140E-45620ABD9BD5}"/>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BD425484-D51E-92FD-FC39-297E4FCC1C6D}"/>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5122B84D-C9FD-D4CB-D00F-BF4182C637CD}"/>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5F6D1E34-5615-891B-4C83-42EE6657C393}"/>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C6BFC4FD-97B0-F812-7AF0-DFA8FFBF9A21}"/>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B3FA93F4-90C9-871C-96D4-8B2F9FF432D2}"/>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EC3660CC-3AB9-D53E-4C93-7DF8293B2C12}"/>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7B252F6E-CAEF-1A97-60F9-7F73247E09B6}"/>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CCD51D1D-D980-A582-E079-B5F7C932179A}"/>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5E89FB69-A52D-0B2A-8C86-A775E82846B0}"/>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0362047E-70F2-F123-3C07-8C1E472EA1C9}"/>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45BB95C5-B51F-DA49-917C-EC2A14A52AFF}"/>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499772BB-C476-9D91-3477-58AFA0E62747}"/>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3548A11D-9A4E-F854-C3D8-A04C3970D7A9}"/>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E75B192E-D770-FAAE-65D7-012423BCE842}"/>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9CFFB37C-2CEE-3910-4642-5DB24AE3236B}"/>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5480BDC0-6D49-75CD-A5FB-238B1FB03399}"/>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2B381496-E4C4-3DD0-7357-14D2B056932B}"/>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FE2D2DF5-83F2-55C7-35A3-911216587A20}"/>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212B7F35-5685-1D50-19FB-861804E62B4D}"/>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5FB928EC-7EC3-B001-7849-CD6370C6D5FD}"/>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74DA10EF-E8F8-6A6B-79D2-2903D2417A09}"/>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4C943665-C7CC-08B4-73FF-E65E58DB8FF0}"/>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E10C2127-7A24-1B9D-B5EA-EB068BA6A3E4}"/>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57DC7DA4-0DB5-9F0F-AAA5-7BBB9B7C03F9}"/>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30D46481-0989-E56C-27B7-9988F7C39FAA}"/>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77271600-6434-A4EB-E0AC-27C4B85AFD37}"/>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82A2230C-383C-18DB-BEFB-035DCA277972}"/>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314802D3-B89A-14B1-C7B4-1FFD0DC5C949}"/>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B1D25125-9504-6EE5-2396-6927F53F40B7}"/>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9B88810A-1CC4-ACA6-E6E6-2FEC41080852}"/>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53B0C0D0-4A19-D97C-709C-C5D102289342}"/>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65F60330-42A4-4ACE-E211-04057D95D96E}"/>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EC0E8E0D-A9D7-B10B-8069-15271AFB5C2F}"/>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9809CA49-1B60-1CC0-B5CA-75BAC25BD115}"/>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E484C55E-0B26-5A91-E922-0DD754703D66}"/>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046AC7C1-FEC4-32A2-4849-5E024BEACAF7}"/>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0D0631DB-B9D4-0E97-1984-EB0A5A867FB7}"/>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D3010760-1A89-E66C-0289-8C4F9849F9FA}"/>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D2145184-1224-F281-DF0D-EB860FA5B2EE}"/>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D35AC4D9-AEAB-C175-A3AF-7F0E8594881B}"/>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9D0708A3-839A-6A2D-4C33-190D0859B55A}"/>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F5AF8A57-D662-DF5F-D2EF-199AF67B1F5D}"/>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9FAA77CE-BDC3-A846-EE7E-628AEDDDD2B9}"/>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2180794F-7721-DA92-9641-5683E1D5C22D}"/>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6796B6E2-D34A-DA9F-B8D1-0A37671E8C6D}"/>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05F3B800-8F54-E713-7035-2EAF928C922A}"/>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FF7AF0D1-6865-E8F5-39F1-F5651CFC85FA}"/>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1CA2E29F-641D-D063-767C-D863DF6A3BD1}"/>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F7EC1F94-79E9-818E-9878-9C6440C6C562}"/>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71DEFF4F-0E8D-36C5-047E-8C1988FF88DF}"/>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7D1C3CC5-A724-8BFB-6729-E4BC71EF8B9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A0D14A71-06A7-B412-6ABB-FE1298B0E0D7}"/>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20659BEA-DEC6-888B-3C62-74004045E46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9AA49CCB-636B-D022-27D7-983C5C3F352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23D30D59-411F-8C2B-5E06-D490FD934060}"/>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96EF7601-1390-6567-9F01-4393C71B1EA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44206091-BED4-1A3A-3FE1-F79464A1E7E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612D6CE9-1BE8-ED90-B0CB-78C17DF9934B}"/>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BA65FD9E-4534-A118-0502-724CAC617563}"/>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2050B2EE-2317-E21F-E73A-E7BB71DFC13C}"/>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3DFAB668-1752-1B81-919E-AC28CF4627F9}"/>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0AFDF964-D021-0137-3998-DCCC52E6AE7D}"/>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9C1C6988-4A58-EE4E-44E3-62CF4582135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E8D91F9F-83CF-4A60-19AB-E0DCA2BD8B4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393DCCE9-9931-F0D1-DC81-03B86A6593F6}"/>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55C634B2-747D-F24F-6711-A26F2FBF620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E6E9EB01-D9FE-41A2-FB8D-415E86B128A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AC620E4E-C286-CD5E-A048-A7A382D443BB}"/>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DA74A1CD-1F1D-469E-C4BD-DE942D883E0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FEEEE67A-C1E4-171B-2562-10C3DDCD1F8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A9B377D0-0942-3B23-1B46-4EB2540D6C01}"/>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7EF89B38-11D1-0EA1-B18A-AA9FBD7F816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01BCA59E-809D-D31C-1A80-DD603F2F10F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34D6F0D2-0E25-E3FA-9156-ADC5EF5E0C12}"/>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6A243CF5-CB04-B33C-E99B-2460D8EC30FE}"/>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A5B93E02-F2D6-86DE-3B06-C1BA717237F2}"/>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32968337-8A73-4B1A-5FA5-51B808BEC1D8}"/>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2F18E76C-CD29-A280-7647-9D2E70D8B594}"/>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37C8A09C-D7DD-39FE-2F7E-BA5FEAE6AA4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C089F0FA-9B1B-B538-B1B9-3111C58A380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CC15CCF3-E00B-F040-4578-3F137D122577}"/>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73F4ABD5-569F-E31D-0D14-1BF1A2400846}"/>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a:t>
            </a:r>
          </a:p>
        </p:txBody>
      </p:sp>
      <p:sp>
        <p:nvSpPr>
          <p:cNvPr id="145" name="Arrow: Left 121908">
            <a:extLst>
              <a:ext uri="{FF2B5EF4-FFF2-40B4-BE49-F238E27FC236}">
                <a16:creationId xmlns:a16="http://schemas.microsoft.com/office/drawing/2014/main" id="{5E2D52CB-4332-DD16-BE26-570449F9A368}"/>
              </a:ext>
            </a:extLst>
          </p:cNvPr>
          <p:cNvSpPr/>
          <p:nvPr/>
        </p:nvSpPr>
        <p:spPr>
          <a:xfrm>
            <a:off x="5903967" y="4873863"/>
            <a:ext cx="2930222" cy="1334859"/>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rPr>
              <a:t>Um welche Struktur handelt es sich hier? </a:t>
            </a:r>
          </a:p>
          <a:p>
            <a:r>
              <a:rPr lang="de-DE" sz="1400" b="1" noProof="0" dirty="0">
                <a:solidFill>
                  <a:srgbClr val="FFFF00"/>
                </a:solidFill>
              </a:rPr>
              <a:t>Die Choriokapillaris</a:t>
            </a:r>
          </a:p>
        </p:txBody>
      </p:sp>
      <p:sp>
        <p:nvSpPr>
          <p:cNvPr id="147" name="Freeform: Shape 121909">
            <a:extLst>
              <a:ext uri="{FF2B5EF4-FFF2-40B4-BE49-F238E27FC236}">
                <a16:creationId xmlns:a16="http://schemas.microsoft.com/office/drawing/2014/main" id="{977B03A2-B5E0-F26B-7858-34109F3A5ACF}"/>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220141962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7C00E20-7E03-42B1-8D11-DDEFE9816036}"/>
              </a:ext>
            </a:extLst>
          </p:cNvPr>
          <p:cNvSpPr/>
          <p:nvPr/>
        </p:nvSpPr>
        <p:spPr>
          <a:xfrm>
            <a:off x="685800" y="1370076"/>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17</a:t>
            </a:fld>
            <a:endParaRPr lang="de-DE" noProof="0" dirty="0"/>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1" name="TextBox 20">
            <a:extLst>
              <a:ext uri="{FF2B5EF4-FFF2-40B4-BE49-F238E27FC236}">
                <a16:creationId xmlns:a16="http://schemas.microsoft.com/office/drawing/2014/main" id="{75816AD7-8084-4A0A-87B6-B42FB845091A}"/>
              </a:ext>
            </a:extLst>
          </p:cNvPr>
          <p:cNvSpPr txBox="1"/>
          <p:nvPr/>
        </p:nvSpPr>
        <p:spPr>
          <a:xfrm>
            <a:off x="1524000" y="5031389"/>
            <a:ext cx="4576894" cy="456535"/>
          </a:xfrm>
          <a:prstGeom prst="rect">
            <a:avLst/>
          </a:prstGeom>
          <a:noFill/>
        </p:spPr>
        <p:txBody>
          <a:bodyPr wrap="square" lIns="25400" tIns="12700" rIns="25400" bIns="12700" rtlCol="0">
            <a:spAutoFit/>
          </a:bodyPr>
          <a:lstStyle/>
          <a:p>
            <a:r>
              <a:rPr lang="de-DE" sz="1400" i="1" noProof="0" dirty="0"/>
              <a:t>Welcher der veränderbaren Faktoren hat den größten Einfluss?</a:t>
            </a:r>
          </a:p>
        </p:txBody>
      </p:sp>
      <p:sp>
        <p:nvSpPr>
          <p:cNvPr id="10" name="Content Placeholder 5">
            <a:extLst>
              <a:ext uri="{FF2B5EF4-FFF2-40B4-BE49-F238E27FC236}">
                <a16:creationId xmlns:a16="http://schemas.microsoft.com/office/drawing/2014/main" id="{69651836-7B6D-48A8-B8E3-A93642B73138}"/>
              </a:ext>
            </a:extLst>
          </p:cNvPr>
          <p:cNvSpPr>
            <a:spLocks noGrp="1"/>
          </p:cNvSpPr>
          <p:nvPr>
            <p:ph idx="1"/>
          </p:nvPr>
        </p:nvSpPr>
        <p:spPr>
          <a:xfrm>
            <a:off x="381000" y="762000"/>
            <a:ext cx="7696201" cy="1600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b="1" noProof="0" dirty="0">
                <a:solidFill>
                  <a:srgbClr val="0000FF"/>
                </a:solidFill>
                <a:latin typeface="Arial" panose="020B0604020202020204" pitchFamily="34" charset="0"/>
              </a:rPr>
              <a:t>Das Alter </a:t>
            </a:r>
            <a:r>
              <a:rPr lang="de-DE" sz="1800" b="1" noProof="0" dirty="0">
                <a:latin typeface="Arial" panose="020B0604020202020204" pitchFamily="34" charset="0"/>
              </a:rPr>
              <a:t>ist der stärkste Risikofaktor für </a:t>
            </a:r>
            <a:r>
              <a:rPr lang="de-DE" sz="1800" b="1" dirty="0">
                <a:latin typeface="Arial" panose="020B0604020202020204" pitchFamily="34" charset="0"/>
              </a:rPr>
              <a:t>AMD</a:t>
            </a:r>
            <a:endParaRPr lang="de-DE" sz="1800" b="1" noProof="0" dirty="0">
              <a:latin typeface="Arial" panose="020B0604020202020204" pitchFamily="34" charset="0"/>
            </a:endParaRPr>
          </a:p>
        </p:txBody>
      </p:sp>
      <p:sp>
        <p:nvSpPr>
          <p:cNvPr id="3" name="Rectangle 3">
            <a:extLst>
              <a:ext uri="{FF2B5EF4-FFF2-40B4-BE49-F238E27FC236}">
                <a16:creationId xmlns:a16="http://schemas.microsoft.com/office/drawing/2014/main" id="{BD9C8654-0FC3-20C9-BE35-483C701E3817}"/>
              </a:ext>
            </a:extLst>
          </p:cNvPr>
          <p:cNvSpPr txBox="1">
            <a:spLocks noChangeArrowheads="1"/>
          </p:cNvSpPr>
          <p:nvPr/>
        </p:nvSpPr>
        <p:spPr bwMode="auto">
          <a:xfrm>
            <a:off x="609600" y="2362200"/>
            <a:ext cx="5462219" cy="2590791"/>
          </a:xfrm>
          <a:prstGeom prst="rect">
            <a:avLst/>
          </a:prstGeom>
          <a:solidFill>
            <a:schemeClr val="accent6">
              <a:lumMod val="20000"/>
              <a:lumOff val="80000"/>
            </a:schemeClr>
          </a:solidFill>
          <a:ln>
            <a:noFill/>
          </a:ln>
          <a:effec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eaLnBrk="1" hangingPunct="1">
              <a:buNone/>
            </a:pPr>
            <a:r>
              <a:rPr lang="de-DE" sz="1800" i="1" kern="0" noProof="0" dirty="0">
                <a:solidFill>
                  <a:srgbClr val="0000FF"/>
                </a:solidFill>
                <a:latin typeface="Arial" panose="020B0604020202020204" pitchFamily="34" charset="0"/>
              </a:rPr>
              <a:t>Was sind die weiteren Risikofaktoren für AMD?</a:t>
            </a:r>
          </a:p>
          <a:p>
            <a:pPr lvl="1" eaLnBrk="1" hangingPunct="1"/>
            <a:r>
              <a:rPr lang="de-DE" sz="1800" kern="0" noProof="0" dirty="0">
                <a:solidFill>
                  <a:srgbClr val="0000FF"/>
                </a:solidFill>
                <a:latin typeface="Arial" panose="020B0604020202020204" pitchFamily="34" charset="0"/>
              </a:rPr>
              <a:t>Sonnenexposition (Sonneneinstrahlung)</a:t>
            </a:r>
          </a:p>
          <a:p>
            <a:pPr lvl="1" eaLnBrk="1" hangingPunct="1"/>
            <a:r>
              <a:rPr lang="de-DE" sz="1800" kern="0" noProof="0" dirty="0">
                <a:solidFill>
                  <a:srgbClr val="0000FF"/>
                </a:solidFill>
                <a:latin typeface="Arial" panose="020B0604020202020204" pitchFamily="34" charset="0"/>
              </a:rPr>
              <a:t>Cholesterin (erhöht) &amp; CRP (hoher Wert)</a:t>
            </a:r>
          </a:p>
          <a:p>
            <a:pPr lvl="1" eaLnBrk="1" hangingPunct="1"/>
            <a:r>
              <a:rPr lang="de-DE" sz="1800" kern="0" noProof="0" dirty="0">
                <a:solidFill>
                  <a:schemeClr val="bg2">
                    <a:lumMod val="60000"/>
                    <a:lumOff val="40000"/>
                  </a:schemeClr>
                </a:solidFill>
                <a:latin typeface="Arial" panose="020B0604020202020204" pitchFamily="34" charset="0"/>
              </a:rPr>
              <a:t>Helle Irisfarbe &amp; Hyperopie (Weitsichtigkeit)</a:t>
            </a:r>
          </a:p>
          <a:p>
            <a:pPr lvl="1" eaLnBrk="1" hangingPunct="1"/>
            <a:r>
              <a:rPr lang="de-DE" sz="1800" kern="0" noProof="0" dirty="0">
                <a:solidFill>
                  <a:schemeClr val="bg2">
                    <a:lumMod val="60000"/>
                    <a:lumOff val="40000"/>
                  </a:schemeClr>
                </a:solidFill>
                <a:latin typeface="Arial" panose="020B0604020202020204" pitchFamily="34" charset="0"/>
              </a:rPr>
              <a:t>Alter &amp; Abstammung (kaukasisch)</a:t>
            </a:r>
          </a:p>
          <a:p>
            <a:pPr lvl="1" eaLnBrk="1" hangingPunct="1"/>
            <a:r>
              <a:rPr lang="de-DE" sz="1800" kern="0" noProof="0" dirty="0">
                <a:solidFill>
                  <a:srgbClr val="0000FF"/>
                </a:solidFill>
                <a:latin typeface="Arial" panose="020B0604020202020204" pitchFamily="34" charset="0"/>
              </a:rPr>
              <a:t>Rauchen</a:t>
            </a:r>
          </a:p>
          <a:p>
            <a:pPr lvl="1" eaLnBrk="1" hangingPunct="1"/>
            <a:r>
              <a:rPr lang="de-DE" sz="1800" kern="0" noProof="0" dirty="0">
                <a:solidFill>
                  <a:schemeClr val="bg2">
                    <a:lumMod val="60000"/>
                    <a:lumOff val="40000"/>
                  </a:schemeClr>
                </a:solidFill>
                <a:latin typeface="Arial" panose="020B0604020202020204" pitchFamily="34" charset="0"/>
              </a:rPr>
              <a:t>Familie (Vorbelastung) &amp; Frauen (weibliches Geschlecht)</a:t>
            </a:r>
          </a:p>
        </p:txBody>
      </p:sp>
    </p:spTree>
    <p:extLst>
      <p:ext uri="{BB962C8B-B14F-4D97-AF65-F5344CB8AC3E}">
        <p14:creationId xmlns:p14="http://schemas.microsoft.com/office/powerpoint/2010/main" val="3357617748"/>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34FBF5-E8AD-A781-3EDD-5C8D076B382C}"/>
            </a:ext>
          </a:extLst>
        </p:cNvPr>
        <p:cNvGrpSpPr/>
        <p:nvPr/>
      </p:nvGrpSpPr>
      <p:grpSpPr>
        <a:xfrm>
          <a:off x="0" y="0"/>
          <a:ext cx="0" cy="0"/>
          <a:chOff x="0" y="0"/>
          <a:chExt cx="0" cy="0"/>
        </a:xfrm>
      </p:grpSpPr>
      <p:sp>
        <p:nvSpPr>
          <p:cNvPr id="148" name="Explosion: 14 Points 40">
            <a:extLst>
              <a:ext uri="{FF2B5EF4-FFF2-40B4-BE49-F238E27FC236}">
                <a16:creationId xmlns:a16="http://schemas.microsoft.com/office/drawing/2014/main" id="{D6803526-2369-3C85-837A-BD60401DBE75}"/>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9" name="Explosion: 14 Points 44">
            <a:extLst>
              <a:ext uri="{FF2B5EF4-FFF2-40B4-BE49-F238E27FC236}">
                <a16:creationId xmlns:a16="http://schemas.microsoft.com/office/drawing/2014/main" id="{1A1F1340-DFE4-4AE1-D552-653C0EE77AF0}"/>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0" name="Explosion: 14 Points 45">
            <a:extLst>
              <a:ext uri="{FF2B5EF4-FFF2-40B4-BE49-F238E27FC236}">
                <a16:creationId xmlns:a16="http://schemas.microsoft.com/office/drawing/2014/main" id="{4582CB8D-2A8B-122B-3849-550CC0F4AF4B}"/>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1" name="Explosion: 14 Points 46">
            <a:extLst>
              <a:ext uri="{FF2B5EF4-FFF2-40B4-BE49-F238E27FC236}">
                <a16:creationId xmlns:a16="http://schemas.microsoft.com/office/drawing/2014/main" id="{C7F10AD3-8431-31B9-3103-900267B289C9}"/>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2" name="Explosion: 14 Points 47">
            <a:extLst>
              <a:ext uri="{FF2B5EF4-FFF2-40B4-BE49-F238E27FC236}">
                <a16:creationId xmlns:a16="http://schemas.microsoft.com/office/drawing/2014/main" id="{A7EB0A29-43B5-0FFF-8BBD-D57BEB1FEB88}"/>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3" name="Explosion: 14 Points 48">
            <a:extLst>
              <a:ext uri="{FF2B5EF4-FFF2-40B4-BE49-F238E27FC236}">
                <a16:creationId xmlns:a16="http://schemas.microsoft.com/office/drawing/2014/main" id="{7A927E80-F5FE-44EA-77A7-B12D6155A8D7}"/>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4" name="Explosion: 14 Points 49">
            <a:extLst>
              <a:ext uri="{FF2B5EF4-FFF2-40B4-BE49-F238E27FC236}">
                <a16:creationId xmlns:a16="http://schemas.microsoft.com/office/drawing/2014/main" id="{291EE292-D37F-0E80-7C96-764E75661864}"/>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5" name="Explosion: 14 Points 50">
            <a:extLst>
              <a:ext uri="{FF2B5EF4-FFF2-40B4-BE49-F238E27FC236}">
                <a16:creationId xmlns:a16="http://schemas.microsoft.com/office/drawing/2014/main" id="{32F6825F-C38F-CEE5-9524-2291D8365810}"/>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6" name="Rectangle 64">
            <a:extLst>
              <a:ext uri="{FF2B5EF4-FFF2-40B4-BE49-F238E27FC236}">
                <a16:creationId xmlns:a16="http://schemas.microsoft.com/office/drawing/2014/main" id="{2E5CDB71-85EF-ABDB-42D2-4A79BE3AE9AB}"/>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7B11C2BD-1802-527C-ECC6-010B15BF63A2}"/>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D4D44302-9707-315C-0F44-61EA2993FEFC}"/>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CB7D6AA5-5374-9FA0-E2D6-A744C02FA677}"/>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2CE7C41C-0822-58E7-8FFD-C949DC54925D}"/>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83B88429-8536-83F5-1C6C-B93F67706296}"/>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475643B4-3D2A-8CFA-9FBE-ACEC560FDAB0}"/>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697099B9-5854-41A0-20DC-AA82764EFF20}"/>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170</a:t>
            </a:fld>
            <a:endParaRPr lang="de-DE" noProof="0" dirty="0"/>
          </a:p>
        </p:txBody>
      </p:sp>
      <p:sp>
        <p:nvSpPr>
          <p:cNvPr id="16" name="TextBox 15">
            <a:extLst>
              <a:ext uri="{FF2B5EF4-FFF2-40B4-BE49-F238E27FC236}">
                <a16:creationId xmlns:a16="http://schemas.microsoft.com/office/drawing/2014/main" id="{668BEA51-4F3D-A60B-2F81-CE9670D1442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360CB738-C09B-C20B-2C43-A70032659FBC}"/>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6721AFB6-DBF8-B27E-0F95-5DBEFD677609}"/>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5DE317EF-4EA9-40C6-3EE3-3ABEE7E73F54}"/>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92928B0A-C035-8D92-7DAD-A07FD85EE4BE}"/>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E1FAD8C6-12B6-21B9-6A91-2827943EE624}"/>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9AA34661-28B4-46D9-3BE7-6EE446C72399}"/>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AC81663F-BE09-BC39-AD52-F27D666EA7D6}"/>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D1F994B3-4019-54C8-C210-4387618E5D7F}"/>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242FEF9E-883B-5CCF-51A0-B1A98053F0E9}"/>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3489C727-B586-6D13-BE30-D454F66F5ADE}"/>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CAFCEC9A-EA77-FA6E-CD25-3948734DBF39}"/>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184AA6C0-B1B9-B431-306A-8EABC3CC950A}"/>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D969487F-5368-021F-6E16-7271414734FE}"/>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05839E64-D854-D815-FC3D-87C29C446F74}"/>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B65D5E97-6749-92A0-D294-F88051C226F6}"/>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87CA461B-2B8B-2A69-DCC5-334E864E228D}"/>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9F53CD68-08F7-31B1-6FB7-F2185D9B1224}"/>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BB55E2ED-C94B-1794-3D1E-1354C26B4399}"/>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9B1E0244-C42B-9874-50AA-7411D8C37A31}"/>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270CE1B5-6FDE-5E6F-B364-6DCDEFE5EBB3}"/>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1C1AB1B7-96CC-D1C8-09EA-9CDD7EFD52AE}"/>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0CA38268-7F0B-7763-BE42-D70E1892A8F5}"/>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9FA1668C-2D0D-3729-000C-E90961F21387}"/>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D367CE13-97C4-BB16-6AF2-343EC658A6A6}"/>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CAF851C3-95F8-0D88-54DE-E58796BC14C2}"/>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86002754-0694-ACEF-7811-5542E393FF24}"/>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6EE60EA7-3E84-02CF-0205-A4D708C0E479}"/>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CC3C52D3-4F90-8BDF-52BD-3738C5ABF811}"/>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F8C470A2-D551-7089-2B8D-BE179831316D}"/>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23C955FF-9659-C515-C386-1363E3C74303}"/>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3E6F5533-8F20-D4BE-454A-AF45DEF81DD0}"/>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3DAEFBC0-A0D2-0BA4-B003-978A527F82FF}"/>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8F7FB3A4-1D67-FC1F-A52E-27A00A2A6A06}"/>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DD25473D-4248-1D66-0AE9-85DEFCA337EF}"/>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54CFEB3B-70B7-3DFE-1026-C7CC25996CC6}"/>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E92D2363-2FD3-190D-EC76-608B11F5C74C}"/>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1326000F-B04C-AFEF-E3AD-E0193E3B2D7F}"/>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A7F433B1-7781-EF87-4641-55E6A2D6941C}"/>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22B298BD-625B-C451-9473-A1E6522A619F}"/>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CFEA82C8-BD0B-4CCF-B534-5C6143CEC640}"/>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35EBB1CB-8381-50F3-28F9-AD5344952170}"/>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2A5D3027-8A13-4113-BBD0-F78B7B024761}"/>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0E021CEB-097A-E7CE-A7AA-0B2F74837B37}"/>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D4AF3077-DDE5-9BF6-6F83-C31B6E461265}"/>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DCD87525-4359-74E1-37AC-E5C84A27205D}"/>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8AB7E880-C92E-73D8-E4EE-E403406EFE15}"/>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EFDFDD79-1675-AB9C-D21B-EA3B0B12DC1B}"/>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45D642FF-AB20-F9B4-E2AC-902C7C1F126D}"/>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8EA38750-3744-4917-42FC-E6A521E813D5}"/>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F6A8D4B8-1CBA-A3AE-AD13-9FB22C278B79}"/>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68075296-F64C-E6BE-95A5-2FC03D0AFD77}"/>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DCD25077-EF08-C503-2130-E8D2D0421C8C}"/>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59D23E90-7174-544A-0085-B37C1727C1D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56876D36-4A08-3293-A2E0-DA2424AB431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F41B6ABC-1329-E236-6B8F-C148A83D8492}"/>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DB3C88DC-2E5C-203A-E55C-ADAAAB349A7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C5C34324-D1FC-5247-9986-624608FAADB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399D2E3C-5B68-E597-F951-40CBF2775AB4}"/>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0F1B22DD-1E8B-5D5E-4D2A-CCC99EDAE6D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3CFF761C-0593-6C4C-4A9B-2C4A3155D90C}"/>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600F21B3-B5BF-EFDD-F437-0269A738563D}"/>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0B29DF7D-88FB-6EF6-A419-AC6409B67317}"/>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287E4F3E-9EF2-0BC1-80C5-FB9642152DE3}"/>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E14FBF3F-CDD2-1B23-F833-70067065631D}"/>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B27E7EF5-FFFD-6405-3D53-8205F174A299}"/>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653E7A94-0352-EB71-7C9A-2194058C02D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3DC172D6-3927-11B5-455D-291B4A92209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9BA0CAC1-8C12-2785-75A4-129F96485C76}"/>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D8AFDE7B-5C1D-9EDF-4C5D-9F81C1AE5A5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797F8232-6EF6-7CC7-9157-616BBA68D02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C09EBDEE-51ED-070F-9431-E85B42B15534}"/>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F5F20C08-3341-9C47-611C-4B62A87887A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C74EAD62-4E8A-8013-4C29-135590900543}"/>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7DB02B2D-A5D7-B0D7-9219-9F688DE30A6E}"/>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1422CE05-73EF-057D-BB70-6AE41CFAB3DD}"/>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7A0290D6-94EE-E56B-3874-5BD43031239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9207ED35-FBF5-669E-C038-BBCF83822B72}"/>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AD8906A5-64DC-ABF5-502B-746709E37696}"/>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3F30C28A-F795-2338-698E-93DE3960FE81}"/>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077CC7B1-939E-BBC1-1B15-03A1DAF713BF}"/>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54948084-01D0-C730-F384-CDAD4980987F}"/>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E77ECA8A-A6A6-99DE-36C2-B5E54AF80BD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70439DC4-1641-F5E6-420A-AEEE6B43506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23A7BA27-0196-8690-D09B-DA8DC9856E89}"/>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D5EBB2D1-8165-98AD-69A4-C314F05D1E20}"/>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5" name="Arrow: Left 121908">
            <a:extLst>
              <a:ext uri="{FF2B5EF4-FFF2-40B4-BE49-F238E27FC236}">
                <a16:creationId xmlns:a16="http://schemas.microsoft.com/office/drawing/2014/main" id="{7DA02671-61D6-8190-B93B-31E181226A52}"/>
              </a:ext>
            </a:extLst>
          </p:cNvPr>
          <p:cNvSpPr/>
          <p:nvPr/>
        </p:nvSpPr>
        <p:spPr>
          <a:xfrm>
            <a:off x="5903967" y="4873863"/>
            <a:ext cx="2930222" cy="1334859"/>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rPr>
              <a:t>Um welche Struktur handelt es sich hier? </a:t>
            </a:r>
            <a:endParaRPr lang="de-DE" sz="1400" i="1" noProof="0" dirty="0">
              <a:solidFill>
                <a:srgbClr val="FF0000"/>
              </a:solidFill>
            </a:endParaRPr>
          </a:p>
          <a:p>
            <a:r>
              <a:rPr lang="de-DE" sz="1400" b="1" noProof="0" dirty="0">
                <a:solidFill>
                  <a:srgbClr val="FF0000"/>
                </a:solidFill>
              </a:rPr>
              <a:t>Die Choriokapillaris</a:t>
            </a:r>
          </a:p>
        </p:txBody>
      </p:sp>
      <p:sp>
        <p:nvSpPr>
          <p:cNvPr id="147" name="Freeform: Shape 121909">
            <a:extLst>
              <a:ext uri="{FF2B5EF4-FFF2-40B4-BE49-F238E27FC236}">
                <a16:creationId xmlns:a16="http://schemas.microsoft.com/office/drawing/2014/main" id="{CBE216EB-D773-9999-F5C1-C9919D110959}"/>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287240780"/>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325C23-A4DA-3ECD-6CA9-25C099DAE980}"/>
            </a:ext>
          </a:extLst>
        </p:cNvPr>
        <p:cNvGrpSpPr/>
        <p:nvPr/>
      </p:nvGrpSpPr>
      <p:grpSpPr>
        <a:xfrm>
          <a:off x="0" y="0"/>
          <a:ext cx="0" cy="0"/>
          <a:chOff x="0" y="0"/>
          <a:chExt cx="0" cy="0"/>
        </a:xfrm>
      </p:grpSpPr>
      <p:sp>
        <p:nvSpPr>
          <p:cNvPr id="44" name="Explosion: 14 Points 40">
            <a:extLst>
              <a:ext uri="{FF2B5EF4-FFF2-40B4-BE49-F238E27FC236}">
                <a16:creationId xmlns:a16="http://schemas.microsoft.com/office/drawing/2014/main" id="{A863EEE8-835B-5504-6D31-FC259BD4C9A1}"/>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xplosion: 14 Points 44">
            <a:extLst>
              <a:ext uri="{FF2B5EF4-FFF2-40B4-BE49-F238E27FC236}">
                <a16:creationId xmlns:a16="http://schemas.microsoft.com/office/drawing/2014/main" id="{B8C073A4-E2F3-1A30-065C-9ADA40CEBA25}"/>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xplosion: 14 Points 45">
            <a:extLst>
              <a:ext uri="{FF2B5EF4-FFF2-40B4-BE49-F238E27FC236}">
                <a16:creationId xmlns:a16="http://schemas.microsoft.com/office/drawing/2014/main" id="{4B4777D1-81F2-BD14-842A-33FD56991011}"/>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xplosion: 14 Points 46">
            <a:extLst>
              <a:ext uri="{FF2B5EF4-FFF2-40B4-BE49-F238E27FC236}">
                <a16:creationId xmlns:a16="http://schemas.microsoft.com/office/drawing/2014/main" id="{DCCFEC28-3A55-F049-5F99-9CBBA5BBDF93}"/>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Explosion: 14 Points 47">
            <a:extLst>
              <a:ext uri="{FF2B5EF4-FFF2-40B4-BE49-F238E27FC236}">
                <a16:creationId xmlns:a16="http://schemas.microsoft.com/office/drawing/2014/main" id="{59789C99-7811-9520-089F-272A013286A1}"/>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Explosion: 14 Points 48">
            <a:extLst>
              <a:ext uri="{FF2B5EF4-FFF2-40B4-BE49-F238E27FC236}">
                <a16:creationId xmlns:a16="http://schemas.microsoft.com/office/drawing/2014/main" id="{B38C77E8-55C6-10B0-35E3-492AACED40F5}"/>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xplosion: 14 Points 49">
            <a:extLst>
              <a:ext uri="{FF2B5EF4-FFF2-40B4-BE49-F238E27FC236}">
                <a16:creationId xmlns:a16="http://schemas.microsoft.com/office/drawing/2014/main" id="{40B01C93-D16D-F41C-886C-14A158308B8F}"/>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xplosion: 14 Points 50">
            <a:extLst>
              <a:ext uri="{FF2B5EF4-FFF2-40B4-BE49-F238E27FC236}">
                <a16:creationId xmlns:a16="http://schemas.microsoft.com/office/drawing/2014/main" id="{E1DA193A-892A-1006-EC8F-8B64011A632A}"/>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64">
            <a:extLst>
              <a:ext uri="{FF2B5EF4-FFF2-40B4-BE49-F238E27FC236}">
                <a16:creationId xmlns:a16="http://schemas.microsoft.com/office/drawing/2014/main" id="{9DA35F12-163C-C3EB-C6CA-4835C060D8D7}"/>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405B022-4C81-8106-79DC-A07A88FB53C4}"/>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1734AF4C-34DA-929B-57BD-F5D120B969EB}"/>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726AE87E-09D3-2FEC-48A5-F9F808306A60}"/>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73D37752-68AD-2F32-2056-4DBDEBD037C5}"/>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EF80CAF4-45F1-EF37-F697-DE1BF5CA9469}"/>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6449F3D2-76B2-A3C2-4898-CD1573291D34}"/>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6F59C0A0-D087-49C6-B474-D1AC8FA707AD}"/>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171</a:t>
            </a:fld>
            <a:endParaRPr lang="de-DE" noProof="0" dirty="0"/>
          </a:p>
        </p:txBody>
      </p:sp>
      <p:sp>
        <p:nvSpPr>
          <p:cNvPr id="16" name="TextBox 15">
            <a:extLst>
              <a:ext uri="{FF2B5EF4-FFF2-40B4-BE49-F238E27FC236}">
                <a16:creationId xmlns:a16="http://schemas.microsoft.com/office/drawing/2014/main" id="{8545AD55-6AF4-E7B7-12A3-2A9031F247A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47285804-2470-594E-9725-CD8828A4E8A5}"/>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A76E6048-5F34-50C8-ECCB-4A69CD72063C}"/>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02554766-D1CA-47FA-82BF-9494FE9F7800}"/>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7D0BB8E9-A5A9-4889-5C76-791CE3C07D4B}"/>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AAAC24DB-AA8A-12A5-CE7E-D88D27D60227}"/>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EA71F9FD-F26E-10EB-4551-574C08468480}"/>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485E8AC1-5FB7-20B8-11B3-D370BADE79E0}"/>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2F48BB27-6D1F-4429-61DE-2190CC072C7D}"/>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704DBD07-4BAE-1D65-983E-ECA12EBD5A0F}"/>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AE864549-9BDD-B8A7-9739-6F74CEA58FE0}"/>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A74726E6-53B0-DF0D-11F4-CA9D97E41C7E}"/>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DAD2B1A7-A877-F657-9022-DB6C9142144F}"/>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628BC533-D95B-31D8-1DDC-43EBDCFDF18F}"/>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5D4D3307-83D2-E929-B77A-C9E2919A73D6}"/>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344DEB85-B97C-261B-FFBC-5D6A22F9E0A6}"/>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3F617542-9E52-AC0C-2472-B1548F9981F0}"/>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44E575C2-794E-9985-5D20-9AB5FF836782}"/>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A826A5F5-362C-94E8-A3C3-1246E1AAAA3D}"/>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9BE5B479-4ABE-2B65-216C-BC2909ED10DB}"/>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C1DCC082-B11A-71AF-9926-6369ED52DD31}"/>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41A433E2-584F-F049-40D3-EBB423843511}"/>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F0377A98-D6CB-CCA9-95AF-E1A22B67CCA5}"/>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EE8E68C3-463A-0F7D-35A9-D8669CAEE512}"/>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6855BE0D-7DAC-5663-B612-74D2DE931113}"/>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5D334DCF-273E-C9C4-E6F6-227C840E3F09}"/>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585548E3-4073-8EF2-760C-6A9817C6C970}"/>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AA442A78-A2FB-BB9D-0CC4-23116B4EE46D}"/>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180D07A1-7BB5-5DBE-CF43-A66D15829B37}"/>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F07092E0-6BB2-C15F-D8A1-2D5105C88370}"/>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2D131C01-67BF-4F42-7116-B68FBADB3642}"/>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40FE91DC-604F-2AF1-A6E7-B907AE39DD1F}"/>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0861DEBE-65FE-DDBC-A195-BDF72718C0C9}"/>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C061A27B-9C17-EE54-8BA5-B5F4E40BDC2E}"/>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CC2979A8-B3D7-FF95-43FF-A8FC11866FFF}"/>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507233CA-035A-0BBE-25A7-BC90C2D22428}"/>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19F70C65-F2C2-F470-1002-F67BBD987300}"/>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9DE5BFB4-DADF-8046-EB99-AC7FC663D20C}"/>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9FD4F2F8-F731-2193-D12C-80BBB2606698}"/>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B714F6D0-C948-7DF2-AEAF-36E8142DCCDA}"/>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682B23AB-1F4B-103C-C198-DB2C13333170}"/>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BF029618-2600-B09B-BB55-DB8C4AEDFABD}"/>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4B4BC0D3-A5A1-B1BC-0C52-327F29268A91}"/>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A27E8F82-1BC2-2670-A364-31C94AC83719}"/>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B24CAFFF-F864-51BC-B404-EE5E8B560755}"/>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763DE493-FDD2-7741-EE70-2E1A3C42D391}"/>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3EFA843C-E2EF-B04E-8C69-29D1C93DF8D5}"/>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5B743003-8E22-C8E5-7A3F-84E9D0E8FF11}"/>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ED5A8132-8CA1-F436-9FC2-26368CFC4FC7}"/>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9874BFAA-EDA1-AF0C-6DB5-895AA27A9D08}"/>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F771B7E6-A2C4-0C5A-2A7F-5E641F84BDC7}"/>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A6B376E7-CD09-1E8A-BF6A-5FC245BD0DAE}"/>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00F67F11-833A-D05E-1180-FB12B0A20514}"/>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BED6B118-CA2C-566E-971A-ECE63826F4B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EE921EB0-3F86-CB67-C836-E338B24576A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EAB6C756-03C7-00DD-E22A-57E464BAD41E}"/>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847FB684-155F-E754-1EB9-9C143A2313B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68483CCE-D29D-93E3-1444-02CCFCDD5EE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36071FF3-351B-745F-ADD6-4FD3A54B7204}"/>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DD193D1C-1492-A9A1-C6AA-8BF0B9875A7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ED0AAAB7-D202-0DE9-1B1B-152710556F5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73E9BFFC-4631-99CB-9431-8AD84CB9C660}"/>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3EDAAC71-BE21-26E5-0A8C-36A0AD1F7AA9}"/>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380BE6FD-AE0C-E9BB-F3BB-B1F063B3248B}"/>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3C8DCF6B-AB24-9EBA-DD81-C1B526549E29}"/>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83221DF4-4B1C-CF7D-1FE9-5ABA6D4864BA}"/>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B9B7D553-4485-3063-E2D6-3C6BBEC27E9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37C4920D-7D8F-8A46-58AD-7BCFE5E2944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EE6B93AB-2D58-D338-AF90-ED5D5CA2DFED}"/>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228D925E-E9CD-CC76-8A59-30795B659F1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94211D44-605D-418A-A7C5-C220B9EDDE6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8E659608-AD87-C84F-56DC-C56768C60621}"/>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543B1591-2652-D002-B629-C1330A4B810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86682AA9-CB16-7B1A-3130-D1C730085C0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2FEFD526-938C-800E-C5F7-F33893BBD41B}"/>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218735AD-8224-636A-8221-2B824784526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5DE01CE1-7FD0-6632-08D4-F3CEBCF06FA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E488BEDE-5A4C-4CE9-8258-B7CB372511CE}"/>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F26DFA51-FEF2-16D8-59C7-9EAA6AD22EEB}"/>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EC42A624-B05B-BE56-C562-73CC077029C2}"/>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AD6A691C-FFA0-307D-48E1-571A654D9194}"/>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7E406F7B-7BBA-6C2A-46E8-D3FE949E7272}"/>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A8D26604-DB92-47A6-98F8-52486405279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1DD02C61-9473-875D-A212-280C48FC57A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E18183C5-205B-7D8C-791B-142893E9ADB6}"/>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5E634EDA-91EE-6A07-85B7-DDAC6CC3B7F3}"/>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7897D23B-1EC4-6CF4-738F-2B8DA63240D4}"/>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FF30F3DD-BE17-E137-E249-690494B11A0C}"/>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1" name="Arrow: Left 121912">
            <a:extLst>
              <a:ext uri="{FF2B5EF4-FFF2-40B4-BE49-F238E27FC236}">
                <a16:creationId xmlns:a16="http://schemas.microsoft.com/office/drawing/2014/main" id="{BE557988-44F4-5DE9-7E9F-2F2C3C6B6BE5}"/>
              </a:ext>
            </a:extLst>
          </p:cNvPr>
          <p:cNvSpPr/>
          <p:nvPr/>
        </p:nvSpPr>
        <p:spPr>
          <a:xfrm>
            <a:off x="5858266" y="5383197"/>
            <a:ext cx="3167173" cy="1334859"/>
          </a:xfrm>
          <a:prstGeom prst="leftArrow">
            <a:avLst/>
          </a:prstGeom>
          <a:solidFill>
            <a:srgbClr val="66FFCC"/>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rPr>
              <a:t>Um welche Struktur handelt es sich hier? </a:t>
            </a:r>
          </a:p>
          <a:p>
            <a:r>
              <a:rPr lang="de-DE" sz="1400" b="1" noProof="0" dirty="0">
                <a:solidFill>
                  <a:srgbClr val="66FFCC"/>
                </a:solidFill>
              </a:rPr>
              <a:t>Die Aderhaut</a:t>
            </a:r>
          </a:p>
        </p:txBody>
      </p:sp>
      <p:sp>
        <p:nvSpPr>
          <p:cNvPr id="42" name="TextBox 121907">
            <a:extLst>
              <a:ext uri="{FF2B5EF4-FFF2-40B4-BE49-F238E27FC236}">
                <a16:creationId xmlns:a16="http://schemas.microsoft.com/office/drawing/2014/main" id="{53DE0499-B7B1-3A7E-B9E5-E17AF29C6851}"/>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a:t>
            </a:r>
          </a:p>
        </p:txBody>
      </p:sp>
    </p:spTree>
    <p:extLst>
      <p:ext uri="{BB962C8B-B14F-4D97-AF65-F5344CB8AC3E}">
        <p14:creationId xmlns:p14="http://schemas.microsoft.com/office/powerpoint/2010/main" val="927789316"/>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4E8CD8-E213-02FF-E9E7-FA725AC5A0C8}"/>
            </a:ext>
          </a:extLst>
        </p:cNvPr>
        <p:cNvGrpSpPr/>
        <p:nvPr/>
      </p:nvGrpSpPr>
      <p:grpSpPr>
        <a:xfrm>
          <a:off x="0" y="0"/>
          <a:ext cx="0" cy="0"/>
          <a:chOff x="0" y="0"/>
          <a:chExt cx="0" cy="0"/>
        </a:xfrm>
      </p:grpSpPr>
      <p:sp>
        <p:nvSpPr>
          <p:cNvPr id="44" name="Explosion: 14 Points 40">
            <a:extLst>
              <a:ext uri="{FF2B5EF4-FFF2-40B4-BE49-F238E27FC236}">
                <a16:creationId xmlns:a16="http://schemas.microsoft.com/office/drawing/2014/main" id="{787D265F-F0CE-21E5-327C-9E17CB1F4DD3}"/>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7" name="Explosion: 14 Points 44">
            <a:extLst>
              <a:ext uri="{FF2B5EF4-FFF2-40B4-BE49-F238E27FC236}">
                <a16:creationId xmlns:a16="http://schemas.microsoft.com/office/drawing/2014/main" id="{9FFC4F4B-6849-8B3F-0DFA-E8F969B00403}"/>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9" name="Explosion: 14 Points 45">
            <a:extLst>
              <a:ext uri="{FF2B5EF4-FFF2-40B4-BE49-F238E27FC236}">
                <a16:creationId xmlns:a16="http://schemas.microsoft.com/office/drawing/2014/main" id="{23560254-B47D-33DF-376D-CC281AE43DAA}"/>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0" name="Explosion: 14 Points 46">
            <a:extLst>
              <a:ext uri="{FF2B5EF4-FFF2-40B4-BE49-F238E27FC236}">
                <a16:creationId xmlns:a16="http://schemas.microsoft.com/office/drawing/2014/main" id="{643E32C6-F843-18CA-5C4A-001A454807CA}"/>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1" name="Explosion: 14 Points 47">
            <a:extLst>
              <a:ext uri="{FF2B5EF4-FFF2-40B4-BE49-F238E27FC236}">
                <a16:creationId xmlns:a16="http://schemas.microsoft.com/office/drawing/2014/main" id="{4F8DF99D-0F5D-3FFA-0A15-0D1A13963261}"/>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Explosion: 14 Points 48">
            <a:extLst>
              <a:ext uri="{FF2B5EF4-FFF2-40B4-BE49-F238E27FC236}">
                <a16:creationId xmlns:a16="http://schemas.microsoft.com/office/drawing/2014/main" id="{D4F3FA30-9A86-98B4-08D3-53CC388B8AF5}"/>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xplosion: 14 Points 49">
            <a:extLst>
              <a:ext uri="{FF2B5EF4-FFF2-40B4-BE49-F238E27FC236}">
                <a16:creationId xmlns:a16="http://schemas.microsoft.com/office/drawing/2014/main" id="{171BCAC6-4A2E-0118-DF26-59B35AD73800}"/>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xplosion: 14 Points 50">
            <a:extLst>
              <a:ext uri="{FF2B5EF4-FFF2-40B4-BE49-F238E27FC236}">
                <a16:creationId xmlns:a16="http://schemas.microsoft.com/office/drawing/2014/main" id="{462C02CA-A227-5E0E-F3E2-997E61C86073}"/>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Rectangle 64">
            <a:extLst>
              <a:ext uri="{FF2B5EF4-FFF2-40B4-BE49-F238E27FC236}">
                <a16:creationId xmlns:a16="http://schemas.microsoft.com/office/drawing/2014/main" id="{E13FB9AE-B632-C4E6-70E2-B436AA84486B}"/>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82A50FD5-0FB7-7DBB-3547-B13A5677C388}"/>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FA931C01-ED26-7477-626C-D7F3FC17814D}"/>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E63748D4-937E-7621-DD52-568285B3EA28}"/>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89CB9F53-4A6C-B2B0-AA41-BD8D4F5D876D}"/>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03D62748-0CE7-CC23-BFB5-1CCDECC06E94}"/>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898B57DC-37FE-18E9-C40E-FFB3405E6D0E}"/>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BF7EBD6A-F6BE-D53D-8134-03DCEDD2E131}"/>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172</a:t>
            </a:fld>
            <a:endParaRPr lang="de-DE" noProof="0" dirty="0"/>
          </a:p>
        </p:txBody>
      </p:sp>
      <p:sp>
        <p:nvSpPr>
          <p:cNvPr id="16" name="TextBox 15">
            <a:extLst>
              <a:ext uri="{FF2B5EF4-FFF2-40B4-BE49-F238E27FC236}">
                <a16:creationId xmlns:a16="http://schemas.microsoft.com/office/drawing/2014/main" id="{EB012F3E-7FD3-E6BB-C607-26CFDF36E12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6CE26D79-6C83-ECBB-26A8-6F69DD35A087}"/>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433E6F07-44A7-05A1-C1E3-69D9C60B2FAD}"/>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1472A788-5FEC-A434-61D2-68F0DCEA85D3}"/>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360F6D6B-BAA9-8624-51A6-1365D39E0512}"/>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55913FE9-B6EE-E802-1EA9-A6F2FB614AA5}"/>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2F481D55-AB2C-D930-B8E4-16060003E0D3}"/>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EC1DE6D2-F51A-DF62-EF6C-4E10DDD4710A}"/>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0C5F8B1B-DAFA-B5EB-1270-5166440375F3}"/>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A488547E-717B-4674-6B14-52CA949B2271}"/>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964C5070-9693-6475-5587-DAD5594D4F8C}"/>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C43AC8BB-BFAD-EF71-5CD5-232CFF737872}"/>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9A9F4DB6-E089-76B1-6344-B6CCADC2323B}"/>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36B67286-8D42-26C5-7CD5-65D3ED981BB8}"/>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8E0288FB-2D22-FCD5-4185-7E005FBF4EA3}"/>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4EBB5F56-7367-501F-8354-7CFE93820E30}"/>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75965BA1-7275-4434-2B7F-6A9947B75547}"/>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D9C062C2-C986-95ED-A246-01B8EF5754BE}"/>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DF311CF2-ACF4-7BD5-8BD8-0F93160CC454}"/>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EB26FCBB-FC4A-4349-393C-E060EB6CAB4B}"/>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C43B662F-0D3E-C853-4C80-8CF3BA8BAC87}"/>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AD0AE1B1-C9BF-8BE7-4D5B-1E8EFB040111}"/>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EBEBE4D9-55A3-FD2B-7E9C-D99C9E6F3FE8}"/>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EFA8B624-9291-28A1-2607-2B37262647F3}"/>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61E0029A-EBFE-B6BE-DB42-844AE6C5B440}"/>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FB62E328-33AB-094A-892F-B01AC8435886}"/>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A1216051-2683-D8CF-97B6-3125D90254C7}"/>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A6F73154-CF15-172C-6E0C-0661FCF8829F}"/>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D1E86D60-2263-7234-14C3-E2139935B517}"/>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2C71F647-C456-B45E-C2DB-6D9AB103E440}"/>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1DA7D017-9C30-2F43-8604-A57E18E94219}"/>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97978AB7-5F75-4993-12C7-7C4D70772D8D}"/>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BED02826-3D99-B976-EACB-613CC9D9A0FB}"/>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13A3456C-5B9E-3916-97A4-9136BB6E8FD4}"/>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1E676F34-19B8-46FC-8348-ED9111F53B93}"/>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7008D235-6002-A450-906B-D27C34D2A8A5}"/>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153562F5-29DD-CFB4-DA24-F14E9BA2CC39}"/>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01E1E965-745B-5DDB-554A-F3183494C1B9}"/>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CC3073B4-E637-807A-9C79-4C9F4D75344F}"/>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F7346850-B9DE-7AA3-5ECE-7B5CB5B58394}"/>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36A97E40-75F1-2161-92EE-38DFB654FAE5}"/>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21388A94-4EAB-4A1F-34CF-D674477561B6}"/>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328D20FA-36BE-CF5F-F2BA-4F0A45EC1D65}"/>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826B0AB4-4A65-ED8C-495E-BABD65C883F9}"/>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FB9B1C16-D3FE-8738-ACDD-E33B22B88829}"/>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52F1DBD3-202D-5DED-6825-4A85E349758C}"/>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8758EBB6-0D06-D9AD-580C-B2A76F093022}"/>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1631AA6F-2E6A-74C6-2B24-1943F24F7302}"/>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140E6925-2B8C-4261-497B-1732ED5C046E}"/>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6AAF92C1-2323-BF4D-3983-3D4A7CF85781}"/>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8FF5ADA1-56A8-CA14-8630-F22C5134027C}"/>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047C0BBA-67C1-E405-DD12-22FEBAE2CFD9}"/>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B7C22383-324D-E0A1-7735-142596DEBCD9}"/>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FECC23ED-716D-1101-A1B3-A9182D3228D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D95C17CA-D87D-4557-1383-7C95AD7DD57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1C230281-6141-5B03-CE79-46EF740D127C}"/>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81263CCE-BFAF-F51C-BD3F-AE0F3A935B7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29B9227B-EC64-5437-8992-49ADEC093A1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55F6F37C-0143-E744-50BF-203E150E479B}"/>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EE141448-12DA-7080-2F24-AD76AE81EEB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237C19E0-F373-1E93-7F26-10249E54ECCE}"/>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7FB74FBB-62BA-E133-0A63-30BC46B3C432}"/>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59CC800C-3940-E5F7-6352-81D55084D7DD}"/>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86F1D971-2A10-BE31-8702-11FBF0588FC8}"/>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6E12D9DC-4427-43A0-BB4E-9D66A96E2CDF}"/>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6A6DD893-0FF6-84CB-A77F-82072361388D}"/>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E886E7CD-0740-02F7-12BB-D68853FD9DE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72123F57-90E7-209D-501B-10CCDA739A2C}"/>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51567A5D-E138-F73B-C43C-9238186F15DA}"/>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765D62E0-AFC4-DA31-D538-0693574E3FE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A6DEF932-1512-1DA3-24B6-E9AD042860E5}"/>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FEEAA340-DF33-A361-257A-C6516D76FCD4}"/>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C8C64B14-9FFF-A78F-B740-83C76EEEE86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C8178AEE-3274-EF76-5156-3DA8D45A901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81F3B3FF-62ED-032D-DF5D-0A20749AD5C8}"/>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FA3A45D0-884C-8EE7-AD72-7A3B78EA1EA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76A7488E-ECBB-4CA4-9F7A-08E2F520384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09B3E814-41AE-159E-5F35-507EDEDE3F54}"/>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08F70CFF-783A-EB75-4C28-ABAA1DC431FE}"/>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A6F106BC-00D4-9745-E164-962A136AC9E9}"/>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6F7D1337-1AF4-7F07-4436-F73E5C4BCBDC}"/>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FE6ED3ED-9FA4-3F07-DBB7-B9BA6A1FD197}"/>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BE0F9F75-9A22-86C4-8C85-DE83ADEF46F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36D8AE42-E5DA-9A0D-3D6A-52C1704DA62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7781CAC3-D409-9848-8BF8-9CCA3C7CEA5E}"/>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8719FCE2-865A-1337-8C23-214FBCDBED58}"/>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9B824505-5FA1-DCE1-EFCB-7ADF10A544A6}"/>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C94BF924-B749-7F53-A14A-91597E037447}"/>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1" name="Arrow: Left 121912">
            <a:extLst>
              <a:ext uri="{FF2B5EF4-FFF2-40B4-BE49-F238E27FC236}">
                <a16:creationId xmlns:a16="http://schemas.microsoft.com/office/drawing/2014/main" id="{E7B21487-06C8-AC72-C772-FEE2B1300BF3}"/>
              </a:ext>
            </a:extLst>
          </p:cNvPr>
          <p:cNvSpPr/>
          <p:nvPr/>
        </p:nvSpPr>
        <p:spPr>
          <a:xfrm>
            <a:off x="5858266" y="5383197"/>
            <a:ext cx="3167173" cy="1334859"/>
          </a:xfrm>
          <a:prstGeom prst="leftArrow">
            <a:avLst/>
          </a:prstGeom>
          <a:solidFill>
            <a:srgbClr val="66FFCC"/>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rPr>
              <a:t>Um welche Struktur handelt es sich hier? </a:t>
            </a:r>
            <a:endParaRPr lang="de-DE" sz="1400" i="1" noProof="0" dirty="0">
              <a:solidFill>
                <a:srgbClr val="FF0000"/>
              </a:solidFill>
            </a:endParaRPr>
          </a:p>
          <a:p>
            <a:r>
              <a:rPr lang="de-DE" sz="1400" b="1" noProof="0" dirty="0">
                <a:solidFill>
                  <a:srgbClr val="FF0000"/>
                </a:solidFill>
              </a:rPr>
              <a:t>Die Choroidea</a:t>
            </a:r>
          </a:p>
        </p:txBody>
      </p:sp>
      <p:sp>
        <p:nvSpPr>
          <p:cNvPr id="42" name="TextBox 121907">
            <a:extLst>
              <a:ext uri="{FF2B5EF4-FFF2-40B4-BE49-F238E27FC236}">
                <a16:creationId xmlns:a16="http://schemas.microsoft.com/office/drawing/2014/main" id="{B1F64415-B248-5E31-C08D-D96534E34220}"/>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spTree>
    <p:extLst>
      <p:ext uri="{BB962C8B-B14F-4D97-AF65-F5344CB8AC3E}">
        <p14:creationId xmlns:p14="http://schemas.microsoft.com/office/powerpoint/2010/main" val="3109769827"/>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E23B1B-984D-674F-51FB-F13D56B49E1B}"/>
            </a:ext>
          </a:extLst>
        </p:cNvPr>
        <p:cNvGrpSpPr/>
        <p:nvPr/>
      </p:nvGrpSpPr>
      <p:grpSpPr>
        <a:xfrm>
          <a:off x="0" y="0"/>
          <a:ext cx="0" cy="0"/>
          <a:chOff x="0" y="0"/>
          <a:chExt cx="0" cy="0"/>
        </a:xfrm>
      </p:grpSpPr>
      <p:sp>
        <p:nvSpPr>
          <p:cNvPr id="101" name="Explosion: 14 Points 40">
            <a:extLst>
              <a:ext uri="{FF2B5EF4-FFF2-40B4-BE49-F238E27FC236}">
                <a16:creationId xmlns:a16="http://schemas.microsoft.com/office/drawing/2014/main" id="{3C496C40-AD71-E24A-2888-9C37AF900D5C}"/>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Explosion: 14 Points 44">
            <a:extLst>
              <a:ext uri="{FF2B5EF4-FFF2-40B4-BE49-F238E27FC236}">
                <a16:creationId xmlns:a16="http://schemas.microsoft.com/office/drawing/2014/main" id="{1384912D-0AD7-017F-2A4C-3F81B2F61D51}"/>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xplosion: 14 Points 45">
            <a:extLst>
              <a:ext uri="{FF2B5EF4-FFF2-40B4-BE49-F238E27FC236}">
                <a16:creationId xmlns:a16="http://schemas.microsoft.com/office/drawing/2014/main" id="{0E02BB98-2C14-1A62-299E-7735FBE4FC61}"/>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xplosion: 14 Points 46">
            <a:extLst>
              <a:ext uri="{FF2B5EF4-FFF2-40B4-BE49-F238E27FC236}">
                <a16:creationId xmlns:a16="http://schemas.microsoft.com/office/drawing/2014/main" id="{F8AFE252-B295-A798-5E09-505979DB4C69}"/>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Explosion: 14 Points 47">
            <a:extLst>
              <a:ext uri="{FF2B5EF4-FFF2-40B4-BE49-F238E27FC236}">
                <a16:creationId xmlns:a16="http://schemas.microsoft.com/office/drawing/2014/main" id="{E62B5E81-777C-3B25-24CC-8FC86D23CD0F}"/>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Explosion: 14 Points 48">
            <a:extLst>
              <a:ext uri="{FF2B5EF4-FFF2-40B4-BE49-F238E27FC236}">
                <a16:creationId xmlns:a16="http://schemas.microsoft.com/office/drawing/2014/main" id="{88895436-C8C7-E3F0-7F4D-71552B29A996}"/>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Explosion: 14 Points 49">
            <a:extLst>
              <a:ext uri="{FF2B5EF4-FFF2-40B4-BE49-F238E27FC236}">
                <a16:creationId xmlns:a16="http://schemas.microsoft.com/office/drawing/2014/main" id="{85CEDB8F-8326-7D88-A3F1-871356AA4209}"/>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Explosion: 14 Points 50">
            <a:extLst>
              <a:ext uri="{FF2B5EF4-FFF2-40B4-BE49-F238E27FC236}">
                <a16:creationId xmlns:a16="http://schemas.microsoft.com/office/drawing/2014/main" id="{2EA5ABA6-5A11-B8B4-1EB9-EAC4613ECB42}"/>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Rectangle 64">
            <a:extLst>
              <a:ext uri="{FF2B5EF4-FFF2-40B4-BE49-F238E27FC236}">
                <a16:creationId xmlns:a16="http://schemas.microsoft.com/office/drawing/2014/main" id="{C4DC8934-3674-4F45-51F8-BEF5390780CE}"/>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1AA15FDC-93C0-7498-0D47-2064931C1AE8}"/>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F532C335-7B72-96A2-CF59-D65A243ED9A4}"/>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4743CBDD-BC23-30DA-84F9-C2C813655E77}"/>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D6252B1D-3BA4-6FCF-5B1F-3E7BB386BB45}"/>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C116BCC3-962D-5DBF-66B6-EB867F01CF7F}"/>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1452FDAA-E263-69B5-25C6-E6CF7174C1DB}"/>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4C182165-1E94-9BCE-6E6A-729F5BD5C1EE}"/>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173</a:t>
            </a:fld>
            <a:endParaRPr lang="de-DE" noProof="0" dirty="0"/>
          </a:p>
        </p:txBody>
      </p:sp>
      <p:sp>
        <p:nvSpPr>
          <p:cNvPr id="4" name="Rectangle 3">
            <a:extLst>
              <a:ext uri="{FF2B5EF4-FFF2-40B4-BE49-F238E27FC236}">
                <a16:creationId xmlns:a16="http://schemas.microsoft.com/office/drawing/2014/main" id="{9A11198C-2D8A-6E2A-81C6-6F49E82614F8}"/>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C590F79A-C5ED-3577-1E3D-EBC1F76E56DD}"/>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83E604F5-A514-21AE-FA73-2BE0D3A0E3F0}"/>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D3FEE3E5-7993-33B4-1ADF-FF388B406628}"/>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EC54BD5B-CDA9-269B-901D-D2B441C01D14}"/>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DFD8851F-7C7E-8518-78FA-7CC0D33634A0}"/>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4D60F38B-DCEE-E31E-698D-3D94FABEC2DE}"/>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F4C198EB-3CEC-2F81-730A-C645131050DB}"/>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3342388E-4979-076A-8565-218FD978338F}"/>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BA80D11B-1BEA-A572-C6E7-6E3975D33B23}"/>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E3226006-0E06-3D5B-0CD9-ED7128D8B359}"/>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EFED1D1B-5881-5DBF-73B6-2440F9E8B846}"/>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93885B42-4266-1D5E-66B6-AA5CC1BAB70C}"/>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5E3DEFB4-1E75-15DE-E7CA-3B7B9367550C}"/>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68E8F543-B336-F2F7-ED95-FEF1E28563A2}"/>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2F4D81AB-4F64-F21A-3684-B096633B6F46}"/>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EDA875C3-A612-795B-6945-9D3CAAE96E01}"/>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D355A57F-DE65-4DD5-E1F6-9FECA7324DB3}"/>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29FF0EC9-3690-F32C-4F67-DDC6FE688993}"/>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5ED0FDB1-7E45-DD94-170C-F14D8E3A5A78}"/>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BB5F59D2-3428-AE09-04B3-ABE35A163EA3}"/>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1118E782-6A6B-2159-4419-D7DAEEA0F873}"/>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43720081-865A-DD5C-BBB8-3DE7B329DF61}"/>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D54C98E7-E395-370D-961A-615695CC5D96}"/>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A284C42B-FD1D-AB2A-D791-892B917BF9CB}"/>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CDDC6148-3EE2-B062-1515-827ACEFC8DDF}"/>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AD3EA1BD-3EC3-F962-EDED-DD0E9BB5593C}"/>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C83C4009-67F3-E6D6-0381-3EE74BADB41F}"/>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6452790A-BF36-ECA0-23DB-25BADE52E5F5}"/>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4DDAF4F3-DEBE-98D3-289A-822BD146DB32}"/>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BF35CFC1-45BA-39B7-E357-F60B50376120}"/>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A2470115-D0F2-9DF6-9C05-7A3C99CC0C82}"/>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9AFAEA6E-578A-24FF-4CFA-A0ED9632C1C5}"/>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F149B4D9-D946-EC13-4F32-276F151804CB}"/>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5177F22A-D8C5-6A98-E0B6-040B14551C57}"/>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77F874B4-6367-17D9-9E12-5A53B417928C}"/>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BEE250B7-AB99-9F72-EF42-296B16C3470F}"/>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9EEAB365-0A95-347E-5FEA-A72E6CB4A36A}"/>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457FECB2-11E0-880D-4E1D-9CF30D6A1998}"/>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098FAB14-98BB-9AC1-4F92-A8F86106F811}"/>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C8205F8B-A5C2-030D-4726-1E1DFB8221A8}"/>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FF2F86F5-8184-C7FD-9F79-8ED88625601D}"/>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23911E16-56A6-585E-4185-91DBFBC46870}"/>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841D5B70-A9B4-1A3F-DF5A-E79975C0A159}"/>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6066D1A6-C000-54B2-5D47-2FDFB736B878}"/>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5F41324B-7B61-1C8C-1F58-4EAA04C6201C}"/>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37C178EA-3EF4-1C56-F944-5C079B2F9C5B}"/>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C33F0EC8-C566-E2A6-39E0-FC7A23DE2D3F}"/>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78C8E10D-A647-B788-F231-4B9163025160}"/>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40C5438F-88F5-612E-CE9F-D4D6660F6FF4}"/>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EB444103-3D82-9744-34B3-E71D310BB636}"/>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AD7A67AD-871C-8167-ACF1-36E71C59E2E0}"/>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24E9DFCF-ADDB-50BE-A745-FAA40DE8988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5D41D2B7-77C4-D5FF-B59B-98227E232BB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05FA1135-7484-0C1E-AC3E-9BBFCFBF8C71}"/>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2C1C6C69-7D3C-A300-5A7A-BC92F6830F7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63B0742F-95AA-4D81-C47E-0C580077ADC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EBA5960E-DB3C-2BAA-C362-2C93052709EC}"/>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0EE5FFFC-6A8F-08CF-3003-C9616C879F4A}"/>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62669A5B-0185-1ADC-966D-2F851A1FC945}"/>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01C5D576-0F29-6278-0DB1-BF188EB8D0B8}"/>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A96B5DF5-633B-C6DA-E25E-5674C44D5B3C}"/>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2388ABAF-E601-6A42-D87D-6E94E0C94BC2}"/>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62040481-1F3D-A720-5FEB-FD9061FE473C}"/>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850CBBA3-D932-3908-C23C-E2CDF3DF6D76}"/>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F8599BA3-033F-8CC2-32B0-A7D10A66078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8C365362-5416-089D-7FB1-76C5A152846E}"/>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D6378A6B-A339-0A3C-2210-2E2CFB69DE06}"/>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8B297D3F-ACDC-1275-33ED-FF371AD98D3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B25E1027-5860-A411-B3AF-9AE8D8A120C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8CBF184E-2563-83E0-FD1C-F7B642BF2A82}"/>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D9DB7284-53D1-3159-2AB1-E6FA7FCA2CC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6249F4CE-5935-866E-4F6C-8D98FCCD73CC}"/>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2BCF3289-A930-F46B-824E-1E39C476AE24}"/>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0ADDBB15-AA50-DA8D-24C5-6562356976D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FB89B6E3-7350-BDBA-FFA7-43C5C6419B3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C4362045-1042-65AD-0FDB-65C1448EE666}"/>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06B21AEF-2D76-D721-66B9-4898796898B7}"/>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CCE288C1-C574-FE22-1263-F67F28F7D175}"/>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E9B6B9B5-DF52-08D6-6DD5-4E897E1FBBA1}"/>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63A6070C-FB54-485B-0F0A-949876FAF36C}"/>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BC02499C-BBB2-BE43-86E4-7EBC3108BA8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D1044D43-C693-65AC-7128-4D72CB6D206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247C9710-E026-6FBD-8D85-BEFE8CA591DD}"/>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57CD5657-34B5-22FC-5FFA-6924C87A16C3}"/>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5CC872D7-1937-2624-720E-0545A21342DD}"/>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0358F868-3046-2313-74F2-2AF8EEFC772F}"/>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TextBox 121907">
            <a:extLst>
              <a:ext uri="{FF2B5EF4-FFF2-40B4-BE49-F238E27FC236}">
                <a16:creationId xmlns:a16="http://schemas.microsoft.com/office/drawing/2014/main" id="{EEEFE384-A73F-170A-7A77-BE9165E132C7}"/>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sp>
        <p:nvSpPr>
          <p:cNvPr id="44" name="TextBox 154">
            <a:extLst>
              <a:ext uri="{FF2B5EF4-FFF2-40B4-BE49-F238E27FC236}">
                <a16:creationId xmlns:a16="http://schemas.microsoft.com/office/drawing/2014/main" id="{449F67B1-2FE5-A8BD-0D8E-3B138F848CC4}"/>
              </a:ext>
            </a:extLst>
          </p:cNvPr>
          <p:cNvSpPr txBox="1"/>
          <p:nvPr/>
        </p:nvSpPr>
        <p:spPr>
          <a:xfrm>
            <a:off x="489264" y="302059"/>
            <a:ext cx="5857694"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-3) </a:t>
            </a:r>
            <a:r>
              <a:rPr lang="de-DE" noProof="0" dirty="0">
                <a:solidFill>
                  <a:srgbClr val="0000FF"/>
                </a:solidFill>
                <a:latin typeface="Segoe Script" panose="020B0504020000000003" pitchFamily="34" charset="0"/>
              </a:rPr>
              <a:t>                             </a:t>
            </a:r>
            <a:r>
              <a:rPr lang="de-DE" b="1" noProof="0" dirty="0">
                <a:solidFill>
                  <a:srgbClr val="0000FF"/>
                </a:solidFill>
                <a:latin typeface="Segoe Script" panose="020B0504020000000003" pitchFamily="34" charset="0"/>
              </a:rPr>
              <a:t>Netzhautgefäße</a:t>
            </a:r>
          </a:p>
        </p:txBody>
      </p:sp>
      <p:sp>
        <p:nvSpPr>
          <p:cNvPr id="97" name="TextBox 5">
            <a:extLst>
              <a:ext uri="{FF2B5EF4-FFF2-40B4-BE49-F238E27FC236}">
                <a16:creationId xmlns:a16="http://schemas.microsoft.com/office/drawing/2014/main" id="{F45B9048-6017-831C-F4B5-4480F229C8D7}"/>
              </a:ext>
            </a:extLst>
          </p:cNvPr>
          <p:cNvSpPr txBox="1"/>
          <p:nvPr/>
        </p:nvSpPr>
        <p:spPr>
          <a:xfrm>
            <a:off x="4185819" y="990186"/>
            <a:ext cx="4801872" cy="764312"/>
          </a:xfrm>
          <a:prstGeom prst="rect">
            <a:avLst/>
          </a:prstGeom>
          <a:solidFill>
            <a:schemeClr val="accent1">
              <a:lumMod val="40000"/>
              <a:lumOff val="60000"/>
            </a:schemeClr>
          </a:solidFill>
        </p:spPr>
        <p:txBody>
          <a:bodyPr wrap="square" lIns="25400" tIns="12700" rIns="25400" bIns="12700" rtlCol="0">
            <a:spAutoFit/>
          </a:bodyPr>
          <a:lstStyle/>
          <a:p>
            <a:r>
              <a:rPr lang="de-DE" sz="1600" i="1" noProof="0" dirty="0"/>
              <a:t>Was ist die tiefste Netzhautschicht, in der sich Äste des Netzhautgefäßsystems befinden?</a:t>
            </a:r>
          </a:p>
          <a:p>
            <a:r>
              <a:rPr lang="de-DE" sz="1600" noProof="0" dirty="0">
                <a:solidFill>
                  <a:schemeClr val="accent1">
                    <a:lumMod val="40000"/>
                    <a:lumOff val="60000"/>
                  </a:schemeClr>
                </a:solidFill>
              </a:rPr>
              <a:t>Die innere Kernschicht (INL)</a:t>
            </a:r>
            <a:endParaRPr lang="de-DE" noProof="0" dirty="0">
              <a:solidFill>
                <a:schemeClr val="accent1">
                  <a:lumMod val="40000"/>
                  <a:lumOff val="60000"/>
                </a:schemeClr>
              </a:solidFill>
            </a:endParaRPr>
          </a:p>
        </p:txBody>
      </p:sp>
      <p:sp>
        <p:nvSpPr>
          <p:cNvPr id="99" name="Arrow: Left 130">
            <a:extLst>
              <a:ext uri="{FF2B5EF4-FFF2-40B4-BE49-F238E27FC236}">
                <a16:creationId xmlns:a16="http://schemas.microsoft.com/office/drawing/2014/main" id="{91E4A019-05F0-6F31-AE0C-F208D7A9EDDE}"/>
              </a:ext>
            </a:extLst>
          </p:cNvPr>
          <p:cNvSpPr/>
          <p:nvPr/>
        </p:nvSpPr>
        <p:spPr>
          <a:xfrm>
            <a:off x="6691396" y="37111"/>
            <a:ext cx="2384630" cy="830998"/>
          </a:xfrm>
          <a:prstGeom prst="leftArrow">
            <a:avLst>
              <a:gd name="adj1" fmla="val 46156"/>
              <a:gd name="adj2" fmla="val 63835"/>
            </a:avLst>
          </a:pr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r>
              <a:rPr lang="de-DE" sz="1600" b="1" noProof="0" dirty="0">
                <a:solidFill>
                  <a:srgbClr val="FF0000"/>
                </a:solidFill>
              </a:rPr>
              <a:t>Netzhautgefäße</a:t>
            </a:r>
          </a:p>
        </p:txBody>
      </p:sp>
      <p:sp>
        <p:nvSpPr>
          <p:cNvPr id="100" name="Freeform: Shape 155">
            <a:extLst>
              <a:ext uri="{FF2B5EF4-FFF2-40B4-BE49-F238E27FC236}">
                <a16:creationId xmlns:a16="http://schemas.microsoft.com/office/drawing/2014/main" id="{61A3DA89-F920-4420-F272-D6C7EF9ED5B8}"/>
              </a:ext>
            </a:extLst>
          </p:cNvPr>
          <p:cNvSpPr/>
          <p:nvPr/>
        </p:nvSpPr>
        <p:spPr>
          <a:xfrm>
            <a:off x="1029860" y="206587"/>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Tree>
    <p:extLst>
      <p:ext uri="{BB962C8B-B14F-4D97-AF65-F5344CB8AC3E}">
        <p14:creationId xmlns:p14="http://schemas.microsoft.com/office/powerpoint/2010/main" val="2128627919"/>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6DC481-3631-0291-F4CD-151C0D605AF9}"/>
            </a:ext>
          </a:extLst>
        </p:cNvPr>
        <p:cNvGrpSpPr/>
        <p:nvPr/>
      </p:nvGrpSpPr>
      <p:grpSpPr>
        <a:xfrm>
          <a:off x="0" y="0"/>
          <a:ext cx="0" cy="0"/>
          <a:chOff x="0" y="0"/>
          <a:chExt cx="0" cy="0"/>
        </a:xfrm>
      </p:grpSpPr>
      <p:sp>
        <p:nvSpPr>
          <p:cNvPr id="101" name="Explosion: 14 Points 40">
            <a:extLst>
              <a:ext uri="{FF2B5EF4-FFF2-40B4-BE49-F238E27FC236}">
                <a16:creationId xmlns:a16="http://schemas.microsoft.com/office/drawing/2014/main" id="{D37B6E50-E3BE-1BFC-90B4-C7AAFC60DA0D}"/>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2" name="Explosion: 14 Points 44">
            <a:extLst>
              <a:ext uri="{FF2B5EF4-FFF2-40B4-BE49-F238E27FC236}">
                <a16:creationId xmlns:a16="http://schemas.microsoft.com/office/drawing/2014/main" id="{760CF31F-CC72-792C-90C4-3F04E8AF1475}"/>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xplosion: 14 Points 45">
            <a:extLst>
              <a:ext uri="{FF2B5EF4-FFF2-40B4-BE49-F238E27FC236}">
                <a16:creationId xmlns:a16="http://schemas.microsoft.com/office/drawing/2014/main" id="{423D1FDA-A93E-AFA3-E32E-3658B6499FE8}"/>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xplosion: 14 Points 46">
            <a:extLst>
              <a:ext uri="{FF2B5EF4-FFF2-40B4-BE49-F238E27FC236}">
                <a16:creationId xmlns:a16="http://schemas.microsoft.com/office/drawing/2014/main" id="{03C19A0F-2CEF-BB27-BBF6-F316E1FF1631}"/>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Explosion: 14 Points 47">
            <a:extLst>
              <a:ext uri="{FF2B5EF4-FFF2-40B4-BE49-F238E27FC236}">
                <a16:creationId xmlns:a16="http://schemas.microsoft.com/office/drawing/2014/main" id="{FA7BFB1F-A870-10ED-B3C8-8A777B51EB23}"/>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Explosion: 14 Points 48">
            <a:extLst>
              <a:ext uri="{FF2B5EF4-FFF2-40B4-BE49-F238E27FC236}">
                <a16:creationId xmlns:a16="http://schemas.microsoft.com/office/drawing/2014/main" id="{98E12A0C-4278-8366-C2DB-261C49E5C938}"/>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Explosion: 14 Points 49">
            <a:extLst>
              <a:ext uri="{FF2B5EF4-FFF2-40B4-BE49-F238E27FC236}">
                <a16:creationId xmlns:a16="http://schemas.microsoft.com/office/drawing/2014/main" id="{BCF25EE4-81DD-5E32-70D8-EB47CB49E468}"/>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Explosion: 14 Points 50">
            <a:extLst>
              <a:ext uri="{FF2B5EF4-FFF2-40B4-BE49-F238E27FC236}">
                <a16:creationId xmlns:a16="http://schemas.microsoft.com/office/drawing/2014/main" id="{124FB495-6FC9-EDBA-16A7-8652293CA300}"/>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Rectangle 64">
            <a:extLst>
              <a:ext uri="{FF2B5EF4-FFF2-40B4-BE49-F238E27FC236}">
                <a16:creationId xmlns:a16="http://schemas.microsoft.com/office/drawing/2014/main" id="{09EA6B4C-0F90-FC51-3ECD-4B86A2B6AC3F}"/>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647FE704-2896-C1F4-5507-CF18FDC271D6}"/>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A2086937-02C8-9D50-E8B8-9E2C6F43F380}"/>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92EAA142-9E23-1D68-1B2F-DD4EA61736AA}"/>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C9B800A1-DB1B-3F5F-1186-1CC50A03985C}"/>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F1C3D670-8516-4478-2C2E-032EDF081851}"/>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382977A9-E1F8-EDD1-2A3F-5198FED152BC}"/>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824A2BF4-5B3C-C619-9741-1A3D98FDC4B5}"/>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174</a:t>
            </a:fld>
            <a:endParaRPr lang="de-DE" noProof="0" dirty="0"/>
          </a:p>
        </p:txBody>
      </p:sp>
      <p:sp>
        <p:nvSpPr>
          <p:cNvPr id="4" name="Rectangle 3">
            <a:extLst>
              <a:ext uri="{FF2B5EF4-FFF2-40B4-BE49-F238E27FC236}">
                <a16:creationId xmlns:a16="http://schemas.microsoft.com/office/drawing/2014/main" id="{EABF2183-4F9C-81D1-A4C7-1859F438C672}"/>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74DE32BC-FA78-5527-99C6-060DFCAEC5FE}"/>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5D6F9ED0-7D9A-0152-D049-662067D0E2B7}"/>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1A5D01B1-DC84-CCEF-0561-2EA65E9BCBD2}"/>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693FDEE3-96D4-FA09-8E85-2F60DBACBF63}"/>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BB3AA920-FD94-7A87-E203-7FD18AA94474}"/>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CF83529A-3ED0-5E38-53A5-71F6F6CCB513}"/>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A0D18387-1580-622B-AB0F-046320C7E9D2}"/>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DF032844-9958-1C34-BE8D-241ED79C6A79}"/>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11C180B7-0CD5-3ABE-6F8E-DB94123D3DC6}"/>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A358825C-93CE-733D-7F0B-8C0254EFDD64}"/>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F4E9E2A6-0150-FDBE-CB5E-22CF84A0EDA8}"/>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747743E3-44B7-471D-4D15-706CEE2A86EA}"/>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02851862-BD8B-8361-6259-6A785F16D83D}"/>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455FF9E7-D9A0-D51F-03CD-964DC324F9F1}"/>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69DF8933-9437-6BDB-1593-5B1CE1948206}"/>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9625E1AE-CA18-952D-2884-1B803B711DF4}"/>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62273A73-1435-416D-F74A-73523E463281}"/>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4EE67CFE-5440-50FF-4159-B2A2F99CF7E2}"/>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63FB1758-8FE2-53F8-C29B-7F17FE62D5ED}"/>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3CE0976E-890A-6525-E04D-4658864E4E5A}"/>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0E92DFF2-5B4F-B460-5E22-8E83F8116B5D}"/>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486221FC-1A01-6EDF-5F00-971C24EB1844}"/>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672D8766-239E-66D0-C0D2-077E4628AE99}"/>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FD9FF3EF-BA7A-3252-0847-C0FC7EEE5A3E}"/>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B7E7B256-3D66-EE89-452F-7FC5E19F1B0C}"/>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43A0B1C4-97D0-6495-88CD-2FA46318141C}"/>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DE6B4D34-F0AE-4826-BCE8-F80B79A95E15}"/>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50DDE34F-867C-88C2-3181-E547EE62C3D4}"/>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F940D47E-F120-F7C6-0091-A2F8063847CF}"/>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2D6BEEC1-525D-79C0-89FE-8B4CCD8407C0}"/>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31C67483-8D56-C481-9B10-E61722E1A079}"/>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9A8B547C-A127-C6E2-DEE1-EB634AD28321}"/>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4C5BC419-9D82-DEB6-6A24-E7B0E6AE00D0}"/>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18C416A7-DDB2-0064-DBE0-634709FE913F}"/>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1374FB83-9C32-169B-0DFB-F99F917080E3}"/>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9D263EB9-B560-A50D-CFB2-74FFB21E98B0}"/>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9FFD6317-5EC8-FBFF-E9B9-72749AF6668B}"/>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41298120-748D-AAF1-0501-D3DED73226FE}"/>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0FF16987-98F6-4C1E-AE0E-DFD7D63B15E9}"/>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1AD39FB1-4D50-4207-EDCF-197455FABC97}"/>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3294EA5C-08DF-2807-8E83-A1022A59D0FA}"/>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676198C0-D3E1-9961-7BBC-7DF8FAA60107}"/>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95488F37-19DB-AA95-2AD5-439B27276F26}"/>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5302ECC4-6B5C-763D-6474-FE27797398E3}"/>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43C6DB01-B78A-210E-2B5D-11651444CCC7}"/>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8AC43840-A4E4-C379-3D48-864FB588051A}"/>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0D3F3A12-407C-B83D-DA76-280EAADE9284}"/>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799C2C64-A150-93B0-41DC-42B9FC6C752F}"/>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7927CE9C-1626-6C3E-B6B1-B363918056B4}"/>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7F507E00-2CFF-F31A-10C8-A71DD8BEA54C}"/>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0F3DB126-7956-0C7A-61FC-38DF84B5B5B4}"/>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A4F46A3B-6A76-F38F-1A39-861E4DB7537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A5E7B61F-6D68-E0CA-E88C-7A861132C37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D4F96D1F-7D7F-0594-1FE0-03128809C26B}"/>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D5FA421E-3BB0-C062-09C5-0B914D34F10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E0C99813-14C7-28F8-9A9E-C76B200366D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563ADA0A-2A63-99A4-0EE8-E00B4D260944}"/>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6CDEF711-1EFC-39A5-16A8-B8AFCEB48A7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CFD119C0-6B5A-19AF-99B9-03ECAFAAF18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511E6AEB-4D8D-F96B-A15F-B1C6255068C1}"/>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C55C7872-5FD6-95AB-06B3-08073E189E59}"/>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7CA547C1-4D81-CDE6-6D6C-0B56091152D3}"/>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570789B0-EA29-583E-F5CE-B3150B7EA239}"/>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0E0F44B5-3B10-FD98-6F3B-9C928B1F8BF4}"/>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668930E8-C439-69B3-E9E3-A3805B48D76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2A83F79F-BEA3-D092-68F6-BE9D311047B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09B47558-C457-E89E-6CD0-BDEF5738764A}"/>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614050FB-0A8C-DD0D-3539-475148054029}"/>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C70A77B9-6648-7BE3-2E6B-7F37144B7C3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A08B6E2D-4481-518A-998D-4B238D105009}"/>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154AB705-9B80-80BF-7CD5-BA0DBB4AFFA0}"/>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4EFA07D9-EF48-72F3-87BF-A89DEB681DE3}"/>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A35C1E6D-5773-4F4F-8791-4E8236AEF2C7}"/>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43265302-75EE-7D46-FDCB-1F46E50F5FA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55A57B56-A2B5-0094-E2D7-CF653FD43EC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56D138FA-333D-EC70-1BB7-891A790F6D3D}"/>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1E4925BB-C6EE-CB0B-1FA6-8C0A14E56EA0}"/>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A567F167-5F64-C913-11C3-BDE0688B980B}"/>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A3261DF5-B396-6A25-D6A2-FF78F6CE5F76}"/>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BC697407-CB77-BBE7-E253-BB5226247E1B}"/>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F4744D2E-CE2C-E25B-BE9D-C3BB2339303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DE7C91F0-1DD0-AF34-E100-5456DC14EDE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2F094BDF-328E-A863-8E20-7049A16C7F09}"/>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5DC19F18-2201-055B-36AB-828093EF620E}"/>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005848CE-5425-41B7-2324-EC324D6F560F}"/>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A9330C95-1E06-C244-B885-730B6B33D861}"/>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TextBox 121907">
            <a:extLst>
              <a:ext uri="{FF2B5EF4-FFF2-40B4-BE49-F238E27FC236}">
                <a16:creationId xmlns:a16="http://schemas.microsoft.com/office/drawing/2014/main" id="{5AA30F3B-055C-20A9-03ED-9891A1D52789}"/>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sp>
        <p:nvSpPr>
          <p:cNvPr id="44" name="TextBox 154">
            <a:extLst>
              <a:ext uri="{FF2B5EF4-FFF2-40B4-BE49-F238E27FC236}">
                <a16:creationId xmlns:a16="http://schemas.microsoft.com/office/drawing/2014/main" id="{69E6B422-84CA-0247-C21C-59F74AFD7D89}"/>
              </a:ext>
            </a:extLst>
          </p:cNvPr>
          <p:cNvSpPr txBox="1"/>
          <p:nvPr/>
        </p:nvSpPr>
        <p:spPr>
          <a:xfrm>
            <a:off x="489264" y="302059"/>
            <a:ext cx="5857694"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-3) </a:t>
            </a:r>
            <a:r>
              <a:rPr lang="de-DE" noProof="0" dirty="0">
                <a:solidFill>
                  <a:srgbClr val="0000FF"/>
                </a:solidFill>
                <a:latin typeface="Segoe Script" panose="020B0504020000000003" pitchFamily="34" charset="0"/>
              </a:rPr>
              <a:t>                             </a:t>
            </a:r>
            <a:r>
              <a:rPr lang="de-DE" b="1" noProof="0" dirty="0">
                <a:solidFill>
                  <a:srgbClr val="0000FF"/>
                </a:solidFill>
                <a:latin typeface="Segoe Script" panose="020B0504020000000003" pitchFamily="34" charset="0"/>
              </a:rPr>
              <a:t>Netzhautgefäße</a:t>
            </a:r>
          </a:p>
        </p:txBody>
      </p:sp>
      <p:sp>
        <p:nvSpPr>
          <p:cNvPr id="97" name="TextBox 5">
            <a:extLst>
              <a:ext uri="{FF2B5EF4-FFF2-40B4-BE49-F238E27FC236}">
                <a16:creationId xmlns:a16="http://schemas.microsoft.com/office/drawing/2014/main" id="{70585999-6E1B-DF7A-61E6-C6EDF5069817}"/>
              </a:ext>
            </a:extLst>
          </p:cNvPr>
          <p:cNvSpPr txBox="1"/>
          <p:nvPr/>
        </p:nvSpPr>
        <p:spPr>
          <a:xfrm>
            <a:off x="4185819" y="990186"/>
            <a:ext cx="4801872" cy="764312"/>
          </a:xfrm>
          <a:prstGeom prst="rect">
            <a:avLst/>
          </a:prstGeom>
          <a:solidFill>
            <a:schemeClr val="accent1">
              <a:lumMod val="40000"/>
              <a:lumOff val="60000"/>
            </a:schemeClr>
          </a:solidFill>
        </p:spPr>
        <p:txBody>
          <a:bodyPr wrap="square" lIns="25400" tIns="12700" rIns="25400" bIns="12700" rtlCol="0">
            <a:spAutoFit/>
          </a:bodyPr>
          <a:lstStyle/>
          <a:p>
            <a:r>
              <a:rPr lang="de-DE" sz="1600" i="1" noProof="0" dirty="0"/>
              <a:t>Was ist die tiefste Netzhautschicht, in der sich Äste des Netzhautgefäßsystems befinden?</a:t>
            </a:r>
          </a:p>
          <a:p>
            <a:r>
              <a:rPr lang="de-DE" sz="1600" noProof="0" dirty="0"/>
              <a:t>Die innere Körnerschicht (INL)</a:t>
            </a:r>
            <a:endParaRPr lang="de-DE" noProof="0" dirty="0"/>
          </a:p>
        </p:txBody>
      </p:sp>
      <p:sp>
        <p:nvSpPr>
          <p:cNvPr id="99" name="Arrow: Left 130">
            <a:extLst>
              <a:ext uri="{FF2B5EF4-FFF2-40B4-BE49-F238E27FC236}">
                <a16:creationId xmlns:a16="http://schemas.microsoft.com/office/drawing/2014/main" id="{595BAF9A-9364-E7F4-8545-977134173D68}"/>
              </a:ext>
            </a:extLst>
          </p:cNvPr>
          <p:cNvSpPr/>
          <p:nvPr/>
        </p:nvSpPr>
        <p:spPr>
          <a:xfrm>
            <a:off x="6691396" y="37111"/>
            <a:ext cx="2384630" cy="830998"/>
          </a:xfrm>
          <a:prstGeom prst="leftArrow">
            <a:avLst>
              <a:gd name="adj1" fmla="val 46156"/>
              <a:gd name="adj2" fmla="val 63835"/>
            </a:avLst>
          </a:pr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r>
              <a:rPr lang="de-DE" sz="1600" b="1" noProof="0" dirty="0">
                <a:solidFill>
                  <a:srgbClr val="FF0000"/>
                </a:solidFill>
              </a:rPr>
              <a:t>Netzhautgefäße</a:t>
            </a:r>
          </a:p>
        </p:txBody>
      </p:sp>
      <p:sp>
        <p:nvSpPr>
          <p:cNvPr id="100" name="Freeform: Shape 155">
            <a:extLst>
              <a:ext uri="{FF2B5EF4-FFF2-40B4-BE49-F238E27FC236}">
                <a16:creationId xmlns:a16="http://schemas.microsoft.com/office/drawing/2014/main" id="{5FB06D24-2511-F6F9-1CE6-B48490957C36}"/>
              </a:ext>
            </a:extLst>
          </p:cNvPr>
          <p:cNvSpPr/>
          <p:nvPr/>
        </p:nvSpPr>
        <p:spPr>
          <a:xfrm>
            <a:off x="1029860" y="206587"/>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Tree>
    <p:extLst>
      <p:ext uri="{BB962C8B-B14F-4D97-AF65-F5344CB8AC3E}">
        <p14:creationId xmlns:p14="http://schemas.microsoft.com/office/powerpoint/2010/main" val="1331586571"/>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0A6729-1BDF-BE09-E9B0-E7F9481D58AE}"/>
            </a:ext>
          </a:extLst>
        </p:cNvPr>
        <p:cNvGrpSpPr/>
        <p:nvPr/>
      </p:nvGrpSpPr>
      <p:grpSpPr>
        <a:xfrm>
          <a:off x="0" y="0"/>
          <a:ext cx="0" cy="0"/>
          <a:chOff x="0" y="0"/>
          <a:chExt cx="0" cy="0"/>
        </a:xfrm>
      </p:grpSpPr>
      <p:sp>
        <p:nvSpPr>
          <p:cNvPr id="102" name="Explosion: 14 Points 40">
            <a:extLst>
              <a:ext uri="{FF2B5EF4-FFF2-40B4-BE49-F238E27FC236}">
                <a16:creationId xmlns:a16="http://schemas.microsoft.com/office/drawing/2014/main" id="{DD348E72-DAAB-7780-2D21-03110B8A0ADD}"/>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Explosion: 14 Points 44">
            <a:extLst>
              <a:ext uri="{FF2B5EF4-FFF2-40B4-BE49-F238E27FC236}">
                <a16:creationId xmlns:a16="http://schemas.microsoft.com/office/drawing/2014/main" id="{F909A8BF-7CFD-91BD-1F20-1FE10A2BCB73}"/>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4" name="Explosion: 14 Points 45">
            <a:extLst>
              <a:ext uri="{FF2B5EF4-FFF2-40B4-BE49-F238E27FC236}">
                <a16:creationId xmlns:a16="http://schemas.microsoft.com/office/drawing/2014/main" id="{6636AF33-0AD0-3B55-95E8-1BA33484C4AE}"/>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5" name="Explosion: 14 Points 46">
            <a:extLst>
              <a:ext uri="{FF2B5EF4-FFF2-40B4-BE49-F238E27FC236}">
                <a16:creationId xmlns:a16="http://schemas.microsoft.com/office/drawing/2014/main" id="{A9E1FDB9-A451-8769-567B-1E185FE35DA8}"/>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6" name="Explosion: 14 Points 47">
            <a:extLst>
              <a:ext uri="{FF2B5EF4-FFF2-40B4-BE49-F238E27FC236}">
                <a16:creationId xmlns:a16="http://schemas.microsoft.com/office/drawing/2014/main" id="{C16A8DB8-C294-A935-EF88-5DB1EA73E1AB}"/>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7" name="Explosion: 14 Points 48">
            <a:extLst>
              <a:ext uri="{FF2B5EF4-FFF2-40B4-BE49-F238E27FC236}">
                <a16:creationId xmlns:a16="http://schemas.microsoft.com/office/drawing/2014/main" id="{B88EB830-62B1-AC38-201A-52AA1242CD56}"/>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Explosion: 14 Points 49">
            <a:extLst>
              <a:ext uri="{FF2B5EF4-FFF2-40B4-BE49-F238E27FC236}">
                <a16:creationId xmlns:a16="http://schemas.microsoft.com/office/drawing/2014/main" id="{16E11373-C291-2F47-AE53-48919F44ED3A}"/>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9" name="Explosion: 14 Points 50">
            <a:extLst>
              <a:ext uri="{FF2B5EF4-FFF2-40B4-BE49-F238E27FC236}">
                <a16:creationId xmlns:a16="http://schemas.microsoft.com/office/drawing/2014/main" id="{325D8353-2B0B-C62F-13BE-118BF5B5E780}"/>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Rectangle 64">
            <a:extLst>
              <a:ext uri="{FF2B5EF4-FFF2-40B4-BE49-F238E27FC236}">
                <a16:creationId xmlns:a16="http://schemas.microsoft.com/office/drawing/2014/main" id="{72F1C67A-5042-836B-61C0-608D6E907A55}"/>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CE7E08FC-2B61-4208-C1B6-5A93874FB966}"/>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C4C77AFF-2663-B8BF-A2A9-B9FE73598B0B}"/>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46117CFD-B01F-1580-EFDE-1CDAC3230AF8}"/>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721052C0-349F-FDE3-2195-FE0940139597}"/>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274F118C-2E5B-6E9D-C53F-7EB96BC67397}"/>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AC69A35D-8C1D-40DF-0D43-3E1790F26603}"/>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4810E365-81EE-CA58-3563-989BC7A1D610}"/>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175</a:t>
            </a:fld>
            <a:endParaRPr lang="de-DE" noProof="0" dirty="0"/>
          </a:p>
        </p:txBody>
      </p:sp>
      <p:sp>
        <p:nvSpPr>
          <p:cNvPr id="4" name="Rectangle 3">
            <a:extLst>
              <a:ext uri="{FF2B5EF4-FFF2-40B4-BE49-F238E27FC236}">
                <a16:creationId xmlns:a16="http://schemas.microsoft.com/office/drawing/2014/main" id="{ACC47C3B-FEB2-EEA0-E2A0-A2D96C4AC668}"/>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2293FA3E-3236-B655-CB6B-2A32887ADF83}"/>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EF471779-D08A-24E4-6B95-5A65BD62E6C5}"/>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582489E3-DF82-A397-058B-ACD084B4CDF1}"/>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0D0282D8-42A1-B974-E126-A9328CB23C93}"/>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CF911412-9C2E-99FC-0D0B-67421CEED9B4}"/>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236E40F7-C7A5-368E-95EC-CA4409B9D745}"/>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D2607227-DE7B-9A65-D0C2-BBE2F1013CF0}"/>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8C94C370-7640-72B8-6106-1A1C87ECB25F}"/>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F502B467-B700-1BD3-6221-7D4AA1965111}"/>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E5FB724B-D3FB-FA9B-0144-82713E794231}"/>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CDD1117B-CBA6-A44C-7537-398E8B8BB575}"/>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51E7DB31-75D1-C237-FC16-A141440F29E8}"/>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EEDF7EAD-5D40-8AFD-4529-E476133C85C7}"/>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9C0E5319-B5CE-C3BD-E263-8586BD919C22}"/>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A2065C0C-F287-0674-F571-DE6704828F5A}"/>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F8FED2A8-496B-6E93-F262-FACB55B3FD6A}"/>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FD46BB49-722B-418A-14D1-C03CA5546B58}"/>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B1F87A5E-3663-633F-2B2A-4E9BC30DD494}"/>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ABC7F021-F5EA-A99C-FCDC-6276376B2F67}"/>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B8B0BF75-84CB-1CAD-8B60-A299C69F3A0C}"/>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E90B9928-DDBB-487B-9B25-2829CE8CC0B9}"/>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368C115F-1CAB-8F3B-DBBE-5212F97F308B}"/>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F5C04477-49FF-D551-9238-9EB701BB29A7}"/>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38FC3A2B-8BEC-439F-0A9D-7F204018770B}"/>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5267FEEA-A2B5-B1B2-2412-002E20AFA0A5}"/>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85D96F88-69DB-3815-E5C8-5CC08308E11F}"/>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43C96C1A-458C-AD34-A25D-E2FA93BA4E07}"/>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4E73921C-2A9A-74E7-AA48-3B45DE0AC3AE}"/>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C991308A-65C0-ECCA-EE88-5BDE5A64957E}"/>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FC60BB35-6E56-71F7-5064-CC99CDB2E265}"/>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9653EEDA-83D3-1787-C0F7-6EFAF76F6863}"/>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6C9FBC79-40C8-2BFD-1B47-AF630EB6E230}"/>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57EA62B1-F20B-EB57-5553-6036DC6AD8A0}"/>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EE1E3567-10E8-BEEB-4763-C3B0BC080325}"/>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70F348CF-5B1C-5460-189E-7237FE2672C3}"/>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D3EE6F03-07F3-05AE-11BD-FD36E2632419}"/>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387EB163-BAFE-7C75-C0E2-A85FDE19ED77}"/>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0385BFB6-5ED4-EE00-AF38-326C96B2BD92}"/>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C5AD0F9E-5FF3-B275-1E63-9C03CB2F4A53}"/>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9E621A55-4F6C-7269-48A5-35D3756DE726}"/>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961832AF-D123-2E31-3A9B-7B71CBB59053}"/>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FD39565D-E205-856B-0148-720C547FF703}"/>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74D7B0D8-677C-1790-9797-8F23D14EE9F8}"/>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23F787A7-D014-7A24-248D-CAB6A36F0C32}"/>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660D3BF3-59DD-7F5A-23D4-6FC2838C4452}"/>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4AC50C36-2650-1519-0949-705FF98B4627}"/>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E3FFE1BB-BA66-C58F-3D30-73FC6EE37695}"/>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FFB9BC3E-D7F8-F18B-DDCD-B1A5E11182AC}"/>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3A9D66C9-5A4D-9999-ABED-DB5530ECB990}"/>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08AA06F1-C6B4-5023-39CE-92375497E61E}"/>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078E68DB-1852-7314-F854-4B741FD4E4C4}"/>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1BC31893-9076-F06F-2ABA-3AABBF0DFEAD}"/>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386F8A62-B7D1-5D21-32DA-D6C34EC0284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54065EEA-2FC6-4580-4F16-05895DD01675}"/>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500D0040-FDB6-4E69-8366-410C5788170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0ACC5BB4-A095-C674-F260-1D8B50B39D7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96297F8A-12A2-5FEB-3C6E-44C3AC62AAE3}"/>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4713EE0E-CF1C-2C99-5892-C0E59A3BD7A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0992425F-C391-6D06-9899-29F9F178847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6F1B65C4-4E67-FEB7-D0E0-90B32B403457}"/>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87D1F169-FF06-D0FA-AAD5-051D5E2A2B7F}"/>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CF8EEB3E-9E0C-F53D-B6AB-696FE801A75D}"/>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7557065D-7F53-CC39-5D65-7CDE0C4ED8C8}"/>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5ED211D5-4E8F-0A24-3E3A-5ECBB6E63F0F}"/>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C75D16DB-8C56-74F9-8F18-AF7F8D164B9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FE48C9CE-7EAF-3846-9B04-271B128206F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538172BD-ED96-D30D-21A3-D1EE3E90A8F3}"/>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D26CE82C-D363-AD01-3539-428EA7C4126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F7D6B728-FF3B-EB10-AF88-E9A0D29CBE5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B9E525EF-7564-DED9-783E-88816006E7E6}"/>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113CB217-4DF2-7F8D-A23D-BC1D5B05595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75E64F9F-AD0F-34ED-ED51-98A6E62B75E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594EC391-673D-64DB-DB60-2393BCCADC24}"/>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CB5DC5D7-0F25-B87B-324F-A4BBBDE9569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DA5FE649-E2A2-277F-E6F4-707ECA854C9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14BA3631-F6B7-151C-7B76-052C8754C6BD}"/>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7567B738-19C5-291A-4FFD-CB98F58C2BD6}"/>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79F86D4F-7074-3A74-7117-1028A5E5B513}"/>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DE80D942-7192-7767-6227-BE32BD1CB301}"/>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35A5729D-45FE-98D9-0986-2CFF416FF1D5}"/>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A21E1ADB-62B0-5E90-BED8-5DC8F096A26E}"/>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F82FCC43-0BA5-97AE-E474-D8F48FBAF88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1FC07D1B-C02F-0B65-ADF4-3E202EBC9681}"/>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B36429A6-F272-1D4E-902D-DEC6D72709CB}"/>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DEC6B62E-5933-4A67-2E93-3F24A33922CB}"/>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535A2D97-577F-C351-698E-5A22F701D0B8}"/>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TextBox 121907">
            <a:extLst>
              <a:ext uri="{FF2B5EF4-FFF2-40B4-BE49-F238E27FC236}">
                <a16:creationId xmlns:a16="http://schemas.microsoft.com/office/drawing/2014/main" id="{145EB9E7-E0D4-5ABC-97FC-535F23D3BA1F}"/>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sp>
        <p:nvSpPr>
          <p:cNvPr id="44" name="TextBox 154">
            <a:extLst>
              <a:ext uri="{FF2B5EF4-FFF2-40B4-BE49-F238E27FC236}">
                <a16:creationId xmlns:a16="http://schemas.microsoft.com/office/drawing/2014/main" id="{2195CA8E-63FD-ADFD-2CA5-82D8D86564E3}"/>
              </a:ext>
            </a:extLst>
          </p:cNvPr>
          <p:cNvSpPr txBox="1"/>
          <p:nvPr/>
        </p:nvSpPr>
        <p:spPr>
          <a:xfrm>
            <a:off x="489264" y="302059"/>
            <a:ext cx="5857694"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-3) </a:t>
            </a:r>
            <a:r>
              <a:rPr lang="de-DE" noProof="0" dirty="0">
                <a:solidFill>
                  <a:srgbClr val="0000FF"/>
                </a:solidFill>
                <a:latin typeface="Segoe Script" panose="020B0504020000000003" pitchFamily="34" charset="0"/>
              </a:rPr>
              <a:t>                             </a:t>
            </a:r>
            <a:r>
              <a:rPr lang="de-DE" b="1" noProof="0" dirty="0">
                <a:solidFill>
                  <a:srgbClr val="0000FF"/>
                </a:solidFill>
                <a:latin typeface="Segoe Script" panose="020B0504020000000003" pitchFamily="34" charset="0"/>
              </a:rPr>
              <a:t>Netzhautgefäße</a:t>
            </a:r>
          </a:p>
        </p:txBody>
      </p:sp>
      <p:sp>
        <p:nvSpPr>
          <p:cNvPr id="100" name="Freeform: Shape 155">
            <a:extLst>
              <a:ext uri="{FF2B5EF4-FFF2-40B4-BE49-F238E27FC236}">
                <a16:creationId xmlns:a16="http://schemas.microsoft.com/office/drawing/2014/main" id="{C618AC50-140F-5410-8D53-415F63787C58}"/>
              </a:ext>
            </a:extLst>
          </p:cNvPr>
          <p:cNvSpPr/>
          <p:nvPr/>
        </p:nvSpPr>
        <p:spPr>
          <a:xfrm>
            <a:off x="1029860" y="206587"/>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
        <p:nvSpPr>
          <p:cNvPr id="16" name="TextBox 6">
            <a:extLst>
              <a:ext uri="{FF2B5EF4-FFF2-40B4-BE49-F238E27FC236}">
                <a16:creationId xmlns:a16="http://schemas.microsoft.com/office/drawing/2014/main" id="{AF0A6C5E-E2B4-F6A1-5D4D-64BA73BAD7A2}"/>
              </a:ext>
            </a:extLst>
          </p:cNvPr>
          <p:cNvSpPr txBox="1"/>
          <p:nvPr/>
        </p:nvSpPr>
        <p:spPr>
          <a:xfrm>
            <a:off x="5540110" y="2764679"/>
            <a:ext cx="3529986" cy="1256754"/>
          </a:xfrm>
          <a:prstGeom prst="rect">
            <a:avLst/>
          </a:prstGeom>
          <a:solidFill>
            <a:srgbClr val="CCFFCC"/>
          </a:solidFill>
        </p:spPr>
        <p:txBody>
          <a:bodyPr wrap="square" lIns="25400" tIns="12700" rIns="25400" bIns="12700" rtlCol="0">
            <a:spAutoFit/>
          </a:bodyPr>
          <a:lstStyle/>
          <a:p>
            <a:r>
              <a:rPr lang="de-DE" sz="1600" i="1" noProof="0" dirty="0"/>
              <a:t>Die </a:t>
            </a:r>
            <a:r>
              <a:rPr lang="de-DE" sz="1600" i="1" noProof="0" dirty="0">
                <a:solidFill>
                  <a:srgbClr val="FF0000"/>
                </a:solidFill>
              </a:rPr>
              <a:t>Netzhautgefäße </a:t>
            </a:r>
            <a:r>
              <a:rPr lang="de-DE" sz="1600" i="1" noProof="0" dirty="0"/>
              <a:t>versorgen also die </a:t>
            </a:r>
            <a:r>
              <a:rPr lang="de-DE" sz="1600" b="1" noProof="0" dirty="0"/>
              <a:t>inneren </a:t>
            </a:r>
            <a:r>
              <a:rPr lang="de-DE" sz="1600" i="1" noProof="0" dirty="0"/>
              <a:t>Netzhautschichten… </a:t>
            </a:r>
            <a:r>
              <a:rPr lang="de-DE" sz="1600" i="1" noProof="0" dirty="0">
                <a:solidFill>
                  <a:srgbClr val="CCFFCC"/>
                </a:solidFill>
              </a:rPr>
              <a:t>während die Aderhaut/Choriokapillaris die äußere Netzhaut und das RPE versorgt </a:t>
            </a:r>
          </a:p>
        </p:txBody>
      </p:sp>
      <p:sp>
        <p:nvSpPr>
          <p:cNvPr id="101" name="Arrow: Up 8">
            <a:extLst>
              <a:ext uri="{FF2B5EF4-FFF2-40B4-BE49-F238E27FC236}">
                <a16:creationId xmlns:a16="http://schemas.microsoft.com/office/drawing/2014/main" id="{3A2C801B-D21C-7114-19D8-612DD51989F4}"/>
              </a:ext>
            </a:extLst>
          </p:cNvPr>
          <p:cNvSpPr/>
          <p:nvPr/>
        </p:nvSpPr>
        <p:spPr>
          <a:xfrm rot="20146265">
            <a:off x="5640432" y="623684"/>
            <a:ext cx="327464" cy="2140009"/>
          </a:xfrm>
          <a:prstGeom prst="upArrow">
            <a:avLst/>
          </a:prstGeom>
          <a:solidFill>
            <a:srgbClr val="FF00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3200" noProof="0" dirty="0"/>
          </a:p>
        </p:txBody>
      </p:sp>
    </p:spTree>
    <p:extLst>
      <p:ext uri="{BB962C8B-B14F-4D97-AF65-F5344CB8AC3E}">
        <p14:creationId xmlns:p14="http://schemas.microsoft.com/office/powerpoint/2010/main" val="2851956392"/>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BE5E16-1BBB-7F56-26E8-A0B9E1624AF4}"/>
            </a:ext>
          </a:extLst>
        </p:cNvPr>
        <p:cNvGrpSpPr/>
        <p:nvPr/>
      </p:nvGrpSpPr>
      <p:grpSpPr>
        <a:xfrm>
          <a:off x="0" y="0"/>
          <a:ext cx="0" cy="0"/>
          <a:chOff x="0" y="0"/>
          <a:chExt cx="0" cy="0"/>
        </a:xfrm>
      </p:grpSpPr>
      <p:sp>
        <p:nvSpPr>
          <p:cNvPr id="109" name="Explosion: 14 Points 40">
            <a:extLst>
              <a:ext uri="{FF2B5EF4-FFF2-40B4-BE49-F238E27FC236}">
                <a16:creationId xmlns:a16="http://schemas.microsoft.com/office/drawing/2014/main" id="{19B52D4C-2564-C564-E6C6-6BD25361419A}"/>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0" name="Explosion: 14 Points 44">
            <a:extLst>
              <a:ext uri="{FF2B5EF4-FFF2-40B4-BE49-F238E27FC236}">
                <a16:creationId xmlns:a16="http://schemas.microsoft.com/office/drawing/2014/main" id="{78D8C711-ED5B-D238-7BDA-E3ED507CFC46}"/>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1" name="Explosion: 14 Points 45">
            <a:extLst>
              <a:ext uri="{FF2B5EF4-FFF2-40B4-BE49-F238E27FC236}">
                <a16:creationId xmlns:a16="http://schemas.microsoft.com/office/drawing/2014/main" id="{4650DDD7-5CB1-5714-3D38-6CFE2AE9EEA6}"/>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2" name="Explosion: 14 Points 46">
            <a:extLst>
              <a:ext uri="{FF2B5EF4-FFF2-40B4-BE49-F238E27FC236}">
                <a16:creationId xmlns:a16="http://schemas.microsoft.com/office/drawing/2014/main" id="{B6796997-9B22-DAAC-1FAB-A4C19CACECE3}"/>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3" name="Explosion: 14 Points 47">
            <a:extLst>
              <a:ext uri="{FF2B5EF4-FFF2-40B4-BE49-F238E27FC236}">
                <a16:creationId xmlns:a16="http://schemas.microsoft.com/office/drawing/2014/main" id="{3C1B6975-A061-C178-AE44-1A4815104155}"/>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4" name="Explosion: 14 Points 48">
            <a:extLst>
              <a:ext uri="{FF2B5EF4-FFF2-40B4-BE49-F238E27FC236}">
                <a16:creationId xmlns:a16="http://schemas.microsoft.com/office/drawing/2014/main" id="{E0442560-EB7B-C0B6-8655-2B45893DDD6C}"/>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5" name="Explosion: 14 Points 49">
            <a:extLst>
              <a:ext uri="{FF2B5EF4-FFF2-40B4-BE49-F238E27FC236}">
                <a16:creationId xmlns:a16="http://schemas.microsoft.com/office/drawing/2014/main" id="{02E118EE-52CE-2BA9-D931-D3B6268C469F}"/>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xplosion: 14 Points 50">
            <a:extLst>
              <a:ext uri="{FF2B5EF4-FFF2-40B4-BE49-F238E27FC236}">
                <a16:creationId xmlns:a16="http://schemas.microsoft.com/office/drawing/2014/main" id="{D25A12FC-746F-F72F-D13A-BDED221453CC}"/>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Rectangle 64">
            <a:extLst>
              <a:ext uri="{FF2B5EF4-FFF2-40B4-BE49-F238E27FC236}">
                <a16:creationId xmlns:a16="http://schemas.microsoft.com/office/drawing/2014/main" id="{90A78F7E-EA83-2BE8-3042-31AB125CEEEC}"/>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5592E6F8-7209-6D4B-2AB8-EA0F9BE8C62A}"/>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0244F88B-636F-88D0-D327-D8EE9E258FF1}"/>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1783DBC8-BD3A-F9FD-C377-E1D582CA48B3}"/>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F48104B9-0D2A-1CB6-E1DF-F28E02B9511B}"/>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E0A4E7FE-E60A-F699-C4B1-70B5748AB488}"/>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F68FB021-BFC7-0C2B-0C1C-B519BF4FA35E}"/>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A3E52780-CFCB-7A30-9081-A8F9FC43C58A}"/>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176</a:t>
            </a:fld>
            <a:endParaRPr lang="de-DE" noProof="0" dirty="0"/>
          </a:p>
        </p:txBody>
      </p:sp>
      <p:sp>
        <p:nvSpPr>
          <p:cNvPr id="4" name="Rectangle 3">
            <a:extLst>
              <a:ext uri="{FF2B5EF4-FFF2-40B4-BE49-F238E27FC236}">
                <a16:creationId xmlns:a16="http://schemas.microsoft.com/office/drawing/2014/main" id="{DBEE0503-2D7A-F10C-7277-14F820A4EB28}"/>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4F78E681-5F43-B61D-D338-1E13E76833C6}"/>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50361E68-C099-0C21-D4A2-52CFCF1B767A}"/>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116F24B1-8E4C-C5F1-DFE4-4B77D454534C}"/>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7043F8D3-EB3E-F666-D18E-29A9877243F2}"/>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7AD42C68-CFBB-F6D9-01A9-BE42AA579045}"/>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6A896853-6024-4C7A-F1D7-52C41277B507}"/>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13EA39F6-2583-87F6-D3C7-E72F70D546F8}"/>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CDA51B14-E760-9D66-68B6-E69F5C3BC3AD}"/>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99C4AFDE-3ECF-18DB-4ABC-AFC1AC347924}"/>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5B9181AE-53B6-43DD-F4F8-FAD622322AE6}"/>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1CDD16B5-6CEE-C103-3CE0-B955B4778B22}"/>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002A7E67-87F1-A8A6-A2C2-AFE1723F1195}"/>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CE13518C-0852-E612-523C-11F415FC0234}"/>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B1CF51E7-A0DC-7BC6-D3FD-FB7810944726}"/>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7A42A96D-4B30-6B90-FB92-4E6B12D41C8F}"/>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78D705D2-73DC-FE27-4815-634B278775E8}"/>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21C854C7-FD84-340B-A597-0994E19FD45F}"/>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7FC1C404-249F-88BC-D063-26431D3EBBA8}"/>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540ECAC8-18A2-04AF-2BCD-50B64D257602}"/>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BB7B6D7F-C7B6-99C8-51EB-E2957878EA93}"/>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86F63696-236B-5221-FB7F-F16B20D2FC2B}"/>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270CE562-B8A8-EF96-7E89-E258ECCEC751}"/>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6172E364-CD38-A837-2AA2-E72E913E01D8}"/>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A6B14C21-E457-8E9D-5384-532587C1037F}"/>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6BE89DB8-6D7C-D80F-7AC9-36AB14D68F9D}"/>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1C880719-BE30-774B-AB7B-83DCF2BBFC97}"/>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3979764D-6B3F-18ED-9492-180491AE044C}"/>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91FBEFF1-A93F-E9DE-C3DE-40272DBBD98C}"/>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ED778368-D2A5-A5F9-DB9B-2E60C5267F71}"/>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A8EA2930-36D7-2EA9-3E95-C63DA352762E}"/>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96774B5E-4C2F-D1F4-290C-93B323C24866}"/>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76E475A9-0C87-0627-1057-22D19318E21E}"/>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00F2C97B-23BF-1439-1990-670391675A9F}"/>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ABEAACB8-2570-93E8-EA93-8BC87AF589CC}"/>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4D2C78D9-E1BA-2AC9-A6AA-05BC76CB1550}"/>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3B95101E-099B-8FF8-C5D2-068087B50B49}"/>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1A6984C1-CA77-D913-4539-3130457B2404}"/>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179D9154-F09F-2E17-CF32-E59A58A9BE9C}"/>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B9A8CEF3-C7D5-3405-FB90-0048612D0F22}"/>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16373D72-0D4F-6700-69FD-98FB7517C27B}"/>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C580D2C2-E8D1-63F9-5160-03CBA1518700}"/>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B878757A-A975-7FDE-3B98-03A71899D1ED}"/>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DD6C26F9-C7F9-0EE3-B358-9D78D4ED27FB}"/>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76372912-BD46-220B-3193-132BDC5A0542}"/>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F8C93C71-383A-2D40-A8FB-09815DE904CD}"/>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632277C2-C890-86BF-2EC6-A43BBE99F2DB}"/>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8E4E9404-DB7B-F5B7-829E-299404E57253}"/>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F30AA25C-A9B4-DCF8-08D4-96E931840A48}"/>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EADB7163-1B56-D40D-58CE-141A1D0236C2}"/>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6F34891A-9149-C476-7576-E76BD1A6A98A}"/>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4441916F-A21A-AD99-10E0-FDE436ABB08A}"/>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159B76C6-894B-6EEB-C8F0-956C6DA33ED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1832BB2D-9179-520F-3BF5-92A7E7BAACE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48EC8165-3013-1601-F6FA-5216C3790887}"/>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765C9375-DA86-17E4-CA1B-689206E1912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E9A6BEF4-4705-C000-0E85-BFD1E19A30F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8A294D22-9171-C66C-70DD-31695C1BF685}"/>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69DF2D3F-3FEA-110D-2A1D-E9DA10C9A88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0C74FD5B-7BB3-41FA-9E36-0F481FF0B62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20A1F56B-38B8-A266-F299-B31A71284FDD}"/>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9C7C69A0-0C41-86DF-9F6F-B3DD8525C7A6}"/>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8EFA087D-6480-D573-58D7-E4C78BE6FDD3}"/>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88F6A62E-16D8-5BFA-D5C9-8DEAEB32F3FB}"/>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84229B91-E735-D47A-393E-94C6594EB49E}"/>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F960AEFB-6470-D446-C272-BB2253FF1AF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019F94F4-817B-39CE-3B6A-306748F72519}"/>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69BD6168-0A69-647C-1D01-09E202CB4C61}"/>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ED03B21F-E7BE-AAEE-9300-4188E029BA6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CD9669EF-2BE7-67E2-4DCF-A4AC5FAB18B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5641F42F-0F62-4323-D5A9-360367839CB8}"/>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73AE4717-51E3-A675-1D4B-B4720A2D00F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966B5BEA-FD3A-CC05-52B0-EAC6527F422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244DADC8-ACCF-99C9-27B9-9EAF73FEF1A6}"/>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2EBA0563-F24C-C881-415B-719FA029591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7D3D54E7-8696-FC3B-CC3B-E180352FBE9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54196A1F-62D6-59CD-DB5F-F4FC4B9CDA73}"/>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13462F41-4D23-76C2-AA48-972B6D45F521}"/>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A3E1D230-DDF0-154A-6B26-F816F4F393D0}"/>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40313E85-A1C5-18ED-E68F-4EBDC9BE8028}"/>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1BBC9AF2-CE03-441C-0196-C88C11757BB9}"/>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CBAEE5A7-BC08-08B3-C3CC-527510FDE29F}"/>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DF3132E4-6EC0-4D4F-5238-B7F6AB46A23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BDC2AA9D-6769-00A0-FDDE-C659A451A8F8}"/>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55B6F264-8B2C-7FC8-C63B-B5C67ACC3629}"/>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6273E99B-0397-2464-6AAA-1BA53A031A62}"/>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4F41EC3C-68C2-A3F9-41E6-83B4481452BE}"/>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TextBox 121907">
            <a:extLst>
              <a:ext uri="{FF2B5EF4-FFF2-40B4-BE49-F238E27FC236}">
                <a16:creationId xmlns:a16="http://schemas.microsoft.com/office/drawing/2014/main" id="{480F5311-1ACA-D101-805C-0AB487E0BF7E}"/>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sp>
        <p:nvSpPr>
          <p:cNvPr id="44" name="TextBox 154">
            <a:extLst>
              <a:ext uri="{FF2B5EF4-FFF2-40B4-BE49-F238E27FC236}">
                <a16:creationId xmlns:a16="http://schemas.microsoft.com/office/drawing/2014/main" id="{23EB1303-5E4A-FA58-210F-DE1A55101D73}"/>
              </a:ext>
            </a:extLst>
          </p:cNvPr>
          <p:cNvSpPr txBox="1"/>
          <p:nvPr/>
        </p:nvSpPr>
        <p:spPr>
          <a:xfrm>
            <a:off x="489264" y="302059"/>
            <a:ext cx="5857694"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-3) </a:t>
            </a:r>
            <a:r>
              <a:rPr lang="de-DE" noProof="0" dirty="0">
                <a:solidFill>
                  <a:srgbClr val="0000FF"/>
                </a:solidFill>
                <a:latin typeface="Segoe Script" panose="020B0504020000000003" pitchFamily="34" charset="0"/>
              </a:rPr>
              <a:t>                             </a:t>
            </a:r>
            <a:r>
              <a:rPr lang="de-DE" b="1" noProof="0" dirty="0">
                <a:solidFill>
                  <a:srgbClr val="0000FF"/>
                </a:solidFill>
                <a:latin typeface="Segoe Script" panose="020B0504020000000003" pitchFamily="34" charset="0"/>
              </a:rPr>
              <a:t>Netzhautgefäße</a:t>
            </a:r>
          </a:p>
        </p:txBody>
      </p:sp>
      <p:sp>
        <p:nvSpPr>
          <p:cNvPr id="100" name="Freeform: Shape 155">
            <a:extLst>
              <a:ext uri="{FF2B5EF4-FFF2-40B4-BE49-F238E27FC236}">
                <a16:creationId xmlns:a16="http://schemas.microsoft.com/office/drawing/2014/main" id="{62816350-EABD-8A6A-E165-B42654E73A21}"/>
              </a:ext>
            </a:extLst>
          </p:cNvPr>
          <p:cNvSpPr/>
          <p:nvPr/>
        </p:nvSpPr>
        <p:spPr>
          <a:xfrm>
            <a:off x="1029860" y="206587"/>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
        <p:nvSpPr>
          <p:cNvPr id="16" name="TextBox 6">
            <a:extLst>
              <a:ext uri="{FF2B5EF4-FFF2-40B4-BE49-F238E27FC236}">
                <a16:creationId xmlns:a16="http://schemas.microsoft.com/office/drawing/2014/main" id="{814FF101-91CE-D26C-7F27-4DA2277CFA56}"/>
              </a:ext>
            </a:extLst>
          </p:cNvPr>
          <p:cNvSpPr txBox="1"/>
          <p:nvPr/>
        </p:nvSpPr>
        <p:spPr>
          <a:xfrm>
            <a:off x="5540110" y="2764679"/>
            <a:ext cx="3529986" cy="1256754"/>
          </a:xfrm>
          <a:prstGeom prst="rect">
            <a:avLst/>
          </a:prstGeom>
          <a:solidFill>
            <a:srgbClr val="CCFFCC"/>
          </a:solidFill>
        </p:spPr>
        <p:txBody>
          <a:bodyPr wrap="square" lIns="25400" tIns="12700" rIns="25400" bIns="12700" rtlCol="0">
            <a:spAutoFit/>
          </a:bodyPr>
          <a:lstStyle/>
          <a:p>
            <a:r>
              <a:rPr lang="de-DE" sz="1600" i="1" noProof="0" dirty="0"/>
              <a:t>Die </a:t>
            </a:r>
            <a:r>
              <a:rPr lang="de-DE" sz="1600" i="1" noProof="0" dirty="0">
                <a:solidFill>
                  <a:srgbClr val="FF0000"/>
                </a:solidFill>
              </a:rPr>
              <a:t>Netzhautgefäße </a:t>
            </a:r>
            <a:r>
              <a:rPr lang="de-DE" sz="1600" i="1" noProof="0" dirty="0"/>
              <a:t>versorgen also die </a:t>
            </a:r>
            <a:r>
              <a:rPr lang="de-DE" sz="1600" b="1" noProof="0" dirty="0"/>
              <a:t>inneren </a:t>
            </a:r>
            <a:r>
              <a:rPr lang="de-DE" sz="1600" i="1" noProof="0" dirty="0"/>
              <a:t>Netzhautschichten… während die </a:t>
            </a:r>
            <a:r>
              <a:rPr lang="de-DE" sz="1600" i="1" noProof="0" dirty="0">
                <a:solidFill>
                  <a:srgbClr val="FF0000"/>
                </a:solidFill>
              </a:rPr>
              <a:t>Choroidea/Choriokapillaris </a:t>
            </a:r>
            <a:r>
              <a:rPr lang="de-DE" sz="1600" i="1" noProof="0" dirty="0"/>
              <a:t>die </a:t>
            </a:r>
            <a:r>
              <a:rPr lang="de-DE" sz="1600" b="1" i="1" noProof="0" dirty="0"/>
              <a:t>äußere</a:t>
            </a:r>
            <a:r>
              <a:rPr lang="de-DE" sz="1600" i="1" noProof="0" dirty="0"/>
              <a:t> Netzhaut und das RPE versorgt </a:t>
            </a:r>
          </a:p>
        </p:txBody>
      </p:sp>
      <p:sp>
        <p:nvSpPr>
          <p:cNvPr id="101" name="Arrow: Up 8">
            <a:extLst>
              <a:ext uri="{FF2B5EF4-FFF2-40B4-BE49-F238E27FC236}">
                <a16:creationId xmlns:a16="http://schemas.microsoft.com/office/drawing/2014/main" id="{9B9934E2-AF2E-9B91-D069-6957FF6A01DF}"/>
              </a:ext>
            </a:extLst>
          </p:cNvPr>
          <p:cNvSpPr/>
          <p:nvPr/>
        </p:nvSpPr>
        <p:spPr>
          <a:xfrm rot="20146265">
            <a:off x="5640432" y="623684"/>
            <a:ext cx="327464" cy="2140009"/>
          </a:xfrm>
          <a:prstGeom prst="upArrow">
            <a:avLst/>
          </a:prstGeom>
          <a:solidFill>
            <a:srgbClr val="FF00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3200" noProof="0" dirty="0"/>
          </a:p>
        </p:txBody>
      </p:sp>
      <p:sp>
        <p:nvSpPr>
          <p:cNvPr id="41" name="Arrow: Up 9">
            <a:extLst>
              <a:ext uri="{FF2B5EF4-FFF2-40B4-BE49-F238E27FC236}">
                <a16:creationId xmlns:a16="http://schemas.microsoft.com/office/drawing/2014/main" id="{5AA24080-BEC0-DB37-5552-B88BC680B5A8}"/>
              </a:ext>
            </a:extLst>
          </p:cNvPr>
          <p:cNvSpPr/>
          <p:nvPr/>
        </p:nvSpPr>
        <p:spPr>
          <a:xfrm rot="12982554">
            <a:off x="5970704" y="3954138"/>
            <a:ext cx="327464" cy="1519462"/>
          </a:xfrm>
          <a:prstGeom prst="upArrow">
            <a:avLst/>
          </a:prstGeom>
          <a:solidFill>
            <a:srgbClr val="FF00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1869922508"/>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00B14350-2487-4DEB-A6AD-C9E11F8A8DD2}"/>
              </a:ext>
            </a:extLst>
          </p:cNvPr>
          <p:cNvSpPr/>
          <p:nvPr/>
        </p:nvSpPr>
        <p:spPr>
          <a:xfrm>
            <a:off x="6400800" y="2854831"/>
            <a:ext cx="2678934" cy="6413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000" noProof="0" dirty="0"/>
          </a:p>
        </p:txBody>
      </p:sp>
      <p:sp>
        <p:nvSpPr>
          <p:cNvPr id="32771" name="Rectangle 3"/>
          <p:cNvSpPr>
            <a:spLocks noGrp="1" noChangeArrowheads="1"/>
          </p:cNvSpPr>
          <p:nvPr>
            <p:ph type="body" idx="1"/>
          </p:nvPr>
        </p:nvSpPr>
        <p:spPr>
          <a:xfrm>
            <a:off x="457200" y="1143000"/>
            <a:ext cx="8229600" cy="5029200"/>
          </a:xfrm>
        </p:spPr>
        <p:txBody>
          <a:bodyPr wrap="square" lIns="25400" tIns="12700" rIns="25400" bIns="12700"/>
          <a:lstStyle/>
          <a:p>
            <a:pPr>
              <a:lnSpc>
                <a:spcPct val="85000"/>
              </a:lnSpc>
            </a:pPr>
            <a:r>
              <a:rPr lang="de-DE" sz="2400" b="1" noProof="0" dirty="0"/>
              <a:t>Schichten der Netzhaut</a:t>
            </a:r>
            <a:endParaRPr lang="de-DE" sz="2400" noProof="0" dirty="0"/>
          </a:p>
          <a:p>
            <a:pPr marL="669925" lvl="1" indent="-325438">
              <a:lnSpc>
                <a:spcPct val="85000"/>
              </a:lnSpc>
            </a:pPr>
            <a:r>
              <a:rPr lang="de-DE" sz="2400" noProof="0" dirty="0"/>
              <a:t>Innere Grenzmembran</a:t>
            </a:r>
          </a:p>
          <a:p>
            <a:pPr marL="669925" lvl="1" indent="-325438">
              <a:lnSpc>
                <a:spcPct val="85000"/>
              </a:lnSpc>
            </a:pPr>
            <a:r>
              <a:rPr lang="de-DE" sz="2400" noProof="0" dirty="0">
                <a:solidFill>
                  <a:srgbClr val="00CC00"/>
                </a:solidFill>
              </a:rPr>
              <a:t>Nervenfaserschicht</a:t>
            </a:r>
          </a:p>
          <a:p>
            <a:pPr marL="669925" lvl="1" indent="-325438">
              <a:lnSpc>
                <a:spcPct val="85000"/>
              </a:lnSpc>
            </a:pPr>
            <a:r>
              <a:rPr lang="de-DE" sz="2400" noProof="0" dirty="0">
                <a:solidFill>
                  <a:srgbClr val="FF0000"/>
                </a:solidFill>
              </a:rPr>
              <a:t>Ganglienzellschicht</a:t>
            </a:r>
          </a:p>
          <a:p>
            <a:pPr marL="669925" lvl="1" indent="-325438">
              <a:lnSpc>
                <a:spcPct val="85000"/>
              </a:lnSpc>
            </a:pPr>
            <a:r>
              <a:rPr lang="de-DE" sz="2400" noProof="0" dirty="0">
                <a:solidFill>
                  <a:srgbClr val="00CC00"/>
                </a:solidFill>
              </a:rPr>
              <a:t>Innere plexiforme Schicht</a:t>
            </a:r>
          </a:p>
          <a:p>
            <a:pPr marL="669925" lvl="1" indent="-325438">
              <a:lnSpc>
                <a:spcPct val="85000"/>
              </a:lnSpc>
            </a:pPr>
            <a:r>
              <a:rPr lang="de-DE" sz="2400" noProof="0" dirty="0">
                <a:solidFill>
                  <a:srgbClr val="FF0000"/>
                </a:solidFill>
              </a:rPr>
              <a:t>Innere Körnerschicht</a:t>
            </a:r>
          </a:p>
          <a:p>
            <a:pPr marL="669925" lvl="1" indent="-325438">
              <a:lnSpc>
                <a:spcPct val="85000"/>
              </a:lnSpc>
            </a:pPr>
            <a:r>
              <a:rPr lang="de-DE" sz="2400" noProof="0" dirty="0">
                <a:solidFill>
                  <a:srgbClr val="00CC00"/>
                </a:solidFill>
              </a:rPr>
              <a:t>Äußere plexiforme Schicht</a:t>
            </a:r>
          </a:p>
          <a:p>
            <a:pPr marL="669925" lvl="1" indent="-325438">
              <a:lnSpc>
                <a:spcPct val="85000"/>
              </a:lnSpc>
            </a:pPr>
            <a:r>
              <a:rPr lang="de-DE" sz="2400" noProof="0" dirty="0">
                <a:solidFill>
                  <a:srgbClr val="FF0000"/>
                </a:solidFill>
              </a:rPr>
              <a:t>Äußere Körnerschicht</a:t>
            </a:r>
          </a:p>
          <a:p>
            <a:pPr marL="669925" lvl="1" indent="-325438">
              <a:lnSpc>
                <a:spcPct val="85000"/>
              </a:lnSpc>
            </a:pPr>
            <a:r>
              <a:rPr lang="de-DE" sz="2400" noProof="0" dirty="0"/>
              <a:t>Äußere </a:t>
            </a:r>
            <a:r>
              <a:rPr lang="de-DE" sz="2400" dirty="0"/>
              <a:t>Grenzmembran</a:t>
            </a:r>
            <a:endParaRPr lang="de-DE" sz="2400" noProof="0" dirty="0"/>
          </a:p>
          <a:p>
            <a:pPr marL="669925" lvl="1" indent="-325438">
              <a:lnSpc>
                <a:spcPct val="85000"/>
              </a:lnSpc>
            </a:pPr>
            <a:r>
              <a:rPr lang="de-DE" sz="2400" noProof="0" dirty="0">
                <a:solidFill>
                  <a:srgbClr val="0000FF"/>
                </a:solidFill>
              </a:rPr>
              <a:t>Innen- und Außensegmente der Stäbchen und Zapfen</a:t>
            </a:r>
          </a:p>
          <a:p>
            <a:pPr>
              <a:lnSpc>
                <a:spcPct val="85000"/>
              </a:lnSpc>
            </a:pPr>
            <a:r>
              <a:rPr lang="de-DE" sz="2400" b="1" noProof="0" dirty="0"/>
              <a:t>RPE</a:t>
            </a:r>
          </a:p>
          <a:p>
            <a:pPr>
              <a:lnSpc>
                <a:spcPct val="85000"/>
              </a:lnSpc>
            </a:pPr>
            <a:r>
              <a:rPr lang="de-DE" sz="2400" b="1" noProof="0" dirty="0"/>
              <a:t>Bruchsche Membran</a:t>
            </a:r>
          </a:p>
        </p:txBody>
      </p:sp>
      <p:sp>
        <p:nvSpPr>
          <p:cNvPr id="32773" name="Text Box 5"/>
          <p:cNvSpPr txBox="1">
            <a:spLocks noChangeArrowheads="1"/>
          </p:cNvSpPr>
          <p:nvPr/>
        </p:nvSpPr>
        <p:spPr bwMode="auto">
          <a:xfrm>
            <a:off x="6356329" y="3649663"/>
            <a:ext cx="2762295"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gn="ctr"/>
            <a:r>
              <a:rPr lang="de-DE" sz="1400" b="1" noProof="0" dirty="0">
                <a:solidFill>
                  <a:srgbClr val="CC0000"/>
                </a:solidFill>
              </a:rPr>
              <a:t>Blutversorgung:</a:t>
            </a:r>
          </a:p>
          <a:p>
            <a:pPr algn="ctr"/>
            <a:r>
              <a:rPr lang="de-DE" sz="1400" b="1" i="1" noProof="0" dirty="0">
                <a:solidFill>
                  <a:srgbClr val="CC0000"/>
                </a:solidFill>
              </a:rPr>
              <a:t>Choroidea/Ch’capillaris</a:t>
            </a:r>
            <a:endParaRPr lang="de-DE" sz="2400" b="1" i="1" noProof="0" dirty="0">
              <a:solidFill>
                <a:srgbClr val="CC0000"/>
              </a:solidFill>
            </a:endParaRPr>
          </a:p>
        </p:txBody>
      </p:sp>
      <p:sp>
        <p:nvSpPr>
          <p:cNvPr id="2" name="Slide Number Placeholder 1"/>
          <p:cNvSpPr>
            <a:spLocks noGrp="1"/>
          </p:cNvSpPr>
          <p:nvPr>
            <p:ph type="sldNum" sz="quarter" idx="12"/>
          </p:nvPr>
        </p:nvSpPr>
        <p:spPr/>
        <p:txBody>
          <a:bodyPr wrap="square" lIns="25400" tIns="12700" rIns="25400" bIns="12700"/>
          <a:lstStyle/>
          <a:p>
            <a:fld id="{B47683A5-B91E-4CA8-B5BA-B07EE8BE34AD}" type="slidenum">
              <a:rPr lang="de-DE" noProof="0" smtClean="0"/>
              <a:t>177</a:t>
            </a:fld>
            <a:endParaRPr lang="de-DE" noProof="0" dirty="0"/>
          </a:p>
        </p:txBody>
      </p:sp>
      <p:sp>
        <p:nvSpPr>
          <p:cNvPr id="9" name="Text Box 4">
            <a:extLst>
              <a:ext uri="{FF2B5EF4-FFF2-40B4-BE49-F238E27FC236}">
                <a16:creationId xmlns:a16="http://schemas.microsoft.com/office/drawing/2014/main" id="{AA36C13B-936B-4981-A1E0-4A1A01B7E0B0}"/>
              </a:ext>
            </a:extLst>
          </p:cNvPr>
          <p:cNvSpPr txBox="1">
            <a:spLocks noChangeArrowheads="1"/>
          </p:cNvSpPr>
          <p:nvPr/>
        </p:nvSpPr>
        <p:spPr bwMode="auto">
          <a:xfrm>
            <a:off x="6330134" y="2125663"/>
            <a:ext cx="2749600"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gn="ctr"/>
            <a:r>
              <a:rPr lang="de-DE" sz="1400" b="1" noProof="0" dirty="0">
                <a:solidFill>
                  <a:srgbClr val="CC0000"/>
                </a:solidFill>
              </a:rPr>
              <a:t>Blutversorgung:</a:t>
            </a:r>
          </a:p>
          <a:p>
            <a:pPr algn="ctr"/>
            <a:r>
              <a:rPr lang="de-DE" sz="1400" b="1" i="1" noProof="0" dirty="0">
                <a:solidFill>
                  <a:srgbClr val="CC0000"/>
                </a:solidFill>
              </a:rPr>
              <a:t>Zentrale Netzhautarterie</a:t>
            </a:r>
          </a:p>
        </p:txBody>
      </p:sp>
      <p:sp>
        <p:nvSpPr>
          <p:cNvPr id="10" name="Text Box 6">
            <a:extLst>
              <a:ext uri="{FF2B5EF4-FFF2-40B4-BE49-F238E27FC236}">
                <a16:creationId xmlns:a16="http://schemas.microsoft.com/office/drawing/2014/main" id="{C69F7519-2BD5-4DAF-8530-1430E87F4730}"/>
              </a:ext>
            </a:extLst>
          </p:cNvPr>
          <p:cNvSpPr txBox="1">
            <a:spLocks noChangeArrowheads="1"/>
          </p:cNvSpPr>
          <p:nvPr/>
        </p:nvSpPr>
        <p:spPr bwMode="auto">
          <a:xfrm>
            <a:off x="6349623" y="2854831"/>
            <a:ext cx="2717411"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gn="ctr"/>
            <a:r>
              <a:rPr lang="de-DE" sz="1400" b="1" i="1" noProof="0" dirty="0">
                <a:solidFill>
                  <a:srgbClr val="0000FF"/>
                </a:solidFill>
              </a:rPr>
              <a:t>Welche Schichten werden</a:t>
            </a:r>
          </a:p>
          <a:p>
            <a:pPr algn="ctr"/>
            <a:r>
              <a:rPr lang="de-DE" sz="1400" b="1" i="1" noProof="0" dirty="0">
                <a:solidFill>
                  <a:srgbClr val="0000FF"/>
                </a:solidFill>
              </a:rPr>
              <a:t>durch die jeweilige Blutversorgung versorgt?</a:t>
            </a:r>
          </a:p>
        </p:txBody>
      </p:sp>
      <p:sp>
        <p:nvSpPr>
          <p:cNvPr id="4" name="TextBox 3">
            <a:extLst>
              <a:ext uri="{FF2B5EF4-FFF2-40B4-BE49-F238E27FC236}">
                <a16:creationId xmlns:a16="http://schemas.microsoft.com/office/drawing/2014/main" id="{E1EABB69-BAA1-8FB0-EAC5-5F589B1D3EE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386808256"/>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26067F-E986-D496-AC8F-BF8B81A94172}"/>
            </a:ext>
          </a:extLst>
        </p:cNvPr>
        <p:cNvGrpSpPr/>
        <p:nvPr/>
      </p:nvGrpSpPr>
      <p:grpSpPr>
        <a:xfrm>
          <a:off x="0" y="0"/>
          <a:ext cx="0" cy="0"/>
          <a:chOff x="0" y="0"/>
          <a:chExt cx="0" cy="0"/>
        </a:xfrm>
      </p:grpSpPr>
      <p:sp>
        <p:nvSpPr>
          <p:cNvPr id="12" name="Rectangle 11">
            <a:extLst>
              <a:ext uri="{FF2B5EF4-FFF2-40B4-BE49-F238E27FC236}">
                <a16:creationId xmlns:a16="http://schemas.microsoft.com/office/drawing/2014/main" id="{8D6026C2-FEB6-8832-4C16-ADC7AAE50392}"/>
              </a:ext>
            </a:extLst>
          </p:cNvPr>
          <p:cNvSpPr/>
          <p:nvPr/>
        </p:nvSpPr>
        <p:spPr>
          <a:xfrm>
            <a:off x="6400800" y="2854831"/>
            <a:ext cx="2678934" cy="641350"/>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000" noProof="0" dirty="0"/>
          </a:p>
        </p:txBody>
      </p:sp>
      <p:sp>
        <p:nvSpPr>
          <p:cNvPr id="32771" name="Rectangle 3">
            <a:extLst>
              <a:ext uri="{FF2B5EF4-FFF2-40B4-BE49-F238E27FC236}">
                <a16:creationId xmlns:a16="http://schemas.microsoft.com/office/drawing/2014/main" id="{6E6BDB90-C9BB-562B-8EF6-DED9732A264F}"/>
              </a:ext>
            </a:extLst>
          </p:cNvPr>
          <p:cNvSpPr>
            <a:spLocks noGrp="1" noChangeArrowheads="1"/>
          </p:cNvSpPr>
          <p:nvPr>
            <p:ph type="body" idx="1"/>
          </p:nvPr>
        </p:nvSpPr>
        <p:spPr>
          <a:xfrm>
            <a:off x="457200" y="1143000"/>
            <a:ext cx="8229600" cy="5029200"/>
          </a:xfrm>
        </p:spPr>
        <p:txBody>
          <a:bodyPr wrap="square" lIns="25400" tIns="12700" rIns="25400" bIns="12700"/>
          <a:lstStyle/>
          <a:p>
            <a:pPr>
              <a:lnSpc>
                <a:spcPct val="85000"/>
              </a:lnSpc>
            </a:pPr>
            <a:r>
              <a:rPr lang="de-DE" sz="2400" b="1" noProof="0" dirty="0"/>
              <a:t>Schichten der Netzhaut</a:t>
            </a:r>
            <a:endParaRPr lang="de-DE" sz="2400" noProof="0" dirty="0"/>
          </a:p>
          <a:p>
            <a:pPr marL="669925" lvl="1" indent="-325438">
              <a:lnSpc>
                <a:spcPct val="85000"/>
              </a:lnSpc>
            </a:pPr>
            <a:r>
              <a:rPr lang="de-DE" sz="2400" noProof="0" dirty="0"/>
              <a:t>Innere Grenzmembran</a:t>
            </a:r>
          </a:p>
          <a:p>
            <a:pPr marL="669925" lvl="1" indent="-325438">
              <a:lnSpc>
                <a:spcPct val="85000"/>
              </a:lnSpc>
            </a:pPr>
            <a:r>
              <a:rPr lang="de-DE" sz="2400" noProof="0" dirty="0">
                <a:solidFill>
                  <a:srgbClr val="00CC00"/>
                </a:solidFill>
              </a:rPr>
              <a:t>Nervenfaserschicht</a:t>
            </a:r>
          </a:p>
          <a:p>
            <a:pPr marL="669925" lvl="1" indent="-325438">
              <a:lnSpc>
                <a:spcPct val="85000"/>
              </a:lnSpc>
            </a:pPr>
            <a:r>
              <a:rPr lang="de-DE" sz="2400" noProof="0" dirty="0">
                <a:solidFill>
                  <a:srgbClr val="FF0000"/>
                </a:solidFill>
              </a:rPr>
              <a:t>Ganglienzellschicht</a:t>
            </a:r>
          </a:p>
          <a:p>
            <a:pPr marL="669925" lvl="1" indent="-325438">
              <a:lnSpc>
                <a:spcPct val="85000"/>
              </a:lnSpc>
            </a:pPr>
            <a:r>
              <a:rPr lang="de-DE" sz="2400" noProof="0" dirty="0">
                <a:solidFill>
                  <a:srgbClr val="00CC00"/>
                </a:solidFill>
              </a:rPr>
              <a:t>Innere plexiforme Schicht</a:t>
            </a:r>
          </a:p>
          <a:p>
            <a:pPr marL="669925" lvl="1" indent="-325438">
              <a:lnSpc>
                <a:spcPct val="85000"/>
              </a:lnSpc>
            </a:pPr>
            <a:r>
              <a:rPr lang="de-DE" sz="2400" noProof="0" dirty="0">
                <a:solidFill>
                  <a:srgbClr val="FF0000"/>
                </a:solidFill>
              </a:rPr>
              <a:t>Innere Körnerschicht</a:t>
            </a:r>
          </a:p>
          <a:p>
            <a:pPr marL="669925" lvl="1" indent="-325438">
              <a:lnSpc>
                <a:spcPct val="85000"/>
              </a:lnSpc>
            </a:pPr>
            <a:r>
              <a:rPr lang="de-DE" sz="2400" noProof="0" dirty="0">
                <a:solidFill>
                  <a:srgbClr val="00CC00"/>
                </a:solidFill>
              </a:rPr>
              <a:t>Äußere plexiforme Schicht</a:t>
            </a:r>
          </a:p>
          <a:p>
            <a:pPr marL="669925" lvl="1" indent="-325438">
              <a:lnSpc>
                <a:spcPct val="85000"/>
              </a:lnSpc>
            </a:pPr>
            <a:r>
              <a:rPr lang="de-DE" sz="2400" noProof="0" dirty="0">
                <a:solidFill>
                  <a:srgbClr val="FF0000"/>
                </a:solidFill>
              </a:rPr>
              <a:t>Äußere Körnerschicht</a:t>
            </a:r>
          </a:p>
          <a:p>
            <a:pPr marL="669925" lvl="1" indent="-325438">
              <a:lnSpc>
                <a:spcPct val="85000"/>
              </a:lnSpc>
            </a:pPr>
            <a:r>
              <a:rPr lang="de-DE" sz="2400" noProof="0" dirty="0"/>
              <a:t>Äußere </a:t>
            </a:r>
            <a:r>
              <a:rPr lang="de-DE" sz="2400" dirty="0"/>
              <a:t>Grenzmembran</a:t>
            </a:r>
            <a:endParaRPr lang="de-DE" sz="2400" noProof="0" dirty="0"/>
          </a:p>
          <a:p>
            <a:pPr marL="669925" lvl="1" indent="-325438">
              <a:lnSpc>
                <a:spcPct val="85000"/>
              </a:lnSpc>
            </a:pPr>
            <a:r>
              <a:rPr lang="de-DE" sz="2400" noProof="0" dirty="0">
                <a:solidFill>
                  <a:srgbClr val="0000FF"/>
                </a:solidFill>
              </a:rPr>
              <a:t>Innen- und Außensegmente der Stäbchen und Zapfen</a:t>
            </a:r>
          </a:p>
          <a:p>
            <a:pPr>
              <a:lnSpc>
                <a:spcPct val="85000"/>
              </a:lnSpc>
            </a:pPr>
            <a:r>
              <a:rPr lang="de-DE" sz="2400" b="1" noProof="0" dirty="0"/>
              <a:t>RPE</a:t>
            </a:r>
          </a:p>
          <a:p>
            <a:pPr>
              <a:lnSpc>
                <a:spcPct val="85000"/>
              </a:lnSpc>
            </a:pPr>
            <a:r>
              <a:rPr lang="de-DE" sz="2400" b="1" noProof="0" dirty="0"/>
              <a:t>Bruchsche Membran</a:t>
            </a:r>
          </a:p>
        </p:txBody>
      </p:sp>
      <p:sp>
        <p:nvSpPr>
          <p:cNvPr id="32773" name="Text Box 5">
            <a:extLst>
              <a:ext uri="{FF2B5EF4-FFF2-40B4-BE49-F238E27FC236}">
                <a16:creationId xmlns:a16="http://schemas.microsoft.com/office/drawing/2014/main" id="{739DF0EB-084D-B1E6-D46C-391B56D7DC6A}"/>
              </a:ext>
            </a:extLst>
          </p:cNvPr>
          <p:cNvSpPr txBox="1">
            <a:spLocks noChangeArrowheads="1"/>
          </p:cNvSpPr>
          <p:nvPr/>
        </p:nvSpPr>
        <p:spPr bwMode="auto">
          <a:xfrm>
            <a:off x="6356329" y="3649663"/>
            <a:ext cx="2762295"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gn="ctr"/>
            <a:r>
              <a:rPr lang="de-DE" sz="1400" b="1" noProof="0" dirty="0">
                <a:solidFill>
                  <a:srgbClr val="CC0000"/>
                </a:solidFill>
              </a:rPr>
              <a:t>Blutversorgung:</a:t>
            </a:r>
          </a:p>
          <a:p>
            <a:pPr algn="ctr"/>
            <a:r>
              <a:rPr lang="de-DE" sz="1400" b="1" i="1" noProof="0" dirty="0">
                <a:solidFill>
                  <a:srgbClr val="CC0000"/>
                </a:solidFill>
              </a:rPr>
              <a:t>Choroidea/Ch’capillaris</a:t>
            </a:r>
            <a:endParaRPr lang="de-DE" sz="2400" b="1" i="1" noProof="0" dirty="0">
              <a:solidFill>
                <a:srgbClr val="CC0000"/>
              </a:solidFill>
            </a:endParaRPr>
          </a:p>
        </p:txBody>
      </p:sp>
      <p:sp>
        <p:nvSpPr>
          <p:cNvPr id="2" name="Slide Number Placeholder 1">
            <a:extLst>
              <a:ext uri="{FF2B5EF4-FFF2-40B4-BE49-F238E27FC236}">
                <a16:creationId xmlns:a16="http://schemas.microsoft.com/office/drawing/2014/main" id="{15B6714B-9CE2-B80C-D4BC-82F41A741786}"/>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178</a:t>
            </a:fld>
            <a:endParaRPr lang="de-DE" noProof="0" dirty="0"/>
          </a:p>
        </p:txBody>
      </p:sp>
      <p:sp>
        <p:nvSpPr>
          <p:cNvPr id="9" name="Text Box 4">
            <a:extLst>
              <a:ext uri="{FF2B5EF4-FFF2-40B4-BE49-F238E27FC236}">
                <a16:creationId xmlns:a16="http://schemas.microsoft.com/office/drawing/2014/main" id="{D0D39B32-800C-FC4B-A0A3-9008D0810755}"/>
              </a:ext>
            </a:extLst>
          </p:cNvPr>
          <p:cNvSpPr txBox="1">
            <a:spLocks noChangeArrowheads="1"/>
          </p:cNvSpPr>
          <p:nvPr/>
        </p:nvSpPr>
        <p:spPr bwMode="auto">
          <a:xfrm>
            <a:off x="6330134" y="2125663"/>
            <a:ext cx="2749600"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gn="ctr"/>
            <a:r>
              <a:rPr lang="de-DE" sz="1400" b="1" noProof="0" dirty="0">
                <a:solidFill>
                  <a:srgbClr val="CC0000"/>
                </a:solidFill>
              </a:rPr>
              <a:t>Blutversorgung:</a:t>
            </a:r>
          </a:p>
          <a:p>
            <a:pPr algn="ctr"/>
            <a:r>
              <a:rPr lang="de-DE" sz="1400" b="1" i="1" noProof="0" dirty="0">
                <a:solidFill>
                  <a:srgbClr val="CC0000"/>
                </a:solidFill>
              </a:rPr>
              <a:t>Zentrale Netzhautarterie</a:t>
            </a:r>
          </a:p>
        </p:txBody>
      </p:sp>
      <p:sp>
        <p:nvSpPr>
          <p:cNvPr id="10" name="Text Box 6">
            <a:extLst>
              <a:ext uri="{FF2B5EF4-FFF2-40B4-BE49-F238E27FC236}">
                <a16:creationId xmlns:a16="http://schemas.microsoft.com/office/drawing/2014/main" id="{AD7086C1-1570-4833-00EC-396623507817}"/>
              </a:ext>
            </a:extLst>
          </p:cNvPr>
          <p:cNvSpPr txBox="1">
            <a:spLocks noChangeArrowheads="1"/>
          </p:cNvSpPr>
          <p:nvPr/>
        </p:nvSpPr>
        <p:spPr bwMode="auto">
          <a:xfrm>
            <a:off x="6349623" y="2854831"/>
            <a:ext cx="2717411"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gn="ctr"/>
            <a:r>
              <a:rPr lang="de-DE" sz="1400" b="1" i="1" noProof="0" dirty="0">
                <a:solidFill>
                  <a:srgbClr val="0000FF"/>
                </a:solidFill>
              </a:rPr>
              <a:t>Welche Schichten werden</a:t>
            </a:r>
          </a:p>
          <a:p>
            <a:pPr algn="ctr"/>
            <a:r>
              <a:rPr lang="de-DE" sz="1400" b="1" i="1" noProof="0" dirty="0">
                <a:solidFill>
                  <a:srgbClr val="0000FF"/>
                </a:solidFill>
              </a:rPr>
              <a:t>durch die jeweilige Blutversorgung versorgt?</a:t>
            </a:r>
          </a:p>
        </p:txBody>
      </p:sp>
      <p:sp>
        <p:nvSpPr>
          <p:cNvPr id="4" name="TextBox 3">
            <a:extLst>
              <a:ext uri="{FF2B5EF4-FFF2-40B4-BE49-F238E27FC236}">
                <a16:creationId xmlns:a16="http://schemas.microsoft.com/office/drawing/2014/main" id="{863D970B-18CE-2976-6554-19D6257CC42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AutoShape 6">
            <a:extLst>
              <a:ext uri="{FF2B5EF4-FFF2-40B4-BE49-F238E27FC236}">
                <a16:creationId xmlns:a16="http://schemas.microsoft.com/office/drawing/2014/main" id="{BBF234DF-8535-D97E-4BD2-303FAF7E40B1}"/>
              </a:ext>
            </a:extLst>
          </p:cNvPr>
          <p:cNvSpPr>
            <a:spLocks noChangeArrowheads="1"/>
          </p:cNvSpPr>
          <p:nvPr/>
        </p:nvSpPr>
        <p:spPr bwMode="auto">
          <a:xfrm>
            <a:off x="5943600" y="457200"/>
            <a:ext cx="514350" cy="2801154"/>
          </a:xfrm>
          <a:prstGeom prst="upDownArrow">
            <a:avLst>
              <a:gd name="adj1" fmla="val 68182"/>
              <a:gd name="adj2" fmla="val 58788"/>
            </a:avLst>
          </a:prstGeom>
          <a:solidFill>
            <a:srgbClr val="FF0000"/>
          </a:solidFill>
          <a:ln w="9525">
            <a:solidFill>
              <a:schemeClr val="tx1"/>
            </a:solidFill>
            <a:miter lim="800000"/>
            <a:headEnd/>
            <a:tailEnd/>
          </a:ln>
          <a:effectLst/>
        </p:spPr>
        <p:txBody>
          <a:bodyPr vert="vert270" wrap="square" lIns="25400" tIns="12700" rIns="25400" bIns="12700" anchor="ctr"/>
          <a:lstStyle/>
          <a:p>
            <a:pPr algn="ctr"/>
            <a:r>
              <a:rPr lang="de-DE" sz="1200" b="1" noProof="0" dirty="0">
                <a:solidFill>
                  <a:schemeClr val="bg1"/>
                </a:solidFill>
              </a:rPr>
              <a:t>Inneres 2/3 der INL</a:t>
            </a:r>
          </a:p>
        </p:txBody>
      </p:sp>
      <p:sp>
        <p:nvSpPr>
          <p:cNvPr id="5" name="AutoShape 6">
            <a:extLst>
              <a:ext uri="{FF2B5EF4-FFF2-40B4-BE49-F238E27FC236}">
                <a16:creationId xmlns:a16="http://schemas.microsoft.com/office/drawing/2014/main" id="{91796228-B56A-A373-1FF8-4D81BC02ABF7}"/>
              </a:ext>
            </a:extLst>
          </p:cNvPr>
          <p:cNvSpPr>
            <a:spLocks noChangeArrowheads="1"/>
          </p:cNvSpPr>
          <p:nvPr/>
        </p:nvSpPr>
        <p:spPr bwMode="auto">
          <a:xfrm>
            <a:off x="5943600" y="3258352"/>
            <a:ext cx="514350" cy="2776331"/>
          </a:xfrm>
          <a:prstGeom prst="upDownArrow">
            <a:avLst>
              <a:gd name="adj1" fmla="val 68182"/>
              <a:gd name="adj2" fmla="val 58788"/>
            </a:avLst>
          </a:prstGeom>
          <a:solidFill>
            <a:srgbClr val="FF0000"/>
          </a:solidFill>
          <a:ln w="9525">
            <a:solidFill>
              <a:schemeClr val="tx1"/>
            </a:solidFill>
            <a:miter lim="800000"/>
            <a:headEnd/>
            <a:tailEnd/>
          </a:ln>
          <a:effectLst/>
        </p:spPr>
        <p:txBody>
          <a:bodyPr vert="vert270" wrap="square" lIns="25400" tIns="12700" rIns="25400" bIns="12700" anchor="ctr"/>
          <a:lstStyle/>
          <a:p>
            <a:pPr algn="ctr"/>
            <a:r>
              <a:rPr lang="de-DE" sz="1200" b="1" noProof="0" dirty="0">
                <a:solidFill>
                  <a:schemeClr val="bg1"/>
                </a:solidFill>
              </a:rPr>
              <a:t>äußeren 1/3 der INL</a:t>
            </a:r>
          </a:p>
        </p:txBody>
      </p:sp>
      <p:sp>
        <p:nvSpPr>
          <p:cNvPr id="6" name="Line 4">
            <a:extLst>
              <a:ext uri="{FF2B5EF4-FFF2-40B4-BE49-F238E27FC236}">
                <a16:creationId xmlns:a16="http://schemas.microsoft.com/office/drawing/2014/main" id="{4E81A53F-F40C-A8BE-F199-365B7FC12E68}"/>
              </a:ext>
            </a:extLst>
          </p:cNvPr>
          <p:cNvSpPr>
            <a:spLocks noChangeShapeType="1"/>
          </p:cNvSpPr>
          <p:nvPr/>
        </p:nvSpPr>
        <p:spPr bwMode="auto">
          <a:xfrm>
            <a:off x="4191000" y="3258352"/>
            <a:ext cx="4572000" cy="2"/>
          </a:xfrm>
          <a:prstGeom prst="line">
            <a:avLst/>
          </a:prstGeom>
          <a:noFill/>
          <a:ln w="28575">
            <a:solidFill>
              <a:srgbClr val="FF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extLst>
      <p:ext uri="{BB962C8B-B14F-4D97-AF65-F5344CB8AC3E}">
        <p14:creationId xmlns:p14="http://schemas.microsoft.com/office/powerpoint/2010/main" val="4089473932"/>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1D9FCC3-7D48-7FE2-6C09-14B547862FEF}"/>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D68FD41E-5ED7-55B1-B0CA-F2268F222117}"/>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7E1BD17-9005-2975-7800-51E068E275D8}"/>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AC9DC81-249E-1EAD-8F69-4D10EBAA916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DB196D10-7891-8AFF-187E-0EBB9E69D14B}"/>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DA47EA6-D2BB-DD2E-CA9F-DCA921DF28E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C8A18129-49A1-58EF-494F-76212C3F7DF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179</a:t>
            </a:fld>
            <a:endParaRPr lang="de-DE" noProof="0" dirty="0"/>
          </a:p>
        </p:txBody>
      </p:sp>
      <p:sp>
        <p:nvSpPr>
          <p:cNvPr id="9" name="Content Placeholder 5">
            <a:extLst>
              <a:ext uri="{FF2B5EF4-FFF2-40B4-BE49-F238E27FC236}">
                <a16:creationId xmlns:a16="http://schemas.microsoft.com/office/drawing/2014/main" id="{57BC145B-103D-28C5-F449-71ADA75520E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8902C72-7EFF-8325-B47C-B8A7C548755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0B289B4D-9EF1-574F-560D-8CD731339B62}"/>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00277258-38F8-1308-F543-0333A6C1A6AC}"/>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5E1A4BE5-9940-B7C1-6409-7074A9CC40DE}"/>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rgbClr val="FF0000"/>
                </a:solidFill>
              </a:rPr>
              <a:t>Was bedeutet es, wenn man sagt, dass AMD „exsudativ“ ist?</a:t>
            </a:r>
            <a:endParaRPr lang="de-DE" sz="1400" i="1" noProof="0" dirty="0">
              <a:solidFill>
                <a:srgbClr val="99FF99"/>
              </a:solidFill>
            </a:endParaRPr>
          </a:p>
          <a:p>
            <a:r>
              <a:rPr lang="de-DE" sz="1400" noProof="0" dirty="0">
                <a:solidFill>
                  <a:srgbClr val="99FF99"/>
                </a:solidFill>
              </a:rPr>
              <a:t>Es bedeutet, dass eine neovaskuläre Membran (fast immer  choroidaler  Ursprungs) vorhanden ist</a:t>
            </a:r>
          </a:p>
          <a:p>
            <a:endParaRPr lang="de-DE" sz="1400" i="1" noProof="0" dirty="0">
              <a:solidFill>
                <a:srgbClr val="99FF99"/>
              </a:solidFill>
            </a:endParaRPr>
          </a:p>
          <a:p>
            <a:r>
              <a:rPr lang="de-DE" sz="1400" i="1" noProof="0" dirty="0">
                <a:solidFill>
                  <a:srgbClr val="99FF99"/>
                </a:solidFill>
              </a:rPr>
              <a:t>Aus welchen Gefäßen entsteht die neovaskuläre Membran?</a:t>
            </a:r>
          </a:p>
          <a:p>
            <a:r>
              <a:rPr lang="de-DE" sz="1400" noProof="0" dirty="0">
                <a:solidFill>
                  <a:srgbClr val="99FF99"/>
                </a:solidFill>
              </a:rPr>
              <a:t>Die </a:t>
            </a:r>
            <a:r>
              <a:rPr lang="de-DE" sz="1400" noProof="0" dirty="0" err="1">
                <a:solidFill>
                  <a:srgbClr val="99FF99"/>
                </a:solidFill>
              </a:rPr>
              <a:t>Choriokapillaris</a:t>
            </a:r>
            <a:r>
              <a:rPr lang="de-DE" sz="1400" noProof="0" dirty="0">
                <a:solidFill>
                  <a:srgbClr val="99FF99"/>
                </a:solidFill>
              </a:rPr>
              <a:t> (mit einer Ausnahme, auf die später eingegangen wird)</a:t>
            </a:r>
          </a:p>
          <a:p>
            <a:endParaRPr lang="de-DE" sz="1400" noProof="0" dirty="0">
              <a:solidFill>
                <a:srgbClr val="99FF99"/>
              </a:solidFill>
            </a:endParaRPr>
          </a:p>
          <a:p>
            <a:r>
              <a:rPr lang="de-DE" sz="1400" i="1" noProof="0" dirty="0">
                <a:solidFill>
                  <a:srgbClr val="99FF99"/>
                </a:solidFill>
              </a:rPr>
              <a:t>Was klagt ein Patient, wenn sich eine MNV entwickelt?</a:t>
            </a:r>
          </a:p>
          <a:p>
            <a:r>
              <a:rPr lang="de-DE" sz="1400" noProof="0" dirty="0">
                <a:solidFill>
                  <a:srgbClr val="99FF99"/>
                </a:solidFill>
              </a:rPr>
              <a:t>Plötzliche Sehverschlechterung, Metamorphopsie und/oder ein parazentrales Skotom</a:t>
            </a:r>
          </a:p>
        </p:txBody>
      </p:sp>
    </p:spTree>
    <p:extLst>
      <p:ext uri="{BB962C8B-B14F-4D97-AF65-F5344CB8AC3E}">
        <p14:creationId xmlns:p14="http://schemas.microsoft.com/office/powerpoint/2010/main" val="327627902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a:t>
            </a:fld>
            <a:endParaRPr lang="de-DE" noProof="0" dirty="0"/>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Rectangle 3">
            <a:extLst>
              <a:ext uri="{FF2B5EF4-FFF2-40B4-BE49-F238E27FC236}">
                <a16:creationId xmlns:a16="http://schemas.microsoft.com/office/drawing/2014/main" id="{4A9786E8-B6FC-4B01-ACB7-13B850FA87E7}"/>
              </a:ext>
            </a:extLst>
          </p:cNvPr>
          <p:cNvSpPr txBox="1">
            <a:spLocks noChangeArrowheads="1"/>
          </p:cNvSpPr>
          <p:nvPr/>
        </p:nvSpPr>
        <p:spPr bwMode="auto">
          <a:xfrm>
            <a:off x="609600" y="2362201"/>
            <a:ext cx="5486400" cy="2511552"/>
          </a:xfrm>
          <a:prstGeom prst="rect">
            <a:avLst/>
          </a:prstGeom>
          <a:solidFill>
            <a:schemeClr val="accent6">
              <a:lumMod val="20000"/>
              <a:lumOff val="80000"/>
            </a:schemeClr>
          </a:solidFill>
          <a:ln>
            <a:noFill/>
          </a:ln>
          <a:effec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eaLnBrk="1" hangingPunct="1">
              <a:buNone/>
            </a:pPr>
            <a:r>
              <a:rPr lang="de-DE" sz="1800" i="1" kern="0" noProof="0" dirty="0">
                <a:solidFill>
                  <a:srgbClr val="0000FF"/>
                </a:solidFill>
                <a:latin typeface="Arial" panose="020B0604020202020204" pitchFamily="34" charset="0"/>
              </a:rPr>
              <a:t>Was sind die weiteren Risikofaktoren für AMD?</a:t>
            </a:r>
          </a:p>
          <a:p>
            <a:pPr lvl="1" eaLnBrk="1" hangingPunct="1"/>
            <a:r>
              <a:rPr lang="de-DE" sz="1800" kern="0" noProof="0" dirty="0">
                <a:solidFill>
                  <a:schemeClr val="bg1">
                    <a:lumMod val="75000"/>
                  </a:schemeClr>
                </a:solidFill>
                <a:latin typeface="Arial" panose="020B0604020202020204" pitchFamily="34" charset="0"/>
              </a:rPr>
              <a:t>Familienanamnese; weibliches Geschlecht</a:t>
            </a:r>
          </a:p>
          <a:p>
            <a:pPr lvl="1" eaLnBrk="1" hangingPunct="1"/>
            <a:r>
              <a:rPr lang="de-DE" sz="1800" kern="0" noProof="0" dirty="0">
                <a:solidFill>
                  <a:schemeClr val="bg1">
                    <a:lumMod val="75000"/>
                  </a:schemeClr>
                </a:solidFill>
                <a:latin typeface="Arial" panose="020B0604020202020204" pitchFamily="34" charset="0"/>
              </a:rPr>
              <a:t>Helle Irisfarbe</a:t>
            </a:r>
          </a:p>
          <a:p>
            <a:pPr lvl="1" eaLnBrk="1" hangingPunct="1"/>
            <a:r>
              <a:rPr lang="de-DE" sz="1800" kern="0" noProof="0" dirty="0">
                <a:solidFill>
                  <a:schemeClr val="bg1">
                    <a:lumMod val="75000"/>
                  </a:schemeClr>
                </a:solidFill>
                <a:latin typeface="Arial" panose="020B0604020202020204" pitchFamily="34" charset="0"/>
              </a:rPr>
              <a:t>Alter; Anglo (d. h. weiße ethnische Zugehörigkeit)</a:t>
            </a:r>
          </a:p>
          <a:p>
            <a:pPr lvl="1" eaLnBrk="1" hangingPunct="1"/>
            <a:r>
              <a:rPr lang="de-DE" sz="1800" kern="0" dirty="0">
                <a:solidFill>
                  <a:srgbClr val="0000FF"/>
                </a:solidFill>
                <a:latin typeface="Arial" panose="020B0604020202020204" pitchFamily="34" charset="0"/>
              </a:rPr>
              <a:t>Ra</a:t>
            </a:r>
            <a:r>
              <a:rPr lang="de-DE" sz="1800" b="1" i="1" kern="0" dirty="0">
                <a:solidFill>
                  <a:srgbClr val="0000FF"/>
                </a:solidFill>
                <a:latin typeface="Arial" panose="020B0604020202020204" pitchFamily="34" charset="0"/>
              </a:rPr>
              <a:t>uchen</a:t>
            </a:r>
            <a:r>
              <a:rPr lang="de-DE" sz="1800" kern="0" noProof="0" dirty="0">
                <a:solidFill>
                  <a:schemeClr val="bg1">
                    <a:lumMod val="75000"/>
                  </a:schemeClr>
                </a:solidFill>
                <a:latin typeface="Arial" panose="020B0604020202020204" pitchFamily="34" charset="0"/>
              </a:rPr>
              <a:t>; Sonneneinstrahlung</a:t>
            </a:r>
          </a:p>
          <a:p>
            <a:pPr lvl="1" eaLnBrk="1" hangingPunct="1"/>
            <a:r>
              <a:rPr lang="de-DE" sz="1800" kern="0" noProof="0" dirty="0">
                <a:solidFill>
                  <a:schemeClr val="bg1">
                    <a:lumMod val="75000"/>
                  </a:schemeClr>
                </a:solidFill>
                <a:latin typeface="Arial" panose="020B0604020202020204" pitchFamily="34" charset="0"/>
              </a:rPr>
              <a:t>Weitsichtigkeit; Hypercholesterinämie; Hoher CRP-Wert</a:t>
            </a:r>
          </a:p>
        </p:txBody>
      </p:sp>
      <p:sp>
        <p:nvSpPr>
          <p:cNvPr id="7" name="Rectangle 5">
            <a:extLst>
              <a:ext uri="{FF2B5EF4-FFF2-40B4-BE49-F238E27FC236}">
                <a16:creationId xmlns:a16="http://schemas.microsoft.com/office/drawing/2014/main" id="{B57F1AD4-6D62-04E4-595C-82CCEFC7FE01}"/>
              </a:ext>
            </a:extLst>
          </p:cNvPr>
          <p:cNvSpPr/>
          <p:nvPr/>
        </p:nvSpPr>
        <p:spPr>
          <a:xfrm>
            <a:off x="685800" y="1370076"/>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4">
            <a:extLst>
              <a:ext uri="{FF2B5EF4-FFF2-40B4-BE49-F238E27FC236}">
                <a16:creationId xmlns:a16="http://schemas.microsoft.com/office/drawing/2014/main" id="{4010DCE4-FEB1-38E6-CECC-5EDD5B2B605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9" name="Content Placeholder 5">
            <a:extLst>
              <a:ext uri="{FF2B5EF4-FFF2-40B4-BE49-F238E27FC236}">
                <a16:creationId xmlns:a16="http://schemas.microsoft.com/office/drawing/2014/main" id="{4569E23F-7EA6-1D70-B31C-0E1F96AD756B}"/>
              </a:ext>
            </a:extLst>
          </p:cNvPr>
          <p:cNvSpPr txBox="1">
            <a:spLocks/>
          </p:cNvSpPr>
          <p:nvPr/>
        </p:nvSpPr>
        <p:spPr bwMode="auto">
          <a:xfrm>
            <a:off x="381000" y="762000"/>
            <a:ext cx="7696201" cy="1600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b="1" kern="0">
                <a:solidFill>
                  <a:srgbClr val="0000FF"/>
                </a:solidFill>
                <a:latin typeface="Arial" panose="020B0604020202020204" pitchFamily="34" charset="0"/>
              </a:rPr>
              <a:t>Das Alter </a:t>
            </a:r>
            <a:r>
              <a:rPr lang="de-DE" sz="1800" b="1" kern="0">
                <a:latin typeface="Arial" panose="020B0604020202020204" pitchFamily="34" charset="0"/>
              </a:rPr>
              <a:t>ist der stärkste Risikofaktor für AMD</a:t>
            </a:r>
            <a:endParaRPr lang="de-DE" sz="1800" b="1" kern="0" dirty="0">
              <a:latin typeface="Arial" panose="020B0604020202020204" pitchFamily="34" charset="0"/>
            </a:endParaRPr>
          </a:p>
        </p:txBody>
      </p:sp>
      <p:sp>
        <p:nvSpPr>
          <p:cNvPr id="11" name="TextBox 20">
            <a:extLst>
              <a:ext uri="{FF2B5EF4-FFF2-40B4-BE49-F238E27FC236}">
                <a16:creationId xmlns:a16="http://schemas.microsoft.com/office/drawing/2014/main" id="{26FB0A1E-665F-40F4-3845-80966A46B3DC}"/>
              </a:ext>
            </a:extLst>
          </p:cNvPr>
          <p:cNvSpPr txBox="1"/>
          <p:nvPr/>
        </p:nvSpPr>
        <p:spPr>
          <a:xfrm>
            <a:off x="1524000" y="5031389"/>
            <a:ext cx="4576894" cy="671979"/>
          </a:xfrm>
          <a:prstGeom prst="rect">
            <a:avLst/>
          </a:prstGeom>
          <a:noFill/>
        </p:spPr>
        <p:txBody>
          <a:bodyPr wrap="square" lIns="25400" tIns="12700" rIns="25400" bIns="12700" rtlCol="0">
            <a:spAutoFit/>
          </a:bodyPr>
          <a:lstStyle/>
          <a:p>
            <a:r>
              <a:rPr lang="de-DE" sz="1400" i="1" noProof="0" dirty="0"/>
              <a:t>Welcher der veränderbaren Faktoren hat den größten Einfluss?</a:t>
            </a:r>
          </a:p>
          <a:p>
            <a:r>
              <a:rPr lang="de-DE" sz="1400" i="1" dirty="0"/>
              <a:t>Rauchen</a:t>
            </a:r>
            <a:endParaRPr lang="de-DE" sz="1400" i="1" noProof="0" dirty="0"/>
          </a:p>
        </p:txBody>
      </p:sp>
      <p:sp>
        <p:nvSpPr>
          <p:cNvPr id="12" name="Rectangle 3">
            <a:extLst>
              <a:ext uri="{FF2B5EF4-FFF2-40B4-BE49-F238E27FC236}">
                <a16:creationId xmlns:a16="http://schemas.microsoft.com/office/drawing/2014/main" id="{21DA07BD-A7BA-90EC-ED14-C584B720A7B4}"/>
              </a:ext>
            </a:extLst>
          </p:cNvPr>
          <p:cNvSpPr txBox="1">
            <a:spLocks noChangeArrowheads="1"/>
          </p:cNvSpPr>
          <p:nvPr/>
        </p:nvSpPr>
        <p:spPr bwMode="auto">
          <a:xfrm>
            <a:off x="609600" y="2362200"/>
            <a:ext cx="5462219" cy="2590791"/>
          </a:xfrm>
          <a:prstGeom prst="rect">
            <a:avLst/>
          </a:prstGeom>
          <a:solidFill>
            <a:schemeClr val="accent6">
              <a:lumMod val="20000"/>
              <a:lumOff val="80000"/>
            </a:schemeClr>
          </a:solidFill>
          <a:ln>
            <a:noFill/>
          </a:ln>
          <a:effec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eaLnBrk="1" hangingPunct="1">
              <a:buNone/>
            </a:pPr>
            <a:r>
              <a:rPr lang="de-DE" sz="1800" i="1" kern="0" noProof="0" dirty="0">
                <a:solidFill>
                  <a:srgbClr val="0000FF"/>
                </a:solidFill>
                <a:latin typeface="Arial" panose="020B0604020202020204" pitchFamily="34" charset="0"/>
              </a:rPr>
              <a:t>Was sind die weiteren Risikofaktoren für AMD?</a:t>
            </a:r>
          </a:p>
          <a:p>
            <a:pPr lvl="1" eaLnBrk="1" hangingPunct="1"/>
            <a:r>
              <a:rPr lang="de-DE" sz="1800" kern="0" noProof="0" dirty="0">
                <a:solidFill>
                  <a:schemeClr val="bg2">
                    <a:lumMod val="60000"/>
                    <a:lumOff val="40000"/>
                  </a:schemeClr>
                </a:solidFill>
                <a:latin typeface="Arial" panose="020B0604020202020204" pitchFamily="34" charset="0"/>
              </a:rPr>
              <a:t>Sonnenexposition (Sonneneinstrahlung)</a:t>
            </a:r>
          </a:p>
          <a:p>
            <a:pPr lvl="1" eaLnBrk="1" hangingPunct="1"/>
            <a:r>
              <a:rPr lang="de-DE" sz="1800" kern="0" noProof="0" dirty="0">
                <a:solidFill>
                  <a:schemeClr val="bg2">
                    <a:lumMod val="60000"/>
                    <a:lumOff val="40000"/>
                  </a:schemeClr>
                </a:solidFill>
                <a:latin typeface="Arial" panose="020B0604020202020204" pitchFamily="34" charset="0"/>
              </a:rPr>
              <a:t>Cholesterin (erhöht) &amp; CRP (hoher Wert)</a:t>
            </a:r>
          </a:p>
          <a:p>
            <a:pPr lvl="1" eaLnBrk="1" hangingPunct="1"/>
            <a:r>
              <a:rPr lang="de-DE" sz="1800" kern="0" noProof="0" dirty="0">
                <a:solidFill>
                  <a:schemeClr val="bg2">
                    <a:lumMod val="60000"/>
                    <a:lumOff val="40000"/>
                  </a:schemeClr>
                </a:solidFill>
                <a:latin typeface="Arial" panose="020B0604020202020204" pitchFamily="34" charset="0"/>
              </a:rPr>
              <a:t>Helle Irisfarbe &amp; Hyperopie (Weitsichtigkeit)</a:t>
            </a:r>
          </a:p>
          <a:p>
            <a:pPr lvl="1" eaLnBrk="1" hangingPunct="1"/>
            <a:r>
              <a:rPr lang="de-DE" sz="1800" kern="0" noProof="0" dirty="0">
                <a:solidFill>
                  <a:schemeClr val="bg2">
                    <a:lumMod val="60000"/>
                    <a:lumOff val="40000"/>
                  </a:schemeClr>
                </a:solidFill>
                <a:latin typeface="Arial" panose="020B0604020202020204" pitchFamily="34" charset="0"/>
              </a:rPr>
              <a:t>Alter &amp; Abstammung (kaukasisch)</a:t>
            </a:r>
          </a:p>
          <a:p>
            <a:pPr lvl="1" eaLnBrk="1" hangingPunct="1"/>
            <a:r>
              <a:rPr lang="de-DE" sz="1800" kern="0" noProof="0" dirty="0">
                <a:solidFill>
                  <a:srgbClr val="0000FF"/>
                </a:solidFill>
                <a:latin typeface="Arial" panose="020B0604020202020204" pitchFamily="34" charset="0"/>
              </a:rPr>
              <a:t>Rauchen</a:t>
            </a:r>
          </a:p>
          <a:p>
            <a:pPr lvl="1" eaLnBrk="1" hangingPunct="1"/>
            <a:r>
              <a:rPr lang="de-DE" sz="1800" kern="0" noProof="0" dirty="0">
                <a:solidFill>
                  <a:schemeClr val="bg2">
                    <a:lumMod val="60000"/>
                    <a:lumOff val="40000"/>
                  </a:schemeClr>
                </a:solidFill>
                <a:latin typeface="Arial" panose="020B0604020202020204" pitchFamily="34" charset="0"/>
              </a:rPr>
              <a:t>Familie (Vorbelastung) &amp; Frauen (weibliches Geschlecht)</a:t>
            </a:r>
          </a:p>
        </p:txBody>
      </p:sp>
    </p:spTree>
    <p:extLst>
      <p:ext uri="{BB962C8B-B14F-4D97-AF65-F5344CB8AC3E}">
        <p14:creationId xmlns:p14="http://schemas.microsoft.com/office/powerpoint/2010/main" val="2888091717"/>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49CBED-8020-FADE-0BF3-8C9547692DB6}"/>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492D2BA8-91BC-A5E5-29D7-1D797837698A}"/>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5F8BC592-C96C-08AD-E8EA-F79C1D9D2E42}"/>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F3B93610-AA50-79DA-0A47-713B78153E0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C553C6DE-0AE8-0531-DAEA-889C5334AE46}"/>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F5527922-8B1A-6EC5-C24A-A732F5B9DFC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74F751DB-CAE8-FFE2-9DA0-50D88F57F6C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180</a:t>
            </a:fld>
            <a:endParaRPr lang="de-DE" noProof="0" dirty="0"/>
          </a:p>
        </p:txBody>
      </p:sp>
      <p:sp>
        <p:nvSpPr>
          <p:cNvPr id="9" name="Content Placeholder 5">
            <a:extLst>
              <a:ext uri="{FF2B5EF4-FFF2-40B4-BE49-F238E27FC236}">
                <a16:creationId xmlns:a16="http://schemas.microsoft.com/office/drawing/2014/main" id="{FAEDAC5D-9E1A-E908-92B1-488FC38B5B83}"/>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87E78709-B6B0-F15A-0474-A167BD9DC0F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5C1139E-3801-C750-7B2E-0055A4DFF74A}"/>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95F45E39-2905-7B0C-7F88-9C77D81DAA50}"/>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9C6192AB-E9CF-60B3-04B4-531EB7AFF9CB}"/>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rgbClr val="FF0000"/>
                </a:solidFill>
              </a:rPr>
              <a:t>Was bedeutet es, wenn man sagt, dass AMD „exsudativ“ ist?</a:t>
            </a:r>
          </a:p>
          <a:p>
            <a:r>
              <a:rPr lang="de-DE" sz="1400" noProof="0" dirty="0">
                <a:solidFill>
                  <a:srgbClr val="FF0000"/>
                </a:solidFill>
              </a:rPr>
              <a:t>Es bedeutet, dass eine neovaskuläre Membran (fast immer  choroidaler  Ursprungs) vorhanden ist</a:t>
            </a:r>
            <a:endParaRPr lang="de-DE" sz="1400" noProof="0" dirty="0">
              <a:solidFill>
                <a:srgbClr val="99FF99"/>
              </a:solidFill>
            </a:endParaRPr>
          </a:p>
          <a:p>
            <a:endParaRPr lang="de-DE" sz="1400" i="1" noProof="0" dirty="0">
              <a:solidFill>
                <a:srgbClr val="99FF99"/>
              </a:solidFill>
            </a:endParaRPr>
          </a:p>
          <a:p>
            <a:r>
              <a:rPr lang="de-DE" sz="1400" i="1" noProof="0" dirty="0">
                <a:solidFill>
                  <a:srgbClr val="99FF99"/>
                </a:solidFill>
              </a:rPr>
              <a:t>Aus welchen Gefäßen entsteht die neovaskuläre Membran?</a:t>
            </a:r>
          </a:p>
          <a:p>
            <a:r>
              <a:rPr lang="de-DE" sz="1400" noProof="0" dirty="0">
                <a:solidFill>
                  <a:srgbClr val="99FF99"/>
                </a:solidFill>
              </a:rPr>
              <a:t>Die </a:t>
            </a:r>
            <a:r>
              <a:rPr lang="de-DE" sz="1400" noProof="0" dirty="0" err="1">
                <a:solidFill>
                  <a:srgbClr val="99FF99"/>
                </a:solidFill>
              </a:rPr>
              <a:t>Choriokapillaris</a:t>
            </a:r>
            <a:r>
              <a:rPr lang="de-DE" sz="1400" noProof="0" dirty="0">
                <a:solidFill>
                  <a:srgbClr val="99FF99"/>
                </a:solidFill>
              </a:rPr>
              <a:t> (mit einer Ausnahme, auf die später eingegangen wird)</a:t>
            </a:r>
          </a:p>
          <a:p>
            <a:endParaRPr lang="de-DE" sz="1400" noProof="0" dirty="0">
              <a:solidFill>
                <a:srgbClr val="99FF99"/>
              </a:solidFill>
            </a:endParaRPr>
          </a:p>
          <a:p>
            <a:r>
              <a:rPr lang="de-DE" sz="1400" i="1" noProof="0" dirty="0">
                <a:solidFill>
                  <a:srgbClr val="99FF99"/>
                </a:solidFill>
              </a:rPr>
              <a:t>Was klagt ein Patient, wenn sich eine MNV entwickelt?</a:t>
            </a:r>
          </a:p>
          <a:p>
            <a:r>
              <a:rPr lang="de-DE" sz="1400" noProof="0" dirty="0">
                <a:solidFill>
                  <a:srgbClr val="99FF99"/>
                </a:solidFill>
              </a:rPr>
              <a:t>Plötzliche Sehverschlechterung, Metamorphopsie und/oder ein parazentrales Skotom</a:t>
            </a:r>
          </a:p>
        </p:txBody>
      </p:sp>
      <p:sp>
        <p:nvSpPr>
          <p:cNvPr id="14" name="Rectangle 13">
            <a:extLst>
              <a:ext uri="{FF2B5EF4-FFF2-40B4-BE49-F238E27FC236}">
                <a16:creationId xmlns:a16="http://schemas.microsoft.com/office/drawing/2014/main" id="{0A474F89-31AE-CC25-DA09-2F30BE7A8CC9}"/>
              </a:ext>
            </a:extLst>
          </p:cNvPr>
          <p:cNvSpPr/>
          <p:nvPr/>
        </p:nvSpPr>
        <p:spPr>
          <a:xfrm>
            <a:off x="6324600" y="4605926"/>
            <a:ext cx="1017933" cy="22424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2246449975"/>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D98334-7D68-7A39-93D0-EC3C9D1534DA}"/>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ED0FAE30-C232-E063-B2D5-06D2CA0C34ED}"/>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900FE1F-882B-A66F-2FDB-8DE3BEAFBB9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E37E7815-82C4-2763-4612-3597E83D43C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2E78557-B0D9-EFEB-E5BC-20FD755664D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CBDBFB44-92F7-194F-75C8-8A433A12D40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E433582-FC29-686B-A5D3-62AFFB29AF2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181</a:t>
            </a:fld>
            <a:endParaRPr lang="de-DE" noProof="0" dirty="0"/>
          </a:p>
        </p:txBody>
      </p:sp>
      <p:sp>
        <p:nvSpPr>
          <p:cNvPr id="9" name="Content Placeholder 5">
            <a:extLst>
              <a:ext uri="{FF2B5EF4-FFF2-40B4-BE49-F238E27FC236}">
                <a16:creationId xmlns:a16="http://schemas.microsoft.com/office/drawing/2014/main" id="{B17AB430-B51C-B09A-8D6B-1B28DD8EBAC6}"/>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3948FD6-C39F-06A3-8050-C11CE77C94B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D07B41AD-25F0-2CC3-4845-C9975B781A64}"/>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F8BFEEAB-E216-0403-9C70-59DB65D71461}"/>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83DFDB58-1BBA-4ECB-97C3-DFA631C27162}"/>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rgbClr val="FF0000"/>
                </a:solidFill>
              </a:rPr>
              <a:t>Was bedeutet es, wenn man sagt, dass AMD „exsudativ“ ist?</a:t>
            </a:r>
          </a:p>
          <a:p>
            <a:r>
              <a:rPr lang="de-DE" sz="1400" noProof="0" dirty="0">
                <a:solidFill>
                  <a:srgbClr val="FF0000"/>
                </a:solidFill>
              </a:rPr>
              <a:t>Es bedeutet, dass eine neovaskuläre Membran (fast immer  choroidaler  Ursprungs) vorhanden ist</a:t>
            </a:r>
            <a:endParaRPr lang="de-DE" sz="1400" noProof="0" dirty="0">
              <a:solidFill>
                <a:srgbClr val="99FF99"/>
              </a:solidFill>
            </a:endParaRPr>
          </a:p>
          <a:p>
            <a:endParaRPr lang="de-DE" sz="1400" i="1" noProof="0" dirty="0">
              <a:solidFill>
                <a:srgbClr val="99FF99"/>
              </a:solidFill>
            </a:endParaRPr>
          </a:p>
          <a:p>
            <a:r>
              <a:rPr lang="de-DE" sz="1400" i="1" noProof="0" dirty="0">
                <a:solidFill>
                  <a:srgbClr val="99FF99"/>
                </a:solidFill>
              </a:rPr>
              <a:t>Aus welchen Gefäßen entsteht die neovaskuläre Membran?</a:t>
            </a:r>
          </a:p>
          <a:p>
            <a:r>
              <a:rPr lang="de-DE" sz="1400" noProof="0" dirty="0">
                <a:solidFill>
                  <a:srgbClr val="99FF99"/>
                </a:solidFill>
              </a:rPr>
              <a:t>Die </a:t>
            </a:r>
            <a:r>
              <a:rPr lang="de-DE" sz="1400" noProof="0" dirty="0" err="1">
                <a:solidFill>
                  <a:srgbClr val="99FF99"/>
                </a:solidFill>
              </a:rPr>
              <a:t>Choriokapillaris</a:t>
            </a:r>
            <a:r>
              <a:rPr lang="de-DE" sz="1400" noProof="0" dirty="0">
                <a:solidFill>
                  <a:srgbClr val="99FF99"/>
                </a:solidFill>
              </a:rPr>
              <a:t> (mit einer Ausnahme, auf die später eingegangen wird)</a:t>
            </a:r>
          </a:p>
          <a:p>
            <a:endParaRPr lang="de-DE" sz="1400" noProof="0" dirty="0">
              <a:solidFill>
                <a:srgbClr val="99FF99"/>
              </a:solidFill>
            </a:endParaRPr>
          </a:p>
          <a:p>
            <a:r>
              <a:rPr lang="de-DE" sz="1400" i="1" noProof="0" dirty="0">
                <a:solidFill>
                  <a:srgbClr val="99FF99"/>
                </a:solidFill>
              </a:rPr>
              <a:t>Was klagt ein Patient, wenn sich eine MNV entwickelt?</a:t>
            </a:r>
          </a:p>
          <a:p>
            <a:r>
              <a:rPr lang="de-DE" sz="1400" noProof="0" dirty="0">
                <a:solidFill>
                  <a:srgbClr val="99FF99"/>
                </a:solidFill>
              </a:rPr>
              <a:t>Plötzliche Sehverschlechterung, Metamorphopsie und/oder ein parazentrales Skotom</a:t>
            </a:r>
          </a:p>
        </p:txBody>
      </p:sp>
    </p:spTree>
    <p:extLst>
      <p:ext uri="{BB962C8B-B14F-4D97-AF65-F5344CB8AC3E}">
        <p14:creationId xmlns:p14="http://schemas.microsoft.com/office/powerpoint/2010/main" val="2533286562"/>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2304D7-8E80-AF0F-1121-332873059CA0}"/>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2CC053DD-142F-622A-AF61-7364C8BC7ABA}"/>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DEC886E-0E3F-25C5-49CA-E79EA0811210}"/>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B2E75863-47E8-DEC8-8F8D-51889125C11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29D82009-AB02-9E7B-0C15-B6376205726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BAA7B47-2B59-4F11-5883-774110B4EA8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4CA4E0C-7F07-3670-6667-44A908D541A1}"/>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182</a:t>
            </a:fld>
            <a:endParaRPr lang="de-DE" noProof="0" dirty="0"/>
          </a:p>
        </p:txBody>
      </p:sp>
      <p:sp>
        <p:nvSpPr>
          <p:cNvPr id="9" name="Content Placeholder 5">
            <a:extLst>
              <a:ext uri="{FF2B5EF4-FFF2-40B4-BE49-F238E27FC236}">
                <a16:creationId xmlns:a16="http://schemas.microsoft.com/office/drawing/2014/main" id="{9A6D1529-B33A-EE4E-B05A-F923EDE4C73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BA4CCD2-CD6C-7A66-EF69-6E4E8EB97B0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EE846734-D877-CA53-B130-86BF091A0D61}"/>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EFA49749-4C53-CA32-EF29-D34EC99FDC08}"/>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A284F425-7DB9-15EB-56F6-70A24CF2F25F}"/>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rgbClr val="FF0000"/>
                </a:solidFill>
              </a:rPr>
              <a:t>Was bedeutet es, wenn man sagt, dass AMD „exsudativ“ ist?</a:t>
            </a:r>
          </a:p>
          <a:p>
            <a:r>
              <a:rPr lang="de-DE" sz="1400" noProof="0" dirty="0">
                <a:solidFill>
                  <a:srgbClr val="FF0000"/>
                </a:solidFill>
              </a:rPr>
              <a:t>Es bedeutet, dass eine neovaskuläre Membran (fast immer  choroidaler  Ursprungs) vorhanden ist</a:t>
            </a:r>
          </a:p>
          <a:p>
            <a:endParaRPr lang="de-DE" sz="1400" i="1" noProof="0" dirty="0">
              <a:solidFill>
                <a:srgbClr val="FF0000"/>
              </a:solidFill>
            </a:endParaRPr>
          </a:p>
          <a:p>
            <a:r>
              <a:rPr lang="de-DE" sz="1400" i="1" noProof="0" dirty="0">
                <a:solidFill>
                  <a:srgbClr val="FF0000"/>
                </a:solidFill>
              </a:rPr>
              <a:t>Aus welchen Gefäßen entsteht die neovaskuläre Membran?</a:t>
            </a:r>
            <a:endParaRPr lang="de-DE" sz="1400" i="1" noProof="0" dirty="0">
              <a:solidFill>
                <a:srgbClr val="99FF99"/>
              </a:solidFill>
            </a:endParaRPr>
          </a:p>
          <a:p>
            <a:r>
              <a:rPr lang="de-DE" sz="1400" noProof="0" dirty="0">
                <a:solidFill>
                  <a:srgbClr val="99FF99"/>
                </a:solidFill>
              </a:rPr>
              <a:t>Die </a:t>
            </a:r>
            <a:r>
              <a:rPr lang="de-DE" sz="1400" noProof="0" dirty="0" err="1">
                <a:solidFill>
                  <a:srgbClr val="99FF99"/>
                </a:solidFill>
              </a:rPr>
              <a:t>Choriokapillaris</a:t>
            </a:r>
            <a:r>
              <a:rPr lang="de-DE" sz="1400" noProof="0" dirty="0">
                <a:solidFill>
                  <a:srgbClr val="99FF99"/>
                </a:solidFill>
              </a:rPr>
              <a:t> (mit einer Ausnahme, auf die später eingegangen wird)</a:t>
            </a:r>
          </a:p>
          <a:p>
            <a:endParaRPr lang="de-DE" sz="1400" noProof="0" dirty="0">
              <a:solidFill>
                <a:srgbClr val="99FF99"/>
              </a:solidFill>
            </a:endParaRPr>
          </a:p>
          <a:p>
            <a:r>
              <a:rPr lang="de-DE" sz="1400" i="1" noProof="0" dirty="0">
                <a:solidFill>
                  <a:srgbClr val="99FF99"/>
                </a:solidFill>
              </a:rPr>
              <a:t>Was klagt ein Patient, wenn sich eine MNV entwickelt?</a:t>
            </a:r>
          </a:p>
          <a:p>
            <a:r>
              <a:rPr lang="de-DE" sz="1400" noProof="0" dirty="0">
                <a:solidFill>
                  <a:srgbClr val="99FF99"/>
                </a:solidFill>
              </a:rPr>
              <a:t>Plötzliche Sehverschlechterung, Metamorphopsie und/oder ein parazentrales Skotom</a:t>
            </a:r>
          </a:p>
        </p:txBody>
      </p:sp>
    </p:spTree>
    <p:extLst>
      <p:ext uri="{BB962C8B-B14F-4D97-AF65-F5344CB8AC3E}">
        <p14:creationId xmlns:p14="http://schemas.microsoft.com/office/powerpoint/2010/main" val="1270230958"/>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13E466-5856-942B-4F25-5C67AB39BFDB}"/>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645292E3-005D-BFAD-6B5F-5AB510FEBE60}"/>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E2220FFE-8B70-9361-4F50-FEE9D1BC5505}"/>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A3167288-D220-1C13-98A2-A8A1F12D4DA4}"/>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A1015F1F-E63F-2B8C-7ED1-9711F2EEB19C}"/>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12A6D4D8-D1E6-7D57-6F40-DD93A4A25C78}"/>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054FDE35-4F98-4FDC-B214-C375492A2DE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183</a:t>
            </a:fld>
            <a:endParaRPr lang="de-DE" noProof="0" dirty="0"/>
          </a:p>
        </p:txBody>
      </p:sp>
      <p:sp>
        <p:nvSpPr>
          <p:cNvPr id="9" name="Content Placeholder 5">
            <a:extLst>
              <a:ext uri="{FF2B5EF4-FFF2-40B4-BE49-F238E27FC236}">
                <a16:creationId xmlns:a16="http://schemas.microsoft.com/office/drawing/2014/main" id="{110166DE-5F4A-2887-D597-5E34BB086A59}"/>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76806C57-5353-17C7-8F38-59F84D93BB9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C35EE5F-8854-9487-938B-715B70A1504D}"/>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99B5A632-47E2-E70A-72DD-3D318C9E2A7C}"/>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8FDA09FE-F190-DE1F-B752-E59C1FEE720D}"/>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rgbClr val="FF0000"/>
                </a:solidFill>
              </a:rPr>
              <a:t>Was bedeutet es, wenn man sagt, dass AMD „exsudativ“ ist?</a:t>
            </a:r>
          </a:p>
          <a:p>
            <a:r>
              <a:rPr lang="de-DE" sz="1400" noProof="0" dirty="0">
                <a:solidFill>
                  <a:srgbClr val="FF0000"/>
                </a:solidFill>
              </a:rPr>
              <a:t>Es bedeutet, dass eine neovaskuläre Membran (fast immer  choroidaler  Ursprungs) vorhanden ist</a:t>
            </a:r>
          </a:p>
          <a:p>
            <a:endParaRPr lang="de-DE" sz="1400" i="1" noProof="0" dirty="0">
              <a:solidFill>
                <a:srgbClr val="FF0000"/>
              </a:solidFill>
            </a:endParaRPr>
          </a:p>
          <a:p>
            <a:r>
              <a:rPr lang="de-DE" sz="1400" i="1" noProof="0" dirty="0">
                <a:solidFill>
                  <a:srgbClr val="FF0000"/>
                </a:solidFill>
              </a:rPr>
              <a:t>Aus welchen Gefäßen entsteht die neovaskuläre Membran?</a:t>
            </a:r>
          </a:p>
          <a:p>
            <a:r>
              <a:rPr lang="de-DE" sz="1400" noProof="0" dirty="0">
                <a:solidFill>
                  <a:srgbClr val="FF0000"/>
                </a:solidFill>
              </a:rPr>
              <a:t>Die </a:t>
            </a:r>
            <a:r>
              <a:rPr lang="de-DE" sz="1400" noProof="0" dirty="0" err="1">
                <a:solidFill>
                  <a:srgbClr val="FF0000"/>
                </a:solidFill>
              </a:rPr>
              <a:t>Choriokapillaris</a:t>
            </a:r>
            <a:r>
              <a:rPr lang="de-DE" sz="1400" noProof="0" dirty="0">
                <a:solidFill>
                  <a:srgbClr val="FF0000"/>
                </a:solidFill>
              </a:rPr>
              <a:t> (mit einer Ausnahme, auf die später eingegangen wird)</a:t>
            </a:r>
          </a:p>
          <a:p>
            <a:endParaRPr lang="de-DE" sz="1400" noProof="0" dirty="0">
              <a:solidFill>
                <a:srgbClr val="99FF99"/>
              </a:solidFill>
            </a:endParaRPr>
          </a:p>
          <a:p>
            <a:r>
              <a:rPr lang="de-DE" sz="1400" i="1" noProof="0" dirty="0">
                <a:solidFill>
                  <a:srgbClr val="99FF99"/>
                </a:solidFill>
              </a:rPr>
              <a:t>Was klagt ein Patient, wenn sich eine MNV entwickelt?</a:t>
            </a:r>
          </a:p>
          <a:p>
            <a:r>
              <a:rPr lang="de-DE" sz="1400" noProof="0" dirty="0">
                <a:solidFill>
                  <a:srgbClr val="99FF99"/>
                </a:solidFill>
              </a:rPr>
              <a:t>Plötzliche Sehverschlechterung, Metamorphopsie und/oder ein parazentrales Skotom</a:t>
            </a:r>
          </a:p>
        </p:txBody>
      </p:sp>
    </p:spTree>
    <p:extLst>
      <p:ext uri="{BB962C8B-B14F-4D97-AF65-F5344CB8AC3E}">
        <p14:creationId xmlns:p14="http://schemas.microsoft.com/office/powerpoint/2010/main" val="4258448684"/>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CFB945-AFEF-9E4E-5C29-4ED9A4F270CE}"/>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04B6F9B2-6F74-216B-3BCA-68A07C125C0D}"/>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F4339785-8BE8-FB6D-2B30-722868237AA4}"/>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B14AD1FF-CBC9-434E-8E07-249A5150E5CD}"/>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413C3A5C-1355-07C7-FF0F-FDEEF350D35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CD57961-3D24-EC30-A95D-9A6B3A4D1B3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C2DBDB85-F7C0-1C98-09E6-2155BA95E0C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184</a:t>
            </a:fld>
            <a:endParaRPr lang="de-DE" noProof="0" dirty="0"/>
          </a:p>
        </p:txBody>
      </p:sp>
      <p:sp>
        <p:nvSpPr>
          <p:cNvPr id="9" name="Content Placeholder 5">
            <a:extLst>
              <a:ext uri="{FF2B5EF4-FFF2-40B4-BE49-F238E27FC236}">
                <a16:creationId xmlns:a16="http://schemas.microsoft.com/office/drawing/2014/main" id="{9F45CDA4-3C29-AE22-7E6C-2BD35E2C4DB4}"/>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AE55491B-DA37-90AC-35E5-906D2E04917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1245E94-3D84-44A2-0BD2-950AEAC9EC08}"/>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DF8726E5-5787-8A64-3694-2EFD1EDE969B}"/>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DA358C81-4BB3-1FE2-8505-C190C1182D40}"/>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rgbClr val="FF0000"/>
                </a:solidFill>
              </a:rPr>
              <a:t>Was bedeutet es, wenn man sagt, dass AMD „exsudativ“ ist?</a:t>
            </a:r>
          </a:p>
          <a:p>
            <a:r>
              <a:rPr lang="de-DE" sz="1400" noProof="0" dirty="0">
                <a:solidFill>
                  <a:srgbClr val="FF0000"/>
                </a:solidFill>
              </a:rPr>
              <a:t>Es bedeutet, dass eine neovaskuläre Membran (fast immer  choroidaler  Ursprungs) vorhanden ist</a:t>
            </a:r>
          </a:p>
          <a:p>
            <a:endParaRPr lang="de-DE" sz="1400" i="1" noProof="0" dirty="0">
              <a:solidFill>
                <a:srgbClr val="FF0000"/>
              </a:solidFill>
            </a:endParaRPr>
          </a:p>
          <a:p>
            <a:r>
              <a:rPr lang="de-DE" sz="1400" i="1" noProof="0" dirty="0">
                <a:solidFill>
                  <a:srgbClr val="FF0000"/>
                </a:solidFill>
              </a:rPr>
              <a:t>Aus welchen Gefäßen entsteht die neovaskuläre Membran?</a:t>
            </a:r>
          </a:p>
          <a:p>
            <a:r>
              <a:rPr lang="de-DE" sz="1400" noProof="0" dirty="0">
                <a:solidFill>
                  <a:srgbClr val="FF0000"/>
                </a:solidFill>
              </a:rPr>
              <a:t>Die </a:t>
            </a:r>
            <a:r>
              <a:rPr lang="de-DE" sz="1400" noProof="0" dirty="0" err="1">
                <a:solidFill>
                  <a:srgbClr val="FF0000"/>
                </a:solidFill>
              </a:rPr>
              <a:t>Choriokapillaris</a:t>
            </a:r>
            <a:r>
              <a:rPr lang="de-DE" sz="1400" noProof="0" dirty="0">
                <a:solidFill>
                  <a:srgbClr val="FF0000"/>
                </a:solidFill>
              </a:rPr>
              <a:t> (mit einer Ausnahme, auf die später eingegangen wird)</a:t>
            </a:r>
          </a:p>
          <a:p>
            <a:endParaRPr lang="de-DE" sz="1400" noProof="0" dirty="0">
              <a:solidFill>
                <a:srgbClr val="FF0000"/>
              </a:solidFill>
            </a:endParaRPr>
          </a:p>
          <a:p>
            <a:r>
              <a:rPr lang="de-DE" sz="1400" i="1" noProof="0" dirty="0">
                <a:solidFill>
                  <a:srgbClr val="FF0000"/>
                </a:solidFill>
              </a:rPr>
              <a:t>Was klagt ein Patient, wenn sich eine </a:t>
            </a:r>
            <a:r>
              <a:rPr lang="de-DE" sz="1400" i="1" dirty="0">
                <a:solidFill>
                  <a:srgbClr val="FF0000"/>
                </a:solidFill>
              </a:rPr>
              <a:t>MNV</a:t>
            </a:r>
            <a:r>
              <a:rPr lang="de-DE" sz="1400" i="1" noProof="0" dirty="0">
                <a:solidFill>
                  <a:srgbClr val="FF0000"/>
                </a:solidFill>
              </a:rPr>
              <a:t> entwickelt?</a:t>
            </a:r>
          </a:p>
          <a:p>
            <a:r>
              <a:rPr lang="de-DE" sz="1400" noProof="0" dirty="0">
                <a:solidFill>
                  <a:srgbClr val="99FF99"/>
                </a:solidFill>
              </a:rPr>
              <a:t>Plötzliche Sehverschlechterung, Metamorphopsie und/oder ein parazentrales Skotom</a:t>
            </a:r>
          </a:p>
        </p:txBody>
      </p:sp>
    </p:spTree>
    <p:extLst>
      <p:ext uri="{BB962C8B-B14F-4D97-AF65-F5344CB8AC3E}">
        <p14:creationId xmlns:p14="http://schemas.microsoft.com/office/powerpoint/2010/main" val="2868406279"/>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E39F99-EAC2-3D24-4EB5-9CEAE7F78EEB}"/>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41E1ABE5-3E4D-1E2E-8FF4-A6BBC07A0357}"/>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C847B1D6-5080-024A-B90D-FE479BC10FCD}"/>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FAE1425F-55EB-21BB-8C87-1F67CD8EFDE8}"/>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873065C-EB09-E149-282E-BCBBB184B13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38FFE94-DCC6-29D3-3BCD-1B9EDA802B9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21FB49FD-87DE-5762-FCCD-801A1325659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185</a:t>
            </a:fld>
            <a:endParaRPr lang="de-DE" noProof="0" dirty="0"/>
          </a:p>
        </p:txBody>
      </p:sp>
      <p:sp>
        <p:nvSpPr>
          <p:cNvPr id="9" name="Content Placeholder 5">
            <a:extLst>
              <a:ext uri="{FF2B5EF4-FFF2-40B4-BE49-F238E27FC236}">
                <a16:creationId xmlns:a16="http://schemas.microsoft.com/office/drawing/2014/main" id="{FC03BD79-11E6-476E-D509-64F149CC2BB5}"/>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5A54BD35-FFE0-8C1A-9ACE-7BD64A2A19F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61EA8F2-4681-9FDA-79A6-F3BA85C44B73}"/>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4095411A-DEBA-350A-9D0D-8687C25259C6}"/>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737C2B09-C935-AC39-27A7-2A0327C774B4}"/>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rgbClr val="FF0000"/>
                </a:solidFill>
              </a:rPr>
              <a:t>Was bedeutet es, wenn man sagt, dass AMD „exsudativ“ ist?</a:t>
            </a:r>
          </a:p>
          <a:p>
            <a:r>
              <a:rPr lang="de-DE" sz="1400" noProof="0" dirty="0">
                <a:solidFill>
                  <a:srgbClr val="FF0000"/>
                </a:solidFill>
              </a:rPr>
              <a:t>Es bedeutet, dass eine neovaskuläre Membran (fast immer  choroidaler  Ursprungs) vorhanden ist</a:t>
            </a:r>
          </a:p>
          <a:p>
            <a:endParaRPr lang="de-DE" sz="1400" i="1" noProof="0" dirty="0">
              <a:solidFill>
                <a:srgbClr val="FF0000"/>
              </a:solidFill>
            </a:endParaRPr>
          </a:p>
          <a:p>
            <a:r>
              <a:rPr lang="de-DE" sz="1400" i="1" noProof="0" dirty="0">
                <a:solidFill>
                  <a:srgbClr val="FF0000"/>
                </a:solidFill>
              </a:rPr>
              <a:t>Aus welchen Gefäßen entsteht die neovaskuläre Membran?</a:t>
            </a:r>
          </a:p>
          <a:p>
            <a:r>
              <a:rPr lang="de-DE" sz="1400" noProof="0" dirty="0">
                <a:solidFill>
                  <a:srgbClr val="FF0000"/>
                </a:solidFill>
              </a:rPr>
              <a:t>Die </a:t>
            </a:r>
            <a:r>
              <a:rPr lang="de-DE" sz="1400" noProof="0" dirty="0" err="1">
                <a:solidFill>
                  <a:srgbClr val="FF0000"/>
                </a:solidFill>
              </a:rPr>
              <a:t>Choriokapillaris</a:t>
            </a:r>
            <a:r>
              <a:rPr lang="de-DE" sz="1400" noProof="0" dirty="0">
                <a:solidFill>
                  <a:srgbClr val="FF0000"/>
                </a:solidFill>
              </a:rPr>
              <a:t> (mit einer Ausnahme, auf die später eingegangen wird)</a:t>
            </a:r>
          </a:p>
          <a:p>
            <a:endParaRPr lang="de-DE" sz="1400" noProof="0" dirty="0">
              <a:solidFill>
                <a:srgbClr val="FF0000"/>
              </a:solidFill>
            </a:endParaRPr>
          </a:p>
          <a:p>
            <a:r>
              <a:rPr lang="de-DE" sz="1400" i="1" noProof="0" dirty="0">
                <a:solidFill>
                  <a:srgbClr val="FF0000"/>
                </a:solidFill>
              </a:rPr>
              <a:t>Was klagt ein Patient, wenn sich eine </a:t>
            </a:r>
            <a:r>
              <a:rPr lang="de-DE" sz="1400" i="1" dirty="0">
                <a:solidFill>
                  <a:srgbClr val="FF0000"/>
                </a:solidFill>
              </a:rPr>
              <a:t>MNV</a:t>
            </a:r>
            <a:r>
              <a:rPr lang="de-DE" sz="1400" i="1" noProof="0" dirty="0">
                <a:solidFill>
                  <a:srgbClr val="FF0000"/>
                </a:solidFill>
              </a:rPr>
              <a:t> entwickelt?</a:t>
            </a:r>
          </a:p>
          <a:p>
            <a:r>
              <a:rPr lang="de-DE" sz="1400" noProof="0" dirty="0">
                <a:solidFill>
                  <a:srgbClr val="FF0000"/>
                </a:solidFill>
              </a:rPr>
              <a:t>Plötzliche Sehverschlechterung, Metamorphopsie und/oder ein parazentrales Skotom</a:t>
            </a:r>
          </a:p>
        </p:txBody>
      </p:sp>
    </p:spTree>
    <p:extLst>
      <p:ext uri="{BB962C8B-B14F-4D97-AF65-F5344CB8AC3E}">
        <p14:creationId xmlns:p14="http://schemas.microsoft.com/office/powerpoint/2010/main" val="895455450"/>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61E2D7-499B-EBCE-E632-73202DD9831F}"/>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37AA1267-62D7-D550-A75E-030B5F4E5486}"/>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BA17A89-8F7E-502E-C149-9C55921C37C5}"/>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9D66D271-BCE2-DF7A-4CC3-6876CC7A2AA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D2E72170-CC61-5E13-C992-4B2EF811275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889DA002-E23D-97F8-E9B2-D57854C36998}"/>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6E4286FB-3BA1-4046-BCF3-0450A27A33F0}"/>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186</a:t>
            </a:fld>
            <a:endParaRPr lang="de-DE" noProof="0" dirty="0"/>
          </a:p>
        </p:txBody>
      </p:sp>
      <p:sp>
        <p:nvSpPr>
          <p:cNvPr id="9" name="Content Placeholder 5">
            <a:extLst>
              <a:ext uri="{FF2B5EF4-FFF2-40B4-BE49-F238E27FC236}">
                <a16:creationId xmlns:a16="http://schemas.microsoft.com/office/drawing/2014/main" id="{180D494F-1FD2-FF17-4D8D-F1D874E9344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8C3F8DB5-FCD5-11FD-DCE6-24137160FBF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6F8B87B-0C6D-B0D6-682D-E9026431AAE5}"/>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9562BFDD-6980-9F24-FAAF-2F4F6FFD5B5B}"/>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FDA2608E-0156-DC43-232E-04E444EBBA1F}"/>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2C0351FF-ADAB-75EB-AE78-164B5DF5E3CB}"/>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chemeClr val="accent6">
                    <a:lumMod val="20000"/>
                    <a:lumOff val="80000"/>
                  </a:schemeClr>
                </a:solidFill>
              </a:rPr>
              <a:t>Was sind die charakteristischen Merkmale der einzelnen Arten?</a:t>
            </a:r>
          </a:p>
          <a:p>
            <a:r>
              <a:rPr lang="de-DE" sz="1400" noProof="0" dirty="0"/>
              <a:t>--?</a:t>
            </a:r>
            <a:r>
              <a:rPr lang="de-DE" sz="1400" noProof="0" dirty="0">
                <a:solidFill>
                  <a:schemeClr val="accent6">
                    <a:lumMod val="20000"/>
                    <a:lumOff val="80000"/>
                  </a:schemeClr>
                </a:solidFill>
              </a:rPr>
              <a:t>Typ 1: 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die Bruchsche Membran und/oder den sub-RPE-Raum</a:t>
            </a:r>
            <a:r>
              <a:rPr lang="de-DE" sz="1400" b="0" i="0" noProof="0" dirty="0">
                <a:solidFill>
                  <a:schemeClr val="accent6">
                    <a:lumMod val="20000"/>
                    <a:lumOff val="80000"/>
                  </a:schemeClr>
                </a:solidFill>
                <a:effectLst/>
                <a:latin typeface="Arial" panose="020B0604020202020204" pitchFamily="34" charset="0"/>
              </a:rPr>
              <a:t> </a:t>
            </a:r>
            <a:endParaRPr lang="de-DE" sz="1400" noProof="0" dirty="0">
              <a:solidFill>
                <a:schemeClr val="accent6">
                  <a:lumMod val="20000"/>
                  <a:lumOff val="80000"/>
                </a:schemeClr>
              </a:solidFill>
            </a:endParaRPr>
          </a:p>
          <a:p>
            <a:r>
              <a:rPr lang="de-DE" sz="1400" noProof="0" dirty="0"/>
              <a:t>--?</a:t>
            </a:r>
            <a:r>
              <a:rPr lang="de-DE" sz="1400" noProof="0" dirty="0">
                <a:solidFill>
                  <a:schemeClr val="accent6">
                    <a:lumMod val="20000"/>
                    <a:lumOff val="80000"/>
                  </a:schemeClr>
                </a:solidFill>
              </a:rPr>
              <a:t>Typ 2:</a:t>
            </a:r>
            <a:r>
              <a:rPr lang="de-DE" sz="1400" noProof="0" dirty="0"/>
              <a:t> </a:t>
            </a:r>
            <a:r>
              <a:rPr lang="de-DE" sz="1400" noProof="0" dirty="0">
                <a:solidFill>
                  <a:schemeClr val="accent6">
                    <a:lumMod val="20000"/>
                    <a:lumOff val="80000"/>
                  </a:schemeClr>
                </a:solidFill>
              </a:rPr>
              <a:t>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den subretinalen Raum (d. h. direkt </a:t>
            </a:r>
            <a:r>
              <a:rPr lang="de-DE" sz="1400" i="1" noProof="0" dirty="0">
                <a:solidFill>
                  <a:schemeClr val="accent6">
                    <a:lumMod val="20000"/>
                    <a:lumOff val="80000"/>
                  </a:schemeClr>
                </a:solidFill>
              </a:rPr>
              <a:t>oberhalb </a:t>
            </a:r>
            <a:r>
              <a:rPr lang="de-DE" sz="1400" noProof="0" dirty="0">
                <a:solidFill>
                  <a:schemeClr val="accent6">
                    <a:lumMod val="20000"/>
                    <a:lumOff val="80000"/>
                  </a:schemeClr>
                </a:solidFill>
              </a:rPr>
              <a:t>des RPE)</a:t>
            </a:r>
          </a:p>
          <a:p>
            <a:r>
              <a:rPr lang="de-DE" sz="1400" noProof="0" dirty="0"/>
              <a:t>--?</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Tree>
    <p:extLst>
      <p:ext uri="{BB962C8B-B14F-4D97-AF65-F5344CB8AC3E}">
        <p14:creationId xmlns:p14="http://schemas.microsoft.com/office/powerpoint/2010/main" val="3011666969"/>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AB1364-9470-6D0D-8362-42DCB98D3714}"/>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832288B5-8443-59F7-7A7F-65F3A12242E0}"/>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0EECE55-C5F9-4514-DFE4-992DA3A28943}"/>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62E45601-B35D-680D-973A-CDAC15DB6A5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629D8494-8F7F-84E5-F916-EB9E7BAF4C40}"/>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B8FBB8F-3AFA-2B3B-F984-2E8EAD6EEFC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0593FD5B-9683-2CB0-EB66-15783909756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187</a:t>
            </a:fld>
            <a:endParaRPr lang="de-DE" noProof="0" dirty="0"/>
          </a:p>
        </p:txBody>
      </p:sp>
      <p:sp>
        <p:nvSpPr>
          <p:cNvPr id="9" name="Content Placeholder 5">
            <a:extLst>
              <a:ext uri="{FF2B5EF4-FFF2-40B4-BE49-F238E27FC236}">
                <a16:creationId xmlns:a16="http://schemas.microsoft.com/office/drawing/2014/main" id="{0085975B-3016-255F-6A34-B6200413C195}"/>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BB8C9AD8-4574-0965-AC38-44CC10C4AFA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DA0C8CFA-C91E-F503-79AF-9FE97C9EE00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6B0E06EF-C702-B157-37E6-B0C4B15AA397}"/>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5A8D51E6-421A-79FB-6435-0F3C0AB7F7BD}"/>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E1F051C7-15CC-4D1C-9634-8CFCF2DDFC62}"/>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chemeClr val="accent6">
                    <a:lumMod val="20000"/>
                    <a:lumOff val="80000"/>
                  </a:schemeClr>
                </a:solidFill>
              </a:rPr>
              <a:t>Was sind die charakteristischen Merkmale der einzelnen Arten?</a:t>
            </a:r>
          </a:p>
          <a:p>
            <a:r>
              <a:rPr lang="de-DE" sz="1400" noProof="0" dirty="0"/>
              <a:t>--Typ 1</a:t>
            </a:r>
            <a:r>
              <a:rPr lang="de-DE" sz="1400" noProof="0" dirty="0">
                <a:solidFill>
                  <a:schemeClr val="accent6">
                    <a:lumMod val="20000"/>
                    <a:lumOff val="80000"/>
                  </a:schemeClr>
                </a:solidFill>
              </a:rPr>
              <a:t>Typ 1: 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die Bruchsche Membran und/oder den sub-RPE-Raum</a:t>
            </a:r>
            <a:r>
              <a:rPr lang="de-DE" sz="1400" b="0" i="0" noProof="0" dirty="0">
                <a:solidFill>
                  <a:schemeClr val="accent6">
                    <a:lumMod val="20000"/>
                    <a:lumOff val="80000"/>
                  </a:schemeClr>
                </a:solidFill>
                <a:effectLst/>
                <a:latin typeface="Arial" panose="020B0604020202020204" pitchFamily="34" charset="0"/>
              </a:rPr>
              <a:t> </a:t>
            </a:r>
            <a:endParaRPr lang="de-DE" sz="1400" noProof="0" dirty="0">
              <a:solidFill>
                <a:schemeClr val="accent6">
                  <a:lumMod val="20000"/>
                  <a:lumOff val="80000"/>
                </a:schemeClr>
              </a:solidFill>
            </a:endParaRPr>
          </a:p>
          <a:p>
            <a:r>
              <a:rPr lang="de-DE" sz="1400" noProof="0" dirty="0"/>
              <a:t>--</a:t>
            </a:r>
            <a:r>
              <a:rPr lang="de-DE" sz="1400" dirty="0"/>
              <a:t>Typ 2</a:t>
            </a:r>
            <a:r>
              <a:rPr lang="de-DE" sz="1400" noProof="0" dirty="0">
                <a:solidFill>
                  <a:schemeClr val="accent6">
                    <a:lumMod val="20000"/>
                    <a:lumOff val="80000"/>
                  </a:schemeClr>
                </a:solidFill>
              </a:rPr>
              <a:t>Typ 2:</a:t>
            </a:r>
            <a:r>
              <a:rPr lang="de-DE" sz="1400" noProof="0" dirty="0"/>
              <a:t> </a:t>
            </a:r>
            <a:r>
              <a:rPr lang="de-DE" sz="1400" noProof="0" dirty="0">
                <a:solidFill>
                  <a:schemeClr val="accent6">
                    <a:lumMod val="20000"/>
                    <a:lumOff val="80000"/>
                  </a:schemeClr>
                </a:solidFill>
              </a:rPr>
              <a:t>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den subretinalen Raum (d. h. direkt </a:t>
            </a:r>
            <a:r>
              <a:rPr lang="de-DE" sz="1400" i="1" noProof="0" dirty="0">
                <a:solidFill>
                  <a:schemeClr val="accent6">
                    <a:lumMod val="20000"/>
                    <a:lumOff val="80000"/>
                  </a:schemeClr>
                </a:solidFill>
              </a:rPr>
              <a:t>oberhalb </a:t>
            </a:r>
            <a:r>
              <a:rPr lang="de-DE" sz="1400" noProof="0" dirty="0">
                <a:solidFill>
                  <a:schemeClr val="accent6">
                    <a:lumMod val="20000"/>
                    <a:lumOff val="80000"/>
                  </a:schemeClr>
                </a:solidFill>
              </a:rPr>
              <a:t>des RPE)</a:t>
            </a:r>
          </a:p>
          <a:p>
            <a:r>
              <a:rPr lang="de-DE" sz="1400" noProof="0" dirty="0"/>
              <a:t>--</a:t>
            </a:r>
            <a:r>
              <a:rPr lang="de-DE" sz="1400" dirty="0"/>
              <a:t>Typ 3</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Tree>
    <p:extLst>
      <p:ext uri="{BB962C8B-B14F-4D97-AF65-F5344CB8AC3E}">
        <p14:creationId xmlns:p14="http://schemas.microsoft.com/office/powerpoint/2010/main" val="3964915695"/>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4D9541-578E-032C-5AF1-700D58275D26}"/>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8E2A8C2D-5AA6-6BA7-0E61-BA8E6F091FB3}"/>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06D6530F-99FB-9A4E-7131-E7EF63F0BCAD}"/>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E6F137D2-42F1-4AC5-4BA7-20D944015F0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407DE50C-B9E3-E098-6504-F406AE062FD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768609D-259D-FF94-7064-C7CD2D7EFE1F}"/>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92DD0800-490A-B591-456A-72AE1037DDB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188</a:t>
            </a:fld>
            <a:endParaRPr lang="de-DE" noProof="0" dirty="0"/>
          </a:p>
        </p:txBody>
      </p:sp>
      <p:sp>
        <p:nvSpPr>
          <p:cNvPr id="9" name="Content Placeholder 5">
            <a:extLst>
              <a:ext uri="{FF2B5EF4-FFF2-40B4-BE49-F238E27FC236}">
                <a16:creationId xmlns:a16="http://schemas.microsoft.com/office/drawing/2014/main" id="{FC5780B0-0667-749B-CAF0-D9145B296C24}"/>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CB29B391-3A66-93C3-FB8C-08484D219CB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F2440937-FA80-0900-7BAC-BA7F19B4A22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E92CA9CA-68CB-F383-FB16-5CBA6D6BE737}"/>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8E7B9810-78C0-3D0D-F65C-570625313C7D}"/>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326818A2-1EE5-BECD-5FBB-68D92D15326E}"/>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b="1" noProof="0" dirty="0">
                <a:solidFill>
                  <a:srgbClr val="0000FF"/>
                </a:solidFill>
              </a:rPr>
              <a:t>?</a:t>
            </a:r>
            <a:r>
              <a:rPr lang="de-DE" sz="1400" noProof="0" dirty="0">
                <a:solidFill>
                  <a:schemeClr val="accent6">
                    <a:lumMod val="20000"/>
                    <a:lumOff val="80000"/>
                  </a:schemeClr>
                </a:solidFill>
              </a:rPr>
              <a:t>Typ 1: 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die Bruchsche Membran und/oder den sub-RPE-Raum</a:t>
            </a:r>
            <a:r>
              <a:rPr lang="de-DE" sz="1400" b="0" i="0" noProof="0" dirty="0">
                <a:solidFill>
                  <a:schemeClr val="accent6">
                    <a:lumMod val="20000"/>
                    <a:lumOff val="80000"/>
                  </a:schemeClr>
                </a:solidFill>
                <a:effectLst/>
                <a:latin typeface="Arial" panose="020B0604020202020204" pitchFamily="34" charset="0"/>
              </a:rPr>
              <a:t> </a:t>
            </a:r>
            <a:endParaRPr lang="de-DE" sz="1400" noProof="0" dirty="0">
              <a:solidFill>
                <a:schemeClr val="accent6">
                  <a:lumMod val="20000"/>
                  <a:lumOff val="80000"/>
                </a:schemeClr>
              </a:solidFill>
            </a:endParaRPr>
          </a:p>
          <a:p>
            <a:r>
              <a:rPr lang="de-DE" sz="1400" noProof="0" dirty="0">
                <a:solidFill>
                  <a:srgbClr val="B2B2B2"/>
                </a:solidFill>
              </a:rPr>
              <a:t>--</a:t>
            </a:r>
            <a:r>
              <a:rPr lang="de-DE" sz="1400" dirty="0">
                <a:solidFill>
                  <a:srgbClr val="B2B2B2"/>
                </a:solidFill>
              </a:rPr>
              <a:t>Typ 2</a:t>
            </a:r>
            <a:r>
              <a:rPr lang="de-DE" sz="1400" noProof="0" dirty="0">
                <a:solidFill>
                  <a:schemeClr val="accent6">
                    <a:lumMod val="20000"/>
                    <a:lumOff val="80000"/>
                  </a:schemeClr>
                </a:solidFill>
              </a:rPr>
              <a:t>Typ 2:</a:t>
            </a:r>
            <a:r>
              <a:rPr lang="de-DE" sz="1400" noProof="0" dirty="0"/>
              <a:t> </a:t>
            </a:r>
            <a:r>
              <a:rPr lang="de-DE" sz="1400" noProof="0" dirty="0">
                <a:solidFill>
                  <a:schemeClr val="accent6">
                    <a:lumMod val="20000"/>
                    <a:lumOff val="80000"/>
                  </a:schemeClr>
                </a:solidFill>
              </a:rPr>
              <a:t>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den subretinalen Raum (d. h. direkt </a:t>
            </a:r>
            <a:r>
              <a:rPr lang="de-DE" sz="1400" i="1" noProof="0" dirty="0">
                <a:solidFill>
                  <a:schemeClr val="accent6">
                    <a:lumMod val="20000"/>
                    <a:lumOff val="80000"/>
                  </a:schemeClr>
                </a:solidFill>
              </a:rPr>
              <a:t>oberhalb </a:t>
            </a:r>
            <a:r>
              <a:rPr lang="de-DE" sz="1400" noProof="0" dirty="0">
                <a:solidFill>
                  <a:schemeClr val="accent6">
                    <a:lumMod val="20000"/>
                    <a:lumOff val="80000"/>
                  </a:schemeClr>
                </a:solidFill>
              </a:rPr>
              <a:t>des RPE)</a:t>
            </a:r>
          </a:p>
          <a:p>
            <a:r>
              <a:rPr lang="de-DE" sz="1400" noProof="0" dirty="0">
                <a:solidFill>
                  <a:srgbClr val="B2B2B2"/>
                </a:solidFill>
              </a:rPr>
              <a:t>--</a:t>
            </a:r>
            <a:r>
              <a:rPr lang="de-DE" sz="1400" dirty="0">
                <a:solidFill>
                  <a:srgbClr val="B2B2B2"/>
                </a:solidFill>
              </a:rPr>
              <a:t>Typ 3</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Tree>
    <p:extLst>
      <p:ext uri="{BB962C8B-B14F-4D97-AF65-F5344CB8AC3E}">
        <p14:creationId xmlns:p14="http://schemas.microsoft.com/office/powerpoint/2010/main" val="2057929778"/>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9FEA26-FCE0-EB8A-555E-EB157623C5C1}"/>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250222E0-4970-8ADE-1FA4-968B7475E38B}"/>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4183158-835D-33CA-05BE-237148084A18}"/>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ADDF179-7EA1-EF84-E1C6-E9E53A7D7C3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FD307A5B-93A9-7981-4430-ABBFA8545FA0}"/>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45C6AB1C-10FA-9A67-ECBA-43327D6AC66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0E02CBC-2543-7A89-EF1D-671C63CCC02A}"/>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189</a:t>
            </a:fld>
            <a:endParaRPr lang="de-DE" noProof="0" dirty="0"/>
          </a:p>
        </p:txBody>
      </p:sp>
      <p:sp>
        <p:nvSpPr>
          <p:cNvPr id="9" name="Content Placeholder 5">
            <a:extLst>
              <a:ext uri="{FF2B5EF4-FFF2-40B4-BE49-F238E27FC236}">
                <a16:creationId xmlns:a16="http://schemas.microsoft.com/office/drawing/2014/main" id="{0179939A-F3F3-C4E4-5889-8192F94A3EEB}"/>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8E551EB6-AB36-7CFE-3E84-5C117DA2664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F399CFF1-D5DF-EF1A-89FB-790C013FE5BA}"/>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7168B4A4-14A5-7517-33D4-F0EA16849609}"/>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B0CE11CE-BED6-8BD3-E181-2B48F2B16E49}"/>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703C4E59-36AB-C81F-5DEB-4ED21DE6EB86}"/>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die Bruchsche Membran und/oder den sub-RPE-Raum</a:t>
            </a:r>
            <a:r>
              <a:rPr lang="de-DE" sz="1400" b="0" i="0" noProof="0" dirty="0">
                <a:solidFill>
                  <a:srgbClr val="0000FF"/>
                </a:solidFill>
                <a:effectLst/>
                <a:latin typeface="Arial" panose="020B0604020202020204" pitchFamily="34" charset="0"/>
              </a:rPr>
              <a:t> </a:t>
            </a:r>
            <a:endParaRPr lang="de-DE" sz="1400" noProof="0" dirty="0">
              <a:solidFill>
                <a:srgbClr val="0000FF"/>
              </a:solidFill>
            </a:endParaRPr>
          </a:p>
          <a:p>
            <a:r>
              <a:rPr lang="de-DE" sz="1400" noProof="0" dirty="0">
                <a:solidFill>
                  <a:srgbClr val="B2B2B2"/>
                </a:solidFill>
              </a:rPr>
              <a:t>--</a:t>
            </a:r>
            <a:r>
              <a:rPr lang="de-DE" sz="1400" dirty="0">
                <a:solidFill>
                  <a:srgbClr val="B2B2B2"/>
                </a:solidFill>
              </a:rPr>
              <a:t>Typ 2</a:t>
            </a:r>
            <a:r>
              <a:rPr lang="de-DE" sz="1400" noProof="0" dirty="0">
                <a:solidFill>
                  <a:schemeClr val="accent6">
                    <a:lumMod val="20000"/>
                    <a:lumOff val="80000"/>
                  </a:schemeClr>
                </a:solidFill>
              </a:rPr>
              <a:t>Typ 2:</a:t>
            </a:r>
            <a:r>
              <a:rPr lang="de-DE" sz="1400" noProof="0" dirty="0"/>
              <a:t> </a:t>
            </a:r>
            <a:r>
              <a:rPr lang="de-DE" sz="1400" noProof="0" dirty="0">
                <a:solidFill>
                  <a:schemeClr val="accent6">
                    <a:lumMod val="20000"/>
                    <a:lumOff val="80000"/>
                  </a:schemeClr>
                </a:solidFill>
              </a:rPr>
              <a:t>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den subretinalen Raum (d. h. direkt </a:t>
            </a:r>
            <a:r>
              <a:rPr lang="de-DE" sz="1400" i="1" noProof="0" dirty="0">
                <a:solidFill>
                  <a:schemeClr val="accent6">
                    <a:lumMod val="20000"/>
                    <a:lumOff val="80000"/>
                  </a:schemeClr>
                </a:solidFill>
              </a:rPr>
              <a:t>oberhalb </a:t>
            </a:r>
            <a:r>
              <a:rPr lang="de-DE" sz="1400" noProof="0" dirty="0">
                <a:solidFill>
                  <a:schemeClr val="accent6">
                    <a:lumMod val="20000"/>
                    <a:lumOff val="80000"/>
                  </a:schemeClr>
                </a:solidFill>
              </a:rPr>
              <a:t>des RPE)</a:t>
            </a:r>
          </a:p>
          <a:p>
            <a:r>
              <a:rPr lang="de-DE" sz="1400" noProof="0" dirty="0">
                <a:solidFill>
                  <a:srgbClr val="B2B2B2"/>
                </a:solidFill>
              </a:rPr>
              <a:t>--</a:t>
            </a:r>
            <a:r>
              <a:rPr lang="de-DE" sz="1400" dirty="0">
                <a:solidFill>
                  <a:srgbClr val="B2B2B2"/>
                </a:solidFill>
              </a:rPr>
              <a:t>Typ 3</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
        <p:nvSpPr>
          <p:cNvPr id="14" name="Rectangle 13">
            <a:extLst>
              <a:ext uri="{FF2B5EF4-FFF2-40B4-BE49-F238E27FC236}">
                <a16:creationId xmlns:a16="http://schemas.microsoft.com/office/drawing/2014/main" id="{79410456-09B2-967C-D731-F5FF59BCB7C1}"/>
              </a:ext>
            </a:extLst>
          </p:cNvPr>
          <p:cNvSpPr/>
          <p:nvPr/>
        </p:nvSpPr>
        <p:spPr>
          <a:xfrm>
            <a:off x="1676586" y="5010393"/>
            <a:ext cx="761627"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16557690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7C00E20-7E03-42B1-8D11-DDEFE9816036}"/>
              </a:ext>
            </a:extLst>
          </p:cNvPr>
          <p:cNvSpPr/>
          <p:nvPr/>
        </p:nvSpPr>
        <p:spPr>
          <a:xfrm>
            <a:off x="685800" y="1359243"/>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21336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a:t>
            </a:r>
            <a:r>
              <a:rPr lang="de-DE" sz="1800" noProof="0" dirty="0">
                <a:solidFill>
                  <a:srgbClr val="0000FF"/>
                </a:solidFill>
                <a:latin typeface="Arial" panose="020B0604020202020204" pitchFamily="34" charset="0"/>
              </a:rPr>
              <a:t> 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a:t>
            </a:r>
            <a:r>
              <a:rPr lang="de-DE" sz="1800" dirty="0">
                <a:latin typeface="Arial" panose="020B0604020202020204" pitchFamily="34" charset="0"/>
              </a:rPr>
              <a:t>für 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 </a:t>
            </a:r>
            <a:r>
              <a:rPr lang="de-DE" sz="1800" noProof="0" dirty="0">
                <a:latin typeface="Arial" panose="020B0604020202020204" pitchFamily="34" charset="0"/>
              </a:rPr>
              <a:t>in der Makula</a:t>
            </a: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19</a:t>
            </a:fld>
            <a:endParaRPr lang="de-DE" noProof="0" dirty="0"/>
          </a:p>
        </p:txBody>
      </p:sp>
      <p:sp>
        <p:nvSpPr>
          <p:cNvPr id="7" name="Rectangle 6">
            <a:extLst>
              <a:ext uri="{FF2B5EF4-FFF2-40B4-BE49-F238E27FC236}">
                <a16:creationId xmlns:a16="http://schemas.microsoft.com/office/drawing/2014/main" id="{DF46FD4F-3EB2-41BF-ABF9-21624A20C82D}"/>
              </a:ext>
            </a:extLst>
          </p:cNvPr>
          <p:cNvSpPr/>
          <p:nvPr/>
        </p:nvSpPr>
        <p:spPr>
          <a:xfrm>
            <a:off x="3200400" y="1981200"/>
            <a:ext cx="758952" cy="304800"/>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291476725"/>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7E11B3-12BF-B0F0-B3DC-FF26CAEF70DC}"/>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42DA4E6B-3F81-986A-421E-EFB810B7CAAA}"/>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1FC72161-CC5A-FD4C-FD7C-C75B7CF02DAC}"/>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CC5086EA-0712-7AAA-57AA-F4E3CB3062F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F7229525-AAB6-489E-179D-748A27FA55F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AAA0DE42-A827-A69F-005D-A6490048756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3A1DC526-9932-774E-376D-011106E7981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190</a:t>
            </a:fld>
            <a:endParaRPr lang="de-DE" noProof="0" dirty="0"/>
          </a:p>
        </p:txBody>
      </p:sp>
      <p:sp>
        <p:nvSpPr>
          <p:cNvPr id="9" name="Content Placeholder 5">
            <a:extLst>
              <a:ext uri="{FF2B5EF4-FFF2-40B4-BE49-F238E27FC236}">
                <a16:creationId xmlns:a16="http://schemas.microsoft.com/office/drawing/2014/main" id="{83D101EB-1983-F8B6-FC74-E5355E503717}"/>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E64AA3A-82D7-59CA-73A6-516487A20C0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0A026052-DD0C-FB5B-408D-68E4002E9A69}"/>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E1BD2571-81EE-6F9D-E8F2-D34258F5D3FF}"/>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755C7F9C-4E03-9253-9745-ABD4B6E74031}"/>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28144E4E-DD76-A31D-EAFA-444CD0AFAFE4}"/>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die Bruchsche Membran und/oder den sub-RPE-Raum</a:t>
            </a:r>
            <a:r>
              <a:rPr lang="de-DE" sz="1400" b="0" i="0" noProof="0" dirty="0">
                <a:solidFill>
                  <a:srgbClr val="0000FF"/>
                </a:solidFill>
                <a:effectLst/>
                <a:latin typeface="Arial" panose="020B0604020202020204" pitchFamily="34" charset="0"/>
              </a:rPr>
              <a:t> </a:t>
            </a:r>
            <a:endParaRPr lang="de-DE" sz="1400" noProof="0" dirty="0">
              <a:solidFill>
                <a:srgbClr val="0000FF"/>
              </a:solidFill>
            </a:endParaRPr>
          </a:p>
          <a:p>
            <a:r>
              <a:rPr lang="de-DE" sz="1400" noProof="0" dirty="0">
                <a:solidFill>
                  <a:srgbClr val="B2B2B2"/>
                </a:solidFill>
              </a:rPr>
              <a:t>--</a:t>
            </a:r>
            <a:r>
              <a:rPr lang="de-DE" sz="1400" dirty="0">
                <a:solidFill>
                  <a:srgbClr val="B2B2B2"/>
                </a:solidFill>
              </a:rPr>
              <a:t>Typ 2</a:t>
            </a:r>
            <a:r>
              <a:rPr lang="de-DE" sz="1400" noProof="0" dirty="0">
                <a:solidFill>
                  <a:schemeClr val="accent6">
                    <a:lumMod val="20000"/>
                    <a:lumOff val="80000"/>
                  </a:schemeClr>
                </a:solidFill>
              </a:rPr>
              <a:t>Typ 2:</a:t>
            </a:r>
            <a:r>
              <a:rPr lang="de-DE" sz="1400" noProof="0" dirty="0"/>
              <a:t> </a:t>
            </a:r>
            <a:r>
              <a:rPr lang="de-DE" sz="1400" noProof="0" dirty="0">
                <a:solidFill>
                  <a:schemeClr val="accent6">
                    <a:lumMod val="20000"/>
                    <a:lumOff val="80000"/>
                  </a:schemeClr>
                </a:solidFill>
              </a:rPr>
              <a:t>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den subretinalen Raum (d. h. direkt </a:t>
            </a:r>
            <a:r>
              <a:rPr lang="de-DE" sz="1400" i="1" noProof="0" dirty="0">
                <a:solidFill>
                  <a:schemeClr val="accent6">
                    <a:lumMod val="20000"/>
                    <a:lumOff val="80000"/>
                  </a:schemeClr>
                </a:solidFill>
              </a:rPr>
              <a:t>oberhalb </a:t>
            </a:r>
            <a:r>
              <a:rPr lang="de-DE" sz="1400" noProof="0" dirty="0">
                <a:solidFill>
                  <a:schemeClr val="accent6">
                    <a:lumMod val="20000"/>
                    <a:lumOff val="80000"/>
                  </a:schemeClr>
                </a:solidFill>
              </a:rPr>
              <a:t>des RPE)</a:t>
            </a:r>
          </a:p>
          <a:p>
            <a:r>
              <a:rPr lang="de-DE" sz="1400" noProof="0" dirty="0">
                <a:solidFill>
                  <a:srgbClr val="B2B2B2"/>
                </a:solidFill>
              </a:rPr>
              <a:t>--</a:t>
            </a:r>
            <a:r>
              <a:rPr lang="de-DE" sz="1400" dirty="0">
                <a:solidFill>
                  <a:srgbClr val="B2B2B2"/>
                </a:solidFill>
              </a:rPr>
              <a:t>Typ 3</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Tree>
    <p:extLst>
      <p:ext uri="{BB962C8B-B14F-4D97-AF65-F5344CB8AC3E}">
        <p14:creationId xmlns:p14="http://schemas.microsoft.com/office/powerpoint/2010/main" val="2837253506"/>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8388DF-081B-C03C-7342-9F8A41C7CF71}"/>
            </a:ext>
          </a:extLst>
        </p:cNvPr>
        <p:cNvGrpSpPr/>
        <p:nvPr/>
      </p:nvGrpSpPr>
      <p:grpSpPr>
        <a:xfrm>
          <a:off x="0" y="0"/>
          <a:ext cx="0" cy="0"/>
          <a:chOff x="0" y="0"/>
          <a:chExt cx="0" cy="0"/>
        </a:xfrm>
      </p:grpSpPr>
      <p:sp>
        <p:nvSpPr>
          <p:cNvPr id="115" name="Explosion: 14 Points 40">
            <a:extLst>
              <a:ext uri="{FF2B5EF4-FFF2-40B4-BE49-F238E27FC236}">
                <a16:creationId xmlns:a16="http://schemas.microsoft.com/office/drawing/2014/main" id="{1E5AEF83-C29A-C8C9-0FEB-FA3CB0DFB5BB}"/>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xplosion: 14 Points 44">
            <a:extLst>
              <a:ext uri="{FF2B5EF4-FFF2-40B4-BE49-F238E27FC236}">
                <a16:creationId xmlns:a16="http://schemas.microsoft.com/office/drawing/2014/main" id="{C4FE4EFE-0510-8D8B-34DD-989F5A05C43A}"/>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xplosion: 14 Points 45">
            <a:extLst>
              <a:ext uri="{FF2B5EF4-FFF2-40B4-BE49-F238E27FC236}">
                <a16:creationId xmlns:a16="http://schemas.microsoft.com/office/drawing/2014/main" id="{268BEFD9-142A-9098-432D-3313650F287B}"/>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xplosion: 14 Points 46">
            <a:extLst>
              <a:ext uri="{FF2B5EF4-FFF2-40B4-BE49-F238E27FC236}">
                <a16:creationId xmlns:a16="http://schemas.microsoft.com/office/drawing/2014/main" id="{6B85D1B4-3909-BCFD-E659-6163B67CC923}"/>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xplosion: 14 Points 47">
            <a:extLst>
              <a:ext uri="{FF2B5EF4-FFF2-40B4-BE49-F238E27FC236}">
                <a16:creationId xmlns:a16="http://schemas.microsoft.com/office/drawing/2014/main" id="{C35FBF37-D038-8519-1550-4A763BC81FAB}"/>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xplosion: 14 Points 48">
            <a:extLst>
              <a:ext uri="{FF2B5EF4-FFF2-40B4-BE49-F238E27FC236}">
                <a16:creationId xmlns:a16="http://schemas.microsoft.com/office/drawing/2014/main" id="{47D9D3EF-8D84-CCD0-30B3-F795D1CD738B}"/>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xplosion: 14 Points 49">
            <a:extLst>
              <a:ext uri="{FF2B5EF4-FFF2-40B4-BE49-F238E27FC236}">
                <a16:creationId xmlns:a16="http://schemas.microsoft.com/office/drawing/2014/main" id="{9F4DB203-9150-6045-A0D3-4A4D53A37B5D}"/>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xplosion: 14 Points 50">
            <a:extLst>
              <a:ext uri="{FF2B5EF4-FFF2-40B4-BE49-F238E27FC236}">
                <a16:creationId xmlns:a16="http://schemas.microsoft.com/office/drawing/2014/main" id="{61348228-0E69-3A6C-E722-DCAD46898504}"/>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Rectangle 64">
            <a:extLst>
              <a:ext uri="{FF2B5EF4-FFF2-40B4-BE49-F238E27FC236}">
                <a16:creationId xmlns:a16="http://schemas.microsoft.com/office/drawing/2014/main" id="{1D112ACB-8D10-0191-B19F-047BD771EEAE}"/>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DAEF39BC-799B-2B19-0041-60FF535F5D88}"/>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B6773BB7-9FBB-07C6-D6DA-41E60EFBBF56}"/>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F891A08D-10CC-1760-4056-FCA3DC0BA5AD}"/>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23FE0101-DC92-8BAB-30E9-7690840CB0C7}"/>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8E153C4B-A41A-BE4B-4314-70345E14454E}"/>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7A187228-221E-01A1-304D-555884299A8E}"/>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endParaRPr lang="de-DE" sz="2200" kern="0" dirty="0">
              <a:solidFill>
                <a:srgbClr val="B2B2B2"/>
              </a:solidFill>
              <a:latin typeface="Arial" panose="020B0604020202020204" pitchFamily="34" charset="0"/>
            </a:endParaRP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chemeClr val="bg2">
                    <a:lumMod val="40000"/>
                    <a:lumOff val="60000"/>
                  </a:schemeClr>
                </a:solidFill>
                <a:latin typeface="Arial" panose="020B0604020202020204" pitchFamily="34" charset="0"/>
              </a:rPr>
              <a:t>     Innere Kollagenschicht</a:t>
            </a:r>
          </a:p>
          <a:p>
            <a:pPr marL="344487" lvl="1" indent="0">
              <a:buNone/>
            </a:pPr>
            <a:r>
              <a:rPr lang="de-DE" sz="2200" kern="0" dirty="0">
                <a:solidFill>
                  <a:schemeClr val="bg2">
                    <a:lumMod val="40000"/>
                    <a:lumOff val="60000"/>
                  </a:schemeClr>
                </a:solidFill>
                <a:latin typeface="Arial" panose="020B0604020202020204" pitchFamily="34" charset="0"/>
              </a:rPr>
              <a:t>El  Elastische Schicht</a:t>
            </a:r>
          </a:p>
          <a:p>
            <a:pPr marL="344487" lvl="1" indent="0">
              <a:buNone/>
            </a:pPr>
            <a:r>
              <a:rPr lang="de-DE" sz="2200" kern="0" dirty="0">
                <a:solidFill>
                  <a:schemeClr val="bg2">
                    <a:lumMod val="40000"/>
                    <a:lumOff val="60000"/>
                  </a:schemeClr>
                </a:solidFill>
                <a:latin typeface="Arial" panose="020B0604020202020204" pitchFamily="34" charset="0"/>
              </a:rPr>
              <a:t>     Äußere Kollagenschicht</a:t>
            </a:r>
          </a:p>
          <a:p>
            <a:pPr marL="344487" lvl="1" indent="0">
              <a:buNone/>
            </a:pPr>
            <a:r>
              <a:rPr lang="de-DE" sz="2200" kern="0" dirty="0">
                <a:solidFill>
                  <a:schemeClr val="bg2">
                    <a:lumMod val="40000"/>
                    <a:lumOff val="60000"/>
                  </a:schemeClr>
                </a:solidFill>
                <a:latin typeface="Arial" panose="020B0604020202020204" pitchFamily="34" charset="0"/>
              </a:rPr>
              <a:t>     Basalmembran der </a:t>
            </a:r>
            <a:r>
              <a:rPr lang="de-DE" sz="2200" kern="0" dirty="0" err="1">
                <a:solidFill>
                  <a:schemeClr val="bg2">
                    <a:lumMod val="40000"/>
                    <a:lumOff val="60000"/>
                  </a:schemeClr>
                </a:solidFill>
                <a:latin typeface="Arial" panose="020B0604020202020204" pitchFamily="34" charset="0"/>
              </a:rPr>
              <a:t>Choriokapillaris</a:t>
            </a:r>
            <a:endParaRPr lang="de-DE" sz="2200" kern="0" dirty="0">
              <a:solidFill>
                <a:schemeClr val="bg2">
                  <a:lumMod val="40000"/>
                  <a:lumOff val="60000"/>
                </a:schemeClr>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E9287A80-7570-DA41-080D-1873F72D3D4A}"/>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191</a:t>
            </a:fld>
            <a:endParaRPr lang="de-DE" noProof="0" dirty="0"/>
          </a:p>
        </p:txBody>
      </p:sp>
      <p:sp>
        <p:nvSpPr>
          <p:cNvPr id="4" name="Rectangle 3">
            <a:extLst>
              <a:ext uri="{FF2B5EF4-FFF2-40B4-BE49-F238E27FC236}">
                <a16:creationId xmlns:a16="http://schemas.microsoft.com/office/drawing/2014/main" id="{BDF67947-3822-5169-5CD5-DD28A18D1323}"/>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391A72D0-D4F0-76A3-189D-24981DEC9574}"/>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28EF97FA-468C-9AF9-FAEE-38A3C21385DF}"/>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BE97BDDC-76D0-DACE-ED12-637D4C4A51F8}"/>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C8FE9022-FB55-48A4-CC6F-FD01563B89CA}"/>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F175A306-16F4-CC42-80E6-F16D0B1A7BFC}"/>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FF3C416C-F238-4544-DD0A-D7794BBFCEFE}"/>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E8DA1A30-43D3-0B12-E783-CB4B87AD95A9}"/>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A09FF06A-3387-6145-8E33-6B105AD5FF7B}"/>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352C3512-BFCF-9116-6F8E-10473DBB2B5A}"/>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A00E1AFB-E30B-3F61-2033-F8A67C98C796}"/>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8D45971C-E2E2-0FAA-BBC4-94392521B8B6}"/>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353248F0-3884-9F71-F3B0-16F7D183A32D}"/>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16120B1C-77F0-E884-B0A0-7E43D4B10DD8}"/>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D7B814EB-F877-7E3E-32CA-D87B34FE5FE1}"/>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A67073BA-63F5-0E9E-84C8-85D079CE232D}"/>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F301EE83-217D-4C9C-7CD6-1A60459C6A18}"/>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155B10FD-47AA-9535-A9EB-77C86C88A027}"/>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EFFC48F1-0D7F-364F-EEF7-C79AE1C6F78B}"/>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EE04897C-2524-4DCC-83B0-991A1F01A289}"/>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D01ACC4B-1654-0D39-3B7B-548684865A91}"/>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0102F432-940A-0AE1-BB70-59003C9D0EE8}"/>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E1D6C42C-3D89-0264-D590-95CEF6A15F9E}"/>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6DAF6D02-7CC0-E600-0802-D64CBBAA5836}"/>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73A48862-1BF9-4457-F27D-736C04A1C7E2}"/>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6389E95B-7041-DE45-209F-A81E2B25DC27}"/>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30476AC3-C019-6C9F-8F7E-844969689EA2}"/>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328A8013-DB07-C498-E493-135E92EF708C}"/>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97F4CA91-69DD-8DF5-526D-492DFB1D3A82}"/>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D11A205C-41C4-7636-D400-4D3656860614}"/>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1B1EAAE1-7B8D-5026-6280-2C626595E99D}"/>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4D5C9A59-0469-5A0C-FF2A-A86595A96843}"/>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7559A0B2-1A79-F2A0-F9F4-0081B996E4F9}"/>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B20A0B68-8C16-81AE-34FD-0D6A7BE36564}"/>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F62D2650-F538-7301-ABA6-FB936B4335A6}"/>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157F4772-4456-3036-407C-446199D6F813}"/>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96216002-21B1-B560-002C-FBA425972647}"/>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4D0B5220-3CA5-D8C9-243E-67B6EEA717D0}"/>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C41BA188-8C31-9A9B-6C11-F29DDD01F365}"/>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F46E3325-F289-121D-E3A9-BA052CC3B31D}"/>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D83FBA00-A37F-D8A7-EE89-2CD8E993FBC5}"/>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4E41578A-FAFB-1D2E-A972-F1A204A05124}"/>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28971061-8C76-6A3F-56FF-5F517537D7BA}"/>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6F906319-BE11-AC31-25F7-AA7EC3D8EFC1}"/>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5DC9578A-BEAE-8442-FCFA-B9E8CF1C1D9B}"/>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2300E251-231F-7556-C3D9-4FB60A3165C5}"/>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5095FB50-4F59-C8D7-9F8B-50AE0A6AF669}"/>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6E7496CB-F1C5-D2A4-4648-9860840B2EF0}"/>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9C38094B-0AC9-43E4-DDAD-83F2C29AFFC0}"/>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62EDFF1C-FC56-2BA5-3F22-4F34E84BDE63}"/>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D3CEB7F8-F3C8-A573-00F6-7F1B9CAFA939}"/>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6C379783-D7F4-92B2-BFB6-76329EB4665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055506D2-5485-68C3-EE97-DBA9B5F1E0D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FB13C5FC-E6C3-9720-852B-79B3C2086CE1}"/>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C51457CE-1C09-FCD2-AA8C-FE0E223D89E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F32AE8F9-28C4-CAC2-0D17-58CD9278101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21A3A0F8-7134-BA9B-32FD-07829CBB7A8E}"/>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A88777AC-C5DA-A5D0-70FF-8D094F47F3C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16D80BAD-4910-256E-2A08-6D95F4CDEBF5}"/>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A56721B0-D6C2-4CE5-FE0F-03C53655B8D0}"/>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765E4DE4-356D-9689-9DCD-ABA9E9652AA7}"/>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A6CC324D-2DE7-C79C-AA9D-305736410679}"/>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B36BC25B-7CE0-EEB9-6F6C-5A8CFC3463A0}"/>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9A2798C9-3400-C5BC-D14C-DF7110ACB7E8}"/>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C04E1CB2-36FB-387E-0218-62E67991A11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28FB6C62-FCDA-BDC5-67E4-48938025798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AC1BF94C-A8AA-D7B3-D4BF-6D9B69562588}"/>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CB7A0E6A-8D3C-6ABB-6BD5-173FA22A1FCA}"/>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40CB5600-AB0B-E9FD-FE57-105AE4AB101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013611DC-9964-6D89-9DBB-FD954AA665DD}"/>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B6173545-0502-9EBF-2C2F-A4F382566EA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15DFFF08-393C-4E77-EECA-8AFE97197A1C}"/>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97984250-FD06-809D-AF89-E93C13B29251}"/>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D1078A59-8DA7-673C-5EB0-93D968672AA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BC757B9B-603E-CCA1-EDB0-795858E7B9E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74AAD8D7-0436-A195-3103-A0EF49058ED3}"/>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75B3B597-6823-64D3-3707-FFD4E8B87708}"/>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CC7EDEF7-BEAC-6BBD-A1FA-ABCED2246D05}"/>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F1996B30-5BD4-F748-C049-7BD24A20C65D}"/>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E504F819-DD31-1F4B-191C-996A5AEB39CC}"/>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BE12DB1C-FCA7-6644-00F8-4CD52CFD5FF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1088CC2B-942E-3935-589C-83EDF2B6137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6A8574AF-9D70-59ED-7081-0A015DF27DAF}"/>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584738CC-4775-62EE-4B44-E2B18727DAD9}"/>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747E6C5C-85D6-0D64-FC6A-A74958A602E7}"/>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F4E26832-C1C1-636C-95A7-A54A662F1D6D}"/>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TextBox 121907">
            <a:extLst>
              <a:ext uri="{FF2B5EF4-FFF2-40B4-BE49-F238E27FC236}">
                <a16:creationId xmlns:a16="http://schemas.microsoft.com/office/drawing/2014/main" id="{66B87107-A375-ECB7-2B23-F08AF696451A}"/>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sp>
        <p:nvSpPr>
          <p:cNvPr id="97" name="TextBox 3">
            <a:extLst>
              <a:ext uri="{FF2B5EF4-FFF2-40B4-BE49-F238E27FC236}">
                <a16:creationId xmlns:a16="http://schemas.microsoft.com/office/drawing/2014/main" id="{2E02051B-3380-4A5E-402E-1534F218C5BC}"/>
              </a:ext>
            </a:extLst>
          </p:cNvPr>
          <p:cNvSpPr txBox="1"/>
          <p:nvPr/>
        </p:nvSpPr>
        <p:spPr>
          <a:xfrm>
            <a:off x="5427199" y="2793594"/>
            <a:ext cx="3352800" cy="518091"/>
          </a:xfrm>
          <a:prstGeom prst="rect">
            <a:avLst/>
          </a:prstGeom>
          <a:noFill/>
        </p:spPr>
        <p:txBody>
          <a:bodyPr wrap="square" lIns="25400" tIns="12700" rIns="25400" bIns="12700" rtlCol="0">
            <a:spAutoFit/>
          </a:bodyPr>
          <a:lstStyle/>
          <a:p>
            <a:r>
              <a:rPr lang="de-DE" sz="1600" b="1" i="1" noProof="0" dirty="0"/>
              <a:t>Typ 1 MNV in der </a:t>
            </a:r>
            <a:r>
              <a:rPr lang="de-DE" sz="1600" b="1" i="1" noProof="0" dirty="0">
                <a:solidFill>
                  <a:srgbClr val="0000FF"/>
                </a:solidFill>
              </a:rPr>
              <a:t>Bruchschen Membran  </a:t>
            </a:r>
          </a:p>
        </p:txBody>
      </p:sp>
      <p:grpSp>
        <p:nvGrpSpPr>
          <p:cNvPr id="99" name="Group 10">
            <a:extLst>
              <a:ext uri="{FF2B5EF4-FFF2-40B4-BE49-F238E27FC236}">
                <a16:creationId xmlns:a16="http://schemas.microsoft.com/office/drawing/2014/main" id="{57546909-3F7D-BBAF-AF3B-94A36A628CE8}"/>
              </a:ext>
            </a:extLst>
          </p:cNvPr>
          <p:cNvGrpSpPr/>
          <p:nvPr/>
        </p:nvGrpSpPr>
        <p:grpSpPr>
          <a:xfrm>
            <a:off x="944815" y="3634058"/>
            <a:ext cx="3909124" cy="570435"/>
            <a:chOff x="944815" y="3371980"/>
            <a:chExt cx="3909124" cy="570435"/>
          </a:xfrm>
        </p:grpSpPr>
        <p:sp>
          <p:nvSpPr>
            <p:cNvPr id="102" name="Rectangle 4">
              <a:extLst>
                <a:ext uri="{FF2B5EF4-FFF2-40B4-BE49-F238E27FC236}">
                  <a16:creationId xmlns:a16="http://schemas.microsoft.com/office/drawing/2014/main" id="{5CDBD36B-3930-FD4E-0306-C4377CDEF535}"/>
                </a:ext>
              </a:extLst>
            </p:cNvPr>
            <p:cNvSpPr/>
            <p:nvPr/>
          </p:nvSpPr>
          <p:spPr>
            <a:xfrm>
              <a:off x="961352" y="3435125"/>
              <a:ext cx="3892587" cy="3177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3" name="Freeform: Shape 228">
              <a:extLst>
                <a:ext uri="{FF2B5EF4-FFF2-40B4-BE49-F238E27FC236}">
                  <a16:creationId xmlns:a16="http://schemas.microsoft.com/office/drawing/2014/main" id="{554DA529-9CAC-47C1-8CD1-4254590BEFF4}"/>
                </a:ext>
              </a:extLst>
            </p:cNvPr>
            <p:cNvSpPr/>
            <p:nvPr/>
          </p:nvSpPr>
          <p:spPr>
            <a:xfrm>
              <a:off x="944815" y="3394113"/>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4" name="Freeform: Shape 232">
              <a:extLst>
                <a:ext uri="{FF2B5EF4-FFF2-40B4-BE49-F238E27FC236}">
                  <a16:creationId xmlns:a16="http://schemas.microsoft.com/office/drawing/2014/main" id="{C604E4AC-AEB2-74F7-DCEB-F99E0EB43300}"/>
                </a:ext>
              </a:extLst>
            </p:cNvPr>
            <p:cNvSpPr/>
            <p:nvPr/>
          </p:nvSpPr>
          <p:spPr>
            <a:xfrm>
              <a:off x="3216347" y="3371980"/>
              <a:ext cx="1342305"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5" name="Freeform: Shape 234">
              <a:extLst>
                <a:ext uri="{FF2B5EF4-FFF2-40B4-BE49-F238E27FC236}">
                  <a16:creationId xmlns:a16="http://schemas.microsoft.com/office/drawing/2014/main" id="{21893964-3490-36D0-3331-82875BC2BD6A}"/>
                </a:ext>
              </a:extLst>
            </p:cNvPr>
            <p:cNvSpPr/>
            <p:nvPr/>
          </p:nvSpPr>
          <p:spPr>
            <a:xfrm>
              <a:off x="969819" y="3380734"/>
              <a:ext cx="2613844"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110" name="Freeform: Shape 239">
            <a:extLst>
              <a:ext uri="{FF2B5EF4-FFF2-40B4-BE49-F238E27FC236}">
                <a16:creationId xmlns:a16="http://schemas.microsoft.com/office/drawing/2014/main" id="{836C72EB-F206-15DD-DEE8-2643402D817A}"/>
              </a:ext>
            </a:extLst>
          </p:cNvPr>
          <p:cNvSpPr/>
          <p:nvPr/>
        </p:nvSpPr>
        <p:spPr>
          <a:xfrm rot="5400000">
            <a:off x="1953017" y="4294441"/>
            <a:ext cx="1570498"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1" name="Freeform: Shape 240">
            <a:extLst>
              <a:ext uri="{FF2B5EF4-FFF2-40B4-BE49-F238E27FC236}">
                <a16:creationId xmlns:a16="http://schemas.microsoft.com/office/drawing/2014/main" id="{DE001E40-FF09-9002-A9A1-834B108398C2}"/>
              </a:ext>
            </a:extLst>
          </p:cNvPr>
          <p:cNvSpPr/>
          <p:nvPr/>
        </p:nvSpPr>
        <p:spPr>
          <a:xfrm rot="16200000">
            <a:off x="1975682" y="4320694"/>
            <a:ext cx="1590251"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2" name="Cylinder 2">
            <a:extLst>
              <a:ext uri="{FF2B5EF4-FFF2-40B4-BE49-F238E27FC236}">
                <a16:creationId xmlns:a16="http://schemas.microsoft.com/office/drawing/2014/main" id="{CC6CE469-3A12-68B9-34C8-163935D743E9}"/>
              </a:ext>
            </a:extLst>
          </p:cNvPr>
          <p:cNvSpPr/>
          <p:nvPr/>
        </p:nvSpPr>
        <p:spPr>
          <a:xfrm>
            <a:off x="2478989" y="4081314"/>
            <a:ext cx="548303" cy="1119221"/>
          </a:xfrm>
          <a:prstGeom prst="ca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3" name="Cylinder 62">
            <a:extLst>
              <a:ext uri="{FF2B5EF4-FFF2-40B4-BE49-F238E27FC236}">
                <a16:creationId xmlns:a16="http://schemas.microsoft.com/office/drawing/2014/main" id="{05EAD36C-B8C6-FA67-4252-D5414DD37D46}"/>
              </a:ext>
            </a:extLst>
          </p:cNvPr>
          <p:cNvSpPr/>
          <p:nvPr/>
        </p:nvSpPr>
        <p:spPr>
          <a:xfrm rot="10800000">
            <a:off x="2471550" y="4072078"/>
            <a:ext cx="548303" cy="1119221"/>
          </a:xfrm>
          <a:prstGeom prst="ca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4" name="TextBox 1">
            <a:extLst>
              <a:ext uri="{FF2B5EF4-FFF2-40B4-BE49-F238E27FC236}">
                <a16:creationId xmlns:a16="http://schemas.microsoft.com/office/drawing/2014/main" id="{25279C00-409E-7716-B278-4D8DC92C8FA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4209228725"/>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84862E-DE94-496C-48F7-25C6428068AB}"/>
            </a:ext>
          </a:extLst>
        </p:cNvPr>
        <p:cNvGrpSpPr/>
        <p:nvPr/>
      </p:nvGrpSpPr>
      <p:grpSpPr>
        <a:xfrm>
          <a:off x="0" y="0"/>
          <a:ext cx="0" cy="0"/>
          <a:chOff x="0" y="0"/>
          <a:chExt cx="0" cy="0"/>
        </a:xfrm>
      </p:grpSpPr>
      <p:grpSp>
        <p:nvGrpSpPr>
          <p:cNvPr id="44" name="Group 186">
            <a:extLst>
              <a:ext uri="{FF2B5EF4-FFF2-40B4-BE49-F238E27FC236}">
                <a16:creationId xmlns:a16="http://schemas.microsoft.com/office/drawing/2014/main" id="{4AE07019-2777-8F14-2ACB-74EAE27F74FC}"/>
              </a:ext>
            </a:extLst>
          </p:cNvPr>
          <p:cNvGrpSpPr/>
          <p:nvPr/>
        </p:nvGrpSpPr>
        <p:grpSpPr>
          <a:xfrm rot="10800000">
            <a:off x="775347" y="2514600"/>
            <a:ext cx="3909124" cy="674459"/>
            <a:chOff x="944815" y="3371980"/>
            <a:chExt cx="3909124" cy="570435"/>
          </a:xfrm>
        </p:grpSpPr>
        <p:sp>
          <p:nvSpPr>
            <p:cNvPr id="100" name="Rectangle 187">
              <a:extLst>
                <a:ext uri="{FF2B5EF4-FFF2-40B4-BE49-F238E27FC236}">
                  <a16:creationId xmlns:a16="http://schemas.microsoft.com/office/drawing/2014/main" id="{86F51C27-4BBD-B722-A7B4-BF14A432B6E9}"/>
                </a:ext>
              </a:extLst>
            </p:cNvPr>
            <p:cNvSpPr/>
            <p:nvPr/>
          </p:nvSpPr>
          <p:spPr>
            <a:xfrm>
              <a:off x="961352" y="3435125"/>
              <a:ext cx="3892587" cy="3177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1" name="Freeform: Shape 188">
              <a:extLst>
                <a:ext uri="{FF2B5EF4-FFF2-40B4-BE49-F238E27FC236}">
                  <a16:creationId xmlns:a16="http://schemas.microsoft.com/office/drawing/2014/main" id="{90A8F07D-474A-2D87-FD31-29752100A1A8}"/>
                </a:ext>
              </a:extLst>
            </p:cNvPr>
            <p:cNvSpPr/>
            <p:nvPr/>
          </p:nvSpPr>
          <p:spPr>
            <a:xfrm>
              <a:off x="944815" y="3394113"/>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6" name="Freeform: Shape 189">
              <a:extLst>
                <a:ext uri="{FF2B5EF4-FFF2-40B4-BE49-F238E27FC236}">
                  <a16:creationId xmlns:a16="http://schemas.microsoft.com/office/drawing/2014/main" id="{0210C97C-9108-5FC2-E560-B9ED52610194}"/>
                </a:ext>
              </a:extLst>
            </p:cNvPr>
            <p:cNvSpPr/>
            <p:nvPr/>
          </p:nvSpPr>
          <p:spPr>
            <a:xfrm>
              <a:off x="3216347" y="3371980"/>
              <a:ext cx="1342305"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7" name="Freeform: Shape 190">
              <a:extLst>
                <a:ext uri="{FF2B5EF4-FFF2-40B4-BE49-F238E27FC236}">
                  <a16:creationId xmlns:a16="http://schemas.microsoft.com/office/drawing/2014/main" id="{2D483EF4-1AFD-AF9B-B315-A78BA993A011}"/>
                </a:ext>
              </a:extLst>
            </p:cNvPr>
            <p:cNvSpPr/>
            <p:nvPr/>
          </p:nvSpPr>
          <p:spPr>
            <a:xfrm>
              <a:off x="969819" y="3380734"/>
              <a:ext cx="2613844"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10" name="Rectangle 9">
            <a:extLst>
              <a:ext uri="{FF2B5EF4-FFF2-40B4-BE49-F238E27FC236}">
                <a16:creationId xmlns:a16="http://schemas.microsoft.com/office/drawing/2014/main" id="{F39A4456-2B37-60E4-78F0-5D58C72CE0EC}"/>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23334D93-B575-9F37-9278-3CB7A604F3BE}"/>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79BF3825-DFF1-7049-7112-F133B9D59FD0}"/>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8FCD248B-7E7D-5697-D41D-E660035304B8}"/>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cxnSp>
        <p:nvCxnSpPr>
          <p:cNvPr id="117" name="Straight Connector 156">
            <a:extLst>
              <a:ext uri="{FF2B5EF4-FFF2-40B4-BE49-F238E27FC236}">
                <a16:creationId xmlns:a16="http://schemas.microsoft.com/office/drawing/2014/main" id="{6C382DE6-DD75-EEE2-316C-FCFFA30B3CCB}"/>
              </a:ext>
            </a:extLst>
          </p:cNvPr>
          <p:cNvCxnSpPr>
            <a:cxnSpLocks/>
          </p:cNvCxnSpPr>
          <p:nvPr/>
        </p:nvCxnSpPr>
        <p:spPr>
          <a:xfrm>
            <a:off x="1017104" y="2667000"/>
            <a:ext cx="4088296" cy="13057"/>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2" name="Rectangle 11">
            <a:extLst>
              <a:ext uri="{FF2B5EF4-FFF2-40B4-BE49-F238E27FC236}">
                <a16:creationId xmlns:a16="http://schemas.microsoft.com/office/drawing/2014/main" id="{7F0B0F9D-E65D-FA51-7030-11951D6F1482}"/>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840ECA63-5A53-7B8D-7B36-993F7156F777}"/>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endParaRPr lang="de-DE" sz="2200" kern="0" dirty="0">
              <a:solidFill>
                <a:srgbClr val="B2B2B2"/>
              </a:solidFill>
              <a:latin typeface="Arial" panose="020B0604020202020204" pitchFamily="34" charset="0"/>
            </a:endParaRP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chemeClr val="bg2">
                    <a:lumMod val="40000"/>
                    <a:lumOff val="60000"/>
                  </a:schemeClr>
                </a:solidFill>
                <a:latin typeface="Arial" panose="020B0604020202020204" pitchFamily="34" charset="0"/>
              </a:rPr>
              <a:t>     Innere Kollagenschicht</a:t>
            </a:r>
          </a:p>
          <a:p>
            <a:pPr marL="344487" lvl="1" indent="0">
              <a:buNone/>
            </a:pPr>
            <a:r>
              <a:rPr lang="de-DE" sz="2200" kern="0" dirty="0">
                <a:solidFill>
                  <a:schemeClr val="bg2">
                    <a:lumMod val="40000"/>
                    <a:lumOff val="60000"/>
                  </a:schemeClr>
                </a:solidFill>
                <a:latin typeface="Arial" panose="020B0604020202020204" pitchFamily="34" charset="0"/>
              </a:rPr>
              <a:t>El  Elastische Schicht</a:t>
            </a:r>
          </a:p>
          <a:p>
            <a:pPr marL="344487" lvl="1" indent="0">
              <a:buNone/>
            </a:pPr>
            <a:r>
              <a:rPr lang="de-DE" sz="2200" kern="0" dirty="0">
                <a:solidFill>
                  <a:schemeClr val="bg2">
                    <a:lumMod val="40000"/>
                    <a:lumOff val="60000"/>
                  </a:schemeClr>
                </a:solidFill>
                <a:latin typeface="Arial" panose="020B0604020202020204" pitchFamily="34" charset="0"/>
              </a:rPr>
              <a:t>     Äußere Kollagenschicht</a:t>
            </a:r>
          </a:p>
          <a:p>
            <a:pPr marL="344487" lvl="1" indent="0">
              <a:buNone/>
            </a:pPr>
            <a:r>
              <a:rPr lang="de-DE" sz="2200" kern="0" dirty="0">
                <a:solidFill>
                  <a:schemeClr val="bg2">
                    <a:lumMod val="40000"/>
                    <a:lumOff val="60000"/>
                  </a:schemeClr>
                </a:solidFill>
                <a:latin typeface="Arial" panose="020B0604020202020204" pitchFamily="34" charset="0"/>
              </a:rPr>
              <a:t>     Basalmembran der </a:t>
            </a:r>
            <a:r>
              <a:rPr lang="de-DE" sz="2200" kern="0" dirty="0" err="1">
                <a:solidFill>
                  <a:schemeClr val="bg2">
                    <a:lumMod val="40000"/>
                    <a:lumOff val="60000"/>
                  </a:schemeClr>
                </a:solidFill>
                <a:latin typeface="Arial" panose="020B0604020202020204" pitchFamily="34" charset="0"/>
              </a:rPr>
              <a:t>Choriokapillaris</a:t>
            </a:r>
            <a:endParaRPr lang="de-DE" sz="2200" kern="0" dirty="0">
              <a:solidFill>
                <a:schemeClr val="bg2">
                  <a:lumMod val="40000"/>
                  <a:lumOff val="60000"/>
                </a:schemeClr>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B1C0F840-E707-3C06-6FE5-2F4C787C1179}"/>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635F2E22-084A-7C05-44E6-708B414163FB}"/>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38E73CEB-036D-3127-42C6-0836F05AD402}"/>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0EAF9232-958C-9BC4-FADD-9494A7CB84F8}"/>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30529E18-F480-B5E6-6EF5-5EEB39508CD9}"/>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01CAA047-4DDA-ECE8-70E3-0EE5986FB55C}"/>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E323062E-9A6D-6824-16C9-69D0CCDB5D74}"/>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13FFFD6C-BD46-6C12-0993-D56C1827A0B3}"/>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46195D82-3620-6875-019A-86E107A73C36}"/>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F2ED649D-8D92-87E9-34A5-53984E32F7B8}"/>
              </a:ext>
            </a:extLst>
          </p:cNvPr>
          <p:cNvSpPr txBox="1"/>
          <p:nvPr/>
        </p:nvSpPr>
        <p:spPr>
          <a:xfrm>
            <a:off x="624009" y="2209800"/>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F494D545-3144-0E6E-3BFC-2AAE7D6268E1}"/>
              </a:ext>
            </a:extLst>
          </p:cNvPr>
          <p:cNvSpPr/>
          <p:nvPr/>
        </p:nvSpPr>
        <p:spPr>
          <a:xfrm rot="3754591">
            <a:off x="1239065" y="1866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CFFA4CA2-03AD-101D-137E-86DE6628871E}"/>
              </a:ext>
            </a:extLst>
          </p:cNvPr>
          <p:cNvSpPr/>
          <p:nvPr/>
        </p:nvSpPr>
        <p:spPr>
          <a:xfrm rot="3754591">
            <a:off x="3811224" y="1880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2D94678A-1965-1E36-B2E4-F31E96FC35AF}"/>
              </a:ext>
            </a:extLst>
          </p:cNvPr>
          <p:cNvSpPr/>
          <p:nvPr/>
        </p:nvSpPr>
        <p:spPr>
          <a:xfrm rot="3754591">
            <a:off x="2993130" y="1880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CC371663-C578-38AD-E529-B51E11DC5FB7}"/>
              </a:ext>
            </a:extLst>
          </p:cNvPr>
          <p:cNvSpPr/>
          <p:nvPr/>
        </p:nvSpPr>
        <p:spPr>
          <a:xfrm rot="3754591">
            <a:off x="2134824" y="1880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5" name="TextBox 17">
            <a:extLst>
              <a:ext uri="{FF2B5EF4-FFF2-40B4-BE49-F238E27FC236}">
                <a16:creationId xmlns:a16="http://schemas.microsoft.com/office/drawing/2014/main" id="{A092CDEF-0E49-EF25-7EEB-1C1B09BF9E04}"/>
              </a:ext>
            </a:extLst>
          </p:cNvPr>
          <p:cNvSpPr txBox="1"/>
          <p:nvPr/>
        </p:nvSpPr>
        <p:spPr>
          <a:xfrm>
            <a:off x="469443" y="1636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43" name="Cylinder 59">
            <a:extLst>
              <a:ext uri="{FF2B5EF4-FFF2-40B4-BE49-F238E27FC236}">
                <a16:creationId xmlns:a16="http://schemas.microsoft.com/office/drawing/2014/main" id="{7D220EB1-D852-F484-6834-DF02B9E18174}"/>
              </a:ext>
            </a:extLst>
          </p:cNvPr>
          <p:cNvSpPr/>
          <p:nvPr/>
        </p:nvSpPr>
        <p:spPr>
          <a:xfrm rot="10800000">
            <a:off x="4229102" y="1664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EE6BA52D-BD3C-1821-92E4-BE2B7D8876E9}"/>
              </a:ext>
            </a:extLst>
          </p:cNvPr>
          <p:cNvSpPr/>
          <p:nvPr/>
        </p:nvSpPr>
        <p:spPr>
          <a:xfrm rot="10800000">
            <a:off x="4039388" y="1628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92CF2D20-3DAA-86A3-A2B2-B106058E8A03}"/>
              </a:ext>
            </a:extLst>
          </p:cNvPr>
          <p:cNvSpPr/>
          <p:nvPr/>
        </p:nvSpPr>
        <p:spPr>
          <a:xfrm rot="10800000">
            <a:off x="3886201" y="1630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804362C9-39DA-00EB-BD5C-BF88EE284E71}"/>
              </a:ext>
            </a:extLst>
          </p:cNvPr>
          <p:cNvSpPr/>
          <p:nvPr/>
        </p:nvSpPr>
        <p:spPr>
          <a:xfrm rot="10800000">
            <a:off x="3657601" y="1706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5A0F5950-1930-BF36-3870-D46077F85A70}"/>
              </a:ext>
            </a:extLst>
          </p:cNvPr>
          <p:cNvCxnSpPr>
            <a:cxnSpLocks/>
            <a:stCxn id="43" idx="3"/>
          </p:cNvCxnSpPr>
          <p:nvPr/>
        </p:nvCxnSpPr>
        <p:spPr>
          <a:xfrm flipV="1">
            <a:off x="4330701" y="1356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7C35B016-073B-B6A2-51E9-96D7D200A1C5}"/>
              </a:ext>
            </a:extLst>
          </p:cNvPr>
          <p:cNvCxnSpPr>
            <a:cxnSpLocks/>
          </p:cNvCxnSpPr>
          <p:nvPr/>
        </p:nvCxnSpPr>
        <p:spPr>
          <a:xfrm flipV="1">
            <a:off x="3759200" y="1322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8E04A170-B8B8-F8BE-09CC-0AF68FE83073}"/>
              </a:ext>
            </a:extLst>
          </p:cNvPr>
          <p:cNvCxnSpPr>
            <a:cxnSpLocks/>
          </p:cNvCxnSpPr>
          <p:nvPr/>
        </p:nvCxnSpPr>
        <p:spPr>
          <a:xfrm flipH="1" flipV="1">
            <a:off x="4086960" y="1303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6DA4EE36-CEBE-589E-316A-7C1CECA0BD25}"/>
              </a:ext>
            </a:extLst>
          </p:cNvPr>
          <p:cNvCxnSpPr>
            <a:cxnSpLocks/>
          </p:cNvCxnSpPr>
          <p:nvPr/>
        </p:nvCxnSpPr>
        <p:spPr>
          <a:xfrm flipV="1">
            <a:off x="3962400" y="1322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6E3D0B36-3F56-0D1D-0CBE-61BD6C176181}"/>
              </a:ext>
            </a:extLst>
          </p:cNvPr>
          <p:cNvCxnSpPr>
            <a:cxnSpLocks/>
          </p:cNvCxnSpPr>
          <p:nvPr/>
        </p:nvCxnSpPr>
        <p:spPr>
          <a:xfrm>
            <a:off x="3656028" y="1192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FDF49309-D574-8BE9-4F85-97BBEBA05DEE}"/>
              </a:ext>
            </a:extLst>
          </p:cNvPr>
          <p:cNvCxnSpPr>
            <a:cxnSpLocks/>
          </p:cNvCxnSpPr>
          <p:nvPr/>
        </p:nvCxnSpPr>
        <p:spPr>
          <a:xfrm flipV="1">
            <a:off x="3762694" y="1192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DEE0F859-7945-BACF-D489-146BB12383A0}"/>
              </a:ext>
            </a:extLst>
          </p:cNvPr>
          <p:cNvCxnSpPr>
            <a:cxnSpLocks/>
          </p:cNvCxnSpPr>
          <p:nvPr/>
        </p:nvCxnSpPr>
        <p:spPr>
          <a:xfrm>
            <a:off x="4237115" y="1227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5AEECF63-519C-DB65-923A-B373A94EFEC6}"/>
              </a:ext>
            </a:extLst>
          </p:cNvPr>
          <p:cNvCxnSpPr>
            <a:cxnSpLocks/>
          </p:cNvCxnSpPr>
          <p:nvPr/>
        </p:nvCxnSpPr>
        <p:spPr>
          <a:xfrm flipV="1">
            <a:off x="4343781" y="1227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530042F8-8284-9E99-3F56-FDF7296CE96D}"/>
              </a:ext>
            </a:extLst>
          </p:cNvPr>
          <p:cNvCxnSpPr>
            <a:cxnSpLocks/>
          </p:cNvCxnSpPr>
          <p:nvPr/>
        </p:nvCxnSpPr>
        <p:spPr>
          <a:xfrm>
            <a:off x="3992552" y="1192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531A1D17-5275-05BE-CA21-ED6DF558B1BE}"/>
              </a:ext>
            </a:extLst>
          </p:cNvPr>
          <p:cNvCxnSpPr>
            <a:cxnSpLocks/>
          </p:cNvCxnSpPr>
          <p:nvPr/>
        </p:nvCxnSpPr>
        <p:spPr>
          <a:xfrm flipV="1">
            <a:off x="4099218" y="1192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C783753C-734E-EABC-873F-260B35887029}"/>
              </a:ext>
            </a:extLst>
          </p:cNvPr>
          <p:cNvCxnSpPr>
            <a:cxnSpLocks/>
          </p:cNvCxnSpPr>
          <p:nvPr/>
        </p:nvCxnSpPr>
        <p:spPr>
          <a:xfrm>
            <a:off x="3848419" y="1192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2B79D87C-617D-072D-A06A-A99818721D27}"/>
              </a:ext>
            </a:extLst>
          </p:cNvPr>
          <p:cNvCxnSpPr>
            <a:cxnSpLocks/>
          </p:cNvCxnSpPr>
          <p:nvPr/>
        </p:nvCxnSpPr>
        <p:spPr>
          <a:xfrm flipV="1">
            <a:off x="3955085" y="1192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9E2E243A-F130-0D4C-1A8E-AA468350D0AF}"/>
              </a:ext>
            </a:extLst>
          </p:cNvPr>
          <p:cNvCxnSpPr>
            <a:cxnSpLocks/>
          </p:cNvCxnSpPr>
          <p:nvPr/>
        </p:nvCxnSpPr>
        <p:spPr>
          <a:xfrm>
            <a:off x="4332273" y="856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F9362EB9-BF47-1D5F-BA6D-FF2600E8E878}"/>
              </a:ext>
            </a:extLst>
          </p:cNvPr>
          <p:cNvCxnSpPr>
            <a:cxnSpLocks/>
          </p:cNvCxnSpPr>
          <p:nvPr/>
        </p:nvCxnSpPr>
        <p:spPr>
          <a:xfrm>
            <a:off x="3760772" y="856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B4FEC7BE-0D61-08D2-8CD0-99AF464ED02E}"/>
              </a:ext>
            </a:extLst>
          </p:cNvPr>
          <p:cNvCxnSpPr>
            <a:cxnSpLocks/>
          </p:cNvCxnSpPr>
          <p:nvPr/>
        </p:nvCxnSpPr>
        <p:spPr>
          <a:xfrm flipH="1">
            <a:off x="4088532" y="877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E560228A-28E8-B941-CC57-C438F85EAF45}"/>
              </a:ext>
            </a:extLst>
          </p:cNvPr>
          <p:cNvCxnSpPr>
            <a:cxnSpLocks/>
          </p:cNvCxnSpPr>
          <p:nvPr/>
        </p:nvCxnSpPr>
        <p:spPr>
          <a:xfrm>
            <a:off x="3963972" y="873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C8056F3A-2F14-A0E9-3C6F-CE2D4564D074}"/>
              </a:ext>
            </a:extLst>
          </p:cNvPr>
          <p:cNvGrpSpPr/>
          <p:nvPr/>
        </p:nvGrpSpPr>
        <p:grpSpPr>
          <a:xfrm flipV="1">
            <a:off x="3657600" y="1141471"/>
            <a:ext cx="199236" cy="111650"/>
            <a:chOff x="5828989" y="1069811"/>
            <a:chExt cx="237719" cy="239057"/>
          </a:xfrm>
        </p:grpSpPr>
        <p:cxnSp>
          <p:nvCxnSpPr>
            <p:cNvPr id="66" name="Straight Connector 121874">
              <a:extLst>
                <a:ext uri="{FF2B5EF4-FFF2-40B4-BE49-F238E27FC236}">
                  <a16:creationId xmlns:a16="http://schemas.microsoft.com/office/drawing/2014/main" id="{9DEC44C5-0133-9EA4-C6DF-B06578ED134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2CE1EB2B-E04B-1D19-186D-FA6D41C13FC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6F2FB110-4D08-2638-784B-693115625B36}"/>
              </a:ext>
            </a:extLst>
          </p:cNvPr>
          <p:cNvGrpSpPr/>
          <p:nvPr/>
        </p:nvGrpSpPr>
        <p:grpSpPr>
          <a:xfrm flipV="1">
            <a:off x="3994124" y="1141471"/>
            <a:ext cx="199236" cy="111650"/>
            <a:chOff x="5828989" y="1069811"/>
            <a:chExt cx="237719" cy="239057"/>
          </a:xfrm>
        </p:grpSpPr>
        <p:cxnSp>
          <p:nvCxnSpPr>
            <p:cNvPr id="69" name="Straight Connector 121877">
              <a:extLst>
                <a:ext uri="{FF2B5EF4-FFF2-40B4-BE49-F238E27FC236}">
                  <a16:creationId xmlns:a16="http://schemas.microsoft.com/office/drawing/2014/main" id="{49845074-19DC-A982-4CEA-8CCCFACD5D0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9FA50299-AE6F-AC70-E603-17A5B05B001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D7E113F0-0387-40F6-AC5F-F9464908C59F}"/>
              </a:ext>
            </a:extLst>
          </p:cNvPr>
          <p:cNvGrpSpPr/>
          <p:nvPr/>
        </p:nvGrpSpPr>
        <p:grpSpPr>
          <a:xfrm flipV="1">
            <a:off x="3849991" y="1141471"/>
            <a:ext cx="199236" cy="111650"/>
            <a:chOff x="5828989" y="1069811"/>
            <a:chExt cx="237719" cy="239057"/>
          </a:xfrm>
        </p:grpSpPr>
        <p:cxnSp>
          <p:nvCxnSpPr>
            <p:cNvPr id="72" name="Straight Connector 121880">
              <a:extLst>
                <a:ext uri="{FF2B5EF4-FFF2-40B4-BE49-F238E27FC236}">
                  <a16:creationId xmlns:a16="http://schemas.microsoft.com/office/drawing/2014/main" id="{5A765913-2534-A03F-E3F9-BCE1F4B32C9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A94F18EE-2362-684D-080E-C952478DC62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649D8C89-1243-C492-0770-5D3331E829E0}"/>
              </a:ext>
            </a:extLst>
          </p:cNvPr>
          <p:cNvCxnSpPr>
            <a:cxnSpLocks/>
          </p:cNvCxnSpPr>
          <p:nvPr/>
        </p:nvCxnSpPr>
        <p:spPr>
          <a:xfrm flipV="1">
            <a:off x="4338290" y="518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F7CCEB3C-5B58-309A-2571-E1C9DF66884F}"/>
              </a:ext>
            </a:extLst>
          </p:cNvPr>
          <p:cNvCxnSpPr>
            <a:cxnSpLocks/>
          </p:cNvCxnSpPr>
          <p:nvPr/>
        </p:nvCxnSpPr>
        <p:spPr>
          <a:xfrm flipV="1">
            <a:off x="3766789" y="561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F04E8187-8F92-04D3-6EA1-B7F8D94656E8}"/>
              </a:ext>
            </a:extLst>
          </p:cNvPr>
          <p:cNvCxnSpPr>
            <a:cxnSpLocks/>
          </p:cNvCxnSpPr>
          <p:nvPr/>
        </p:nvCxnSpPr>
        <p:spPr>
          <a:xfrm flipH="1" flipV="1">
            <a:off x="4094549" y="542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62CC4F7E-F8B8-BB65-03E1-48B0B836B958}"/>
              </a:ext>
            </a:extLst>
          </p:cNvPr>
          <p:cNvCxnSpPr>
            <a:cxnSpLocks/>
          </p:cNvCxnSpPr>
          <p:nvPr/>
        </p:nvCxnSpPr>
        <p:spPr>
          <a:xfrm flipV="1">
            <a:off x="3969989" y="561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241EDBA2-E684-0E6D-CE96-7D59A771225D}"/>
              </a:ext>
            </a:extLst>
          </p:cNvPr>
          <p:cNvGrpSpPr/>
          <p:nvPr/>
        </p:nvGrpSpPr>
        <p:grpSpPr>
          <a:xfrm>
            <a:off x="3663617" y="430789"/>
            <a:ext cx="199236" cy="132982"/>
            <a:chOff x="5828989" y="1069811"/>
            <a:chExt cx="237719" cy="239057"/>
          </a:xfrm>
        </p:grpSpPr>
        <p:cxnSp>
          <p:nvCxnSpPr>
            <p:cNvPr id="79" name="Straight Connector 121887">
              <a:extLst>
                <a:ext uri="{FF2B5EF4-FFF2-40B4-BE49-F238E27FC236}">
                  <a16:creationId xmlns:a16="http://schemas.microsoft.com/office/drawing/2014/main" id="{1A633CF2-1844-A6BA-CA87-BC7282AA220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F545BF1B-BCA1-03EA-01E2-F07B7F0D2487}"/>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35E8C878-8E70-3C8A-1C7C-30FE5D1DAA1D}"/>
              </a:ext>
            </a:extLst>
          </p:cNvPr>
          <p:cNvGrpSpPr/>
          <p:nvPr/>
        </p:nvGrpSpPr>
        <p:grpSpPr>
          <a:xfrm>
            <a:off x="4244704" y="381000"/>
            <a:ext cx="199236" cy="132982"/>
            <a:chOff x="5828989" y="1069811"/>
            <a:chExt cx="237719" cy="239057"/>
          </a:xfrm>
        </p:grpSpPr>
        <p:cxnSp>
          <p:nvCxnSpPr>
            <p:cNvPr id="82" name="Straight Connector 121890">
              <a:extLst>
                <a:ext uri="{FF2B5EF4-FFF2-40B4-BE49-F238E27FC236}">
                  <a16:creationId xmlns:a16="http://schemas.microsoft.com/office/drawing/2014/main" id="{B736EF8C-C32F-ACF9-945A-C4AFC8A9140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A9F6F9A0-56D6-A408-730F-919B743266BE}"/>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3F956B2C-4C3C-3C96-D098-B20D3D3E76A8}"/>
              </a:ext>
            </a:extLst>
          </p:cNvPr>
          <p:cNvGrpSpPr/>
          <p:nvPr/>
        </p:nvGrpSpPr>
        <p:grpSpPr>
          <a:xfrm>
            <a:off x="4000141" y="430789"/>
            <a:ext cx="199236" cy="132982"/>
            <a:chOff x="5828989" y="1069811"/>
            <a:chExt cx="237719" cy="239057"/>
          </a:xfrm>
        </p:grpSpPr>
        <p:cxnSp>
          <p:nvCxnSpPr>
            <p:cNvPr id="85" name="Straight Connector 121893">
              <a:extLst>
                <a:ext uri="{FF2B5EF4-FFF2-40B4-BE49-F238E27FC236}">
                  <a16:creationId xmlns:a16="http://schemas.microsoft.com/office/drawing/2014/main" id="{D9170BDC-0F9D-5005-F445-057A4D29D6C2}"/>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E0D76DF2-5821-4CD8-3FB4-A949022F4AC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50758366-0584-F4EF-7AB0-6B0D0D21881E}"/>
              </a:ext>
            </a:extLst>
          </p:cNvPr>
          <p:cNvGrpSpPr/>
          <p:nvPr/>
        </p:nvGrpSpPr>
        <p:grpSpPr>
          <a:xfrm>
            <a:off x="3856008" y="430789"/>
            <a:ext cx="199236" cy="132982"/>
            <a:chOff x="5828989" y="1069811"/>
            <a:chExt cx="237719" cy="239057"/>
          </a:xfrm>
        </p:grpSpPr>
        <p:cxnSp>
          <p:nvCxnSpPr>
            <p:cNvPr id="88" name="Straight Connector 121896">
              <a:extLst>
                <a:ext uri="{FF2B5EF4-FFF2-40B4-BE49-F238E27FC236}">
                  <a16:creationId xmlns:a16="http://schemas.microsoft.com/office/drawing/2014/main" id="{1DDFC1D2-6028-5CF7-844B-73F9D30B6194}"/>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12FE6177-4A8A-F19E-25AF-2CE6E3E61CC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B266117D-F48F-0924-9455-E82424F95EF2}"/>
              </a:ext>
            </a:extLst>
          </p:cNvPr>
          <p:cNvSpPr/>
          <p:nvPr/>
        </p:nvSpPr>
        <p:spPr>
          <a:xfrm>
            <a:off x="3876147" y="808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4241CF84-791C-C70B-E18A-005D0BE540C3}"/>
              </a:ext>
            </a:extLst>
          </p:cNvPr>
          <p:cNvSpPr/>
          <p:nvPr/>
        </p:nvSpPr>
        <p:spPr>
          <a:xfrm>
            <a:off x="4029174" y="801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D1997571-523E-AC29-0DB4-CE5A4A929812}"/>
              </a:ext>
            </a:extLst>
          </p:cNvPr>
          <p:cNvSpPr/>
          <p:nvPr/>
        </p:nvSpPr>
        <p:spPr>
          <a:xfrm>
            <a:off x="3677072" y="795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D571349F-5F34-7B7E-742F-54BA584E09EC}"/>
              </a:ext>
            </a:extLst>
          </p:cNvPr>
          <p:cNvSpPr/>
          <p:nvPr/>
        </p:nvSpPr>
        <p:spPr>
          <a:xfrm>
            <a:off x="4279910" y="804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69C6789E-3757-C1F3-C6DC-29CD2470E644}"/>
              </a:ext>
            </a:extLst>
          </p:cNvPr>
          <p:cNvGrpSpPr/>
          <p:nvPr/>
        </p:nvGrpSpPr>
        <p:grpSpPr>
          <a:xfrm flipV="1">
            <a:off x="4238687" y="1183273"/>
            <a:ext cx="199236" cy="111650"/>
            <a:chOff x="5828989" y="1069811"/>
            <a:chExt cx="237719" cy="239057"/>
          </a:xfrm>
        </p:grpSpPr>
        <p:cxnSp>
          <p:nvCxnSpPr>
            <p:cNvPr id="95" name="Straight Connector 121903">
              <a:extLst>
                <a:ext uri="{FF2B5EF4-FFF2-40B4-BE49-F238E27FC236}">
                  <a16:creationId xmlns:a16="http://schemas.microsoft.com/office/drawing/2014/main" id="{C923A6D4-CB05-7FFC-2728-DE69F64D9CA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3016E262-A96A-3CFC-6912-81F5DCF9E896}"/>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21E8D0AA-5990-4C68-4BDD-F7E0B746E524}"/>
              </a:ext>
            </a:extLst>
          </p:cNvPr>
          <p:cNvSpPr txBox="1"/>
          <p:nvPr/>
        </p:nvSpPr>
        <p:spPr>
          <a:xfrm>
            <a:off x="472004" y="678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A15F17B8-701A-3442-B6AD-B0212A8DB681}"/>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A472AD3D-E0C0-6D35-4392-7453A499BBFC}"/>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291CCB21-7584-1EAC-1724-E0418ADD461B}"/>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TextBox 121907">
            <a:extLst>
              <a:ext uri="{FF2B5EF4-FFF2-40B4-BE49-F238E27FC236}">
                <a16:creationId xmlns:a16="http://schemas.microsoft.com/office/drawing/2014/main" id="{F47DF57E-F379-A5A1-9D21-9CFF87E744C3}"/>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sp>
        <p:nvSpPr>
          <p:cNvPr id="97" name="TextBox 3">
            <a:extLst>
              <a:ext uri="{FF2B5EF4-FFF2-40B4-BE49-F238E27FC236}">
                <a16:creationId xmlns:a16="http://schemas.microsoft.com/office/drawing/2014/main" id="{CD95CDAA-3FC1-EAD7-1B2C-40FBD3E3CBDB}"/>
              </a:ext>
            </a:extLst>
          </p:cNvPr>
          <p:cNvSpPr txBox="1"/>
          <p:nvPr/>
        </p:nvSpPr>
        <p:spPr>
          <a:xfrm>
            <a:off x="5427199" y="2793594"/>
            <a:ext cx="3352800" cy="271869"/>
          </a:xfrm>
          <a:prstGeom prst="rect">
            <a:avLst/>
          </a:prstGeom>
          <a:noFill/>
        </p:spPr>
        <p:txBody>
          <a:bodyPr wrap="square" lIns="25400" tIns="12700" rIns="25400" bIns="12700" rtlCol="0">
            <a:spAutoFit/>
          </a:bodyPr>
          <a:lstStyle/>
          <a:p>
            <a:r>
              <a:rPr lang="de-DE" sz="1600" b="1" i="1" noProof="0" dirty="0"/>
              <a:t>Typ 1 MNV </a:t>
            </a:r>
            <a:r>
              <a:rPr lang="de-DE" sz="1600" b="1" i="1" dirty="0"/>
              <a:t>im </a:t>
            </a:r>
            <a:r>
              <a:rPr lang="de-DE" sz="1600" b="1" i="1" dirty="0">
                <a:solidFill>
                  <a:srgbClr val="0000FF"/>
                </a:solidFill>
              </a:rPr>
              <a:t> Sub-RPE-Raum</a:t>
            </a:r>
            <a:endParaRPr lang="de-DE" sz="1600" b="1" i="1" noProof="0" dirty="0">
              <a:solidFill>
                <a:srgbClr val="0000FF"/>
              </a:solidFill>
            </a:endParaRPr>
          </a:p>
        </p:txBody>
      </p:sp>
      <p:sp>
        <p:nvSpPr>
          <p:cNvPr id="114" name="TextBox 1">
            <a:extLst>
              <a:ext uri="{FF2B5EF4-FFF2-40B4-BE49-F238E27FC236}">
                <a16:creationId xmlns:a16="http://schemas.microsoft.com/office/drawing/2014/main" id="{1437C6F8-4DC0-11D4-D379-D8440F9B399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08" name="Freeform: Shape 192">
            <a:extLst>
              <a:ext uri="{FF2B5EF4-FFF2-40B4-BE49-F238E27FC236}">
                <a16:creationId xmlns:a16="http://schemas.microsoft.com/office/drawing/2014/main" id="{8CA36CD2-D4C9-E449-739C-C0F92E8DB651}"/>
              </a:ext>
            </a:extLst>
          </p:cNvPr>
          <p:cNvSpPr/>
          <p:nvPr/>
        </p:nvSpPr>
        <p:spPr>
          <a:xfrm rot="5400000">
            <a:off x="1701724" y="3413087"/>
            <a:ext cx="2108567"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9" name="Freeform: Shape 193">
            <a:extLst>
              <a:ext uri="{FF2B5EF4-FFF2-40B4-BE49-F238E27FC236}">
                <a16:creationId xmlns:a16="http://schemas.microsoft.com/office/drawing/2014/main" id="{F9AC0989-CAAD-1923-F925-FA2C7C9C8EFE}"/>
              </a:ext>
            </a:extLst>
          </p:cNvPr>
          <p:cNvSpPr/>
          <p:nvPr/>
        </p:nvSpPr>
        <p:spPr>
          <a:xfrm rot="16200000">
            <a:off x="1730246" y="3729030"/>
            <a:ext cx="2250185"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5" name="Cylinder 2">
            <a:extLst>
              <a:ext uri="{FF2B5EF4-FFF2-40B4-BE49-F238E27FC236}">
                <a16:creationId xmlns:a16="http://schemas.microsoft.com/office/drawing/2014/main" id="{05802AD7-97FE-F8BA-F4E6-9A42DDF88E1B}"/>
              </a:ext>
            </a:extLst>
          </p:cNvPr>
          <p:cNvSpPr/>
          <p:nvPr/>
        </p:nvSpPr>
        <p:spPr>
          <a:xfrm>
            <a:off x="2440953" y="3070653"/>
            <a:ext cx="679290" cy="2103504"/>
          </a:xfrm>
          <a:prstGeom prst="ca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3" name="Freeform: Shape 255">
            <a:extLst>
              <a:ext uri="{FF2B5EF4-FFF2-40B4-BE49-F238E27FC236}">
                <a16:creationId xmlns:a16="http://schemas.microsoft.com/office/drawing/2014/main" id="{7F5FA294-696C-83EF-45F3-3B5CECB957C6}"/>
              </a:ext>
            </a:extLst>
          </p:cNvPr>
          <p:cNvSpPr/>
          <p:nvPr/>
        </p:nvSpPr>
        <p:spPr>
          <a:xfrm rot="16200000">
            <a:off x="2284345" y="4642127"/>
            <a:ext cx="993355"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4" name="Freeform: Shape 255">
            <a:extLst>
              <a:ext uri="{FF2B5EF4-FFF2-40B4-BE49-F238E27FC236}">
                <a16:creationId xmlns:a16="http://schemas.microsoft.com/office/drawing/2014/main" id="{78059479-38F3-2ED6-721E-A04C4271DC8E}"/>
              </a:ext>
            </a:extLst>
          </p:cNvPr>
          <p:cNvSpPr/>
          <p:nvPr/>
        </p:nvSpPr>
        <p:spPr>
          <a:xfrm rot="16200000">
            <a:off x="2284345" y="5175527"/>
            <a:ext cx="993355"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6" name="Cylinder 69">
            <a:extLst>
              <a:ext uri="{FF2B5EF4-FFF2-40B4-BE49-F238E27FC236}">
                <a16:creationId xmlns:a16="http://schemas.microsoft.com/office/drawing/2014/main" id="{279A5629-97DC-2176-1286-8F33AA0D28AB}"/>
              </a:ext>
            </a:extLst>
          </p:cNvPr>
          <p:cNvSpPr/>
          <p:nvPr/>
        </p:nvSpPr>
        <p:spPr>
          <a:xfrm rot="10800000">
            <a:off x="2440954" y="3059020"/>
            <a:ext cx="679290" cy="2122580"/>
          </a:xfrm>
          <a:prstGeom prst="ca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5" name="Slide Number Placeholder 1">
            <a:extLst>
              <a:ext uri="{FF2B5EF4-FFF2-40B4-BE49-F238E27FC236}">
                <a16:creationId xmlns:a16="http://schemas.microsoft.com/office/drawing/2014/main" id="{3A1276C5-760E-544B-BB61-E340C234F940}"/>
              </a:ext>
            </a:extLst>
          </p:cNvPr>
          <p:cNvSpPr>
            <a:spLocks noGrp="1"/>
          </p:cNvSpPr>
          <p:nvPr>
            <p:ph type="sldNum" sz="quarter" idx="12"/>
          </p:nvPr>
        </p:nvSpPr>
        <p:spPr>
          <a:xfrm>
            <a:off x="7010400" y="0"/>
            <a:ext cx="2133600" cy="457200"/>
          </a:xfrm>
        </p:spPr>
        <p:txBody>
          <a:bodyPr wrap="square" lIns="25400" tIns="12700" rIns="25400" bIns="12700"/>
          <a:lstStyle/>
          <a:p>
            <a:fld id="{B47683A5-B91E-4CA8-B5BA-B07EE8BE34AD}" type="slidenum">
              <a:rPr lang="de-DE" noProof="0" smtClean="0"/>
              <a:t>192</a:t>
            </a:fld>
            <a:endParaRPr lang="de-DE" noProof="0" dirty="0"/>
          </a:p>
        </p:txBody>
      </p:sp>
      <p:sp>
        <p:nvSpPr>
          <p:cNvPr id="129" name="Explosion: 14 Points 157">
            <a:extLst>
              <a:ext uri="{FF2B5EF4-FFF2-40B4-BE49-F238E27FC236}">
                <a16:creationId xmlns:a16="http://schemas.microsoft.com/office/drawing/2014/main" id="{4DC3663B-BFD1-9C84-7DBF-0F832DA802C1}"/>
              </a:ext>
            </a:extLst>
          </p:cNvPr>
          <p:cNvSpPr/>
          <p:nvPr/>
        </p:nvSpPr>
        <p:spPr>
          <a:xfrm rot="1781587">
            <a:off x="1101447" y="210887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Explosion: 14 Points 158">
            <a:extLst>
              <a:ext uri="{FF2B5EF4-FFF2-40B4-BE49-F238E27FC236}">
                <a16:creationId xmlns:a16="http://schemas.microsoft.com/office/drawing/2014/main" id="{7FCE800E-0B79-FE55-3FEE-7BF20F1F569A}"/>
              </a:ext>
            </a:extLst>
          </p:cNvPr>
          <p:cNvSpPr/>
          <p:nvPr/>
        </p:nvSpPr>
        <p:spPr>
          <a:xfrm rot="1781587">
            <a:off x="1511907" y="211325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Explosion: 14 Points 159">
            <a:extLst>
              <a:ext uri="{FF2B5EF4-FFF2-40B4-BE49-F238E27FC236}">
                <a16:creationId xmlns:a16="http://schemas.microsoft.com/office/drawing/2014/main" id="{C3EA8A79-7955-1FAD-6690-D1B34E3E7578}"/>
              </a:ext>
            </a:extLst>
          </p:cNvPr>
          <p:cNvSpPr/>
          <p:nvPr/>
        </p:nvSpPr>
        <p:spPr>
          <a:xfrm rot="1781587">
            <a:off x="2007873" y="210448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Explosion: 14 Points 160">
            <a:extLst>
              <a:ext uri="{FF2B5EF4-FFF2-40B4-BE49-F238E27FC236}">
                <a16:creationId xmlns:a16="http://schemas.microsoft.com/office/drawing/2014/main" id="{9241B727-0ADD-BE0E-97EB-C20FFA16A94F}"/>
              </a:ext>
            </a:extLst>
          </p:cNvPr>
          <p:cNvSpPr/>
          <p:nvPr/>
        </p:nvSpPr>
        <p:spPr>
          <a:xfrm rot="1781587">
            <a:off x="2418333" y="210887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Explosion: 14 Points 161">
            <a:extLst>
              <a:ext uri="{FF2B5EF4-FFF2-40B4-BE49-F238E27FC236}">
                <a16:creationId xmlns:a16="http://schemas.microsoft.com/office/drawing/2014/main" id="{B3F3C047-BDF5-4775-0F6B-B5A4889E0EAD}"/>
              </a:ext>
            </a:extLst>
          </p:cNvPr>
          <p:cNvSpPr/>
          <p:nvPr/>
        </p:nvSpPr>
        <p:spPr>
          <a:xfrm rot="1781587">
            <a:off x="3723970" y="208603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Explosion: 14 Points 162">
            <a:extLst>
              <a:ext uri="{FF2B5EF4-FFF2-40B4-BE49-F238E27FC236}">
                <a16:creationId xmlns:a16="http://schemas.microsoft.com/office/drawing/2014/main" id="{6E353596-EB5F-CFC3-0753-FA31E84F673E}"/>
              </a:ext>
            </a:extLst>
          </p:cNvPr>
          <p:cNvSpPr/>
          <p:nvPr/>
        </p:nvSpPr>
        <p:spPr>
          <a:xfrm rot="1781587">
            <a:off x="4099017" y="2246848"/>
            <a:ext cx="368090" cy="521081"/>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Explosion: 14 Points 163">
            <a:extLst>
              <a:ext uri="{FF2B5EF4-FFF2-40B4-BE49-F238E27FC236}">
                <a16:creationId xmlns:a16="http://schemas.microsoft.com/office/drawing/2014/main" id="{C352DEAF-8426-3735-11CF-5E6BE02CA6C3}"/>
              </a:ext>
            </a:extLst>
          </p:cNvPr>
          <p:cNvSpPr/>
          <p:nvPr/>
        </p:nvSpPr>
        <p:spPr>
          <a:xfrm rot="1781587">
            <a:off x="2847537" y="209924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Explosion: 14 Points 164">
            <a:extLst>
              <a:ext uri="{FF2B5EF4-FFF2-40B4-BE49-F238E27FC236}">
                <a16:creationId xmlns:a16="http://schemas.microsoft.com/office/drawing/2014/main" id="{EBD79F82-6670-81EB-4C51-7B650AA3407F}"/>
              </a:ext>
            </a:extLst>
          </p:cNvPr>
          <p:cNvSpPr/>
          <p:nvPr/>
        </p:nvSpPr>
        <p:spPr>
          <a:xfrm rot="1781587">
            <a:off x="3257997" y="210362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Rounded Corners 121857">
            <a:extLst>
              <a:ext uri="{FF2B5EF4-FFF2-40B4-BE49-F238E27FC236}">
                <a16:creationId xmlns:a16="http://schemas.microsoft.com/office/drawing/2014/main" id="{62356F7E-9D02-F8D5-AFEC-356F8B8CFAEC}"/>
              </a:ext>
            </a:extLst>
          </p:cNvPr>
          <p:cNvSpPr/>
          <p:nvPr/>
        </p:nvSpPr>
        <p:spPr>
          <a:xfrm>
            <a:off x="1066800" y="2139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0CC36CE4-BDC1-A35D-A59F-F9217DDB2E2F}"/>
              </a:ext>
            </a:extLst>
          </p:cNvPr>
          <p:cNvSpPr/>
          <p:nvPr/>
        </p:nvSpPr>
        <p:spPr>
          <a:xfrm>
            <a:off x="1933161" y="2148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56114D54-378D-D2B8-CBE4-AB65FA713502}"/>
              </a:ext>
            </a:extLst>
          </p:cNvPr>
          <p:cNvSpPr/>
          <p:nvPr/>
        </p:nvSpPr>
        <p:spPr>
          <a:xfrm>
            <a:off x="2790403" y="2144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660D5740-D1AC-7C2B-77D7-EA6337A7E289}"/>
              </a:ext>
            </a:extLst>
          </p:cNvPr>
          <p:cNvSpPr/>
          <p:nvPr/>
        </p:nvSpPr>
        <p:spPr>
          <a:xfrm>
            <a:off x="3656764" y="2131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2" name="Rectangle 121864">
            <a:extLst>
              <a:ext uri="{FF2B5EF4-FFF2-40B4-BE49-F238E27FC236}">
                <a16:creationId xmlns:a16="http://schemas.microsoft.com/office/drawing/2014/main" id="{6E46BFB8-5C20-611D-FFB1-C17FF7324920}"/>
              </a:ext>
            </a:extLst>
          </p:cNvPr>
          <p:cNvSpPr/>
          <p:nvPr/>
        </p:nvSpPr>
        <p:spPr>
          <a:xfrm>
            <a:off x="1295400" y="2096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7CD9FA6B-83F5-A668-2B6A-A10F0297791C}"/>
              </a:ext>
            </a:extLst>
          </p:cNvPr>
          <p:cNvSpPr/>
          <p:nvPr/>
        </p:nvSpPr>
        <p:spPr>
          <a:xfrm>
            <a:off x="3876147" y="2129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31DBE683-4E1E-BFE7-7666-414B22530BCE}"/>
              </a:ext>
            </a:extLst>
          </p:cNvPr>
          <p:cNvSpPr/>
          <p:nvPr/>
        </p:nvSpPr>
        <p:spPr>
          <a:xfrm>
            <a:off x="2190856" y="2129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30B3C2C8-B3C0-4C5F-0125-4A335E2044FE}"/>
              </a:ext>
            </a:extLst>
          </p:cNvPr>
          <p:cNvSpPr/>
          <p:nvPr/>
        </p:nvSpPr>
        <p:spPr>
          <a:xfrm>
            <a:off x="3037111" y="2143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5E9AAB99-BBD8-BCBA-01E7-0DD7D981BCF4}"/>
              </a:ext>
            </a:extLst>
          </p:cNvPr>
          <p:cNvCxnSpPr>
            <a:cxnSpLocks/>
          </p:cNvCxnSpPr>
          <p:nvPr/>
        </p:nvCxnSpPr>
        <p:spPr>
          <a:xfrm>
            <a:off x="1121410" y="2618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474C13C0-0B7B-E457-BF05-3E656639B732}"/>
              </a:ext>
            </a:extLst>
          </p:cNvPr>
          <p:cNvCxnSpPr>
            <a:cxnSpLocks/>
          </p:cNvCxnSpPr>
          <p:nvPr/>
        </p:nvCxnSpPr>
        <p:spPr>
          <a:xfrm>
            <a:off x="3686145" y="2618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7CDC924C-EA6B-0758-1D7A-2349F3767656}"/>
              </a:ext>
            </a:extLst>
          </p:cNvPr>
          <p:cNvCxnSpPr>
            <a:cxnSpLocks/>
          </p:cNvCxnSpPr>
          <p:nvPr/>
        </p:nvCxnSpPr>
        <p:spPr>
          <a:xfrm>
            <a:off x="2837507" y="2618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4EA2C032-B1DB-ECC6-01F8-AC0A34653063}"/>
              </a:ext>
            </a:extLst>
          </p:cNvPr>
          <p:cNvCxnSpPr>
            <a:cxnSpLocks/>
          </p:cNvCxnSpPr>
          <p:nvPr/>
        </p:nvCxnSpPr>
        <p:spPr>
          <a:xfrm>
            <a:off x="1981200" y="2626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 name="Rectangle 47">
            <a:extLst>
              <a:ext uri="{FF2B5EF4-FFF2-40B4-BE49-F238E27FC236}">
                <a16:creationId xmlns:a16="http://schemas.microsoft.com/office/drawing/2014/main" id="{C6D5873F-6EE8-AEDC-DCF3-00D119FC9CE3}"/>
              </a:ext>
            </a:extLst>
          </p:cNvPr>
          <p:cNvSpPr/>
          <p:nvPr/>
        </p:nvSpPr>
        <p:spPr>
          <a:xfrm>
            <a:off x="3876147" y="2129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E875D6C7-5DC9-9CAA-33A6-5690E2B37FA2}"/>
              </a:ext>
            </a:extLst>
          </p:cNvPr>
          <p:cNvSpPr txBox="1"/>
          <p:nvPr/>
        </p:nvSpPr>
        <p:spPr>
          <a:xfrm>
            <a:off x="852498" y="2257375"/>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Tree>
    <p:extLst>
      <p:ext uri="{BB962C8B-B14F-4D97-AF65-F5344CB8AC3E}">
        <p14:creationId xmlns:p14="http://schemas.microsoft.com/office/powerpoint/2010/main" val="4245279935"/>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7B1588F-CD91-413E-822A-9C0E7CF79440}"/>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193</a:t>
            </a:fld>
            <a:endParaRPr lang="de-DE" noProof="0" dirty="0"/>
          </a:p>
        </p:txBody>
      </p:sp>
      <p:sp>
        <p:nvSpPr>
          <p:cNvPr id="8" name="TextBox 7">
            <a:extLst>
              <a:ext uri="{FF2B5EF4-FFF2-40B4-BE49-F238E27FC236}">
                <a16:creationId xmlns:a16="http://schemas.microsoft.com/office/drawing/2014/main" id="{5727E781-AEB0-4A6D-985C-61AAAF9F5EC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9" name="TextBox 8">
            <a:extLst>
              <a:ext uri="{FF2B5EF4-FFF2-40B4-BE49-F238E27FC236}">
                <a16:creationId xmlns:a16="http://schemas.microsoft.com/office/drawing/2014/main" id="{95F00D65-B81C-47D0-AE85-065CCCAE7C07}"/>
              </a:ext>
            </a:extLst>
          </p:cNvPr>
          <p:cNvSpPr txBox="1"/>
          <p:nvPr/>
        </p:nvSpPr>
        <p:spPr>
          <a:xfrm>
            <a:off x="1479478" y="5410200"/>
            <a:ext cx="6185043" cy="518091"/>
          </a:xfrm>
          <a:prstGeom prst="rect">
            <a:avLst/>
          </a:prstGeom>
          <a:noFill/>
        </p:spPr>
        <p:txBody>
          <a:bodyPr wrap="square" lIns="25400" tIns="12700" rIns="25400" bIns="12700" rtlCol="0">
            <a:spAutoFit/>
          </a:bodyPr>
          <a:lstStyle/>
          <a:p>
            <a:pPr algn="ctr"/>
            <a:r>
              <a:rPr lang="de-DE" sz="1600" b="0" noProof="0" dirty="0">
                <a:solidFill>
                  <a:srgbClr val="000000"/>
                </a:solidFill>
                <a:effectLst/>
                <a:latin typeface="+mn-lt"/>
              </a:rPr>
              <a:t>Typ-1-MNV mit im PED sichtbarem hyperreflektivem Material. Beachten Sie, dass das RPE über der Läsion zu sehen ist.</a:t>
            </a:r>
            <a:endParaRPr lang="de-DE" sz="2000" noProof="0" dirty="0">
              <a:latin typeface="+mn-lt"/>
            </a:endParaRPr>
          </a:p>
        </p:txBody>
      </p:sp>
      <p:pic>
        <p:nvPicPr>
          <p:cNvPr id="10" name="Picture 9">
            <a:extLst>
              <a:ext uri="{FF2B5EF4-FFF2-40B4-BE49-F238E27FC236}">
                <a16:creationId xmlns:a16="http://schemas.microsoft.com/office/drawing/2014/main" id="{788F10E5-9E80-492B-BE6F-1DBD2878334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32162" y="1860965"/>
            <a:ext cx="4879676" cy="3136069"/>
          </a:xfrm>
          <a:prstGeom prst="rect">
            <a:avLst/>
          </a:prstGeom>
        </p:spPr>
      </p:pic>
    </p:spTree>
    <p:extLst>
      <p:ext uri="{BB962C8B-B14F-4D97-AF65-F5344CB8AC3E}">
        <p14:creationId xmlns:p14="http://schemas.microsoft.com/office/powerpoint/2010/main" val="897695428"/>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67364F-E447-669E-436A-63BDCD5A8E9F}"/>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82E646B8-47F3-14D3-47D1-4CDE23B107A2}"/>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F0ADAB1-A10A-95A3-D53C-D1DE31C35B2C}"/>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892E70DF-762B-4297-13DA-C39DE2CEF517}"/>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4CE2877-8376-92FE-279C-DF247C257AC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E8CC789-C840-76B6-EA91-BC7F92DC5B6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F19699D3-5AF8-EFD7-E251-B9A70F2D832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194</a:t>
            </a:fld>
            <a:endParaRPr lang="de-DE" noProof="0" dirty="0"/>
          </a:p>
        </p:txBody>
      </p:sp>
      <p:sp>
        <p:nvSpPr>
          <p:cNvPr id="9" name="Content Placeholder 5">
            <a:extLst>
              <a:ext uri="{FF2B5EF4-FFF2-40B4-BE49-F238E27FC236}">
                <a16:creationId xmlns:a16="http://schemas.microsoft.com/office/drawing/2014/main" id="{D0A33376-4559-320C-ABB9-AD41C828CE1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4CC11CA4-252D-4DF4-232C-269ABA813E8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CDE182FF-250F-7583-5B54-C0D1FB1433DB}"/>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F8EEE521-3842-C13F-08F8-AA262DDA0835}"/>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3DE4791C-1EFF-C4B3-7A45-9E254416E0AA}"/>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B11B599E-E9CA-EC3A-4603-37054AC8537A}"/>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die Bruchsche Membran und/oder den sub-RPE-Raum</a:t>
            </a:r>
            <a:r>
              <a:rPr lang="de-DE" sz="1400" b="0" i="0" noProof="0" dirty="0">
                <a:solidFill>
                  <a:srgbClr val="0000FF"/>
                </a:solidFill>
                <a:effectLst/>
                <a:latin typeface="Arial" panose="020B0604020202020204" pitchFamily="34" charset="0"/>
              </a:rPr>
              <a:t> </a:t>
            </a:r>
            <a:endParaRPr lang="de-DE" sz="1400" noProof="0" dirty="0">
              <a:solidFill>
                <a:srgbClr val="0000FF"/>
              </a:solidFill>
            </a:endParaRPr>
          </a:p>
          <a:p>
            <a:r>
              <a:rPr lang="de-DE" sz="1400" noProof="0" dirty="0">
                <a:solidFill>
                  <a:srgbClr val="000000"/>
                </a:solidFill>
              </a:rPr>
              <a:t>--</a:t>
            </a:r>
            <a:r>
              <a:rPr lang="de-DE" sz="1400" dirty="0">
                <a:solidFill>
                  <a:srgbClr val="000000"/>
                </a:solidFill>
              </a:rPr>
              <a:t>Typ 2: </a:t>
            </a:r>
            <a:r>
              <a:rPr lang="de-DE" sz="1400" b="1" dirty="0">
                <a:solidFill>
                  <a:srgbClr val="0000FF"/>
                </a:solidFill>
              </a:rPr>
              <a:t>?</a:t>
            </a:r>
            <a:r>
              <a:rPr lang="de-DE" sz="1400" noProof="0" dirty="0">
                <a:solidFill>
                  <a:srgbClr val="000000"/>
                </a:solidFill>
              </a:rPr>
              <a:t> </a:t>
            </a:r>
            <a:r>
              <a:rPr lang="de-DE" sz="1400" noProof="0" dirty="0">
                <a:solidFill>
                  <a:schemeClr val="accent6">
                    <a:lumMod val="20000"/>
                    <a:lumOff val="80000"/>
                  </a:schemeClr>
                </a:solidFill>
              </a:rPr>
              <a:t>2:</a:t>
            </a:r>
            <a:r>
              <a:rPr lang="de-DE" sz="1400" noProof="0" dirty="0"/>
              <a:t> </a:t>
            </a:r>
            <a:r>
              <a:rPr lang="de-DE" sz="1400" noProof="0" dirty="0">
                <a:solidFill>
                  <a:schemeClr val="accent6">
                    <a:lumMod val="20000"/>
                    <a:lumOff val="80000"/>
                  </a:schemeClr>
                </a:solidFill>
              </a:rPr>
              <a:t>Die MNV </a:t>
            </a:r>
            <a:r>
              <a:rPr lang="de-DE" sz="1400" b="0" i="0" noProof="0" dirty="0">
                <a:solidFill>
                  <a:schemeClr val="accent6">
                    <a:lumMod val="20000"/>
                    <a:lumOff val="80000"/>
                  </a:schemeClr>
                </a:solidFill>
                <a:effectLst/>
                <a:latin typeface="Arial" panose="020B0604020202020204" pitchFamily="34" charset="0"/>
              </a:rPr>
              <a:t>entsteht aus der Choriokapillaris und erstreckt sich in </a:t>
            </a:r>
            <a:r>
              <a:rPr lang="de-DE" sz="1400" noProof="0" dirty="0">
                <a:solidFill>
                  <a:schemeClr val="accent6">
                    <a:lumMod val="20000"/>
                    <a:lumOff val="80000"/>
                  </a:schemeClr>
                </a:solidFill>
              </a:rPr>
              <a:t>den subretinalen Raum (d. h. direkt </a:t>
            </a:r>
            <a:r>
              <a:rPr lang="de-DE" sz="1400" i="1" noProof="0" dirty="0">
                <a:solidFill>
                  <a:schemeClr val="accent6">
                    <a:lumMod val="20000"/>
                    <a:lumOff val="80000"/>
                  </a:schemeClr>
                </a:solidFill>
              </a:rPr>
              <a:t>oberhalb </a:t>
            </a:r>
            <a:r>
              <a:rPr lang="de-DE" sz="1400" noProof="0" dirty="0">
                <a:solidFill>
                  <a:schemeClr val="accent6">
                    <a:lumMod val="20000"/>
                    <a:lumOff val="80000"/>
                  </a:schemeClr>
                </a:solidFill>
              </a:rPr>
              <a:t>des RPE)</a:t>
            </a:r>
          </a:p>
          <a:p>
            <a:r>
              <a:rPr lang="de-DE" sz="1400" noProof="0" dirty="0">
                <a:solidFill>
                  <a:srgbClr val="B2B2B2"/>
                </a:solidFill>
              </a:rPr>
              <a:t>--</a:t>
            </a:r>
            <a:r>
              <a:rPr lang="de-DE" sz="1400" dirty="0">
                <a:solidFill>
                  <a:srgbClr val="B2B2B2"/>
                </a:solidFill>
              </a:rPr>
              <a:t>Typ 3</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Tree>
    <p:extLst>
      <p:ext uri="{BB962C8B-B14F-4D97-AF65-F5344CB8AC3E}">
        <p14:creationId xmlns:p14="http://schemas.microsoft.com/office/powerpoint/2010/main" val="399453904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66C5B3-ADEE-F3B4-239C-8718509C5F3E}"/>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DBFFDE0F-9CFE-74B5-9EE5-8BC236B46FB6}"/>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D5678482-A58E-E891-02CD-44A436BFB794}"/>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E6F4834-8BFC-4796-D679-3F3A8F508FFC}"/>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CBEF955-44B3-8536-F7EE-3CD97FFD99E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9935C53E-7859-DA97-4B32-AAE7787B101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D2747818-B8EA-6606-F570-0BD7079DAF93}"/>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195</a:t>
            </a:fld>
            <a:endParaRPr lang="de-DE" noProof="0" dirty="0"/>
          </a:p>
        </p:txBody>
      </p:sp>
      <p:sp>
        <p:nvSpPr>
          <p:cNvPr id="9" name="Content Placeholder 5">
            <a:extLst>
              <a:ext uri="{FF2B5EF4-FFF2-40B4-BE49-F238E27FC236}">
                <a16:creationId xmlns:a16="http://schemas.microsoft.com/office/drawing/2014/main" id="{A302948E-7606-BCD9-C329-B51F60FE712C}"/>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0F785D65-5554-5EA2-A3EE-0EB01CE4AF5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6B199836-073C-B631-D194-8178ED592B8C}"/>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5BBF90E2-F0B6-1382-4709-3BCD4F468901}"/>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ABB93DD7-6E62-E8F8-22B6-8D3488E7FDE4}"/>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BB06E4EB-2B3C-161A-C9C4-C31BDEFB8124}"/>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die Bruchsche Membran und/oder den sub-RPE-Raum</a:t>
            </a:r>
            <a:r>
              <a:rPr lang="de-DE" sz="1400" b="0" i="0" noProof="0" dirty="0">
                <a:solidFill>
                  <a:srgbClr val="0000FF"/>
                </a:solidFill>
                <a:effectLst/>
                <a:latin typeface="Arial" panose="020B0604020202020204" pitchFamily="34" charset="0"/>
              </a:rPr>
              <a:t> </a:t>
            </a:r>
            <a:endParaRPr lang="de-DE" sz="1400" noProof="0" dirty="0">
              <a:solidFill>
                <a:srgbClr val="0000FF"/>
              </a:solidFill>
            </a:endParaRPr>
          </a:p>
          <a:p>
            <a:r>
              <a:rPr lang="de-DE" sz="1400" noProof="0" dirty="0">
                <a:solidFill>
                  <a:srgbClr val="000000"/>
                </a:solidFill>
              </a:rPr>
              <a:t>--</a:t>
            </a:r>
            <a:r>
              <a:rPr lang="de-DE" sz="1400" dirty="0">
                <a:solidFill>
                  <a:srgbClr val="000000"/>
                </a:solidFill>
              </a:rPr>
              <a:t>Typ 2: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den subretinalen Raum </a:t>
            </a:r>
            <a:r>
              <a:rPr lang="de-DE" sz="1400" noProof="0" dirty="0">
                <a:solidFill>
                  <a:schemeClr val="accent6">
                    <a:lumMod val="20000"/>
                    <a:lumOff val="80000"/>
                  </a:schemeClr>
                </a:solidFill>
              </a:rPr>
              <a:t>(d. h. direkt </a:t>
            </a:r>
            <a:r>
              <a:rPr lang="de-DE" sz="1400" i="1" noProof="0" dirty="0">
                <a:solidFill>
                  <a:schemeClr val="accent6">
                    <a:lumMod val="20000"/>
                    <a:lumOff val="80000"/>
                  </a:schemeClr>
                </a:solidFill>
              </a:rPr>
              <a:t>oberhalb </a:t>
            </a:r>
            <a:r>
              <a:rPr lang="de-DE" sz="1400" noProof="0" dirty="0">
                <a:solidFill>
                  <a:schemeClr val="accent6">
                    <a:lumMod val="20000"/>
                    <a:lumOff val="80000"/>
                  </a:schemeClr>
                </a:solidFill>
              </a:rPr>
              <a:t>des RPE)</a:t>
            </a:r>
          </a:p>
          <a:p>
            <a:r>
              <a:rPr lang="de-DE" sz="1400" noProof="0" dirty="0">
                <a:solidFill>
                  <a:srgbClr val="B2B2B2"/>
                </a:solidFill>
              </a:rPr>
              <a:t>--</a:t>
            </a:r>
            <a:r>
              <a:rPr lang="de-DE" sz="1400" dirty="0">
                <a:solidFill>
                  <a:srgbClr val="B2B2B2"/>
                </a:solidFill>
              </a:rPr>
              <a:t>Typ 3</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
        <p:nvSpPr>
          <p:cNvPr id="14" name="Rectangle 13">
            <a:extLst>
              <a:ext uri="{FF2B5EF4-FFF2-40B4-BE49-F238E27FC236}">
                <a16:creationId xmlns:a16="http://schemas.microsoft.com/office/drawing/2014/main" id="{24D1C501-124C-6D83-591B-A3118D838E44}"/>
              </a:ext>
            </a:extLst>
          </p:cNvPr>
          <p:cNvSpPr/>
          <p:nvPr/>
        </p:nvSpPr>
        <p:spPr>
          <a:xfrm>
            <a:off x="6248400" y="5193092"/>
            <a:ext cx="990600" cy="2506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2224324145"/>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37921B-1633-73B4-B480-9976DD3BD5B6}"/>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1ED7911C-6478-27D3-F17D-F4BEC9DA8053}"/>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CCCEC036-027C-AD8A-D9DD-D5AB03D0EC9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6511757B-E54A-432C-1090-24F3385315E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F2CBA9D5-54F8-9E03-D598-BD060F4B17DE}"/>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5D05475-4066-2CC1-C276-9DDA0DE0A6B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B9B47B37-A836-7812-E854-AF8A280323C1}"/>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196</a:t>
            </a:fld>
            <a:endParaRPr lang="de-DE" noProof="0" dirty="0"/>
          </a:p>
        </p:txBody>
      </p:sp>
      <p:sp>
        <p:nvSpPr>
          <p:cNvPr id="9" name="Content Placeholder 5">
            <a:extLst>
              <a:ext uri="{FF2B5EF4-FFF2-40B4-BE49-F238E27FC236}">
                <a16:creationId xmlns:a16="http://schemas.microsoft.com/office/drawing/2014/main" id="{9FE2239D-1CC1-82DA-9E30-667D5134C335}"/>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B1D1E330-9B9D-F061-97D0-DC1D88F166D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37322B2-6F8D-63FC-6461-2524A4D2A473}"/>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23F3123B-78A0-67AF-D71E-5B622BD2F28D}"/>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C4108BAD-8DD8-3190-F40B-A592B487C2D5}"/>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B3DD3DEF-9255-A069-723A-C9FCF8CA4503}"/>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die Bruchsche Membran und/oder den sub-RPE-Raum</a:t>
            </a:r>
            <a:r>
              <a:rPr lang="de-DE" sz="1400" b="0" i="0" noProof="0" dirty="0">
                <a:solidFill>
                  <a:srgbClr val="0000FF"/>
                </a:solidFill>
                <a:effectLst/>
                <a:latin typeface="Arial" panose="020B0604020202020204" pitchFamily="34" charset="0"/>
              </a:rPr>
              <a:t> </a:t>
            </a:r>
            <a:endParaRPr lang="de-DE" sz="1400" noProof="0" dirty="0">
              <a:solidFill>
                <a:srgbClr val="0000FF"/>
              </a:solidFill>
            </a:endParaRPr>
          </a:p>
          <a:p>
            <a:r>
              <a:rPr lang="de-DE" sz="1400" noProof="0" dirty="0">
                <a:solidFill>
                  <a:srgbClr val="000000"/>
                </a:solidFill>
              </a:rPr>
              <a:t>--</a:t>
            </a:r>
            <a:r>
              <a:rPr lang="de-DE" sz="1400" dirty="0">
                <a:solidFill>
                  <a:srgbClr val="000000"/>
                </a:solidFill>
              </a:rPr>
              <a:t>Typ 2: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den subretinalen Raum </a:t>
            </a:r>
            <a:r>
              <a:rPr lang="de-DE" sz="1400" noProof="0" dirty="0">
                <a:solidFill>
                  <a:schemeClr val="accent6">
                    <a:lumMod val="20000"/>
                    <a:lumOff val="80000"/>
                  </a:schemeClr>
                </a:solidFill>
              </a:rPr>
              <a:t>(d. h. direkt </a:t>
            </a:r>
            <a:r>
              <a:rPr lang="de-DE" sz="1400" i="1" noProof="0" dirty="0">
                <a:solidFill>
                  <a:schemeClr val="accent6">
                    <a:lumMod val="20000"/>
                    <a:lumOff val="80000"/>
                  </a:schemeClr>
                </a:solidFill>
              </a:rPr>
              <a:t>oberhalb </a:t>
            </a:r>
            <a:r>
              <a:rPr lang="de-DE" sz="1400" noProof="0" dirty="0">
                <a:solidFill>
                  <a:schemeClr val="accent6">
                    <a:lumMod val="20000"/>
                    <a:lumOff val="80000"/>
                  </a:schemeClr>
                </a:solidFill>
              </a:rPr>
              <a:t>des RPE)</a:t>
            </a:r>
          </a:p>
          <a:p>
            <a:r>
              <a:rPr lang="de-DE" sz="1400" noProof="0" dirty="0">
                <a:solidFill>
                  <a:srgbClr val="B2B2B2"/>
                </a:solidFill>
              </a:rPr>
              <a:t>--</a:t>
            </a:r>
            <a:r>
              <a:rPr lang="de-DE" sz="1400" dirty="0">
                <a:solidFill>
                  <a:srgbClr val="B2B2B2"/>
                </a:solidFill>
              </a:rPr>
              <a:t>Typ 3</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Tree>
    <p:extLst>
      <p:ext uri="{BB962C8B-B14F-4D97-AF65-F5344CB8AC3E}">
        <p14:creationId xmlns:p14="http://schemas.microsoft.com/office/powerpoint/2010/main" val="4173752605"/>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3FFD06-CEDC-2977-0398-39767FFD6825}"/>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197AFD26-0E56-A241-E4DC-1F0429656FE4}"/>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EEDBBC86-78E6-8369-5756-4EE93DE7546B}"/>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8550129E-B797-5816-83FC-EE4D8555E04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8F71CA92-54D5-55A3-2C57-B7665B6847DF}"/>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4AAC66DB-AA92-99F5-2D7E-9F2392E681B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9E1C0673-AB7B-8251-963B-F63D0FA0652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197</a:t>
            </a:fld>
            <a:endParaRPr lang="de-DE" noProof="0" dirty="0"/>
          </a:p>
        </p:txBody>
      </p:sp>
      <p:sp>
        <p:nvSpPr>
          <p:cNvPr id="9" name="Content Placeholder 5">
            <a:extLst>
              <a:ext uri="{FF2B5EF4-FFF2-40B4-BE49-F238E27FC236}">
                <a16:creationId xmlns:a16="http://schemas.microsoft.com/office/drawing/2014/main" id="{F8804A18-96AE-D07D-6676-0A557042D93B}"/>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17B1777-38FF-3D57-F0D0-5C00F5ECFF6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9999A96-CF14-871B-4DA4-D4D9666ADAB8}"/>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F0214786-2983-AB66-9D90-72D648877E5B}"/>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15D0DF86-746F-0ECA-04F0-0EA50E6A5C6F}"/>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CF0DE1C9-D2A1-C800-B53B-CC3F68F7D6B5}"/>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die Bruchsche Membran und/oder den sub-RPE-Raum</a:t>
            </a:r>
            <a:r>
              <a:rPr lang="de-DE" sz="1400" b="0" i="0" noProof="0" dirty="0">
                <a:solidFill>
                  <a:srgbClr val="0000FF"/>
                </a:solidFill>
                <a:effectLst/>
                <a:latin typeface="Arial" panose="020B0604020202020204" pitchFamily="34" charset="0"/>
              </a:rPr>
              <a:t> </a:t>
            </a:r>
            <a:endParaRPr lang="de-DE" sz="1400" noProof="0" dirty="0">
              <a:solidFill>
                <a:srgbClr val="0000FF"/>
              </a:solidFill>
            </a:endParaRPr>
          </a:p>
          <a:p>
            <a:r>
              <a:rPr lang="de-DE" sz="1400" noProof="0" dirty="0">
                <a:solidFill>
                  <a:srgbClr val="000000"/>
                </a:solidFill>
              </a:rPr>
              <a:t>--</a:t>
            </a:r>
            <a:r>
              <a:rPr lang="de-DE" sz="1400" dirty="0">
                <a:solidFill>
                  <a:srgbClr val="000000"/>
                </a:solidFill>
              </a:rPr>
              <a:t>Typ 2: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den subretinalen Raum </a:t>
            </a:r>
            <a:r>
              <a:rPr lang="de-DE" sz="1400" noProof="0" dirty="0">
                <a:solidFill>
                  <a:srgbClr val="000000"/>
                </a:solidFill>
              </a:rPr>
              <a:t>(d. h. direkt </a:t>
            </a:r>
            <a:r>
              <a:rPr lang="de-DE" sz="1400" i="1" noProof="0" dirty="0">
                <a:solidFill>
                  <a:srgbClr val="000000"/>
                </a:solidFill>
              </a:rPr>
              <a:t>oberhalb </a:t>
            </a:r>
            <a:r>
              <a:rPr lang="de-DE" sz="1400" noProof="0" dirty="0">
                <a:solidFill>
                  <a:srgbClr val="000000"/>
                </a:solidFill>
              </a:rPr>
              <a:t>des RPE)</a:t>
            </a:r>
          </a:p>
          <a:p>
            <a:r>
              <a:rPr lang="de-DE" sz="1400" noProof="0" dirty="0">
                <a:solidFill>
                  <a:srgbClr val="B2B2B2"/>
                </a:solidFill>
              </a:rPr>
              <a:t>--</a:t>
            </a:r>
            <a:r>
              <a:rPr lang="de-DE" sz="1400" dirty="0">
                <a:solidFill>
                  <a:srgbClr val="B2B2B2"/>
                </a:solidFill>
              </a:rPr>
              <a:t>Typ 3</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Tree>
    <p:extLst>
      <p:ext uri="{BB962C8B-B14F-4D97-AF65-F5344CB8AC3E}">
        <p14:creationId xmlns:p14="http://schemas.microsoft.com/office/powerpoint/2010/main" val="3867369599"/>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C1F8E4-116B-3448-8B7F-0AED89367B64}"/>
            </a:ext>
          </a:extLst>
        </p:cNvPr>
        <p:cNvGrpSpPr/>
        <p:nvPr/>
      </p:nvGrpSpPr>
      <p:grpSpPr>
        <a:xfrm>
          <a:off x="0" y="0"/>
          <a:ext cx="0" cy="0"/>
          <a:chOff x="0" y="0"/>
          <a:chExt cx="0" cy="0"/>
        </a:xfrm>
      </p:grpSpPr>
      <p:sp>
        <p:nvSpPr>
          <p:cNvPr id="115" name="Explosion: 14 Points 40">
            <a:extLst>
              <a:ext uri="{FF2B5EF4-FFF2-40B4-BE49-F238E27FC236}">
                <a16:creationId xmlns:a16="http://schemas.microsoft.com/office/drawing/2014/main" id="{FE1B19B6-F9B6-CD36-D8D6-0A76CC0F129D}"/>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xplosion: 14 Points 44">
            <a:extLst>
              <a:ext uri="{FF2B5EF4-FFF2-40B4-BE49-F238E27FC236}">
                <a16:creationId xmlns:a16="http://schemas.microsoft.com/office/drawing/2014/main" id="{3C6A0449-0B21-9935-7248-C71DB6E819F0}"/>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xplosion: 14 Points 45">
            <a:extLst>
              <a:ext uri="{FF2B5EF4-FFF2-40B4-BE49-F238E27FC236}">
                <a16:creationId xmlns:a16="http://schemas.microsoft.com/office/drawing/2014/main" id="{401F44A6-FC88-CDE6-2758-3D40A420C39D}"/>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xplosion: 14 Points 46">
            <a:extLst>
              <a:ext uri="{FF2B5EF4-FFF2-40B4-BE49-F238E27FC236}">
                <a16:creationId xmlns:a16="http://schemas.microsoft.com/office/drawing/2014/main" id="{EC49B92A-47B7-3A4B-3973-A25EE7FB82F4}"/>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xplosion: 14 Points 47">
            <a:extLst>
              <a:ext uri="{FF2B5EF4-FFF2-40B4-BE49-F238E27FC236}">
                <a16:creationId xmlns:a16="http://schemas.microsoft.com/office/drawing/2014/main" id="{6FE7DE1A-7213-6FF8-14BC-EE7EA9EF3656}"/>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xplosion: 14 Points 48">
            <a:extLst>
              <a:ext uri="{FF2B5EF4-FFF2-40B4-BE49-F238E27FC236}">
                <a16:creationId xmlns:a16="http://schemas.microsoft.com/office/drawing/2014/main" id="{2C16F967-90F3-C6BE-2EFE-F1B2E5529AFD}"/>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xplosion: 14 Points 49">
            <a:extLst>
              <a:ext uri="{FF2B5EF4-FFF2-40B4-BE49-F238E27FC236}">
                <a16:creationId xmlns:a16="http://schemas.microsoft.com/office/drawing/2014/main" id="{747DA321-A5D0-4598-6C99-4400D1A9B7C8}"/>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xplosion: 14 Points 50">
            <a:extLst>
              <a:ext uri="{FF2B5EF4-FFF2-40B4-BE49-F238E27FC236}">
                <a16:creationId xmlns:a16="http://schemas.microsoft.com/office/drawing/2014/main" id="{D0BA6A8F-900A-A0F2-F159-255787950F91}"/>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Rectangle 64">
            <a:extLst>
              <a:ext uri="{FF2B5EF4-FFF2-40B4-BE49-F238E27FC236}">
                <a16:creationId xmlns:a16="http://schemas.microsoft.com/office/drawing/2014/main" id="{DA80E2A1-AD18-7689-8C44-89F533694A3E}"/>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8A245747-3900-87EC-A807-770EB394ECC7}"/>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A9942A3A-6D17-3B06-5B14-1F93FFAC454E}"/>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71AFE6B8-08A3-0D57-5768-B3F42F1604DF}"/>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8B475FBA-DEB9-328E-01D1-80699CA029CF}"/>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B04F4B0D-EBC2-1BCC-F925-F17A994AC84C}"/>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CB48854E-2B1C-6030-FF36-F5E8722CB1F1}"/>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endParaRPr lang="de-DE" sz="2200" kern="0" dirty="0">
              <a:solidFill>
                <a:srgbClr val="B2B2B2"/>
              </a:solidFill>
              <a:latin typeface="Arial" panose="020B0604020202020204" pitchFamily="34" charset="0"/>
            </a:endParaRP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chemeClr val="bg2">
                    <a:lumMod val="40000"/>
                    <a:lumOff val="60000"/>
                  </a:schemeClr>
                </a:solidFill>
                <a:latin typeface="Arial" panose="020B0604020202020204" pitchFamily="34" charset="0"/>
              </a:rPr>
              <a:t>     Innere Kollagenschicht</a:t>
            </a:r>
          </a:p>
          <a:p>
            <a:pPr marL="344487" lvl="1" indent="0">
              <a:buNone/>
            </a:pPr>
            <a:r>
              <a:rPr lang="de-DE" sz="2200" kern="0" dirty="0">
                <a:solidFill>
                  <a:schemeClr val="bg2">
                    <a:lumMod val="40000"/>
                    <a:lumOff val="60000"/>
                  </a:schemeClr>
                </a:solidFill>
                <a:latin typeface="Arial" panose="020B0604020202020204" pitchFamily="34" charset="0"/>
              </a:rPr>
              <a:t>El  Elastische Schicht</a:t>
            </a:r>
          </a:p>
          <a:p>
            <a:pPr marL="344487" lvl="1" indent="0">
              <a:buNone/>
            </a:pPr>
            <a:r>
              <a:rPr lang="de-DE" sz="2200" kern="0" dirty="0">
                <a:solidFill>
                  <a:schemeClr val="bg2">
                    <a:lumMod val="40000"/>
                    <a:lumOff val="60000"/>
                  </a:schemeClr>
                </a:solidFill>
                <a:latin typeface="Arial" panose="020B0604020202020204" pitchFamily="34" charset="0"/>
              </a:rPr>
              <a:t>     Äußere Kollagenschicht</a:t>
            </a:r>
          </a:p>
          <a:p>
            <a:pPr marL="344487" lvl="1" indent="0">
              <a:buNone/>
            </a:pPr>
            <a:r>
              <a:rPr lang="de-DE" sz="2200" kern="0" dirty="0">
                <a:solidFill>
                  <a:schemeClr val="bg2">
                    <a:lumMod val="40000"/>
                    <a:lumOff val="60000"/>
                  </a:schemeClr>
                </a:solidFill>
                <a:latin typeface="Arial" panose="020B0604020202020204" pitchFamily="34" charset="0"/>
              </a:rPr>
              <a:t>     Basalmembran der </a:t>
            </a:r>
            <a:r>
              <a:rPr lang="de-DE" sz="2200" kern="0" dirty="0" err="1">
                <a:solidFill>
                  <a:schemeClr val="bg2">
                    <a:lumMod val="40000"/>
                    <a:lumOff val="60000"/>
                  </a:schemeClr>
                </a:solidFill>
                <a:latin typeface="Arial" panose="020B0604020202020204" pitchFamily="34" charset="0"/>
              </a:rPr>
              <a:t>Choriokapillaris</a:t>
            </a:r>
            <a:endParaRPr lang="de-DE" sz="2200" kern="0" dirty="0">
              <a:solidFill>
                <a:schemeClr val="bg2">
                  <a:lumMod val="40000"/>
                  <a:lumOff val="60000"/>
                </a:schemeClr>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CCFDECEB-019F-8938-3FDE-BBD205DBE390}"/>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198</a:t>
            </a:fld>
            <a:endParaRPr lang="de-DE" noProof="0" dirty="0"/>
          </a:p>
        </p:txBody>
      </p:sp>
      <p:sp>
        <p:nvSpPr>
          <p:cNvPr id="4" name="Rectangle 3">
            <a:extLst>
              <a:ext uri="{FF2B5EF4-FFF2-40B4-BE49-F238E27FC236}">
                <a16:creationId xmlns:a16="http://schemas.microsoft.com/office/drawing/2014/main" id="{D5CFACDC-DADC-58DF-A90D-6F36AB3D86D4}"/>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4C134D1A-BE45-1DF5-B856-B3FCE6C5F3BC}"/>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32730A57-6DC6-626C-18A8-37610F5BE462}"/>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9E95A56E-5860-90F8-31D1-16DC131836A5}"/>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DFFB8BD3-4405-DD6A-A17C-B97293184D1D}"/>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CC29A33F-4C82-1E1B-117D-AD7B4FD6F211}"/>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E313573E-E52D-7BE8-EF92-7D41E34BCE5A}"/>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1902D60F-9709-FEEF-D99D-6E0142F20A65}"/>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5CD316A6-3D7B-BFBB-F648-4B679EBD4476}"/>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D411C6EE-F80E-39C4-E8C1-A979983A37A6}"/>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747B0319-3162-9C28-FB35-54B3E6B65C47}"/>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07EA5210-19D7-3C30-4778-27A1F4461F4C}"/>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6C08E3A2-2BF4-4AEC-4269-68E53FD19D4A}"/>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EF4589C6-D233-87F0-B283-0C7C8433E61E}"/>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544FE256-5C95-BA3D-3EBA-D5BB3CA45C87}"/>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593D6A6E-A78E-8105-2AE6-186E74065BA2}"/>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7093D8EC-297A-7F4B-CE20-F7FBF4A2F856}"/>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D857984D-5BC2-103B-81FC-B8D80B66DDB0}"/>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3CF21573-BAE7-3E6B-B387-8AA4E5232C70}"/>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4B5BCBD1-6C59-A31E-AF1A-62CA66644F9F}"/>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59EAF4CB-EADD-E789-D0FD-FDAC767A0152}"/>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E8C5D14D-856C-7676-9DC4-4EF4C3218266}"/>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CDE1C644-5C2E-12A3-C008-83F4051F3777}"/>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FE82E445-CF7A-FDA7-79D3-E278867690FD}"/>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DDC2ED87-C7F6-1FE6-BBEB-D41BD4BA7FD7}"/>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521657EF-4E30-6134-8FE3-842CD60C6BE6}"/>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92FD45C0-8FE6-92FD-92A5-43A82642DFEA}"/>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B07B21EB-D39C-A9E1-6E4E-63A61D26F4AB}"/>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14E4C2A2-C134-A267-AA3B-17CC487D81FC}"/>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FC5B6CDD-7E54-777F-9DF0-979F416A7F80}"/>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4094F065-F688-0976-8E08-BF0CFF2614D8}"/>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E80E49D6-3DC8-8289-DD0B-C2F32F268037}"/>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73F748AB-FECD-7228-8D50-3F51CE265F70}"/>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703E55D3-11A8-8CFA-B872-D53AAD896549}"/>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E71D6E0F-4B88-1D57-B9E2-0F23F866E776}"/>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BA845787-71D4-71E2-F358-E5517D9E90AF}"/>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6AEBB01E-6304-8789-0133-0712A93ADE77}"/>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D727D38F-F904-FC0F-CD25-6EEA192672D3}"/>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8BFCAB8D-3A92-D109-7FED-4AE79721C712}"/>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6CBF4DF5-F9BE-0747-05F6-3461AD146960}"/>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EF550C7C-5FED-B492-FD6B-CA9CB2F30224}"/>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FD936E66-DBFC-8C06-4C50-CC14580EA44F}"/>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296F6304-4CFF-D994-3576-2F6295BF99B5}"/>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0D55D135-8618-CC9B-D234-00D62415B69C}"/>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8EA21076-8627-3724-5930-19A52C8ED5A8}"/>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0A3DF1D6-B952-EFCA-B1CD-533893299D04}"/>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A4DA9DEF-2ED8-F8DE-3ED5-9E9CCBE40E55}"/>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7F1EAD12-767E-A4DF-D166-61DE5F1CB427}"/>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A8ABAE81-59E3-B521-4611-0B1908DF847F}"/>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88F000A8-E3F9-A076-931F-062747805CE1}"/>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00421BFD-6FD4-C1C7-BADC-095FFB1641CA}"/>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79989B77-F376-9410-4331-361B5B168806}"/>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7A592464-E29C-FAF9-D0BB-1BA0F9FD644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718A4E19-F1D7-5242-0009-EB43605B6D95}"/>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E66806B2-29F4-AD9F-BCCC-DDCD404E4FF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436CD826-3D29-2B38-5B3C-87ADE7600FB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1EC6D455-2633-7E88-5C73-37E8BFD9CD36}"/>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773C274D-0930-5530-7AAA-0E8D2145952D}"/>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85E9577D-97F0-F915-8858-464267BA7185}"/>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697A33A3-3B53-4992-5FE4-CCD4DCB1F651}"/>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3FCF76B4-D8AE-7658-29F1-2CF7B2BB93D8}"/>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DF27220D-B32A-C292-BF30-6AFBE7E982CA}"/>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B590CEC2-3E39-D349-0555-F0C198E5AAC0}"/>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3C6E5BA6-1740-AEF2-6855-9B8D3E954906}"/>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6484ED1D-7959-22C6-9D62-A8F319C83201}"/>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D994896C-D91B-5367-1D77-18869708D34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D1AF3C79-BD72-CF08-0FAA-56E7E206E1CB}"/>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66C511C4-AC4B-CC8F-5E6C-DF0A2FE0A25D}"/>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7A183F19-BFB7-9B79-8982-E7CDD4F19FCA}"/>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399E14BA-FB8D-EFE7-9CF7-2EDC272CEDE0}"/>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0F14F20F-91CB-9E9C-4A3E-4879AC4E0508}"/>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0BEEC7B7-0FE7-6CBE-C4F6-B94A15A62D6F}"/>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0A50457C-27B7-FE6C-3B6E-A9EBF650104E}"/>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FA813096-CCB7-AEA3-39F3-19A4B066CA4B}"/>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7FA6DCEF-50A3-40F0-C5A9-DAD8F4FC42F8}"/>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7F55939F-A6D8-0E1A-9F4A-689973E8FFCB}"/>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D98EB31D-E681-77FA-9A40-57FEACDD469F}"/>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311C7B18-933F-857F-6581-31252CD47161}"/>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BC04289C-2B99-CA90-63F2-4F984EF0369E}"/>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76FC7CEA-A264-2079-9E4A-F760CC3EDFA1}"/>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BC6D245B-7579-2F7C-93E3-278AC388D1FD}"/>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0173433D-7556-6665-F57C-D72FBF95AED1}"/>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D9B0A7D0-7418-7E47-4B07-D07BD666E424}"/>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BE15BE6F-495D-3746-ABCE-E9F66DA96280}"/>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73E0C5E0-DBC5-A5DB-245A-FAD96B050372}"/>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4ADD182F-99F7-61B0-23AF-CEB0DA8B86DD}"/>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TextBox 121907">
            <a:extLst>
              <a:ext uri="{FF2B5EF4-FFF2-40B4-BE49-F238E27FC236}">
                <a16:creationId xmlns:a16="http://schemas.microsoft.com/office/drawing/2014/main" id="{180A65F1-C914-288F-045E-31D83080B09A}"/>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grpSp>
        <p:nvGrpSpPr>
          <p:cNvPr id="99" name="Group 10">
            <a:extLst>
              <a:ext uri="{FF2B5EF4-FFF2-40B4-BE49-F238E27FC236}">
                <a16:creationId xmlns:a16="http://schemas.microsoft.com/office/drawing/2014/main" id="{39A75314-25B9-9829-0B8B-BCBE336857F3}"/>
              </a:ext>
            </a:extLst>
          </p:cNvPr>
          <p:cNvGrpSpPr/>
          <p:nvPr/>
        </p:nvGrpSpPr>
        <p:grpSpPr>
          <a:xfrm>
            <a:off x="977731" y="1982182"/>
            <a:ext cx="3909124" cy="570435"/>
            <a:chOff x="944815" y="3371980"/>
            <a:chExt cx="3909124" cy="570435"/>
          </a:xfrm>
        </p:grpSpPr>
        <p:sp>
          <p:nvSpPr>
            <p:cNvPr id="102" name="Rectangle 4">
              <a:extLst>
                <a:ext uri="{FF2B5EF4-FFF2-40B4-BE49-F238E27FC236}">
                  <a16:creationId xmlns:a16="http://schemas.microsoft.com/office/drawing/2014/main" id="{7BA707D1-5AB2-E758-0719-B8E083CF2A73}"/>
                </a:ext>
              </a:extLst>
            </p:cNvPr>
            <p:cNvSpPr/>
            <p:nvPr/>
          </p:nvSpPr>
          <p:spPr>
            <a:xfrm>
              <a:off x="961352" y="3435125"/>
              <a:ext cx="3892587" cy="3177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3" name="Freeform: Shape 228">
              <a:extLst>
                <a:ext uri="{FF2B5EF4-FFF2-40B4-BE49-F238E27FC236}">
                  <a16:creationId xmlns:a16="http://schemas.microsoft.com/office/drawing/2014/main" id="{5DECC7E0-DE0F-8AE4-FEFD-8A35521FC591}"/>
                </a:ext>
              </a:extLst>
            </p:cNvPr>
            <p:cNvSpPr/>
            <p:nvPr/>
          </p:nvSpPr>
          <p:spPr>
            <a:xfrm>
              <a:off x="944815" y="3394113"/>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4" name="Freeform: Shape 232">
              <a:extLst>
                <a:ext uri="{FF2B5EF4-FFF2-40B4-BE49-F238E27FC236}">
                  <a16:creationId xmlns:a16="http://schemas.microsoft.com/office/drawing/2014/main" id="{5FE96C98-104F-7D7A-563A-6930188A6316}"/>
                </a:ext>
              </a:extLst>
            </p:cNvPr>
            <p:cNvSpPr/>
            <p:nvPr/>
          </p:nvSpPr>
          <p:spPr>
            <a:xfrm>
              <a:off x="3216347" y="3371980"/>
              <a:ext cx="1342305"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5" name="Freeform: Shape 234">
              <a:extLst>
                <a:ext uri="{FF2B5EF4-FFF2-40B4-BE49-F238E27FC236}">
                  <a16:creationId xmlns:a16="http://schemas.microsoft.com/office/drawing/2014/main" id="{F0F6409B-3C0D-A06E-3111-3266B331BFF5}"/>
                </a:ext>
              </a:extLst>
            </p:cNvPr>
            <p:cNvSpPr/>
            <p:nvPr/>
          </p:nvSpPr>
          <p:spPr>
            <a:xfrm>
              <a:off x="969819" y="3380734"/>
              <a:ext cx="2613844"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110" name="Freeform: Shape 239">
            <a:extLst>
              <a:ext uri="{FF2B5EF4-FFF2-40B4-BE49-F238E27FC236}">
                <a16:creationId xmlns:a16="http://schemas.microsoft.com/office/drawing/2014/main" id="{1CF296B0-67BD-12BC-D987-D6EA2C0BCD9B}"/>
              </a:ext>
            </a:extLst>
          </p:cNvPr>
          <p:cNvSpPr/>
          <p:nvPr/>
        </p:nvSpPr>
        <p:spPr>
          <a:xfrm rot="5400000">
            <a:off x="1299899" y="3641323"/>
            <a:ext cx="2876734"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1" name="Freeform: Shape 240">
            <a:extLst>
              <a:ext uri="{FF2B5EF4-FFF2-40B4-BE49-F238E27FC236}">
                <a16:creationId xmlns:a16="http://schemas.microsoft.com/office/drawing/2014/main" id="{08325519-6984-83AD-E0DC-1F391532B95F}"/>
              </a:ext>
            </a:extLst>
          </p:cNvPr>
          <p:cNvSpPr/>
          <p:nvPr/>
        </p:nvSpPr>
        <p:spPr>
          <a:xfrm rot="16200000">
            <a:off x="1314350" y="3659362"/>
            <a:ext cx="291291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2" name="Cylinder 2">
            <a:extLst>
              <a:ext uri="{FF2B5EF4-FFF2-40B4-BE49-F238E27FC236}">
                <a16:creationId xmlns:a16="http://schemas.microsoft.com/office/drawing/2014/main" id="{E29D8ACD-953F-C83B-188C-97040D9E9FA3}"/>
              </a:ext>
            </a:extLst>
          </p:cNvPr>
          <p:cNvSpPr/>
          <p:nvPr/>
        </p:nvSpPr>
        <p:spPr>
          <a:xfrm>
            <a:off x="2478989" y="2356534"/>
            <a:ext cx="548303" cy="2844001"/>
          </a:xfrm>
          <a:prstGeom prst="ca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3" name="Cylinder 62">
            <a:extLst>
              <a:ext uri="{FF2B5EF4-FFF2-40B4-BE49-F238E27FC236}">
                <a16:creationId xmlns:a16="http://schemas.microsoft.com/office/drawing/2014/main" id="{42B3C759-EF49-E23A-A8CF-61E978F6B7CA}"/>
              </a:ext>
            </a:extLst>
          </p:cNvPr>
          <p:cNvSpPr/>
          <p:nvPr/>
        </p:nvSpPr>
        <p:spPr>
          <a:xfrm rot="10800000">
            <a:off x="2471549" y="2367985"/>
            <a:ext cx="548303" cy="2823314"/>
          </a:xfrm>
          <a:prstGeom prst="ca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4" name="TextBox 1">
            <a:extLst>
              <a:ext uri="{FF2B5EF4-FFF2-40B4-BE49-F238E27FC236}">
                <a16:creationId xmlns:a16="http://schemas.microsoft.com/office/drawing/2014/main" id="{9B40F50D-0C2B-FF6F-EC92-ECCDDFE8DF1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6" name="TextBox 112">
            <a:extLst>
              <a:ext uri="{FF2B5EF4-FFF2-40B4-BE49-F238E27FC236}">
                <a16:creationId xmlns:a16="http://schemas.microsoft.com/office/drawing/2014/main" id="{2D2DD5C9-9E7C-848E-A72E-7E9E4C69C778}"/>
              </a:ext>
            </a:extLst>
          </p:cNvPr>
          <p:cNvSpPr txBox="1"/>
          <p:nvPr/>
        </p:nvSpPr>
        <p:spPr>
          <a:xfrm>
            <a:off x="5573868" y="2964309"/>
            <a:ext cx="3352800" cy="579646"/>
          </a:xfrm>
          <a:prstGeom prst="rect">
            <a:avLst/>
          </a:prstGeom>
          <a:noFill/>
        </p:spPr>
        <p:txBody>
          <a:bodyPr wrap="square" lIns="25400" tIns="12700" rIns="25400" bIns="12700" rtlCol="0">
            <a:spAutoFit/>
          </a:bodyPr>
          <a:lstStyle/>
          <a:p>
            <a:r>
              <a:rPr lang="de-DE" b="1" i="1" noProof="0" dirty="0"/>
              <a:t>Typ 2 mit MNV im </a:t>
            </a:r>
            <a:r>
              <a:rPr lang="de-DE" b="1" i="1" noProof="0" dirty="0">
                <a:solidFill>
                  <a:srgbClr val="0000FF"/>
                </a:solidFill>
              </a:rPr>
              <a:t>  subretinalen Raum</a:t>
            </a:r>
          </a:p>
        </p:txBody>
      </p:sp>
    </p:spTree>
    <p:extLst>
      <p:ext uri="{BB962C8B-B14F-4D97-AF65-F5344CB8AC3E}">
        <p14:creationId xmlns:p14="http://schemas.microsoft.com/office/powerpoint/2010/main" val="571446857"/>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7B1588F-CD91-413E-822A-9C0E7CF79440}"/>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199</a:t>
            </a:fld>
            <a:endParaRPr lang="de-DE" noProof="0" dirty="0"/>
          </a:p>
        </p:txBody>
      </p:sp>
      <p:pic>
        <p:nvPicPr>
          <p:cNvPr id="6" name="Picture 5">
            <a:extLst>
              <a:ext uri="{FF2B5EF4-FFF2-40B4-BE49-F238E27FC236}">
                <a16:creationId xmlns:a16="http://schemas.microsoft.com/office/drawing/2014/main" id="{19A2C1BE-6630-4B86-A183-DA989B991E0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88264" y="1860965"/>
            <a:ext cx="4567471" cy="3136069"/>
          </a:xfrm>
          <a:prstGeom prst="rect">
            <a:avLst/>
          </a:prstGeom>
        </p:spPr>
      </p:pic>
      <p:sp>
        <p:nvSpPr>
          <p:cNvPr id="8" name="TextBox 7">
            <a:extLst>
              <a:ext uri="{FF2B5EF4-FFF2-40B4-BE49-F238E27FC236}">
                <a16:creationId xmlns:a16="http://schemas.microsoft.com/office/drawing/2014/main" id="{5727E781-AEB0-4A6D-985C-61AAAF9F5EC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9" name="TextBox 8">
            <a:extLst>
              <a:ext uri="{FF2B5EF4-FFF2-40B4-BE49-F238E27FC236}">
                <a16:creationId xmlns:a16="http://schemas.microsoft.com/office/drawing/2014/main" id="{AA52349F-14D9-490A-8570-BC21FAC7AEF6}"/>
              </a:ext>
            </a:extLst>
          </p:cNvPr>
          <p:cNvSpPr txBox="1"/>
          <p:nvPr/>
        </p:nvSpPr>
        <p:spPr>
          <a:xfrm>
            <a:off x="1360191" y="5334000"/>
            <a:ext cx="6423616" cy="764312"/>
          </a:xfrm>
          <a:prstGeom prst="rect">
            <a:avLst/>
          </a:prstGeom>
          <a:noFill/>
        </p:spPr>
        <p:txBody>
          <a:bodyPr wrap="square" lIns="25400" tIns="12700" rIns="25400" bIns="12700" rtlCol="0">
            <a:spAutoFit/>
          </a:bodyPr>
          <a:lstStyle/>
          <a:p>
            <a:pPr algn="ctr"/>
            <a:r>
              <a:rPr lang="de-DE" sz="1600" b="0" noProof="0" dirty="0">
                <a:solidFill>
                  <a:srgbClr val="000000"/>
                </a:solidFill>
                <a:effectLst/>
                <a:latin typeface="Helvetica" panose="020B0604020202020204" pitchFamily="34" charset="0"/>
              </a:rPr>
              <a:t>Typ-2-MNV oberhalb des RPE mit subretinaler Flüssigkeit (SRF) angrenzend an die Läsion. </a:t>
            </a:r>
            <a:r>
              <a:rPr lang="de-DE" sz="1600" b="0" noProof="0" dirty="0">
                <a:solidFill>
                  <a:srgbClr val="000000"/>
                </a:solidFill>
                <a:effectLst/>
                <a:latin typeface="+mn-lt"/>
              </a:rPr>
              <a:t>Beachten Sie, dass das RPE </a:t>
            </a:r>
            <a:r>
              <a:rPr lang="de-DE" sz="1600" b="0" i="1" noProof="0" dirty="0">
                <a:solidFill>
                  <a:srgbClr val="000000"/>
                </a:solidFill>
                <a:effectLst/>
                <a:latin typeface="+mn-lt"/>
              </a:rPr>
              <a:t>unterhalb </a:t>
            </a:r>
            <a:r>
              <a:rPr lang="de-DE" sz="1600" b="0" noProof="0" dirty="0">
                <a:solidFill>
                  <a:srgbClr val="000000"/>
                </a:solidFill>
                <a:effectLst/>
                <a:latin typeface="+mn-lt"/>
              </a:rPr>
              <a:t>der Läsion zu sehen ist.</a:t>
            </a:r>
            <a:endParaRPr lang="de-DE" sz="2000" noProof="0" dirty="0"/>
          </a:p>
        </p:txBody>
      </p:sp>
    </p:spTree>
    <p:extLst>
      <p:ext uri="{BB962C8B-B14F-4D97-AF65-F5344CB8AC3E}">
        <p14:creationId xmlns:p14="http://schemas.microsoft.com/office/powerpoint/2010/main" val="165201910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9906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a:t>
            </a:r>
            <a:r>
              <a:rPr lang="de-DE" sz="1800" noProof="0" dirty="0">
                <a:solidFill>
                  <a:srgbClr val="0000FF"/>
                </a:solidFill>
                <a:latin typeface="Arial" panose="020B0604020202020204" pitchFamily="34" charset="0"/>
              </a:rPr>
              <a:t> 50 Jahren </a:t>
            </a:r>
            <a:r>
              <a:rPr lang="de-DE" sz="1800" noProof="0" dirty="0">
                <a:latin typeface="Arial" panose="020B0604020202020204" pitchFamily="34" charset="0"/>
              </a:rPr>
              <a:t>in Industrienationen</a:t>
            </a:r>
          </a:p>
        </p:txBody>
      </p:sp>
      <p:sp>
        <p:nvSpPr>
          <p:cNvPr id="2" name="Rectangle 1">
            <a:extLst>
              <a:ext uri="{FF2B5EF4-FFF2-40B4-BE49-F238E27FC236}">
                <a16:creationId xmlns:a16="http://schemas.microsoft.com/office/drawing/2014/main" id="{64C17338-9640-4E6A-943A-AF29BFE493C1}"/>
              </a:ext>
            </a:extLst>
          </p:cNvPr>
          <p:cNvSpPr/>
          <p:nvPr/>
        </p:nvSpPr>
        <p:spPr>
          <a:xfrm>
            <a:off x="4000500" y="1013790"/>
            <a:ext cx="1049356" cy="434009"/>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a:t>
            </a:r>
          </a:p>
        </p:txBody>
      </p:sp>
      <p:sp>
        <p:nvSpPr>
          <p:cNvPr id="5" name="TextBox 4">
            <a:extLst>
              <a:ext uri="{FF2B5EF4-FFF2-40B4-BE49-F238E27FC236}">
                <a16:creationId xmlns:a16="http://schemas.microsoft.com/office/drawing/2014/main" id="{039312A0-02D0-4CE0-83B0-D9239150A65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638970166"/>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7C00E20-7E03-42B1-8D11-DDEFE9816036}"/>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DF46FD4F-3EB2-41BF-ABF9-21624A20C82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1981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a:t>
            </a:r>
            <a:r>
              <a:rPr lang="de-DE" sz="1800" noProof="0" dirty="0">
                <a:solidFill>
                  <a:srgbClr val="0000FF"/>
                </a:solidFill>
                <a:latin typeface="Arial" panose="020B0604020202020204" pitchFamily="34" charset="0"/>
              </a:rPr>
              <a:t> 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 </a:t>
            </a:r>
            <a:r>
              <a:rPr lang="de-DE" sz="1800" noProof="0" dirty="0">
                <a:latin typeface="Arial" panose="020B0604020202020204" pitchFamily="34" charset="0"/>
              </a:rPr>
              <a:t>in der Makula</a:t>
            </a:r>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698727875"/>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B7B5DE-C140-FB3C-BA6A-4127F3D09EDC}"/>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423170ED-8A06-15C4-56F5-E34B0608323B}"/>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F9CA8F6-9AD6-92EB-04AF-F75EBC65F42A}"/>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32C9D62-8A53-C47D-D487-30826B09834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B4158CD7-6DEC-4F19-F889-4E5EB7F331D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95D811AD-F3E1-D7E6-5CFB-21DCAA2F22C8}"/>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71445C4B-9D4A-5009-8A1C-DDB9C8068D01}"/>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200</a:t>
            </a:fld>
            <a:endParaRPr lang="de-DE" noProof="0" dirty="0"/>
          </a:p>
        </p:txBody>
      </p:sp>
      <p:sp>
        <p:nvSpPr>
          <p:cNvPr id="9" name="Content Placeholder 5">
            <a:extLst>
              <a:ext uri="{FF2B5EF4-FFF2-40B4-BE49-F238E27FC236}">
                <a16:creationId xmlns:a16="http://schemas.microsoft.com/office/drawing/2014/main" id="{279E48F9-B67A-A178-EE27-0FEC947E112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7A11997E-E7FD-B6F9-0089-029B11BFD97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FA07FE44-2067-813E-5770-75E42D7FF865}"/>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054284B7-181B-7060-87AE-6307E3D48D2E}"/>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3B2FF5DE-EC21-AE0A-2D94-4FBEB5D025C6}"/>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06F5B974-8FDB-97E0-8A4D-B549EBFDAD14}"/>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die Bruchsche Membran und/oder den sub-RPE-Raum</a:t>
            </a:r>
            <a:r>
              <a:rPr lang="de-DE" sz="1400" b="0" i="0" noProof="0" dirty="0">
                <a:solidFill>
                  <a:srgbClr val="0000FF"/>
                </a:solidFill>
                <a:effectLst/>
                <a:latin typeface="Arial" panose="020B0604020202020204" pitchFamily="34" charset="0"/>
              </a:rPr>
              <a:t> </a:t>
            </a:r>
            <a:endParaRPr lang="de-DE" sz="1400" noProof="0" dirty="0">
              <a:solidFill>
                <a:srgbClr val="0000FF"/>
              </a:solidFill>
            </a:endParaRPr>
          </a:p>
          <a:p>
            <a:r>
              <a:rPr lang="de-DE" sz="1400" noProof="0" dirty="0">
                <a:solidFill>
                  <a:srgbClr val="000000"/>
                </a:solidFill>
              </a:rPr>
              <a:t>--</a:t>
            </a:r>
            <a:r>
              <a:rPr lang="de-DE" sz="1400" dirty="0">
                <a:solidFill>
                  <a:srgbClr val="000000"/>
                </a:solidFill>
              </a:rPr>
              <a:t>Typ 2: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den subretinalen Raum </a:t>
            </a:r>
            <a:r>
              <a:rPr lang="de-DE" sz="1400" noProof="0" dirty="0">
                <a:solidFill>
                  <a:srgbClr val="000000"/>
                </a:solidFill>
              </a:rPr>
              <a:t>(d. h. direkt </a:t>
            </a:r>
            <a:r>
              <a:rPr lang="de-DE" sz="1400" i="1" noProof="0" dirty="0">
                <a:solidFill>
                  <a:srgbClr val="000000"/>
                </a:solidFill>
              </a:rPr>
              <a:t>oberhalb </a:t>
            </a:r>
            <a:r>
              <a:rPr lang="de-DE" sz="1400" noProof="0" dirty="0">
                <a:solidFill>
                  <a:srgbClr val="000000"/>
                </a:solidFill>
              </a:rPr>
              <a:t>des RPE)</a:t>
            </a:r>
          </a:p>
          <a:p>
            <a:r>
              <a:rPr lang="de-DE" sz="1400" noProof="0" dirty="0">
                <a:solidFill>
                  <a:srgbClr val="000000"/>
                </a:solidFill>
              </a:rPr>
              <a:t>--</a:t>
            </a:r>
            <a:r>
              <a:rPr lang="de-DE" sz="1400" dirty="0">
                <a:solidFill>
                  <a:srgbClr val="000000"/>
                </a:solidFill>
              </a:rPr>
              <a:t>Typ 3: </a:t>
            </a:r>
            <a:r>
              <a:rPr lang="de-DE" sz="1400" b="1" dirty="0">
                <a:solidFill>
                  <a:srgbClr val="0000FF"/>
                </a:solidFill>
              </a:rPr>
              <a:t>?</a:t>
            </a:r>
            <a:r>
              <a:rPr lang="de-DE" sz="1400" dirty="0">
                <a:solidFill>
                  <a:srgbClr val="000000"/>
                </a:solidFill>
              </a:rPr>
              <a:t> </a:t>
            </a:r>
            <a:r>
              <a:rPr lang="de-DE" sz="1400" noProof="0" dirty="0">
                <a:solidFill>
                  <a:schemeClr val="accent6">
                    <a:lumMod val="20000"/>
                    <a:lumOff val="80000"/>
                  </a:schemeClr>
                </a:solidFill>
              </a:rPr>
              <a:t>Typ 3: Die MNV entsteht </a:t>
            </a:r>
            <a:r>
              <a:rPr lang="de-DE" sz="1400" b="0" i="0" noProof="0" dirty="0">
                <a:solidFill>
                  <a:schemeClr val="accent6">
                    <a:lumMod val="20000"/>
                    <a:lumOff val="80000"/>
                  </a:schemeClr>
                </a:solidFill>
                <a:effectLst/>
                <a:latin typeface="Arial" panose="020B0604020202020204" pitchFamily="34" charset="0"/>
              </a:rPr>
              <a:t>aus dem tiefen Kapillarplexus der Netzhaut und wächst </a:t>
            </a:r>
            <a:r>
              <a:rPr lang="de-DE" sz="1400" b="0" i="1" noProof="0" dirty="0">
                <a:solidFill>
                  <a:schemeClr val="accent6">
                    <a:lumMod val="20000"/>
                    <a:lumOff val="80000"/>
                  </a:schemeClr>
                </a:solidFill>
                <a:effectLst/>
                <a:latin typeface="Arial" panose="020B0604020202020204" pitchFamily="34" charset="0"/>
              </a:rPr>
              <a:t>nach unten </a:t>
            </a:r>
            <a:r>
              <a:rPr lang="de-DE" sz="1400" b="0" i="0" noProof="0" dirty="0">
                <a:solidFill>
                  <a:schemeClr val="accent6">
                    <a:lumMod val="20000"/>
                    <a:lumOff val="80000"/>
                  </a:schemeClr>
                </a:solidFill>
                <a:effectLst/>
                <a:latin typeface="Arial" panose="020B0604020202020204" pitchFamily="34" charset="0"/>
              </a:rPr>
              <a:t>in Richtung des RPE</a:t>
            </a:r>
            <a:endParaRPr lang="de-DE" sz="1400" noProof="0" dirty="0">
              <a:solidFill>
                <a:schemeClr val="accent6">
                  <a:lumMod val="20000"/>
                  <a:lumOff val="80000"/>
                </a:schemeClr>
              </a:solidFill>
            </a:endParaRPr>
          </a:p>
        </p:txBody>
      </p:sp>
    </p:spTree>
    <p:extLst>
      <p:ext uri="{BB962C8B-B14F-4D97-AF65-F5344CB8AC3E}">
        <p14:creationId xmlns:p14="http://schemas.microsoft.com/office/powerpoint/2010/main" val="2573954104"/>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094250-F834-F98C-708D-F4BA6B5AE357}"/>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A6ED9CB8-741E-965F-4EB0-14B480C8F717}"/>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5BFE518F-BFF4-6FC9-92FA-1973AF062FF0}"/>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145129EF-DC02-E77B-680E-3327A04280F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B48F449D-2E9F-D96A-3B15-5525A1732EF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C215570-C909-8E09-9704-999EE3EA13D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6227576-A36B-F81A-C337-757149F4CBA1}"/>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201</a:t>
            </a:fld>
            <a:endParaRPr lang="de-DE" noProof="0" dirty="0"/>
          </a:p>
        </p:txBody>
      </p:sp>
      <p:sp>
        <p:nvSpPr>
          <p:cNvPr id="9" name="Content Placeholder 5">
            <a:extLst>
              <a:ext uri="{FF2B5EF4-FFF2-40B4-BE49-F238E27FC236}">
                <a16:creationId xmlns:a16="http://schemas.microsoft.com/office/drawing/2014/main" id="{37046F1A-905D-31CA-123A-1A461879A96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05430606-6CD9-F996-ED0C-4654C7937A5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8030FC32-EF74-9F75-8BF1-C8FA75425F3E}"/>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CC2909B1-42D2-4820-0960-1F7497951599}"/>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5445ABBB-E330-879A-7355-EE9D17DD5A5B}"/>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D0B7D8C8-F9F7-6CE6-A67F-630EEDE04763}"/>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t>Bei der AMD treten drei Arten von neovaskulären Membranen auf – wie heißen sie? </a:t>
            </a:r>
            <a:r>
              <a:rPr lang="de-DE" sz="1400" i="1" noProof="0" dirty="0">
                <a:solidFill>
                  <a:srgbClr val="0000FF"/>
                </a:solidFill>
              </a:rPr>
              <a:t>Was sind die charakteristischen Merkmale der einzelnen Arten?</a:t>
            </a:r>
          </a:p>
          <a:p>
            <a:r>
              <a:rPr lang="de-DE" sz="1400" noProof="0" dirty="0"/>
              <a:t>--Typ 1: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die Bruchsche Membran und/oder den sub-RPE-Raum</a:t>
            </a:r>
            <a:r>
              <a:rPr lang="de-DE" sz="1400" b="0" i="0" noProof="0" dirty="0">
                <a:solidFill>
                  <a:srgbClr val="0000FF"/>
                </a:solidFill>
                <a:effectLst/>
                <a:latin typeface="Arial" panose="020B0604020202020204" pitchFamily="34" charset="0"/>
              </a:rPr>
              <a:t> </a:t>
            </a:r>
            <a:endParaRPr lang="de-DE" sz="1400" noProof="0" dirty="0">
              <a:solidFill>
                <a:srgbClr val="0000FF"/>
              </a:solidFill>
            </a:endParaRPr>
          </a:p>
          <a:p>
            <a:r>
              <a:rPr lang="de-DE" sz="1400" noProof="0" dirty="0">
                <a:solidFill>
                  <a:srgbClr val="000000"/>
                </a:solidFill>
              </a:rPr>
              <a:t>--</a:t>
            </a:r>
            <a:r>
              <a:rPr lang="de-DE" sz="1400" dirty="0">
                <a:solidFill>
                  <a:srgbClr val="000000"/>
                </a:solidFill>
              </a:rPr>
              <a:t>Typ 2: </a:t>
            </a:r>
            <a:r>
              <a:rPr lang="de-DE" sz="1400" noProof="0" dirty="0">
                <a:solidFill>
                  <a:srgbClr val="0000FF"/>
                </a:solidFill>
              </a:rPr>
              <a:t>MNV </a:t>
            </a:r>
            <a:r>
              <a:rPr lang="de-DE" sz="1400" b="0" i="0" noProof="0" dirty="0">
                <a:solidFill>
                  <a:srgbClr val="0000FF"/>
                </a:solidFill>
                <a:effectLst/>
                <a:latin typeface="Arial" panose="020B0604020202020204" pitchFamily="34" charset="0"/>
              </a:rPr>
              <a:t>entsteht aus der Choriokapillaris und erstreckt sich in </a:t>
            </a:r>
            <a:r>
              <a:rPr lang="de-DE" sz="1400" noProof="0" dirty="0">
                <a:solidFill>
                  <a:srgbClr val="0000FF"/>
                </a:solidFill>
              </a:rPr>
              <a:t>den subretinalen Raum </a:t>
            </a:r>
            <a:r>
              <a:rPr lang="de-DE" sz="1400" noProof="0" dirty="0">
                <a:solidFill>
                  <a:srgbClr val="000000"/>
                </a:solidFill>
              </a:rPr>
              <a:t>(d. h. direkt </a:t>
            </a:r>
            <a:r>
              <a:rPr lang="de-DE" sz="1400" i="1" noProof="0" dirty="0">
                <a:solidFill>
                  <a:srgbClr val="000000"/>
                </a:solidFill>
              </a:rPr>
              <a:t>oberhalb </a:t>
            </a:r>
            <a:r>
              <a:rPr lang="de-DE" sz="1400" noProof="0" dirty="0">
                <a:solidFill>
                  <a:srgbClr val="000000"/>
                </a:solidFill>
              </a:rPr>
              <a:t>des RPE)</a:t>
            </a:r>
          </a:p>
          <a:p>
            <a:r>
              <a:rPr lang="de-DE" sz="1400" noProof="0" dirty="0">
                <a:solidFill>
                  <a:srgbClr val="000000"/>
                </a:solidFill>
              </a:rPr>
              <a:t>--</a:t>
            </a:r>
            <a:r>
              <a:rPr lang="de-DE" sz="1400" dirty="0">
                <a:solidFill>
                  <a:srgbClr val="000000"/>
                </a:solidFill>
              </a:rPr>
              <a:t>Typ 3: </a:t>
            </a:r>
            <a:r>
              <a:rPr lang="de-DE" sz="1400" noProof="0" dirty="0">
                <a:solidFill>
                  <a:srgbClr val="0000FF"/>
                </a:solidFill>
              </a:rPr>
              <a:t>MNV entsteht </a:t>
            </a:r>
            <a:r>
              <a:rPr lang="de-DE" sz="1400" b="0" i="0" noProof="0" dirty="0">
                <a:solidFill>
                  <a:srgbClr val="0000FF"/>
                </a:solidFill>
                <a:effectLst/>
                <a:latin typeface="Arial" panose="020B0604020202020204" pitchFamily="34" charset="0"/>
              </a:rPr>
              <a:t>aus dem tiefen Kapillarplexus der Netzhaut und wächst </a:t>
            </a:r>
            <a:r>
              <a:rPr lang="de-DE" sz="1400" b="0" i="1" noProof="0" dirty="0">
                <a:solidFill>
                  <a:srgbClr val="0000FF"/>
                </a:solidFill>
                <a:effectLst/>
                <a:latin typeface="Arial" panose="020B0604020202020204" pitchFamily="34" charset="0"/>
              </a:rPr>
              <a:t>nach unten </a:t>
            </a:r>
            <a:r>
              <a:rPr lang="de-DE" sz="1400" b="0" i="0" noProof="0" dirty="0">
                <a:solidFill>
                  <a:srgbClr val="0000FF"/>
                </a:solidFill>
                <a:effectLst/>
                <a:latin typeface="Arial" panose="020B0604020202020204" pitchFamily="34" charset="0"/>
              </a:rPr>
              <a:t>in Richtung des RPE</a:t>
            </a:r>
            <a:endParaRPr lang="de-DE" sz="1400" noProof="0" dirty="0">
              <a:solidFill>
                <a:srgbClr val="0000FF"/>
              </a:solidFill>
            </a:endParaRPr>
          </a:p>
        </p:txBody>
      </p:sp>
    </p:spTree>
    <p:extLst>
      <p:ext uri="{BB962C8B-B14F-4D97-AF65-F5344CB8AC3E}">
        <p14:creationId xmlns:p14="http://schemas.microsoft.com/office/powerpoint/2010/main" val="4264084830"/>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6DD60A-BB6A-AD9D-FCD4-3DB49C049E1A}"/>
            </a:ext>
          </a:extLst>
        </p:cNvPr>
        <p:cNvGrpSpPr/>
        <p:nvPr/>
      </p:nvGrpSpPr>
      <p:grpSpPr>
        <a:xfrm>
          <a:off x="0" y="0"/>
          <a:ext cx="0" cy="0"/>
          <a:chOff x="0" y="0"/>
          <a:chExt cx="0" cy="0"/>
        </a:xfrm>
      </p:grpSpPr>
      <p:sp>
        <p:nvSpPr>
          <p:cNvPr id="115" name="Explosion: 14 Points 40">
            <a:extLst>
              <a:ext uri="{FF2B5EF4-FFF2-40B4-BE49-F238E27FC236}">
                <a16:creationId xmlns:a16="http://schemas.microsoft.com/office/drawing/2014/main" id="{24D6E11A-E1EC-5864-8838-CDBAACE63295}"/>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6" name="Explosion: 14 Points 44">
            <a:extLst>
              <a:ext uri="{FF2B5EF4-FFF2-40B4-BE49-F238E27FC236}">
                <a16:creationId xmlns:a16="http://schemas.microsoft.com/office/drawing/2014/main" id="{8BF88D3D-150B-6B06-60BD-5C51ABF49FEF}"/>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7" name="Explosion: 14 Points 45">
            <a:extLst>
              <a:ext uri="{FF2B5EF4-FFF2-40B4-BE49-F238E27FC236}">
                <a16:creationId xmlns:a16="http://schemas.microsoft.com/office/drawing/2014/main" id="{086282C8-EFE2-22D4-4E19-2CCF4ADBFCB2}"/>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8" name="Explosion: 14 Points 46">
            <a:extLst>
              <a:ext uri="{FF2B5EF4-FFF2-40B4-BE49-F238E27FC236}">
                <a16:creationId xmlns:a16="http://schemas.microsoft.com/office/drawing/2014/main" id="{41C69D86-2AD2-57C1-3D7E-7D6A4F473107}"/>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9" name="Explosion: 14 Points 47">
            <a:extLst>
              <a:ext uri="{FF2B5EF4-FFF2-40B4-BE49-F238E27FC236}">
                <a16:creationId xmlns:a16="http://schemas.microsoft.com/office/drawing/2014/main" id="{377B47CD-2266-BC18-ABD5-55F334B6CE09}"/>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0" name="Explosion: 14 Points 48">
            <a:extLst>
              <a:ext uri="{FF2B5EF4-FFF2-40B4-BE49-F238E27FC236}">
                <a16:creationId xmlns:a16="http://schemas.microsoft.com/office/drawing/2014/main" id="{69BDCC6F-2AC8-F177-C69A-13407AECFFDC}"/>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1" name="Explosion: 14 Points 49">
            <a:extLst>
              <a:ext uri="{FF2B5EF4-FFF2-40B4-BE49-F238E27FC236}">
                <a16:creationId xmlns:a16="http://schemas.microsoft.com/office/drawing/2014/main" id="{A8AFA36F-9C60-2A68-24BD-C4FC08D7819A}"/>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2" name="Explosion: 14 Points 50">
            <a:extLst>
              <a:ext uri="{FF2B5EF4-FFF2-40B4-BE49-F238E27FC236}">
                <a16:creationId xmlns:a16="http://schemas.microsoft.com/office/drawing/2014/main" id="{B4C20A28-9813-D279-50C2-B4EB77F5B19B}"/>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Rectangle 64">
            <a:extLst>
              <a:ext uri="{FF2B5EF4-FFF2-40B4-BE49-F238E27FC236}">
                <a16:creationId xmlns:a16="http://schemas.microsoft.com/office/drawing/2014/main" id="{9C98A457-C0D9-19D9-E657-73F653DDEB63}"/>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B6B6EB60-F2F3-427C-04DA-A7CAFEFB751F}"/>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DAF5CACD-5EF3-82C9-5304-6E92B883FEEE}"/>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1BAF5191-7405-AE12-CA49-0B391C8FE01C}"/>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BB178474-6452-0CBB-CCFF-4F69580F0AA5}"/>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0131071B-C066-8F1A-560B-18C999AAC902}"/>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9670EA8A-762D-234C-249F-EEB7E53FB78B}"/>
              </a:ext>
            </a:extLst>
          </p:cNvPr>
          <p:cNvSpPr txBox="1">
            <a:spLocks noChangeArrowheads="1"/>
          </p:cNvSpPr>
          <p:nvPr/>
        </p:nvSpPr>
        <p:spPr bwMode="auto">
          <a:xfrm>
            <a:off x="414839" y="2362200"/>
            <a:ext cx="8610600" cy="28440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endParaRPr lang="de-DE" sz="2200" kern="0" dirty="0">
              <a:solidFill>
                <a:srgbClr val="B2B2B2"/>
              </a:solidFill>
              <a:latin typeface="Arial" panose="020B0604020202020204" pitchFamily="34" charset="0"/>
            </a:endParaRP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chemeClr val="bg2">
                    <a:lumMod val="40000"/>
                    <a:lumOff val="60000"/>
                  </a:schemeClr>
                </a:solidFill>
                <a:latin typeface="Arial" panose="020B0604020202020204" pitchFamily="34" charset="0"/>
              </a:rPr>
              <a:t>     Innere Kollagenschicht</a:t>
            </a:r>
          </a:p>
          <a:p>
            <a:pPr marL="344487" lvl="1" indent="0">
              <a:buNone/>
            </a:pPr>
            <a:r>
              <a:rPr lang="de-DE" sz="2200" kern="0" dirty="0">
                <a:solidFill>
                  <a:schemeClr val="bg2">
                    <a:lumMod val="40000"/>
                    <a:lumOff val="60000"/>
                  </a:schemeClr>
                </a:solidFill>
                <a:latin typeface="Arial" panose="020B0604020202020204" pitchFamily="34" charset="0"/>
              </a:rPr>
              <a:t>El  Elastische Schicht</a:t>
            </a:r>
          </a:p>
          <a:p>
            <a:pPr marL="344487" lvl="1" indent="0">
              <a:buNone/>
            </a:pPr>
            <a:r>
              <a:rPr lang="de-DE" sz="2200" kern="0" dirty="0">
                <a:solidFill>
                  <a:schemeClr val="bg2">
                    <a:lumMod val="40000"/>
                    <a:lumOff val="60000"/>
                  </a:schemeClr>
                </a:solidFill>
                <a:latin typeface="Arial" panose="020B0604020202020204" pitchFamily="34" charset="0"/>
              </a:rPr>
              <a:t>     Äußere Kollagenschicht</a:t>
            </a:r>
          </a:p>
          <a:p>
            <a:pPr marL="344487" lvl="1" indent="0">
              <a:buNone/>
            </a:pPr>
            <a:r>
              <a:rPr lang="de-DE" sz="2200" kern="0" dirty="0">
                <a:solidFill>
                  <a:schemeClr val="bg2">
                    <a:lumMod val="40000"/>
                    <a:lumOff val="60000"/>
                  </a:schemeClr>
                </a:solidFill>
                <a:latin typeface="Arial" panose="020B0604020202020204" pitchFamily="34" charset="0"/>
              </a:rPr>
              <a:t>     Basalmembran der </a:t>
            </a:r>
            <a:r>
              <a:rPr lang="de-DE" sz="2200" kern="0" dirty="0" err="1">
                <a:solidFill>
                  <a:schemeClr val="bg2">
                    <a:lumMod val="40000"/>
                    <a:lumOff val="60000"/>
                  </a:schemeClr>
                </a:solidFill>
                <a:latin typeface="Arial" panose="020B0604020202020204" pitchFamily="34" charset="0"/>
              </a:rPr>
              <a:t>Choriokapillaris</a:t>
            </a:r>
            <a:endParaRPr lang="de-DE" sz="2200" kern="0" dirty="0">
              <a:solidFill>
                <a:schemeClr val="bg2">
                  <a:lumMod val="40000"/>
                  <a:lumOff val="60000"/>
                </a:schemeClr>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FE2A78AC-FD24-D87F-AB17-AEF9ED3BB77C}"/>
              </a:ext>
            </a:extLst>
          </p:cNvPr>
          <p:cNvSpPr>
            <a:spLocks noGrp="1"/>
          </p:cNvSpPr>
          <p:nvPr>
            <p:ph type="sldNum" sz="quarter" idx="12"/>
          </p:nvPr>
        </p:nvSpPr>
        <p:spPr>
          <a:xfrm>
            <a:off x="7010400" y="0"/>
            <a:ext cx="2133600" cy="228600"/>
          </a:xfrm>
        </p:spPr>
        <p:txBody>
          <a:bodyPr wrap="square" lIns="25400" tIns="12700" rIns="25400" bIns="12700"/>
          <a:lstStyle/>
          <a:p>
            <a:fld id="{B47683A5-B91E-4CA8-B5BA-B07EE8BE34AD}" type="slidenum">
              <a:rPr lang="de-DE" noProof="0" smtClean="0"/>
              <a:t>202</a:t>
            </a:fld>
            <a:endParaRPr lang="de-DE" noProof="0" dirty="0"/>
          </a:p>
        </p:txBody>
      </p:sp>
      <p:sp>
        <p:nvSpPr>
          <p:cNvPr id="4" name="Rectangle 3">
            <a:extLst>
              <a:ext uri="{FF2B5EF4-FFF2-40B4-BE49-F238E27FC236}">
                <a16:creationId xmlns:a16="http://schemas.microsoft.com/office/drawing/2014/main" id="{F9CEF8AB-BF7C-3BB5-9A4D-7661764F2A7E}"/>
              </a:ext>
            </a:extLst>
          </p:cNvPr>
          <p:cNvSpPr txBox="1">
            <a:spLocks noChangeArrowheads="1"/>
          </p:cNvSpPr>
          <p:nvPr/>
        </p:nvSpPr>
        <p:spPr bwMode="auto">
          <a:xfrm>
            <a:off x="304800" y="2065338"/>
            <a:ext cx="6699578"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FA113B8C-3B8B-0C35-E368-8A354E964561}"/>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193079CB-523F-1FB4-FF05-5897C9F5E4A4}"/>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BA4FDD24-FCDB-7440-301D-8BE13AA6F7C4}"/>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72B6B75E-54A3-E5BB-F1EB-96F2D834E975}"/>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A5302270-C866-A4A4-E06B-70920482EBAC}"/>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D2520B42-2F8B-2B0F-6086-49CB3BF535D3}"/>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D1007A5B-5916-5566-D8C0-08C8C8F81063}"/>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6466B932-926D-ABE7-CEDF-C81FD12D4026}"/>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cxnSp>
        <p:nvCxnSpPr>
          <p:cNvPr id="31" name="Straight Connector 27">
            <a:extLst>
              <a:ext uri="{FF2B5EF4-FFF2-40B4-BE49-F238E27FC236}">
                <a16:creationId xmlns:a16="http://schemas.microsoft.com/office/drawing/2014/main" id="{DFE23EEB-8406-101C-0CC6-03587B4F8EC1}"/>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31984450-6393-BF96-DAEB-8B95FACE2275}"/>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ED3ECC2E-FE33-AE62-1562-827FA4E20774}"/>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BF6A488D-BF7F-433E-FB0B-F5942AF222D8}"/>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5D4B60A5-1C14-661F-5F79-F523CB35B1EE}"/>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A3FF2FD8-B17C-4792-B482-4F232236699B}"/>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34B50AD3-A853-EAAD-EBD0-D8734067E39E}"/>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5B51E7AF-9493-80BB-6BA4-8669C53CA27A}"/>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E2D9CBC3-FCEB-1600-D3AE-9C05994B8411}"/>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86363DAB-ED44-DAA7-9526-7A75FCA3B450}"/>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76A443D6-ECFC-1970-E800-F680BC36FD94}"/>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D43CC062-F1C9-FF6C-9F29-88741E86813B}"/>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4F3F490E-51F0-EF74-61D5-F9A604F5B6CF}"/>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822A7578-B553-4871-669A-5CC9DF1F8913}"/>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B9A1C170-06EB-4D36-01B4-3226F77A3645}"/>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FE9B7DA9-56DC-5220-BB1C-A60C4BF9C89B}"/>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91CA9C7D-C6E5-BED6-EC4A-404EFEAC7A02}"/>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6094CFE1-5D38-90F8-22F8-B13B0AFE635A}"/>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A8866283-262B-1328-173D-B7C86D4F6F3A}"/>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45" name="TextBox 17">
            <a:extLst>
              <a:ext uri="{FF2B5EF4-FFF2-40B4-BE49-F238E27FC236}">
                <a16:creationId xmlns:a16="http://schemas.microsoft.com/office/drawing/2014/main" id="{0F56487E-B70F-394F-0E2E-5F81D09D7444}"/>
              </a:ext>
            </a:extLst>
          </p:cNvPr>
          <p:cNvSpPr txBox="1"/>
          <p:nvPr/>
        </p:nvSpPr>
        <p:spPr>
          <a:xfrm>
            <a:off x="469443" y="2017652"/>
            <a:ext cx="3962858"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-1) </a:t>
            </a:r>
            <a:r>
              <a:rPr lang="de-DE" dirty="0">
                <a:solidFill>
                  <a:srgbClr val="0000FF"/>
                </a:solidFill>
                <a:latin typeface="Segoe Script" panose="020B0504020000000003" pitchFamily="34" charset="0"/>
              </a:rPr>
              <a:t>PR  äußere Segmente</a:t>
            </a:r>
            <a:endParaRPr lang="de-DE" b="1" noProof="0" dirty="0">
              <a:solidFill>
                <a:srgbClr val="0000FF"/>
              </a:solidFill>
              <a:latin typeface="Segoe Script" panose="020B0504020000000003" pitchFamily="34" charset="0"/>
            </a:endParaRPr>
          </a:p>
        </p:txBody>
      </p:sp>
      <p:sp>
        <p:nvSpPr>
          <p:cNvPr id="3" name="Rectangle 47">
            <a:extLst>
              <a:ext uri="{FF2B5EF4-FFF2-40B4-BE49-F238E27FC236}">
                <a16:creationId xmlns:a16="http://schemas.microsoft.com/office/drawing/2014/main" id="{3519F734-ED0C-FCB4-58F0-6A67F77A3400}"/>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Cylinder 59">
            <a:extLst>
              <a:ext uri="{FF2B5EF4-FFF2-40B4-BE49-F238E27FC236}">
                <a16:creationId xmlns:a16="http://schemas.microsoft.com/office/drawing/2014/main" id="{0409F2F4-5310-9AF4-2F2F-05660492827A}"/>
              </a:ext>
            </a:extLst>
          </p:cNvPr>
          <p:cNvSpPr/>
          <p:nvPr/>
        </p:nvSpPr>
        <p:spPr>
          <a:xfrm rot="10800000">
            <a:off x="4229102" y="2045800"/>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6" name="Isosceles Triangle 60">
            <a:extLst>
              <a:ext uri="{FF2B5EF4-FFF2-40B4-BE49-F238E27FC236}">
                <a16:creationId xmlns:a16="http://schemas.microsoft.com/office/drawing/2014/main" id="{29545F23-EF25-B9D1-943D-9F5D0C0EDFCE}"/>
              </a:ext>
            </a:extLst>
          </p:cNvPr>
          <p:cNvSpPr/>
          <p:nvPr/>
        </p:nvSpPr>
        <p:spPr>
          <a:xfrm rot="10800000">
            <a:off x="4039388" y="2009245"/>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7" name="Isosceles Triangle 61">
            <a:extLst>
              <a:ext uri="{FF2B5EF4-FFF2-40B4-BE49-F238E27FC236}">
                <a16:creationId xmlns:a16="http://schemas.microsoft.com/office/drawing/2014/main" id="{098DA9CB-2911-8DF1-51C2-68ED73F127F4}"/>
              </a:ext>
            </a:extLst>
          </p:cNvPr>
          <p:cNvSpPr/>
          <p:nvPr/>
        </p:nvSpPr>
        <p:spPr>
          <a:xfrm rot="10800000">
            <a:off x="3886201" y="2011094"/>
            <a:ext cx="152400" cy="4231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8" name="Cylinder 62">
            <a:extLst>
              <a:ext uri="{FF2B5EF4-FFF2-40B4-BE49-F238E27FC236}">
                <a16:creationId xmlns:a16="http://schemas.microsoft.com/office/drawing/2014/main" id="{D88D4067-5D80-16F8-8752-8AAEC2D06117}"/>
              </a:ext>
            </a:extLst>
          </p:cNvPr>
          <p:cNvSpPr/>
          <p:nvPr/>
        </p:nvSpPr>
        <p:spPr>
          <a:xfrm rot="10800000">
            <a:off x="3657601" y="2087294"/>
            <a:ext cx="203199" cy="423863"/>
          </a:xfrm>
          <a:prstGeom prst="can">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49" name="Straight Connector 121855">
            <a:extLst>
              <a:ext uri="{FF2B5EF4-FFF2-40B4-BE49-F238E27FC236}">
                <a16:creationId xmlns:a16="http://schemas.microsoft.com/office/drawing/2014/main" id="{516E81C0-C9D6-8429-5011-05451769E579}"/>
              </a:ext>
            </a:extLst>
          </p:cNvPr>
          <p:cNvCxnSpPr>
            <a:cxnSpLocks/>
            <a:stCxn id="43" idx="3"/>
          </p:cNvCxnSpPr>
          <p:nvPr/>
        </p:nvCxnSpPr>
        <p:spPr>
          <a:xfrm flipV="1">
            <a:off x="4330701" y="1737600"/>
            <a:ext cx="0" cy="308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Straight Connector 121856">
            <a:extLst>
              <a:ext uri="{FF2B5EF4-FFF2-40B4-BE49-F238E27FC236}">
                <a16:creationId xmlns:a16="http://schemas.microsoft.com/office/drawing/2014/main" id="{031075F8-15EF-2FA1-3362-FEE2200A274D}"/>
              </a:ext>
            </a:extLst>
          </p:cNvPr>
          <p:cNvCxnSpPr>
            <a:cxnSpLocks/>
          </p:cNvCxnSpPr>
          <p:nvPr/>
        </p:nvCxnSpPr>
        <p:spPr>
          <a:xfrm flipV="1">
            <a:off x="3759200" y="1703525"/>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121857">
            <a:extLst>
              <a:ext uri="{FF2B5EF4-FFF2-40B4-BE49-F238E27FC236}">
                <a16:creationId xmlns:a16="http://schemas.microsoft.com/office/drawing/2014/main" id="{943FAB21-9764-E896-7F0E-DD12A6A8E484}"/>
              </a:ext>
            </a:extLst>
          </p:cNvPr>
          <p:cNvCxnSpPr>
            <a:cxnSpLocks/>
          </p:cNvCxnSpPr>
          <p:nvPr/>
        </p:nvCxnSpPr>
        <p:spPr>
          <a:xfrm flipH="1" flipV="1">
            <a:off x="4086960" y="1684625"/>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Straight Connector 121858">
            <a:extLst>
              <a:ext uri="{FF2B5EF4-FFF2-40B4-BE49-F238E27FC236}">
                <a16:creationId xmlns:a16="http://schemas.microsoft.com/office/drawing/2014/main" id="{E6C16A86-67E6-16E2-FF7E-44719C9C6404}"/>
              </a:ext>
            </a:extLst>
          </p:cNvPr>
          <p:cNvCxnSpPr>
            <a:cxnSpLocks/>
          </p:cNvCxnSpPr>
          <p:nvPr/>
        </p:nvCxnSpPr>
        <p:spPr>
          <a:xfrm flipV="1">
            <a:off x="3962400" y="1703525"/>
            <a:ext cx="0" cy="322206"/>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Straight Connector 121859">
            <a:extLst>
              <a:ext uri="{FF2B5EF4-FFF2-40B4-BE49-F238E27FC236}">
                <a16:creationId xmlns:a16="http://schemas.microsoft.com/office/drawing/2014/main" id="{1306F1D5-A6CD-AC7E-84D1-8F299377C18C}"/>
              </a:ext>
            </a:extLst>
          </p:cNvPr>
          <p:cNvCxnSpPr>
            <a:cxnSpLocks/>
          </p:cNvCxnSpPr>
          <p:nvPr/>
        </p:nvCxnSpPr>
        <p:spPr>
          <a:xfrm>
            <a:off x="3656028"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121860">
            <a:extLst>
              <a:ext uri="{FF2B5EF4-FFF2-40B4-BE49-F238E27FC236}">
                <a16:creationId xmlns:a16="http://schemas.microsoft.com/office/drawing/2014/main" id="{B73BE853-F781-45AF-A78A-DEBC14FD46BD}"/>
              </a:ext>
            </a:extLst>
          </p:cNvPr>
          <p:cNvCxnSpPr>
            <a:cxnSpLocks/>
          </p:cNvCxnSpPr>
          <p:nvPr/>
        </p:nvCxnSpPr>
        <p:spPr>
          <a:xfrm flipV="1">
            <a:off x="3762694"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Straight Connector 121861">
            <a:extLst>
              <a:ext uri="{FF2B5EF4-FFF2-40B4-BE49-F238E27FC236}">
                <a16:creationId xmlns:a16="http://schemas.microsoft.com/office/drawing/2014/main" id="{30824430-78D4-4478-4581-84E0522FA7FC}"/>
              </a:ext>
            </a:extLst>
          </p:cNvPr>
          <p:cNvCxnSpPr>
            <a:cxnSpLocks/>
          </p:cNvCxnSpPr>
          <p:nvPr/>
        </p:nvCxnSpPr>
        <p:spPr>
          <a:xfrm>
            <a:off x="4237115" y="1608237"/>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Straight Connector 121862">
            <a:extLst>
              <a:ext uri="{FF2B5EF4-FFF2-40B4-BE49-F238E27FC236}">
                <a16:creationId xmlns:a16="http://schemas.microsoft.com/office/drawing/2014/main" id="{8882E753-49FB-EA6F-F2EA-388573503F06}"/>
              </a:ext>
            </a:extLst>
          </p:cNvPr>
          <p:cNvCxnSpPr>
            <a:cxnSpLocks/>
          </p:cNvCxnSpPr>
          <p:nvPr/>
        </p:nvCxnSpPr>
        <p:spPr>
          <a:xfrm flipV="1">
            <a:off x="4343781" y="1608237"/>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121864">
            <a:extLst>
              <a:ext uri="{FF2B5EF4-FFF2-40B4-BE49-F238E27FC236}">
                <a16:creationId xmlns:a16="http://schemas.microsoft.com/office/drawing/2014/main" id="{B2203166-345E-33ED-6225-B8C01051996E}"/>
              </a:ext>
            </a:extLst>
          </p:cNvPr>
          <p:cNvCxnSpPr>
            <a:cxnSpLocks/>
          </p:cNvCxnSpPr>
          <p:nvPr/>
        </p:nvCxnSpPr>
        <p:spPr>
          <a:xfrm>
            <a:off x="3992552"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Straight Connector 121865">
            <a:extLst>
              <a:ext uri="{FF2B5EF4-FFF2-40B4-BE49-F238E27FC236}">
                <a16:creationId xmlns:a16="http://schemas.microsoft.com/office/drawing/2014/main" id="{75BA6843-2929-3A7E-A277-5BF01EDA8E5F}"/>
              </a:ext>
            </a:extLst>
          </p:cNvPr>
          <p:cNvCxnSpPr>
            <a:cxnSpLocks/>
          </p:cNvCxnSpPr>
          <p:nvPr/>
        </p:nvCxnSpPr>
        <p:spPr>
          <a:xfrm flipV="1">
            <a:off x="4099218"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Straight Connector 121866">
            <a:extLst>
              <a:ext uri="{FF2B5EF4-FFF2-40B4-BE49-F238E27FC236}">
                <a16:creationId xmlns:a16="http://schemas.microsoft.com/office/drawing/2014/main" id="{905D3541-9198-BC60-3F98-880911CD96AC}"/>
              </a:ext>
            </a:extLst>
          </p:cNvPr>
          <p:cNvCxnSpPr>
            <a:cxnSpLocks/>
          </p:cNvCxnSpPr>
          <p:nvPr/>
        </p:nvCxnSpPr>
        <p:spPr>
          <a:xfrm>
            <a:off x="3848419" y="1573312"/>
            <a:ext cx="94408" cy="123479"/>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Straight Connector 121867">
            <a:extLst>
              <a:ext uri="{FF2B5EF4-FFF2-40B4-BE49-F238E27FC236}">
                <a16:creationId xmlns:a16="http://schemas.microsoft.com/office/drawing/2014/main" id="{903A54D7-D699-9549-5AA3-FA028CE79036}"/>
              </a:ext>
            </a:extLst>
          </p:cNvPr>
          <p:cNvCxnSpPr>
            <a:cxnSpLocks/>
          </p:cNvCxnSpPr>
          <p:nvPr/>
        </p:nvCxnSpPr>
        <p:spPr>
          <a:xfrm flipV="1">
            <a:off x="3955085" y="1573312"/>
            <a:ext cx="92570" cy="132982"/>
          </a:xfrm>
          <a:prstGeom prst="line">
            <a:avLst/>
          </a:prstGeom>
        </p:spPr>
        <p:style>
          <a:lnRef idx="1">
            <a:schemeClr val="accent1"/>
          </a:lnRef>
          <a:fillRef idx="0">
            <a:schemeClr val="accent1"/>
          </a:fillRef>
          <a:effectRef idx="0">
            <a:schemeClr val="accent1"/>
          </a:effectRef>
          <a:fontRef idx="minor">
            <a:schemeClr val="tx1"/>
          </a:fontRef>
        </p:style>
      </p:cxnSp>
      <p:cxnSp>
        <p:nvCxnSpPr>
          <p:cNvPr id="61" name="Straight Connector 121869">
            <a:extLst>
              <a:ext uri="{FF2B5EF4-FFF2-40B4-BE49-F238E27FC236}">
                <a16:creationId xmlns:a16="http://schemas.microsoft.com/office/drawing/2014/main" id="{534AE828-F792-BCCE-A24A-C9BC71B6FC4D}"/>
              </a:ext>
            </a:extLst>
          </p:cNvPr>
          <p:cNvCxnSpPr>
            <a:cxnSpLocks/>
          </p:cNvCxnSpPr>
          <p:nvPr/>
        </p:nvCxnSpPr>
        <p:spPr>
          <a:xfrm>
            <a:off x="4332273" y="1237426"/>
            <a:ext cx="0" cy="322922"/>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121870">
            <a:extLst>
              <a:ext uri="{FF2B5EF4-FFF2-40B4-BE49-F238E27FC236}">
                <a16:creationId xmlns:a16="http://schemas.microsoft.com/office/drawing/2014/main" id="{27AAF370-2B82-D3E5-20C7-694C436E9DC4}"/>
              </a:ext>
            </a:extLst>
          </p:cNvPr>
          <p:cNvCxnSpPr>
            <a:cxnSpLocks/>
          </p:cNvCxnSpPr>
          <p:nvPr/>
        </p:nvCxnSpPr>
        <p:spPr>
          <a:xfrm>
            <a:off x="3760772" y="1237426"/>
            <a:ext cx="0" cy="28737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Straight Connector 121871">
            <a:extLst>
              <a:ext uri="{FF2B5EF4-FFF2-40B4-BE49-F238E27FC236}">
                <a16:creationId xmlns:a16="http://schemas.microsoft.com/office/drawing/2014/main" id="{9B413604-8C06-79CB-303B-16BC4C9C3BCB}"/>
              </a:ext>
            </a:extLst>
          </p:cNvPr>
          <p:cNvCxnSpPr>
            <a:cxnSpLocks/>
          </p:cNvCxnSpPr>
          <p:nvPr/>
        </p:nvCxnSpPr>
        <p:spPr>
          <a:xfrm flipH="1">
            <a:off x="4088532" y="1258400"/>
            <a:ext cx="6022" cy="282264"/>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Straight Connector 121872">
            <a:extLst>
              <a:ext uri="{FF2B5EF4-FFF2-40B4-BE49-F238E27FC236}">
                <a16:creationId xmlns:a16="http://schemas.microsoft.com/office/drawing/2014/main" id="{9DB8328B-F726-986A-E395-23F6459FC1F9}"/>
              </a:ext>
            </a:extLst>
          </p:cNvPr>
          <p:cNvCxnSpPr>
            <a:cxnSpLocks/>
          </p:cNvCxnSpPr>
          <p:nvPr/>
        </p:nvCxnSpPr>
        <p:spPr>
          <a:xfrm>
            <a:off x="3963972" y="1254276"/>
            <a:ext cx="0" cy="27052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oup 121873">
            <a:extLst>
              <a:ext uri="{FF2B5EF4-FFF2-40B4-BE49-F238E27FC236}">
                <a16:creationId xmlns:a16="http://schemas.microsoft.com/office/drawing/2014/main" id="{08493BE5-C488-B8CC-0610-00FE830D46A6}"/>
              </a:ext>
            </a:extLst>
          </p:cNvPr>
          <p:cNvGrpSpPr/>
          <p:nvPr/>
        </p:nvGrpSpPr>
        <p:grpSpPr>
          <a:xfrm flipV="1">
            <a:off x="3657600" y="1522471"/>
            <a:ext cx="199236" cy="111650"/>
            <a:chOff x="5828989" y="1069811"/>
            <a:chExt cx="237719" cy="239057"/>
          </a:xfrm>
        </p:grpSpPr>
        <p:cxnSp>
          <p:nvCxnSpPr>
            <p:cNvPr id="66" name="Straight Connector 121874">
              <a:extLst>
                <a:ext uri="{FF2B5EF4-FFF2-40B4-BE49-F238E27FC236}">
                  <a16:creationId xmlns:a16="http://schemas.microsoft.com/office/drawing/2014/main" id="{E71A4366-2761-BB68-8BF4-AECCD4847B95}"/>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Straight Connector 121875">
              <a:extLst>
                <a:ext uri="{FF2B5EF4-FFF2-40B4-BE49-F238E27FC236}">
                  <a16:creationId xmlns:a16="http://schemas.microsoft.com/office/drawing/2014/main" id="{BD3B45F2-A144-4690-4C2D-7F9294C6AF73}"/>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8" name="Group 121876">
            <a:extLst>
              <a:ext uri="{FF2B5EF4-FFF2-40B4-BE49-F238E27FC236}">
                <a16:creationId xmlns:a16="http://schemas.microsoft.com/office/drawing/2014/main" id="{74CDB0A8-F91B-867A-42AB-3D498F0A1C4F}"/>
              </a:ext>
            </a:extLst>
          </p:cNvPr>
          <p:cNvGrpSpPr/>
          <p:nvPr/>
        </p:nvGrpSpPr>
        <p:grpSpPr>
          <a:xfrm flipV="1">
            <a:off x="3994124" y="1522471"/>
            <a:ext cx="199236" cy="111650"/>
            <a:chOff x="5828989" y="1069811"/>
            <a:chExt cx="237719" cy="239057"/>
          </a:xfrm>
        </p:grpSpPr>
        <p:cxnSp>
          <p:nvCxnSpPr>
            <p:cNvPr id="69" name="Straight Connector 121877">
              <a:extLst>
                <a:ext uri="{FF2B5EF4-FFF2-40B4-BE49-F238E27FC236}">
                  <a16:creationId xmlns:a16="http://schemas.microsoft.com/office/drawing/2014/main" id="{974ED6CA-3292-2B5A-F900-46F33E3F2393}"/>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0" name="Straight Connector 121878">
              <a:extLst>
                <a:ext uri="{FF2B5EF4-FFF2-40B4-BE49-F238E27FC236}">
                  <a16:creationId xmlns:a16="http://schemas.microsoft.com/office/drawing/2014/main" id="{E03B362C-62CC-1F15-32CD-CC9950639024}"/>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71" name="Group 121879">
            <a:extLst>
              <a:ext uri="{FF2B5EF4-FFF2-40B4-BE49-F238E27FC236}">
                <a16:creationId xmlns:a16="http://schemas.microsoft.com/office/drawing/2014/main" id="{522F95E6-A345-F56E-F9EE-2675ACAEB447}"/>
              </a:ext>
            </a:extLst>
          </p:cNvPr>
          <p:cNvGrpSpPr/>
          <p:nvPr/>
        </p:nvGrpSpPr>
        <p:grpSpPr>
          <a:xfrm flipV="1">
            <a:off x="3849991" y="1522471"/>
            <a:ext cx="199236" cy="111650"/>
            <a:chOff x="5828989" y="1069811"/>
            <a:chExt cx="237719" cy="239057"/>
          </a:xfrm>
        </p:grpSpPr>
        <p:cxnSp>
          <p:nvCxnSpPr>
            <p:cNvPr id="72" name="Straight Connector 121880">
              <a:extLst>
                <a:ext uri="{FF2B5EF4-FFF2-40B4-BE49-F238E27FC236}">
                  <a16:creationId xmlns:a16="http://schemas.microsoft.com/office/drawing/2014/main" id="{BB7561BD-73B0-9250-F92A-1B001CA0283A}"/>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Straight Connector 121881">
              <a:extLst>
                <a:ext uri="{FF2B5EF4-FFF2-40B4-BE49-F238E27FC236}">
                  <a16:creationId xmlns:a16="http://schemas.microsoft.com/office/drawing/2014/main" id="{A85E0646-D8E9-3375-FDBA-AD54DD487A7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74" name="Straight Connector 121882">
            <a:extLst>
              <a:ext uri="{FF2B5EF4-FFF2-40B4-BE49-F238E27FC236}">
                <a16:creationId xmlns:a16="http://schemas.microsoft.com/office/drawing/2014/main" id="{2881DC11-6EBC-D754-C820-C965C6466556}"/>
              </a:ext>
            </a:extLst>
          </p:cNvPr>
          <p:cNvCxnSpPr>
            <a:cxnSpLocks/>
          </p:cNvCxnSpPr>
          <p:nvPr/>
        </p:nvCxnSpPr>
        <p:spPr>
          <a:xfrm flipV="1">
            <a:off x="4338290" y="899657"/>
            <a:ext cx="0" cy="38462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Straight Connector 121883">
            <a:extLst>
              <a:ext uri="{FF2B5EF4-FFF2-40B4-BE49-F238E27FC236}">
                <a16:creationId xmlns:a16="http://schemas.microsoft.com/office/drawing/2014/main" id="{AB70D7BD-B1A9-8B54-52F0-4233EEFB826D}"/>
              </a:ext>
            </a:extLst>
          </p:cNvPr>
          <p:cNvCxnSpPr>
            <a:cxnSpLocks/>
          </p:cNvCxnSpPr>
          <p:nvPr/>
        </p:nvCxnSpPr>
        <p:spPr>
          <a:xfrm flipV="1">
            <a:off x="3766789" y="942002"/>
            <a:ext cx="0" cy="342275"/>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Straight Connector 121884">
            <a:extLst>
              <a:ext uri="{FF2B5EF4-FFF2-40B4-BE49-F238E27FC236}">
                <a16:creationId xmlns:a16="http://schemas.microsoft.com/office/drawing/2014/main" id="{5F1D1274-3478-E29F-E958-530230267569}"/>
              </a:ext>
            </a:extLst>
          </p:cNvPr>
          <p:cNvCxnSpPr>
            <a:cxnSpLocks/>
          </p:cNvCxnSpPr>
          <p:nvPr/>
        </p:nvCxnSpPr>
        <p:spPr>
          <a:xfrm flipH="1" flipV="1">
            <a:off x="4094549" y="923102"/>
            <a:ext cx="6022" cy="336194"/>
          </a:xfrm>
          <a:prstGeom prst="line">
            <a:avLst/>
          </a:prstGeom>
        </p:spPr>
        <p:style>
          <a:lnRef idx="1">
            <a:schemeClr val="accent1"/>
          </a:lnRef>
          <a:fillRef idx="0">
            <a:schemeClr val="accent1"/>
          </a:fillRef>
          <a:effectRef idx="0">
            <a:schemeClr val="accent1"/>
          </a:effectRef>
          <a:fontRef idx="minor">
            <a:schemeClr val="tx1"/>
          </a:fontRef>
        </p:style>
      </p:cxnSp>
      <p:cxnSp>
        <p:nvCxnSpPr>
          <p:cNvPr id="77" name="Straight Connector 121885">
            <a:extLst>
              <a:ext uri="{FF2B5EF4-FFF2-40B4-BE49-F238E27FC236}">
                <a16:creationId xmlns:a16="http://schemas.microsoft.com/office/drawing/2014/main" id="{C07D5070-7698-4CDB-8F57-417DABE6C7C7}"/>
              </a:ext>
            </a:extLst>
          </p:cNvPr>
          <p:cNvCxnSpPr>
            <a:cxnSpLocks/>
          </p:cNvCxnSpPr>
          <p:nvPr/>
        </p:nvCxnSpPr>
        <p:spPr>
          <a:xfrm flipV="1">
            <a:off x="3969989" y="942002"/>
            <a:ext cx="0" cy="322206"/>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oup 121886">
            <a:extLst>
              <a:ext uri="{FF2B5EF4-FFF2-40B4-BE49-F238E27FC236}">
                <a16:creationId xmlns:a16="http://schemas.microsoft.com/office/drawing/2014/main" id="{B20FE8D1-84F7-367D-3F73-6F3E037AD7E1}"/>
              </a:ext>
            </a:extLst>
          </p:cNvPr>
          <p:cNvGrpSpPr/>
          <p:nvPr/>
        </p:nvGrpSpPr>
        <p:grpSpPr>
          <a:xfrm>
            <a:off x="3663617" y="811789"/>
            <a:ext cx="199236" cy="132982"/>
            <a:chOff x="5828989" y="1069811"/>
            <a:chExt cx="237719" cy="239057"/>
          </a:xfrm>
        </p:grpSpPr>
        <p:cxnSp>
          <p:nvCxnSpPr>
            <p:cNvPr id="79" name="Straight Connector 121887">
              <a:extLst>
                <a:ext uri="{FF2B5EF4-FFF2-40B4-BE49-F238E27FC236}">
                  <a16:creationId xmlns:a16="http://schemas.microsoft.com/office/drawing/2014/main" id="{EB5507A0-67E8-B545-BEA9-FC8F316BD18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0" name="Straight Connector 121888">
              <a:extLst>
                <a:ext uri="{FF2B5EF4-FFF2-40B4-BE49-F238E27FC236}">
                  <a16:creationId xmlns:a16="http://schemas.microsoft.com/office/drawing/2014/main" id="{B11386B8-BC30-6DDF-BE5A-5780917A4A23}"/>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1" name="Group 121889">
            <a:extLst>
              <a:ext uri="{FF2B5EF4-FFF2-40B4-BE49-F238E27FC236}">
                <a16:creationId xmlns:a16="http://schemas.microsoft.com/office/drawing/2014/main" id="{5DFFB69A-99DA-7CF8-A51D-E2959115E714}"/>
              </a:ext>
            </a:extLst>
          </p:cNvPr>
          <p:cNvGrpSpPr/>
          <p:nvPr/>
        </p:nvGrpSpPr>
        <p:grpSpPr>
          <a:xfrm>
            <a:off x="4244704" y="762000"/>
            <a:ext cx="199236" cy="132982"/>
            <a:chOff x="5828989" y="1069811"/>
            <a:chExt cx="237719" cy="239057"/>
          </a:xfrm>
        </p:grpSpPr>
        <p:cxnSp>
          <p:nvCxnSpPr>
            <p:cNvPr id="82" name="Straight Connector 121890">
              <a:extLst>
                <a:ext uri="{FF2B5EF4-FFF2-40B4-BE49-F238E27FC236}">
                  <a16:creationId xmlns:a16="http://schemas.microsoft.com/office/drawing/2014/main" id="{BBBCC119-B9A1-828B-62BE-98D9EB702C67}"/>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3" name="Straight Connector 121891">
              <a:extLst>
                <a:ext uri="{FF2B5EF4-FFF2-40B4-BE49-F238E27FC236}">
                  <a16:creationId xmlns:a16="http://schemas.microsoft.com/office/drawing/2014/main" id="{325B860E-610C-7EBA-272D-E4780B52696B}"/>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4" name="Group 121892">
            <a:extLst>
              <a:ext uri="{FF2B5EF4-FFF2-40B4-BE49-F238E27FC236}">
                <a16:creationId xmlns:a16="http://schemas.microsoft.com/office/drawing/2014/main" id="{7B91A7A9-38CA-100F-D385-AAA7F6B1F633}"/>
              </a:ext>
            </a:extLst>
          </p:cNvPr>
          <p:cNvGrpSpPr/>
          <p:nvPr/>
        </p:nvGrpSpPr>
        <p:grpSpPr>
          <a:xfrm>
            <a:off x="4000141" y="811789"/>
            <a:ext cx="199236" cy="132982"/>
            <a:chOff x="5828989" y="1069811"/>
            <a:chExt cx="237719" cy="239057"/>
          </a:xfrm>
        </p:grpSpPr>
        <p:cxnSp>
          <p:nvCxnSpPr>
            <p:cNvPr id="85" name="Straight Connector 121893">
              <a:extLst>
                <a:ext uri="{FF2B5EF4-FFF2-40B4-BE49-F238E27FC236}">
                  <a16:creationId xmlns:a16="http://schemas.microsoft.com/office/drawing/2014/main" id="{DD14D930-48BA-7AF8-C8FC-E8D37BDEEE9C}"/>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6" name="Straight Connector 121894">
              <a:extLst>
                <a:ext uri="{FF2B5EF4-FFF2-40B4-BE49-F238E27FC236}">
                  <a16:creationId xmlns:a16="http://schemas.microsoft.com/office/drawing/2014/main" id="{B387DE7E-DC98-D438-5983-462CBB733D12}"/>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87" name="Group 121895">
            <a:extLst>
              <a:ext uri="{FF2B5EF4-FFF2-40B4-BE49-F238E27FC236}">
                <a16:creationId xmlns:a16="http://schemas.microsoft.com/office/drawing/2014/main" id="{D64A4605-44E4-5E04-62DF-44F15136508F}"/>
              </a:ext>
            </a:extLst>
          </p:cNvPr>
          <p:cNvGrpSpPr/>
          <p:nvPr/>
        </p:nvGrpSpPr>
        <p:grpSpPr>
          <a:xfrm>
            <a:off x="3856008" y="811789"/>
            <a:ext cx="199236" cy="132982"/>
            <a:chOff x="5828989" y="1069811"/>
            <a:chExt cx="237719" cy="239057"/>
          </a:xfrm>
        </p:grpSpPr>
        <p:cxnSp>
          <p:nvCxnSpPr>
            <p:cNvPr id="88" name="Straight Connector 121896">
              <a:extLst>
                <a:ext uri="{FF2B5EF4-FFF2-40B4-BE49-F238E27FC236}">
                  <a16:creationId xmlns:a16="http://schemas.microsoft.com/office/drawing/2014/main" id="{266D27EB-79F2-B85E-B124-D2008D0CD2BF}"/>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121897">
              <a:extLst>
                <a:ext uri="{FF2B5EF4-FFF2-40B4-BE49-F238E27FC236}">
                  <a16:creationId xmlns:a16="http://schemas.microsoft.com/office/drawing/2014/main" id="{C7C9C3ED-9F72-E959-587E-227E93DB794C}"/>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0" name="Oval 121898">
            <a:extLst>
              <a:ext uri="{FF2B5EF4-FFF2-40B4-BE49-F238E27FC236}">
                <a16:creationId xmlns:a16="http://schemas.microsoft.com/office/drawing/2014/main" id="{38179C92-BE9F-CEFE-7EE5-3EC486C666F0}"/>
              </a:ext>
            </a:extLst>
          </p:cNvPr>
          <p:cNvSpPr/>
          <p:nvPr/>
        </p:nvSpPr>
        <p:spPr>
          <a:xfrm>
            <a:off x="3876147" y="1189715"/>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1" name="Oval 121899">
            <a:extLst>
              <a:ext uri="{FF2B5EF4-FFF2-40B4-BE49-F238E27FC236}">
                <a16:creationId xmlns:a16="http://schemas.microsoft.com/office/drawing/2014/main" id="{FD6FA674-205F-D020-3415-6516ED5388C6}"/>
              </a:ext>
            </a:extLst>
          </p:cNvPr>
          <p:cNvSpPr/>
          <p:nvPr/>
        </p:nvSpPr>
        <p:spPr>
          <a:xfrm>
            <a:off x="4029174" y="118267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2" name="Oval 121900">
            <a:extLst>
              <a:ext uri="{FF2B5EF4-FFF2-40B4-BE49-F238E27FC236}">
                <a16:creationId xmlns:a16="http://schemas.microsoft.com/office/drawing/2014/main" id="{BE8A8019-8451-1DF4-EC61-5074B8D973C2}"/>
              </a:ext>
            </a:extLst>
          </p:cNvPr>
          <p:cNvSpPr/>
          <p:nvPr/>
        </p:nvSpPr>
        <p:spPr>
          <a:xfrm>
            <a:off x="3677072" y="1176353"/>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93" name="Oval 121901">
            <a:extLst>
              <a:ext uri="{FF2B5EF4-FFF2-40B4-BE49-F238E27FC236}">
                <a16:creationId xmlns:a16="http://schemas.microsoft.com/office/drawing/2014/main" id="{8312799B-B149-ADBF-D7F3-00D39448CA41}"/>
              </a:ext>
            </a:extLst>
          </p:cNvPr>
          <p:cNvSpPr/>
          <p:nvPr/>
        </p:nvSpPr>
        <p:spPr>
          <a:xfrm>
            <a:off x="4279910" y="1185831"/>
            <a:ext cx="152391" cy="1719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94" name="Group 121902">
            <a:extLst>
              <a:ext uri="{FF2B5EF4-FFF2-40B4-BE49-F238E27FC236}">
                <a16:creationId xmlns:a16="http://schemas.microsoft.com/office/drawing/2014/main" id="{2BB6D675-DF87-C7DD-3598-259B6372E8A5}"/>
              </a:ext>
            </a:extLst>
          </p:cNvPr>
          <p:cNvGrpSpPr/>
          <p:nvPr/>
        </p:nvGrpSpPr>
        <p:grpSpPr>
          <a:xfrm flipV="1">
            <a:off x="4238687" y="1564273"/>
            <a:ext cx="199236" cy="111650"/>
            <a:chOff x="5828989" y="1069811"/>
            <a:chExt cx="237719" cy="239057"/>
          </a:xfrm>
        </p:grpSpPr>
        <p:cxnSp>
          <p:nvCxnSpPr>
            <p:cNvPr id="95" name="Straight Connector 121903">
              <a:extLst>
                <a:ext uri="{FF2B5EF4-FFF2-40B4-BE49-F238E27FC236}">
                  <a16:creationId xmlns:a16="http://schemas.microsoft.com/office/drawing/2014/main" id="{32F77F7B-2AB9-E843-8526-8CFF624FD74F}"/>
                </a:ext>
              </a:extLst>
            </p:cNvPr>
            <p:cNvCxnSpPr>
              <a:cxnSpLocks/>
            </p:cNvCxnSpPr>
            <p:nvPr/>
          </p:nvCxnSpPr>
          <p:spPr>
            <a:xfrm>
              <a:off x="5828989" y="1069811"/>
              <a:ext cx="112643" cy="221974"/>
            </a:xfrm>
            <a:prstGeom prst="line">
              <a:avLst/>
            </a:prstGeom>
          </p:spPr>
          <p:style>
            <a:lnRef idx="1">
              <a:schemeClr val="accent1"/>
            </a:lnRef>
            <a:fillRef idx="0">
              <a:schemeClr val="accent1"/>
            </a:fillRef>
            <a:effectRef idx="0">
              <a:schemeClr val="accent1"/>
            </a:effectRef>
            <a:fontRef idx="minor">
              <a:schemeClr val="tx1"/>
            </a:fontRef>
          </p:style>
        </p:cxnSp>
        <p:cxnSp>
          <p:nvCxnSpPr>
            <p:cNvPr id="96" name="Straight Connector 121904">
              <a:extLst>
                <a:ext uri="{FF2B5EF4-FFF2-40B4-BE49-F238E27FC236}">
                  <a16:creationId xmlns:a16="http://schemas.microsoft.com/office/drawing/2014/main" id="{50B32668-439A-2CB3-D6BE-70D7158A2E6D}"/>
                </a:ext>
              </a:extLst>
            </p:cNvPr>
            <p:cNvCxnSpPr>
              <a:cxnSpLocks/>
            </p:cNvCxnSpPr>
            <p:nvPr/>
          </p:nvCxnSpPr>
          <p:spPr>
            <a:xfrm flipV="1">
              <a:off x="5956258" y="1069811"/>
              <a:ext cx="110450" cy="239057"/>
            </a:xfrm>
            <a:prstGeom prst="line">
              <a:avLst/>
            </a:prstGeom>
          </p:spPr>
          <p:style>
            <a:lnRef idx="1">
              <a:schemeClr val="accent1"/>
            </a:lnRef>
            <a:fillRef idx="0">
              <a:schemeClr val="accent1"/>
            </a:fillRef>
            <a:effectRef idx="0">
              <a:schemeClr val="accent1"/>
            </a:effectRef>
            <a:fontRef idx="minor">
              <a:schemeClr val="tx1"/>
            </a:fontRef>
          </p:style>
        </p:cxnSp>
      </p:grpSp>
      <p:sp>
        <p:nvSpPr>
          <p:cNvPr id="98" name="TextBox 121911">
            <a:extLst>
              <a:ext uri="{FF2B5EF4-FFF2-40B4-BE49-F238E27FC236}">
                <a16:creationId xmlns:a16="http://schemas.microsoft.com/office/drawing/2014/main" id="{9BA376B5-9C7F-00DF-3FCF-5689DED5DB3C}"/>
              </a:ext>
            </a:extLst>
          </p:cNvPr>
          <p:cNvSpPr txBox="1"/>
          <p:nvPr/>
        </p:nvSpPr>
        <p:spPr>
          <a:xfrm>
            <a:off x="472004" y="1059630"/>
            <a:ext cx="2931969"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-2) </a:t>
            </a:r>
            <a:r>
              <a:rPr lang="de-DE" dirty="0">
                <a:solidFill>
                  <a:srgbClr val="0000FF"/>
                </a:solidFill>
                <a:latin typeface="Segoe Script" panose="020B0504020000000003" pitchFamily="34" charset="0"/>
              </a:rPr>
              <a:t>Bipolare Zellen</a:t>
            </a:r>
            <a:endParaRPr lang="de-DE" b="1" noProof="0" dirty="0">
              <a:solidFill>
                <a:srgbClr val="0000FF"/>
              </a:solidFill>
              <a:latin typeface="Segoe Script" panose="020B0504020000000003" pitchFamily="34" charset="0"/>
            </a:endParaRPr>
          </a:p>
        </p:txBody>
      </p:sp>
      <p:sp>
        <p:nvSpPr>
          <p:cNvPr id="144" name="TextBox 121907">
            <a:extLst>
              <a:ext uri="{FF2B5EF4-FFF2-40B4-BE49-F238E27FC236}">
                <a16:creationId xmlns:a16="http://schemas.microsoft.com/office/drawing/2014/main" id="{9EDC3534-8D82-B84E-7060-6F01396CBD57}"/>
              </a:ext>
            </a:extLst>
          </p:cNvPr>
          <p:cNvSpPr txBox="1"/>
          <p:nvPr/>
        </p:nvSpPr>
        <p:spPr>
          <a:xfrm>
            <a:off x="469443" y="5389970"/>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6) </a:t>
            </a:r>
            <a:r>
              <a:rPr lang="de-DE" noProof="0" dirty="0">
                <a:solidFill>
                  <a:schemeClr val="bg1"/>
                </a:solidFill>
                <a:latin typeface="Segoe Script" panose="020B0504020000000003" pitchFamily="34" charset="0"/>
              </a:rPr>
              <a:t>                             </a:t>
            </a:r>
            <a:r>
              <a:rPr lang="de-DE" b="1" noProof="0" dirty="0" err="1">
                <a:solidFill>
                  <a:srgbClr val="0000FF"/>
                </a:solidFill>
                <a:latin typeface="Segoe Script" panose="020B0504020000000003" pitchFamily="34" charset="0"/>
              </a:rPr>
              <a:t>Choriocapillaris</a:t>
            </a:r>
            <a:endParaRPr lang="de-DE" b="1" noProof="0" dirty="0">
              <a:solidFill>
                <a:srgbClr val="0000FF"/>
              </a:solidFill>
              <a:latin typeface="Segoe Script" panose="020B0504020000000003" pitchFamily="34" charset="0"/>
            </a:endParaRPr>
          </a:p>
        </p:txBody>
      </p:sp>
      <p:sp>
        <p:nvSpPr>
          <p:cNvPr id="147" name="Freeform: Shape 121909">
            <a:extLst>
              <a:ext uri="{FF2B5EF4-FFF2-40B4-BE49-F238E27FC236}">
                <a16:creationId xmlns:a16="http://schemas.microsoft.com/office/drawing/2014/main" id="{775D51D7-E054-8037-C575-B4E1571352C1}"/>
              </a:ext>
            </a:extLst>
          </p:cNvPr>
          <p:cNvSpPr/>
          <p:nvPr/>
        </p:nvSpPr>
        <p:spPr>
          <a:xfrm>
            <a:off x="1029860" y="528087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6" name="Freeform: Shape 121915">
            <a:extLst>
              <a:ext uri="{FF2B5EF4-FFF2-40B4-BE49-F238E27FC236}">
                <a16:creationId xmlns:a16="http://schemas.microsoft.com/office/drawing/2014/main" id="{26E698B8-D4D7-4F1D-CBB2-C93BBAA64BFA}"/>
              </a:ext>
            </a:extLst>
          </p:cNvPr>
          <p:cNvSpPr/>
          <p:nvPr/>
        </p:nvSpPr>
        <p:spPr>
          <a:xfrm>
            <a:off x="1029860" y="5839132"/>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w="603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2" name="TextBox 121907">
            <a:extLst>
              <a:ext uri="{FF2B5EF4-FFF2-40B4-BE49-F238E27FC236}">
                <a16:creationId xmlns:a16="http://schemas.microsoft.com/office/drawing/2014/main" id="{F998826A-A815-EB29-E8AA-E74B7E48837A}"/>
              </a:ext>
            </a:extLst>
          </p:cNvPr>
          <p:cNvSpPr txBox="1"/>
          <p:nvPr/>
        </p:nvSpPr>
        <p:spPr>
          <a:xfrm>
            <a:off x="464470" y="5934556"/>
            <a:ext cx="5280032" cy="302647"/>
          </a:xfrm>
          <a:prstGeom prst="rect">
            <a:avLst/>
          </a:prstGeom>
          <a:noFill/>
        </p:spPr>
        <p:txBody>
          <a:bodyPr wrap="square" lIns="25400" tIns="12700" rIns="25400" bIns="12700" rtlCol="0">
            <a:spAutoFit/>
          </a:bodyPr>
          <a:lstStyle/>
          <a:p>
            <a:r>
              <a:rPr lang="de-DE" noProof="0" dirty="0">
                <a:solidFill>
                  <a:schemeClr val="bg1"/>
                </a:solidFill>
                <a:latin typeface="Segoe Script" panose="020B0504020000000003" pitchFamily="34" charset="0"/>
              </a:rPr>
              <a:t>-</a:t>
            </a:r>
            <a:r>
              <a:rPr lang="de-DE" noProof="0" dirty="0">
                <a:latin typeface="Segoe Script" panose="020B0504020000000003" pitchFamily="34" charset="0"/>
              </a:rPr>
              <a:t>7) </a:t>
            </a:r>
            <a:r>
              <a:rPr lang="de-DE" noProof="0" dirty="0">
                <a:solidFill>
                  <a:schemeClr val="bg1"/>
                </a:solidFill>
                <a:latin typeface="Segoe Script" panose="020B0504020000000003" pitchFamily="34" charset="0"/>
              </a:rPr>
              <a:t>                             </a:t>
            </a:r>
            <a:r>
              <a:rPr lang="de-DE" b="1" noProof="0" dirty="0">
                <a:solidFill>
                  <a:srgbClr val="0000FF"/>
                </a:solidFill>
                <a:latin typeface="Segoe Script" panose="020B0504020000000003" pitchFamily="34" charset="0"/>
              </a:rPr>
              <a:t>Choroidea</a:t>
            </a:r>
          </a:p>
        </p:txBody>
      </p:sp>
      <p:grpSp>
        <p:nvGrpSpPr>
          <p:cNvPr id="124" name="Group 220">
            <a:extLst>
              <a:ext uri="{FF2B5EF4-FFF2-40B4-BE49-F238E27FC236}">
                <a16:creationId xmlns:a16="http://schemas.microsoft.com/office/drawing/2014/main" id="{6235FD42-711A-0410-827D-E48FE47A77B4}"/>
              </a:ext>
            </a:extLst>
          </p:cNvPr>
          <p:cNvGrpSpPr/>
          <p:nvPr/>
        </p:nvGrpSpPr>
        <p:grpSpPr>
          <a:xfrm rot="10800000">
            <a:off x="977731" y="1767951"/>
            <a:ext cx="3909124" cy="746681"/>
            <a:chOff x="944815" y="3371980"/>
            <a:chExt cx="3909124" cy="570435"/>
          </a:xfrm>
        </p:grpSpPr>
        <p:sp>
          <p:nvSpPr>
            <p:cNvPr id="125" name="Rectangle 221">
              <a:extLst>
                <a:ext uri="{FF2B5EF4-FFF2-40B4-BE49-F238E27FC236}">
                  <a16:creationId xmlns:a16="http://schemas.microsoft.com/office/drawing/2014/main" id="{3B587DB8-29B1-3907-854B-654CCDE239BD}"/>
                </a:ext>
              </a:extLst>
            </p:cNvPr>
            <p:cNvSpPr/>
            <p:nvPr/>
          </p:nvSpPr>
          <p:spPr>
            <a:xfrm>
              <a:off x="961352" y="3435125"/>
              <a:ext cx="3892587" cy="31772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6" name="Freeform: Shape 222">
              <a:extLst>
                <a:ext uri="{FF2B5EF4-FFF2-40B4-BE49-F238E27FC236}">
                  <a16:creationId xmlns:a16="http://schemas.microsoft.com/office/drawing/2014/main" id="{DC4F59F1-754A-082E-36F1-D76C9C554B5C}"/>
                </a:ext>
              </a:extLst>
            </p:cNvPr>
            <p:cNvSpPr/>
            <p:nvPr/>
          </p:nvSpPr>
          <p:spPr>
            <a:xfrm>
              <a:off x="944815" y="3394113"/>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7" name="Freeform: Shape 223">
              <a:extLst>
                <a:ext uri="{FF2B5EF4-FFF2-40B4-BE49-F238E27FC236}">
                  <a16:creationId xmlns:a16="http://schemas.microsoft.com/office/drawing/2014/main" id="{6EBF267D-4291-2397-4CA6-AC8929349A38}"/>
                </a:ext>
              </a:extLst>
            </p:cNvPr>
            <p:cNvSpPr/>
            <p:nvPr/>
          </p:nvSpPr>
          <p:spPr>
            <a:xfrm>
              <a:off x="3216347" y="3371980"/>
              <a:ext cx="1342305"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28" name="Freeform: Shape 224">
              <a:extLst>
                <a:ext uri="{FF2B5EF4-FFF2-40B4-BE49-F238E27FC236}">
                  <a16:creationId xmlns:a16="http://schemas.microsoft.com/office/drawing/2014/main" id="{00970BF3-3EDA-7181-12CB-BB5F6CCF76CB}"/>
                </a:ext>
              </a:extLst>
            </p:cNvPr>
            <p:cNvSpPr/>
            <p:nvPr/>
          </p:nvSpPr>
          <p:spPr>
            <a:xfrm>
              <a:off x="969819" y="3380734"/>
              <a:ext cx="2613844"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129" name="Freeform: Shape 113">
            <a:extLst>
              <a:ext uri="{FF2B5EF4-FFF2-40B4-BE49-F238E27FC236}">
                <a16:creationId xmlns:a16="http://schemas.microsoft.com/office/drawing/2014/main" id="{169552C2-74AE-067D-B3D1-A7DB2E400E4F}"/>
              </a:ext>
            </a:extLst>
          </p:cNvPr>
          <p:cNvSpPr/>
          <p:nvPr/>
        </p:nvSpPr>
        <p:spPr>
          <a:xfrm>
            <a:off x="1066800" y="249215"/>
            <a:ext cx="2465346"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nvGrpSpPr>
          <p:cNvPr id="130" name="Group 114">
            <a:extLst>
              <a:ext uri="{FF2B5EF4-FFF2-40B4-BE49-F238E27FC236}">
                <a16:creationId xmlns:a16="http://schemas.microsoft.com/office/drawing/2014/main" id="{4F9A94E2-2DE0-6912-66BB-050A328D5771}"/>
              </a:ext>
            </a:extLst>
          </p:cNvPr>
          <p:cNvGrpSpPr/>
          <p:nvPr/>
        </p:nvGrpSpPr>
        <p:grpSpPr>
          <a:xfrm>
            <a:off x="1840525" y="289692"/>
            <a:ext cx="688536" cy="2174613"/>
            <a:chOff x="2438401" y="381000"/>
            <a:chExt cx="688536" cy="2819399"/>
          </a:xfrm>
        </p:grpSpPr>
        <p:sp>
          <p:nvSpPr>
            <p:cNvPr id="131" name="Freeform: Shape 115">
              <a:extLst>
                <a:ext uri="{FF2B5EF4-FFF2-40B4-BE49-F238E27FC236}">
                  <a16:creationId xmlns:a16="http://schemas.microsoft.com/office/drawing/2014/main" id="{BA2AC8EF-EEE0-362A-7FF8-BB5A74A8FE48}"/>
                </a:ext>
              </a:extLst>
            </p:cNvPr>
            <p:cNvSpPr/>
            <p:nvPr/>
          </p:nvSpPr>
          <p:spPr>
            <a:xfrm rot="16200000">
              <a:off x="1603631" y="1426427"/>
              <a:ext cx="2334354"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2" name="Freeform: Shape 116">
              <a:extLst>
                <a:ext uri="{FF2B5EF4-FFF2-40B4-BE49-F238E27FC236}">
                  <a16:creationId xmlns:a16="http://schemas.microsoft.com/office/drawing/2014/main" id="{5A8EF08B-90F2-D1EB-3290-49217B1FBCD7}"/>
                </a:ext>
              </a:extLst>
            </p:cNvPr>
            <p:cNvSpPr/>
            <p:nvPr/>
          </p:nvSpPr>
          <p:spPr>
            <a:xfrm rot="16200000">
              <a:off x="1607217" y="1352418"/>
              <a:ext cx="2491137"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3" name="Freeform: Shape 117">
              <a:extLst>
                <a:ext uri="{FF2B5EF4-FFF2-40B4-BE49-F238E27FC236}">
                  <a16:creationId xmlns:a16="http://schemas.microsoft.com/office/drawing/2014/main" id="{EC0A6220-532C-A20D-6740-F022894BFD45}"/>
                </a:ext>
              </a:extLst>
            </p:cNvPr>
            <p:cNvSpPr/>
            <p:nvPr/>
          </p:nvSpPr>
          <p:spPr>
            <a:xfrm rot="5400000">
              <a:off x="1586278" y="1454272"/>
              <a:ext cx="2334354"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4" name="Freeform: Shape 118">
              <a:extLst>
                <a:ext uri="{FF2B5EF4-FFF2-40B4-BE49-F238E27FC236}">
                  <a16:creationId xmlns:a16="http://schemas.microsoft.com/office/drawing/2014/main" id="{8D9897D4-6AE5-2572-FF98-8B9E77683A06}"/>
                </a:ext>
              </a:extLst>
            </p:cNvPr>
            <p:cNvSpPr/>
            <p:nvPr/>
          </p:nvSpPr>
          <p:spPr>
            <a:xfrm rot="16200000">
              <a:off x="2284345" y="2429571"/>
              <a:ext cx="993355" cy="548302"/>
            </a:xfrm>
            <a:custGeom>
              <a:avLst/>
              <a:gdLst>
                <a:gd name="connsiteX0" fmla="*/ 0 w 2465346"/>
                <a:gd name="connsiteY0" fmla="*/ 185530 h 548302"/>
                <a:gd name="connsiteX1" fmla="*/ 172279 w 2465346"/>
                <a:gd name="connsiteY1" fmla="*/ 198782 h 548302"/>
                <a:gd name="connsiteX2" fmla="*/ 198783 w 2465346"/>
                <a:gd name="connsiteY2" fmla="*/ 225287 h 548302"/>
                <a:gd name="connsiteX3" fmla="*/ 251792 w 2465346"/>
                <a:gd name="connsiteY3" fmla="*/ 291548 h 548302"/>
                <a:gd name="connsiteX4" fmla="*/ 251792 w 2465346"/>
                <a:gd name="connsiteY4" fmla="*/ 424069 h 548302"/>
                <a:gd name="connsiteX5" fmla="*/ 225287 w 2465346"/>
                <a:gd name="connsiteY5" fmla="*/ 397565 h 548302"/>
                <a:gd name="connsiteX6" fmla="*/ 225287 w 2465346"/>
                <a:gd name="connsiteY6" fmla="*/ 278295 h 548302"/>
                <a:gd name="connsiteX7" fmla="*/ 251792 w 2465346"/>
                <a:gd name="connsiteY7" fmla="*/ 251791 h 548302"/>
                <a:gd name="connsiteX8" fmla="*/ 304800 w 2465346"/>
                <a:gd name="connsiteY8" fmla="*/ 185530 h 548302"/>
                <a:gd name="connsiteX9" fmla="*/ 331305 w 2465346"/>
                <a:gd name="connsiteY9" fmla="*/ 212035 h 548302"/>
                <a:gd name="connsiteX10" fmla="*/ 331305 w 2465346"/>
                <a:gd name="connsiteY10" fmla="*/ 291548 h 548302"/>
                <a:gd name="connsiteX11" fmla="*/ 291548 w 2465346"/>
                <a:gd name="connsiteY11" fmla="*/ 278295 h 548302"/>
                <a:gd name="connsiteX12" fmla="*/ 238540 w 2465346"/>
                <a:gd name="connsiteY12" fmla="*/ 198782 h 548302"/>
                <a:gd name="connsiteX13" fmla="*/ 251792 w 2465346"/>
                <a:gd name="connsiteY13" fmla="*/ 159026 h 548302"/>
                <a:gd name="connsiteX14" fmla="*/ 331305 w 2465346"/>
                <a:gd name="connsiteY14" fmla="*/ 132521 h 548302"/>
                <a:gd name="connsiteX15" fmla="*/ 397566 w 2465346"/>
                <a:gd name="connsiteY15" fmla="*/ 172278 h 548302"/>
                <a:gd name="connsiteX16" fmla="*/ 384313 w 2465346"/>
                <a:gd name="connsiteY16" fmla="*/ 291548 h 548302"/>
                <a:gd name="connsiteX17" fmla="*/ 371061 w 2465346"/>
                <a:gd name="connsiteY17" fmla="*/ 331304 h 548302"/>
                <a:gd name="connsiteX18" fmla="*/ 331305 w 2465346"/>
                <a:gd name="connsiteY18" fmla="*/ 357808 h 548302"/>
                <a:gd name="connsiteX19" fmla="*/ 278296 w 2465346"/>
                <a:gd name="connsiteY19" fmla="*/ 251791 h 548302"/>
                <a:gd name="connsiteX20" fmla="*/ 265044 w 2465346"/>
                <a:gd name="connsiteY20" fmla="*/ 212035 h 548302"/>
                <a:gd name="connsiteX21" fmla="*/ 251792 w 2465346"/>
                <a:gd name="connsiteY21" fmla="*/ 172278 h 548302"/>
                <a:gd name="connsiteX22" fmla="*/ 265044 w 2465346"/>
                <a:gd name="connsiteY22" fmla="*/ 132521 h 548302"/>
                <a:gd name="connsiteX23" fmla="*/ 516835 w 2465346"/>
                <a:gd name="connsiteY23" fmla="*/ 159026 h 548302"/>
                <a:gd name="connsiteX24" fmla="*/ 583096 w 2465346"/>
                <a:gd name="connsiteY24" fmla="*/ 185530 h 548302"/>
                <a:gd name="connsiteX25" fmla="*/ 622853 w 2465346"/>
                <a:gd name="connsiteY25" fmla="*/ 251791 h 548302"/>
                <a:gd name="connsiteX26" fmla="*/ 609600 w 2465346"/>
                <a:gd name="connsiteY26" fmla="*/ 291548 h 548302"/>
                <a:gd name="connsiteX27" fmla="*/ 530087 w 2465346"/>
                <a:gd name="connsiteY27" fmla="*/ 278295 h 548302"/>
                <a:gd name="connsiteX28" fmla="*/ 543340 w 2465346"/>
                <a:gd name="connsiteY28" fmla="*/ 119269 h 548302"/>
                <a:gd name="connsiteX29" fmla="*/ 583096 w 2465346"/>
                <a:gd name="connsiteY29" fmla="*/ 39756 h 548302"/>
                <a:gd name="connsiteX30" fmla="*/ 622853 w 2465346"/>
                <a:gd name="connsiteY30" fmla="*/ 26504 h 548302"/>
                <a:gd name="connsiteX31" fmla="*/ 662609 w 2465346"/>
                <a:gd name="connsiteY31" fmla="*/ 39756 h 548302"/>
                <a:gd name="connsiteX32" fmla="*/ 702366 w 2465346"/>
                <a:gd name="connsiteY32" fmla="*/ 132521 h 548302"/>
                <a:gd name="connsiteX33" fmla="*/ 755374 w 2465346"/>
                <a:gd name="connsiteY33" fmla="*/ 212035 h 548302"/>
                <a:gd name="connsiteX34" fmla="*/ 768627 w 2465346"/>
                <a:gd name="connsiteY34" fmla="*/ 265043 h 548302"/>
                <a:gd name="connsiteX35" fmla="*/ 768627 w 2465346"/>
                <a:gd name="connsiteY35" fmla="*/ 371061 h 548302"/>
                <a:gd name="connsiteX36" fmla="*/ 728870 w 2465346"/>
                <a:gd name="connsiteY36" fmla="*/ 397565 h 548302"/>
                <a:gd name="connsiteX37" fmla="*/ 662609 w 2465346"/>
                <a:gd name="connsiteY37" fmla="*/ 384313 h 548302"/>
                <a:gd name="connsiteX38" fmla="*/ 636105 w 2465346"/>
                <a:gd name="connsiteY38" fmla="*/ 304800 h 548302"/>
                <a:gd name="connsiteX39" fmla="*/ 649357 w 2465346"/>
                <a:gd name="connsiteY39" fmla="*/ 225287 h 548302"/>
                <a:gd name="connsiteX40" fmla="*/ 689113 w 2465346"/>
                <a:gd name="connsiteY40" fmla="*/ 185530 h 548302"/>
                <a:gd name="connsiteX41" fmla="*/ 742122 w 2465346"/>
                <a:gd name="connsiteY41" fmla="*/ 145774 h 548302"/>
                <a:gd name="connsiteX42" fmla="*/ 821635 w 2465346"/>
                <a:gd name="connsiteY42" fmla="*/ 92765 h 548302"/>
                <a:gd name="connsiteX43" fmla="*/ 901148 w 2465346"/>
                <a:gd name="connsiteY43" fmla="*/ 145774 h 548302"/>
                <a:gd name="connsiteX44" fmla="*/ 914400 w 2465346"/>
                <a:gd name="connsiteY44" fmla="*/ 185530 h 548302"/>
                <a:gd name="connsiteX45" fmla="*/ 887896 w 2465346"/>
                <a:gd name="connsiteY45" fmla="*/ 132521 h 548302"/>
                <a:gd name="connsiteX46" fmla="*/ 861392 w 2465346"/>
                <a:gd name="connsiteY46" fmla="*/ 26504 h 548302"/>
                <a:gd name="connsiteX47" fmla="*/ 834887 w 2465346"/>
                <a:gd name="connsiteY47" fmla="*/ 0 h 548302"/>
                <a:gd name="connsiteX48" fmla="*/ 781879 w 2465346"/>
                <a:gd name="connsiteY48" fmla="*/ 132521 h 548302"/>
                <a:gd name="connsiteX49" fmla="*/ 755374 w 2465346"/>
                <a:gd name="connsiteY49" fmla="*/ 225287 h 548302"/>
                <a:gd name="connsiteX50" fmla="*/ 768627 w 2465346"/>
                <a:gd name="connsiteY50" fmla="*/ 265043 h 548302"/>
                <a:gd name="connsiteX51" fmla="*/ 795131 w 2465346"/>
                <a:gd name="connsiteY51" fmla="*/ 291548 h 548302"/>
                <a:gd name="connsiteX52" fmla="*/ 834887 w 2465346"/>
                <a:gd name="connsiteY52" fmla="*/ 304800 h 548302"/>
                <a:gd name="connsiteX53" fmla="*/ 1073427 w 2465346"/>
                <a:gd name="connsiteY53" fmla="*/ 318052 h 548302"/>
                <a:gd name="connsiteX54" fmla="*/ 940905 w 2465346"/>
                <a:gd name="connsiteY54" fmla="*/ 357808 h 548302"/>
                <a:gd name="connsiteX55" fmla="*/ 901148 w 2465346"/>
                <a:gd name="connsiteY55" fmla="*/ 278295 h 548302"/>
                <a:gd name="connsiteX56" fmla="*/ 914400 w 2465346"/>
                <a:gd name="connsiteY56" fmla="*/ 225287 h 548302"/>
                <a:gd name="connsiteX57" fmla="*/ 967409 w 2465346"/>
                <a:gd name="connsiteY57" fmla="*/ 145774 h 548302"/>
                <a:gd name="connsiteX58" fmla="*/ 1020418 w 2465346"/>
                <a:gd name="connsiteY58" fmla="*/ 159026 h 548302"/>
                <a:gd name="connsiteX59" fmla="*/ 1073427 w 2465346"/>
                <a:gd name="connsiteY59" fmla="*/ 251791 h 548302"/>
                <a:gd name="connsiteX60" fmla="*/ 1099931 w 2465346"/>
                <a:gd name="connsiteY60" fmla="*/ 291548 h 548302"/>
                <a:gd name="connsiteX61" fmla="*/ 1099931 w 2465346"/>
                <a:gd name="connsiteY61" fmla="*/ 490330 h 548302"/>
                <a:gd name="connsiteX62" fmla="*/ 967409 w 2465346"/>
                <a:gd name="connsiteY62" fmla="*/ 477078 h 548302"/>
                <a:gd name="connsiteX63" fmla="*/ 967409 w 2465346"/>
                <a:gd name="connsiteY63" fmla="*/ 132521 h 548302"/>
                <a:gd name="connsiteX64" fmla="*/ 1007166 w 2465346"/>
                <a:gd name="connsiteY64" fmla="*/ 106017 h 548302"/>
                <a:gd name="connsiteX65" fmla="*/ 1099931 w 2465346"/>
                <a:gd name="connsiteY65" fmla="*/ 119269 h 548302"/>
                <a:gd name="connsiteX66" fmla="*/ 1166192 w 2465346"/>
                <a:gd name="connsiteY66" fmla="*/ 172278 h 548302"/>
                <a:gd name="connsiteX67" fmla="*/ 1166192 w 2465346"/>
                <a:gd name="connsiteY67" fmla="*/ 291548 h 548302"/>
                <a:gd name="connsiteX68" fmla="*/ 1126435 w 2465346"/>
                <a:gd name="connsiteY68" fmla="*/ 304800 h 548302"/>
                <a:gd name="connsiteX69" fmla="*/ 1086679 w 2465346"/>
                <a:gd name="connsiteY69" fmla="*/ 291548 h 548302"/>
                <a:gd name="connsiteX70" fmla="*/ 1086679 w 2465346"/>
                <a:gd name="connsiteY70" fmla="*/ 145774 h 548302"/>
                <a:gd name="connsiteX71" fmla="*/ 1126435 w 2465346"/>
                <a:gd name="connsiteY71" fmla="*/ 53008 h 548302"/>
                <a:gd name="connsiteX72" fmla="*/ 1152940 w 2465346"/>
                <a:gd name="connsiteY72" fmla="*/ 26504 h 548302"/>
                <a:gd name="connsiteX73" fmla="*/ 1192696 w 2465346"/>
                <a:gd name="connsiteY73" fmla="*/ 13252 h 548302"/>
                <a:gd name="connsiteX74" fmla="*/ 1258957 w 2465346"/>
                <a:gd name="connsiteY74" fmla="*/ 26504 h 548302"/>
                <a:gd name="connsiteX75" fmla="*/ 1298713 w 2465346"/>
                <a:gd name="connsiteY75" fmla="*/ 106017 h 548302"/>
                <a:gd name="connsiteX76" fmla="*/ 1325218 w 2465346"/>
                <a:gd name="connsiteY76" fmla="*/ 159026 h 548302"/>
                <a:gd name="connsiteX77" fmla="*/ 1364974 w 2465346"/>
                <a:gd name="connsiteY77" fmla="*/ 304800 h 548302"/>
                <a:gd name="connsiteX78" fmla="*/ 1351722 w 2465346"/>
                <a:gd name="connsiteY78" fmla="*/ 344556 h 548302"/>
                <a:gd name="connsiteX79" fmla="*/ 1219200 w 2465346"/>
                <a:gd name="connsiteY79" fmla="*/ 304800 h 548302"/>
                <a:gd name="connsiteX80" fmla="*/ 1205948 w 2465346"/>
                <a:gd name="connsiteY80" fmla="*/ 265043 h 548302"/>
                <a:gd name="connsiteX81" fmla="*/ 1285461 w 2465346"/>
                <a:gd name="connsiteY81" fmla="*/ 145774 h 548302"/>
                <a:gd name="connsiteX82" fmla="*/ 1325218 w 2465346"/>
                <a:gd name="connsiteY82" fmla="*/ 132521 h 548302"/>
                <a:gd name="connsiteX83" fmla="*/ 1404731 w 2465346"/>
                <a:gd name="connsiteY83" fmla="*/ 145774 h 548302"/>
                <a:gd name="connsiteX84" fmla="*/ 1444487 w 2465346"/>
                <a:gd name="connsiteY84" fmla="*/ 278295 h 548302"/>
                <a:gd name="connsiteX85" fmla="*/ 1417983 w 2465346"/>
                <a:gd name="connsiteY85" fmla="*/ 424069 h 548302"/>
                <a:gd name="connsiteX86" fmla="*/ 1391479 w 2465346"/>
                <a:gd name="connsiteY86" fmla="*/ 450574 h 548302"/>
                <a:gd name="connsiteX87" fmla="*/ 1338470 w 2465346"/>
                <a:gd name="connsiteY87" fmla="*/ 477078 h 548302"/>
                <a:gd name="connsiteX88" fmla="*/ 1311966 w 2465346"/>
                <a:gd name="connsiteY88" fmla="*/ 318052 h 548302"/>
                <a:gd name="connsiteX89" fmla="*/ 1351722 w 2465346"/>
                <a:gd name="connsiteY89" fmla="*/ 225287 h 548302"/>
                <a:gd name="connsiteX90" fmla="*/ 1378227 w 2465346"/>
                <a:gd name="connsiteY90" fmla="*/ 198782 h 548302"/>
                <a:gd name="connsiteX91" fmla="*/ 1457740 w 2465346"/>
                <a:gd name="connsiteY91" fmla="*/ 159026 h 548302"/>
                <a:gd name="connsiteX92" fmla="*/ 1537253 w 2465346"/>
                <a:gd name="connsiteY92" fmla="*/ 106017 h 548302"/>
                <a:gd name="connsiteX93" fmla="*/ 1577009 w 2465346"/>
                <a:gd name="connsiteY93" fmla="*/ 145774 h 548302"/>
                <a:gd name="connsiteX94" fmla="*/ 1577009 w 2465346"/>
                <a:gd name="connsiteY94" fmla="*/ 238539 h 548302"/>
                <a:gd name="connsiteX95" fmla="*/ 1524000 w 2465346"/>
                <a:gd name="connsiteY95" fmla="*/ 251791 h 548302"/>
                <a:gd name="connsiteX96" fmla="*/ 1484244 w 2465346"/>
                <a:gd name="connsiteY96" fmla="*/ 278295 h 548302"/>
                <a:gd name="connsiteX97" fmla="*/ 1364974 w 2465346"/>
                <a:gd name="connsiteY97" fmla="*/ 225287 h 548302"/>
                <a:gd name="connsiteX98" fmla="*/ 1338470 w 2465346"/>
                <a:gd name="connsiteY98" fmla="*/ 172278 h 548302"/>
                <a:gd name="connsiteX99" fmla="*/ 1391479 w 2465346"/>
                <a:gd name="connsiteY99" fmla="*/ 79513 h 548302"/>
                <a:gd name="connsiteX100" fmla="*/ 1404731 w 2465346"/>
                <a:gd name="connsiteY100" fmla="*/ 132521 h 548302"/>
                <a:gd name="connsiteX101" fmla="*/ 1417983 w 2465346"/>
                <a:gd name="connsiteY101" fmla="*/ 172278 h 548302"/>
                <a:gd name="connsiteX102" fmla="*/ 1404731 w 2465346"/>
                <a:gd name="connsiteY102" fmla="*/ 371061 h 548302"/>
                <a:gd name="connsiteX103" fmla="*/ 1364974 w 2465346"/>
                <a:gd name="connsiteY103" fmla="*/ 344556 h 548302"/>
                <a:gd name="connsiteX104" fmla="*/ 1364974 w 2465346"/>
                <a:gd name="connsiteY104" fmla="*/ 251791 h 548302"/>
                <a:gd name="connsiteX105" fmla="*/ 1417983 w 2465346"/>
                <a:gd name="connsiteY105" fmla="*/ 212035 h 548302"/>
                <a:gd name="connsiteX106" fmla="*/ 1444487 w 2465346"/>
                <a:gd name="connsiteY106" fmla="*/ 185530 h 548302"/>
                <a:gd name="connsiteX107" fmla="*/ 1484244 w 2465346"/>
                <a:gd name="connsiteY107" fmla="*/ 159026 h 548302"/>
                <a:gd name="connsiteX108" fmla="*/ 1510748 w 2465346"/>
                <a:gd name="connsiteY108" fmla="*/ 132521 h 548302"/>
                <a:gd name="connsiteX109" fmla="*/ 1550505 w 2465346"/>
                <a:gd name="connsiteY109" fmla="*/ 119269 h 548302"/>
                <a:gd name="connsiteX110" fmla="*/ 1603513 w 2465346"/>
                <a:gd name="connsiteY110" fmla="*/ 185530 h 548302"/>
                <a:gd name="connsiteX111" fmla="*/ 1616766 w 2465346"/>
                <a:gd name="connsiteY111" fmla="*/ 225287 h 548302"/>
                <a:gd name="connsiteX112" fmla="*/ 1603513 w 2465346"/>
                <a:gd name="connsiteY112" fmla="*/ 278295 h 548302"/>
                <a:gd name="connsiteX113" fmla="*/ 1577009 w 2465346"/>
                <a:gd name="connsiteY113" fmla="*/ 304800 h 548302"/>
                <a:gd name="connsiteX114" fmla="*/ 1550505 w 2465346"/>
                <a:gd name="connsiteY114" fmla="*/ 265043 h 548302"/>
                <a:gd name="connsiteX115" fmla="*/ 1563757 w 2465346"/>
                <a:gd name="connsiteY115" fmla="*/ 39756 h 548302"/>
                <a:gd name="connsiteX116" fmla="*/ 1603513 w 2465346"/>
                <a:gd name="connsiteY116" fmla="*/ 13252 h 548302"/>
                <a:gd name="connsiteX117" fmla="*/ 1683027 w 2465346"/>
                <a:gd name="connsiteY117" fmla="*/ 53008 h 548302"/>
                <a:gd name="connsiteX118" fmla="*/ 1709531 w 2465346"/>
                <a:gd name="connsiteY118" fmla="*/ 92765 h 548302"/>
                <a:gd name="connsiteX119" fmla="*/ 1749287 w 2465346"/>
                <a:gd name="connsiteY119" fmla="*/ 212035 h 548302"/>
                <a:gd name="connsiteX120" fmla="*/ 1775792 w 2465346"/>
                <a:gd name="connsiteY120" fmla="*/ 291548 h 548302"/>
                <a:gd name="connsiteX121" fmla="*/ 1749287 w 2465346"/>
                <a:gd name="connsiteY121" fmla="*/ 410817 h 548302"/>
                <a:gd name="connsiteX122" fmla="*/ 1709531 w 2465346"/>
                <a:gd name="connsiteY122" fmla="*/ 437321 h 548302"/>
                <a:gd name="connsiteX123" fmla="*/ 1669774 w 2465346"/>
                <a:gd name="connsiteY123" fmla="*/ 397565 h 548302"/>
                <a:gd name="connsiteX124" fmla="*/ 1630018 w 2465346"/>
                <a:gd name="connsiteY124" fmla="*/ 331304 h 548302"/>
                <a:gd name="connsiteX125" fmla="*/ 1603513 w 2465346"/>
                <a:gd name="connsiteY125" fmla="*/ 291548 h 548302"/>
                <a:gd name="connsiteX126" fmla="*/ 1616766 w 2465346"/>
                <a:gd name="connsiteY126" fmla="*/ 172278 h 548302"/>
                <a:gd name="connsiteX127" fmla="*/ 1656522 w 2465346"/>
                <a:gd name="connsiteY127" fmla="*/ 159026 h 548302"/>
                <a:gd name="connsiteX128" fmla="*/ 1709531 w 2465346"/>
                <a:gd name="connsiteY128" fmla="*/ 145774 h 548302"/>
                <a:gd name="connsiteX129" fmla="*/ 1842053 w 2465346"/>
                <a:gd name="connsiteY129" fmla="*/ 132521 h 548302"/>
                <a:gd name="connsiteX130" fmla="*/ 1961322 w 2465346"/>
                <a:gd name="connsiteY130" fmla="*/ 145774 h 548302"/>
                <a:gd name="connsiteX131" fmla="*/ 1987827 w 2465346"/>
                <a:gd name="connsiteY131" fmla="*/ 172278 h 548302"/>
                <a:gd name="connsiteX132" fmla="*/ 2014331 w 2465346"/>
                <a:gd name="connsiteY132" fmla="*/ 251791 h 548302"/>
                <a:gd name="connsiteX133" fmla="*/ 2001079 w 2465346"/>
                <a:gd name="connsiteY133" fmla="*/ 344556 h 548302"/>
                <a:gd name="connsiteX134" fmla="*/ 1868557 w 2465346"/>
                <a:gd name="connsiteY134" fmla="*/ 344556 h 548302"/>
                <a:gd name="connsiteX135" fmla="*/ 1842053 w 2465346"/>
                <a:gd name="connsiteY135" fmla="*/ 304800 h 548302"/>
                <a:gd name="connsiteX136" fmla="*/ 1881809 w 2465346"/>
                <a:gd name="connsiteY136" fmla="*/ 92765 h 548302"/>
                <a:gd name="connsiteX137" fmla="*/ 1974574 w 2465346"/>
                <a:gd name="connsiteY137" fmla="*/ 119269 h 548302"/>
                <a:gd name="connsiteX138" fmla="*/ 1987827 w 2465346"/>
                <a:gd name="connsiteY138" fmla="*/ 172278 h 548302"/>
                <a:gd name="connsiteX139" fmla="*/ 2027583 w 2465346"/>
                <a:gd name="connsiteY139" fmla="*/ 265043 h 548302"/>
                <a:gd name="connsiteX140" fmla="*/ 2027583 w 2465346"/>
                <a:gd name="connsiteY140" fmla="*/ 543339 h 548302"/>
                <a:gd name="connsiteX141" fmla="*/ 1974574 w 2465346"/>
                <a:gd name="connsiteY141" fmla="*/ 503582 h 548302"/>
                <a:gd name="connsiteX142" fmla="*/ 1974574 w 2465346"/>
                <a:gd name="connsiteY142" fmla="*/ 331304 h 548302"/>
                <a:gd name="connsiteX143" fmla="*/ 2027583 w 2465346"/>
                <a:gd name="connsiteY143" fmla="*/ 265043 h 548302"/>
                <a:gd name="connsiteX144" fmla="*/ 2133600 w 2465346"/>
                <a:gd name="connsiteY144" fmla="*/ 185530 h 548302"/>
                <a:gd name="connsiteX145" fmla="*/ 2226366 w 2465346"/>
                <a:gd name="connsiteY145" fmla="*/ 119269 h 548302"/>
                <a:gd name="connsiteX146" fmla="*/ 2292627 w 2465346"/>
                <a:gd name="connsiteY146" fmla="*/ 132521 h 548302"/>
                <a:gd name="connsiteX147" fmla="*/ 2332383 w 2465346"/>
                <a:gd name="connsiteY147" fmla="*/ 225287 h 548302"/>
                <a:gd name="connsiteX148" fmla="*/ 2319131 w 2465346"/>
                <a:gd name="connsiteY148" fmla="*/ 318052 h 548302"/>
                <a:gd name="connsiteX149" fmla="*/ 2226366 w 2465346"/>
                <a:gd name="connsiteY149" fmla="*/ 357808 h 548302"/>
                <a:gd name="connsiteX150" fmla="*/ 2146853 w 2465346"/>
                <a:gd name="connsiteY150" fmla="*/ 318052 h 548302"/>
                <a:gd name="connsiteX151" fmla="*/ 2093844 w 2465346"/>
                <a:gd name="connsiteY151" fmla="*/ 265043 h 548302"/>
                <a:gd name="connsiteX152" fmla="*/ 2080592 w 2465346"/>
                <a:gd name="connsiteY152" fmla="*/ 198782 h 548302"/>
                <a:gd name="connsiteX153" fmla="*/ 2067340 w 2465346"/>
                <a:gd name="connsiteY153" fmla="*/ 39756 h 548302"/>
                <a:gd name="connsiteX154" fmla="*/ 2107096 w 2465346"/>
                <a:gd name="connsiteY154" fmla="*/ 26504 h 548302"/>
                <a:gd name="connsiteX155" fmla="*/ 2173357 w 2465346"/>
                <a:gd name="connsiteY155" fmla="*/ 159026 h 548302"/>
                <a:gd name="connsiteX156" fmla="*/ 2160105 w 2465346"/>
                <a:gd name="connsiteY156" fmla="*/ 251791 h 548302"/>
                <a:gd name="connsiteX157" fmla="*/ 2120348 w 2465346"/>
                <a:gd name="connsiteY157" fmla="*/ 212035 h 548302"/>
                <a:gd name="connsiteX158" fmla="*/ 2186609 w 2465346"/>
                <a:gd name="connsiteY158" fmla="*/ 119269 h 548302"/>
                <a:gd name="connsiteX159" fmla="*/ 2226366 w 2465346"/>
                <a:gd name="connsiteY159" fmla="*/ 92765 h 548302"/>
                <a:gd name="connsiteX160" fmla="*/ 2319131 w 2465346"/>
                <a:gd name="connsiteY160" fmla="*/ 79513 h 548302"/>
                <a:gd name="connsiteX161" fmla="*/ 2372140 w 2465346"/>
                <a:gd name="connsiteY161" fmla="*/ 92765 h 548302"/>
                <a:gd name="connsiteX162" fmla="*/ 2425148 w 2465346"/>
                <a:gd name="connsiteY162" fmla="*/ 185530 h 548302"/>
                <a:gd name="connsiteX163" fmla="*/ 2438400 w 2465346"/>
                <a:gd name="connsiteY163" fmla="*/ 251791 h 548302"/>
                <a:gd name="connsiteX164" fmla="*/ 2425148 w 2465346"/>
                <a:gd name="connsiteY164" fmla="*/ 384313 h 548302"/>
                <a:gd name="connsiteX165" fmla="*/ 2385392 w 2465346"/>
                <a:gd name="connsiteY165" fmla="*/ 371061 h 548302"/>
                <a:gd name="connsiteX166" fmla="*/ 2372140 w 2465346"/>
                <a:gd name="connsiteY166" fmla="*/ 318052 h 548302"/>
                <a:gd name="connsiteX167" fmla="*/ 2345635 w 2465346"/>
                <a:gd name="connsiteY167" fmla="*/ 225287 h 548302"/>
                <a:gd name="connsiteX168" fmla="*/ 2358887 w 2465346"/>
                <a:gd name="connsiteY168" fmla="*/ 185530 h 548302"/>
                <a:gd name="connsiteX169" fmla="*/ 2398644 w 2465346"/>
                <a:gd name="connsiteY169" fmla="*/ 212035 h 548302"/>
                <a:gd name="connsiteX170" fmla="*/ 2425148 w 2465346"/>
                <a:gd name="connsiteY170" fmla="*/ 251791 h 548302"/>
                <a:gd name="connsiteX171" fmla="*/ 2451653 w 2465346"/>
                <a:gd name="connsiteY171" fmla="*/ 278295 h 548302"/>
                <a:gd name="connsiteX172" fmla="*/ 2464905 w 2465346"/>
                <a:gd name="connsiteY172" fmla="*/ 278295 h 54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465346" h="548302">
                  <a:moveTo>
                    <a:pt x="0" y="185530"/>
                  </a:moveTo>
                  <a:cubicBezTo>
                    <a:pt x="57426" y="189947"/>
                    <a:pt x="115802" y="187486"/>
                    <a:pt x="172279" y="198782"/>
                  </a:cubicBezTo>
                  <a:cubicBezTo>
                    <a:pt x="184531" y="201232"/>
                    <a:pt x="190978" y="215531"/>
                    <a:pt x="198783" y="225287"/>
                  </a:cubicBezTo>
                  <a:cubicBezTo>
                    <a:pt x="265647" y="308869"/>
                    <a:pt x="187800" y="227556"/>
                    <a:pt x="251792" y="291548"/>
                  </a:cubicBezTo>
                  <a:cubicBezTo>
                    <a:pt x="267139" y="337588"/>
                    <a:pt x="284423" y="369685"/>
                    <a:pt x="251792" y="424069"/>
                  </a:cubicBezTo>
                  <a:cubicBezTo>
                    <a:pt x="245364" y="434783"/>
                    <a:pt x="234122" y="406400"/>
                    <a:pt x="225287" y="397565"/>
                  </a:cubicBezTo>
                  <a:cubicBezTo>
                    <a:pt x="212300" y="345617"/>
                    <a:pt x="201379" y="334079"/>
                    <a:pt x="225287" y="278295"/>
                  </a:cubicBezTo>
                  <a:cubicBezTo>
                    <a:pt x="230209" y="266811"/>
                    <a:pt x="242957" y="260626"/>
                    <a:pt x="251792" y="251791"/>
                  </a:cubicBezTo>
                  <a:cubicBezTo>
                    <a:pt x="260067" y="226967"/>
                    <a:pt x="264839" y="185530"/>
                    <a:pt x="304800" y="185530"/>
                  </a:cubicBezTo>
                  <a:cubicBezTo>
                    <a:pt x="317295" y="185530"/>
                    <a:pt x="322470" y="203200"/>
                    <a:pt x="331305" y="212035"/>
                  </a:cubicBezTo>
                  <a:cubicBezTo>
                    <a:pt x="336353" y="227180"/>
                    <a:pt x="361596" y="276403"/>
                    <a:pt x="331305" y="291548"/>
                  </a:cubicBezTo>
                  <a:cubicBezTo>
                    <a:pt x="318810" y="297795"/>
                    <a:pt x="304800" y="282713"/>
                    <a:pt x="291548" y="278295"/>
                  </a:cubicBezTo>
                  <a:cubicBezTo>
                    <a:pt x="267644" y="254391"/>
                    <a:pt x="238540" y="237140"/>
                    <a:pt x="238540" y="198782"/>
                  </a:cubicBezTo>
                  <a:cubicBezTo>
                    <a:pt x="238540" y="184813"/>
                    <a:pt x="240425" y="167145"/>
                    <a:pt x="251792" y="159026"/>
                  </a:cubicBezTo>
                  <a:cubicBezTo>
                    <a:pt x="274526" y="142787"/>
                    <a:pt x="331305" y="132521"/>
                    <a:pt x="331305" y="132521"/>
                  </a:cubicBezTo>
                  <a:cubicBezTo>
                    <a:pt x="344779" y="137013"/>
                    <a:pt x="395292" y="147267"/>
                    <a:pt x="397566" y="172278"/>
                  </a:cubicBezTo>
                  <a:cubicBezTo>
                    <a:pt x="401188" y="212115"/>
                    <a:pt x="390889" y="252091"/>
                    <a:pt x="384313" y="291548"/>
                  </a:cubicBezTo>
                  <a:cubicBezTo>
                    <a:pt x="382016" y="305327"/>
                    <a:pt x="379787" y="320396"/>
                    <a:pt x="371061" y="331304"/>
                  </a:cubicBezTo>
                  <a:cubicBezTo>
                    <a:pt x="361112" y="343741"/>
                    <a:pt x="344557" y="348973"/>
                    <a:pt x="331305" y="357808"/>
                  </a:cubicBezTo>
                  <a:cubicBezTo>
                    <a:pt x="285044" y="311549"/>
                    <a:pt x="308751" y="343157"/>
                    <a:pt x="278296" y="251791"/>
                  </a:cubicBezTo>
                  <a:lnTo>
                    <a:pt x="265044" y="212035"/>
                  </a:lnTo>
                  <a:lnTo>
                    <a:pt x="251792" y="172278"/>
                  </a:lnTo>
                  <a:cubicBezTo>
                    <a:pt x="256209" y="159026"/>
                    <a:pt x="251171" y="134153"/>
                    <a:pt x="265044" y="132521"/>
                  </a:cubicBezTo>
                  <a:cubicBezTo>
                    <a:pt x="362537" y="121051"/>
                    <a:pt x="435241" y="128428"/>
                    <a:pt x="516835" y="159026"/>
                  </a:cubicBezTo>
                  <a:cubicBezTo>
                    <a:pt x="539109" y="167379"/>
                    <a:pt x="561009" y="176695"/>
                    <a:pt x="583096" y="185530"/>
                  </a:cubicBezTo>
                  <a:cubicBezTo>
                    <a:pt x="604089" y="206524"/>
                    <a:pt x="622853" y="217387"/>
                    <a:pt x="622853" y="251791"/>
                  </a:cubicBezTo>
                  <a:cubicBezTo>
                    <a:pt x="622853" y="265760"/>
                    <a:pt x="614018" y="278296"/>
                    <a:pt x="609600" y="291548"/>
                  </a:cubicBezTo>
                  <a:lnTo>
                    <a:pt x="530087" y="278295"/>
                  </a:lnTo>
                  <a:cubicBezTo>
                    <a:pt x="510992" y="228648"/>
                    <a:pt x="536742" y="172051"/>
                    <a:pt x="543340" y="119269"/>
                  </a:cubicBezTo>
                  <a:cubicBezTo>
                    <a:pt x="547718" y="84248"/>
                    <a:pt x="551880" y="58486"/>
                    <a:pt x="583096" y="39756"/>
                  </a:cubicBezTo>
                  <a:cubicBezTo>
                    <a:pt x="595074" y="32569"/>
                    <a:pt x="609601" y="30921"/>
                    <a:pt x="622853" y="26504"/>
                  </a:cubicBezTo>
                  <a:cubicBezTo>
                    <a:pt x="636105" y="30921"/>
                    <a:pt x="652732" y="29878"/>
                    <a:pt x="662609" y="39756"/>
                  </a:cubicBezTo>
                  <a:cubicBezTo>
                    <a:pt x="695780" y="72927"/>
                    <a:pt x="682569" y="96886"/>
                    <a:pt x="702366" y="132521"/>
                  </a:cubicBezTo>
                  <a:cubicBezTo>
                    <a:pt x="717836" y="160367"/>
                    <a:pt x="755374" y="212035"/>
                    <a:pt x="755374" y="212035"/>
                  </a:cubicBezTo>
                  <a:cubicBezTo>
                    <a:pt x="759792" y="229704"/>
                    <a:pt x="763623" y="247531"/>
                    <a:pt x="768627" y="265043"/>
                  </a:cubicBezTo>
                  <a:cubicBezTo>
                    <a:pt x="780922" y="308075"/>
                    <a:pt x="797646" y="320277"/>
                    <a:pt x="768627" y="371061"/>
                  </a:cubicBezTo>
                  <a:cubicBezTo>
                    <a:pt x="760725" y="384890"/>
                    <a:pt x="742122" y="388730"/>
                    <a:pt x="728870" y="397565"/>
                  </a:cubicBezTo>
                  <a:cubicBezTo>
                    <a:pt x="706783" y="393148"/>
                    <a:pt x="678536" y="400240"/>
                    <a:pt x="662609" y="384313"/>
                  </a:cubicBezTo>
                  <a:cubicBezTo>
                    <a:pt x="642854" y="364558"/>
                    <a:pt x="636105" y="304800"/>
                    <a:pt x="636105" y="304800"/>
                  </a:cubicBezTo>
                  <a:cubicBezTo>
                    <a:pt x="640522" y="278296"/>
                    <a:pt x="638444" y="249841"/>
                    <a:pt x="649357" y="225287"/>
                  </a:cubicBezTo>
                  <a:cubicBezTo>
                    <a:pt x="656968" y="208161"/>
                    <a:pt x="674883" y="197727"/>
                    <a:pt x="689113" y="185530"/>
                  </a:cubicBezTo>
                  <a:cubicBezTo>
                    <a:pt x="705883" y="171156"/>
                    <a:pt x="725352" y="160148"/>
                    <a:pt x="742122" y="145774"/>
                  </a:cubicBezTo>
                  <a:cubicBezTo>
                    <a:pt x="805294" y="91627"/>
                    <a:pt x="754009" y="115307"/>
                    <a:pt x="821635" y="92765"/>
                  </a:cubicBezTo>
                  <a:cubicBezTo>
                    <a:pt x="878136" y="106890"/>
                    <a:pt x="875000" y="93477"/>
                    <a:pt x="901148" y="145774"/>
                  </a:cubicBezTo>
                  <a:cubicBezTo>
                    <a:pt x="907395" y="158268"/>
                    <a:pt x="924277" y="195408"/>
                    <a:pt x="914400" y="185530"/>
                  </a:cubicBezTo>
                  <a:cubicBezTo>
                    <a:pt x="900431" y="171560"/>
                    <a:pt x="894143" y="151262"/>
                    <a:pt x="887896" y="132521"/>
                  </a:cubicBezTo>
                  <a:cubicBezTo>
                    <a:pt x="876377" y="97964"/>
                    <a:pt x="887150" y="52261"/>
                    <a:pt x="861392" y="26504"/>
                  </a:cubicBezTo>
                  <a:lnTo>
                    <a:pt x="834887" y="0"/>
                  </a:lnTo>
                  <a:cubicBezTo>
                    <a:pt x="774558" y="180989"/>
                    <a:pt x="840377" y="-3977"/>
                    <a:pt x="781879" y="132521"/>
                  </a:cubicBezTo>
                  <a:cubicBezTo>
                    <a:pt x="770474" y="159133"/>
                    <a:pt x="762098" y="198393"/>
                    <a:pt x="755374" y="225287"/>
                  </a:cubicBezTo>
                  <a:cubicBezTo>
                    <a:pt x="759792" y="238539"/>
                    <a:pt x="761440" y="253065"/>
                    <a:pt x="768627" y="265043"/>
                  </a:cubicBezTo>
                  <a:cubicBezTo>
                    <a:pt x="775055" y="275757"/>
                    <a:pt x="784417" y="285120"/>
                    <a:pt x="795131" y="291548"/>
                  </a:cubicBezTo>
                  <a:cubicBezTo>
                    <a:pt x="807109" y="298735"/>
                    <a:pt x="820981" y="303476"/>
                    <a:pt x="834887" y="304800"/>
                  </a:cubicBezTo>
                  <a:cubicBezTo>
                    <a:pt x="914164" y="312350"/>
                    <a:pt x="993914" y="313635"/>
                    <a:pt x="1073427" y="318052"/>
                  </a:cubicBezTo>
                  <a:cubicBezTo>
                    <a:pt x="1001418" y="390061"/>
                    <a:pt x="1045067" y="375169"/>
                    <a:pt x="940905" y="357808"/>
                  </a:cubicBezTo>
                  <a:cubicBezTo>
                    <a:pt x="927503" y="337706"/>
                    <a:pt x="901148" y="305730"/>
                    <a:pt x="901148" y="278295"/>
                  </a:cubicBezTo>
                  <a:cubicBezTo>
                    <a:pt x="901148" y="260082"/>
                    <a:pt x="906255" y="241577"/>
                    <a:pt x="914400" y="225287"/>
                  </a:cubicBezTo>
                  <a:cubicBezTo>
                    <a:pt x="928646" y="196796"/>
                    <a:pt x="967409" y="145774"/>
                    <a:pt x="967409" y="145774"/>
                  </a:cubicBezTo>
                  <a:cubicBezTo>
                    <a:pt x="985079" y="150191"/>
                    <a:pt x="1004604" y="149990"/>
                    <a:pt x="1020418" y="159026"/>
                  </a:cubicBezTo>
                  <a:cubicBezTo>
                    <a:pt x="1077572" y="191685"/>
                    <a:pt x="1051237" y="200014"/>
                    <a:pt x="1073427" y="251791"/>
                  </a:cubicBezTo>
                  <a:cubicBezTo>
                    <a:pt x="1079701" y="266430"/>
                    <a:pt x="1091096" y="278296"/>
                    <a:pt x="1099931" y="291548"/>
                  </a:cubicBezTo>
                  <a:cubicBezTo>
                    <a:pt x="1113583" y="346156"/>
                    <a:pt x="1145462" y="448938"/>
                    <a:pt x="1099931" y="490330"/>
                  </a:cubicBezTo>
                  <a:cubicBezTo>
                    <a:pt x="1067082" y="520193"/>
                    <a:pt x="1011583" y="481495"/>
                    <a:pt x="967409" y="477078"/>
                  </a:cubicBezTo>
                  <a:cubicBezTo>
                    <a:pt x="925446" y="351185"/>
                    <a:pt x="928454" y="375987"/>
                    <a:pt x="967409" y="132521"/>
                  </a:cubicBezTo>
                  <a:cubicBezTo>
                    <a:pt x="969925" y="116794"/>
                    <a:pt x="993914" y="114852"/>
                    <a:pt x="1007166" y="106017"/>
                  </a:cubicBezTo>
                  <a:cubicBezTo>
                    <a:pt x="1038088" y="110434"/>
                    <a:pt x="1070013" y="110293"/>
                    <a:pt x="1099931" y="119269"/>
                  </a:cubicBezTo>
                  <a:cubicBezTo>
                    <a:pt x="1123810" y="126433"/>
                    <a:pt x="1149035" y="155122"/>
                    <a:pt x="1166192" y="172278"/>
                  </a:cubicBezTo>
                  <a:cubicBezTo>
                    <a:pt x="1180708" y="215828"/>
                    <a:pt x="1195652" y="239993"/>
                    <a:pt x="1166192" y="291548"/>
                  </a:cubicBezTo>
                  <a:cubicBezTo>
                    <a:pt x="1159261" y="303677"/>
                    <a:pt x="1139687" y="300383"/>
                    <a:pt x="1126435" y="304800"/>
                  </a:cubicBezTo>
                  <a:cubicBezTo>
                    <a:pt x="1113183" y="300383"/>
                    <a:pt x="1096556" y="301426"/>
                    <a:pt x="1086679" y="291548"/>
                  </a:cubicBezTo>
                  <a:cubicBezTo>
                    <a:pt x="1056840" y="261709"/>
                    <a:pt x="1085270" y="154229"/>
                    <a:pt x="1086679" y="145774"/>
                  </a:cubicBezTo>
                  <a:cubicBezTo>
                    <a:pt x="1094384" y="99543"/>
                    <a:pt x="1098057" y="88481"/>
                    <a:pt x="1126435" y="53008"/>
                  </a:cubicBezTo>
                  <a:cubicBezTo>
                    <a:pt x="1134240" y="43252"/>
                    <a:pt x="1142226" y="32932"/>
                    <a:pt x="1152940" y="26504"/>
                  </a:cubicBezTo>
                  <a:cubicBezTo>
                    <a:pt x="1164918" y="19317"/>
                    <a:pt x="1179444" y="17669"/>
                    <a:pt x="1192696" y="13252"/>
                  </a:cubicBezTo>
                  <a:cubicBezTo>
                    <a:pt x="1214783" y="17669"/>
                    <a:pt x="1239400" y="15329"/>
                    <a:pt x="1258957" y="26504"/>
                  </a:cubicBezTo>
                  <a:cubicBezTo>
                    <a:pt x="1283047" y="40270"/>
                    <a:pt x="1289337" y="84140"/>
                    <a:pt x="1298713" y="106017"/>
                  </a:cubicBezTo>
                  <a:cubicBezTo>
                    <a:pt x="1306495" y="124175"/>
                    <a:pt x="1316383" y="141356"/>
                    <a:pt x="1325218" y="159026"/>
                  </a:cubicBezTo>
                  <a:cubicBezTo>
                    <a:pt x="1355110" y="278595"/>
                    <a:pt x="1340203" y="230486"/>
                    <a:pt x="1364974" y="304800"/>
                  </a:cubicBezTo>
                  <a:cubicBezTo>
                    <a:pt x="1360557" y="318052"/>
                    <a:pt x="1365358" y="341526"/>
                    <a:pt x="1351722" y="344556"/>
                  </a:cubicBezTo>
                  <a:cubicBezTo>
                    <a:pt x="1266949" y="363394"/>
                    <a:pt x="1259086" y="344685"/>
                    <a:pt x="1219200" y="304800"/>
                  </a:cubicBezTo>
                  <a:cubicBezTo>
                    <a:pt x="1214783" y="291548"/>
                    <a:pt x="1205948" y="279012"/>
                    <a:pt x="1205948" y="265043"/>
                  </a:cubicBezTo>
                  <a:cubicBezTo>
                    <a:pt x="1205948" y="219438"/>
                    <a:pt x="1242041" y="160248"/>
                    <a:pt x="1285461" y="145774"/>
                  </a:cubicBezTo>
                  <a:lnTo>
                    <a:pt x="1325218" y="132521"/>
                  </a:lnTo>
                  <a:cubicBezTo>
                    <a:pt x="1351722" y="136939"/>
                    <a:pt x="1384509" y="128080"/>
                    <a:pt x="1404731" y="145774"/>
                  </a:cubicBezTo>
                  <a:cubicBezTo>
                    <a:pt x="1415055" y="154808"/>
                    <a:pt x="1438762" y="255394"/>
                    <a:pt x="1444487" y="278295"/>
                  </a:cubicBezTo>
                  <a:cubicBezTo>
                    <a:pt x="1442660" y="292912"/>
                    <a:pt x="1437337" y="391813"/>
                    <a:pt x="1417983" y="424069"/>
                  </a:cubicBezTo>
                  <a:cubicBezTo>
                    <a:pt x="1411555" y="434783"/>
                    <a:pt x="1401875" y="443643"/>
                    <a:pt x="1391479" y="450574"/>
                  </a:cubicBezTo>
                  <a:cubicBezTo>
                    <a:pt x="1375042" y="461532"/>
                    <a:pt x="1356140" y="468243"/>
                    <a:pt x="1338470" y="477078"/>
                  </a:cubicBezTo>
                  <a:cubicBezTo>
                    <a:pt x="1254282" y="449016"/>
                    <a:pt x="1290962" y="475576"/>
                    <a:pt x="1311966" y="318052"/>
                  </a:cubicBezTo>
                  <a:cubicBezTo>
                    <a:pt x="1317822" y="274130"/>
                    <a:pt x="1324960" y="258739"/>
                    <a:pt x="1351722" y="225287"/>
                  </a:cubicBezTo>
                  <a:cubicBezTo>
                    <a:pt x="1359527" y="215530"/>
                    <a:pt x="1367513" y="205210"/>
                    <a:pt x="1378227" y="198782"/>
                  </a:cubicBezTo>
                  <a:cubicBezTo>
                    <a:pt x="1463608" y="147553"/>
                    <a:pt x="1371567" y="230837"/>
                    <a:pt x="1457740" y="159026"/>
                  </a:cubicBezTo>
                  <a:cubicBezTo>
                    <a:pt x="1523920" y="103876"/>
                    <a:pt x="1467383" y="129306"/>
                    <a:pt x="1537253" y="106017"/>
                  </a:cubicBezTo>
                  <a:cubicBezTo>
                    <a:pt x="1550505" y="119269"/>
                    <a:pt x="1566613" y="130180"/>
                    <a:pt x="1577009" y="145774"/>
                  </a:cubicBezTo>
                  <a:cubicBezTo>
                    <a:pt x="1592113" y="168430"/>
                    <a:pt x="1598744" y="216804"/>
                    <a:pt x="1577009" y="238539"/>
                  </a:cubicBezTo>
                  <a:cubicBezTo>
                    <a:pt x="1564130" y="251418"/>
                    <a:pt x="1541670" y="247374"/>
                    <a:pt x="1524000" y="251791"/>
                  </a:cubicBezTo>
                  <a:cubicBezTo>
                    <a:pt x="1510748" y="260626"/>
                    <a:pt x="1500074" y="276536"/>
                    <a:pt x="1484244" y="278295"/>
                  </a:cubicBezTo>
                  <a:cubicBezTo>
                    <a:pt x="1410745" y="286462"/>
                    <a:pt x="1406643" y="266955"/>
                    <a:pt x="1364974" y="225287"/>
                  </a:cubicBezTo>
                  <a:cubicBezTo>
                    <a:pt x="1356139" y="207617"/>
                    <a:pt x="1338470" y="192033"/>
                    <a:pt x="1338470" y="172278"/>
                  </a:cubicBezTo>
                  <a:cubicBezTo>
                    <a:pt x="1338470" y="11597"/>
                    <a:pt x="1345139" y="33173"/>
                    <a:pt x="1391479" y="79513"/>
                  </a:cubicBezTo>
                  <a:cubicBezTo>
                    <a:pt x="1395896" y="97182"/>
                    <a:pt x="1399728" y="115009"/>
                    <a:pt x="1404731" y="132521"/>
                  </a:cubicBezTo>
                  <a:cubicBezTo>
                    <a:pt x="1408569" y="145953"/>
                    <a:pt x="1417983" y="158309"/>
                    <a:pt x="1417983" y="172278"/>
                  </a:cubicBezTo>
                  <a:cubicBezTo>
                    <a:pt x="1417983" y="238686"/>
                    <a:pt x="1409148" y="304800"/>
                    <a:pt x="1404731" y="371061"/>
                  </a:cubicBezTo>
                  <a:cubicBezTo>
                    <a:pt x="1391479" y="362226"/>
                    <a:pt x="1374924" y="356993"/>
                    <a:pt x="1364974" y="344556"/>
                  </a:cubicBezTo>
                  <a:cubicBezTo>
                    <a:pt x="1345929" y="320750"/>
                    <a:pt x="1348378" y="275026"/>
                    <a:pt x="1364974" y="251791"/>
                  </a:cubicBezTo>
                  <a:cubicBezTo>
                    <a:pt x="1377812" y="233818"/>
                    <a:pt x="1401015" y="226175"/>
                    <a:pt x="1417983" y="212035"/>
                  </a:cubicBezTo>
                  <a:cubicBezTo>
                    <a:pt x="1427581" y="204036"/>
                    <a:pt x="1434731" y="193335"/>
                    <a:pt x="1444487" y="185530"/>
                  </a:cubicBezTo>
                  <a:cubicBezTo>
                    <a:pt x="1456924" y="175580"/>
                    <a:pt x="1471807" y="168976"/>
                    <a:pt x="1484244" y="159026"/>
                  </a:cubicBezTo>
                  <a:cubicBezTo>
                    <a:pt x="1494000" y="151221"/>
                    <a:pt x="1500034" y="138949"/>
                    <a:pt x="1510748" y="132521"/>
                  </a:cubicBezTo>
                  <a:cubicBezTo>
                    <a:pt x="1522726" y="125334"/>
                    <a:pt x="1537253" y="123686"/>
                    <a:pt x="1550505" y="119269"/>
                  </a:cubicBezTo>
                  <a:cubicBezTo>
                    <a:pt x="1575156" y="143921"/>
                    <a:pt x="1586796" y="152096"/>
                    <a:pt x="1603513" y="185530"/>
                  </a:cubicBezTo>
                  <a:cubicBezTo>
                    <a:pt x="1609760" y="198024"/>
                    <a:pt x="1612348" y="212035"/>
                    <a:pt x="1616766" y="225287"/>
                  </a:cubicBezTo>
                  <a:cubicBezTo>
                    <a:pt x="1612348" y="242956"/>
                    <a:pt x="1611658" y="262005"/>
                    <a:pt x="1603513" y="278295"/>
                  </a:cubicBezTo>
                  <a:cubicBezTo>
                    <a:pt x="1597925" y="289470"/>
                    <a:pt x="1589130" y="307830"/>
                    <a:pt x="1577009" y="304800"/>
                  </a:cubicBezTo>
                  <a:cubicBezTo>
                    <a:pt x="1561557" y="300937"/>
                    <a:pt x="1559340" y="278295"/>
                    <a:pt x="1550505" y="265043"/>
                  </a:cubicBezTo>
                  <a:cubicBezTo>
                    <a:pt x="1527749" y="174021"/>
                    <a:pt x="1519847" y="171489"/>
                    <a:pt x="1563757" y="39756"/>
                  </a:cubicBezTo>
                  <a:cubicBezTo>
                    <a:pt x="1568793" y="24646"/>
                    <a:pt x="1590261" y="22087"/>
                    <a:pt x="1603513" y="13252"/>
                  </a:cubicBezTo>
                  <a:cubicBezTo>
                    <a:pt x="1635847" y="24030"/>
                    <a:pt x="1657338" y="27319"/>
                    <a:pt x="1683027" y="53008"/>
                  </a:cubicBezTo>
                  <a:cubicBezTo>
                    <a:pt x="1694289" y="64270"/>
                    <a:pt x="1700696" y="79513"/>
                    <a:pt x="1709531" y="92765"/>
                  </a:cubicBezTo>
                  <a:cubicBezTo>
                    <a:pt x="1734997" y="220097"/>
                    <a:pt x="1705395" y="102307"/>
                    <a:pt x="1749287" y="212035"/>
                  </a:cubicBezTo>
                  <a:cubicBezTo>
                    <a:pt x="1759663" y="237975"/>
                    <a:pt x="1775792" y="291548"/>
                    <a:pt x="1775792" y="291548"/>
                  </a:cubicBezTo>
                  <a:cubicBezTo>
                    <a:pt x="1775656" y="292367"/>
                    <a:pt x="1763025" y="393644"/>
                    <a:pt x="1749287" y="410817"/>
                  </a:cubicBezTo>
                  <a:cubicBezTo>
                    <a:pt x="1739337" y="423254"/>
                    <a:pt x="1722783" y="428486"/>
                    <a:pt x="1709531" y="437321"/>
                  </a:cubicBezTo>
                  <a:cubicBezTo>
                    <a:pt x="1696279" y="424069"/>
                    <a:pt x="1681019" y="412558"/>
                    <a:pt x="1669774" y="397565"/>
                  </a:cubicBezTo>
                  <a:cubicBezTo>
                    <a:pt x="1654319" y="376959"/>
                    <a:pt x="1643670" y="353146"/>
                    <a:pt x="1630018" y="331304"/>
                  </a:cubicBezTo>
                  <a:cubicBezTo>
                    <a:pt x="1621577" y="317798"/>
                    <a:pt x="1612348" y="304800"/>
                    <a:pt x="1603513" y="291548"/>
                  </a:cubicBezTo>
                  <a:cubicBezTo>
                    <a:pt x="1607931" y="251791"/>
                    <a:pt x="1601910" y="209418"/>
                    <a:pt x="1616766" y="172278"/>
                  </a:cubicBezTo>
                  <a:cubicBezTo>
                    <a:pt x="1621954" y="159308"/>
                    <a:pt x="1643091" y="162863"/>
                    <a:pt x="1656522" y="159026"/>
                  </a:cubicBezTo>
                  <a:cubicBezTo>
                    <a:pt x="1674035" y="154022"/>
                    <a:pt x="1691501" y="148350"/>
                    <a:pt x="1709531" y="145774"/>
                  </a:cubicBezTo>
                  <a:cubicBezTo>
                    <a:pt x="1753479" y="139496"/>
                    <a:pt x="1797879" y="136939"/>
                    <a:pt x="1842053" y="132521"/>
                  </a:cubicBezTo>
                  <a:cubicBezTo>
                    <a:pt x="1881809" y="136939"/>
                    <a:pt x="1922730" y="135249"/>
                    <a:pt x="1961322" y="145774"/>
                  </a:cubicBezTo>
                  <a:cubicBezTo>
                    <a:pt x="1973376" y="149062"/>
                    <a:pt x="1982239" y="161103"/>
                    <a:pt x="1987827" y="172278"/>
                  </a:cubicBezTo>
                  <a:cubicBezTo>
                    <a:pt x="2000321" y="197266"/>
                    <a:pt x="2014331" y="251791"/>
                    <a:pt x="2014331" y="251791"/>
                  </a:cubicBezTo>
                  <a:cubicBezTo>
                    <a:pt x="2009914" y="282713"/>
                    <a:pt x="2017634" y="318068"/>
                    <a:pt x="2001079" y="344556"/>
                  </a:cubicBezTo>
                  <a:cubicBezTo>
                    <a:pt x="1982429" y="374396"/>
                    <a:pt x="1876889" y="345945"/>
                    <a:pt x="1868557" y="344556"/>
                  </a:cubicBezTo>
                  <a:cubicBezTo>
                    <a:pt x="1859722" y="331304"/>
                    <a:pt x="1843046" y="320696"/>
                    <a:pt x="1842053" y="304800"/>
                  </a:cubicBezTo>
                  <a:cubicBezTo>
                    <a:pt x="1832542" y="152618"/>
                    <a:pt x="1829989" y="170495"/>
                    <a:pt x="1881809" y="92765"/>
                  </a:cubicBezTo>
                  <a:cubicBezTo>
                    <a:pt x="1912731" y="101600"/>
                    <a:pt x="1948847" y="99974"/>
                    <a:pt x="1974574" y="119269"/>
                  </a:cubicBezTo>
                  <a:cubicBezTo>
                    <a:pt x="1989145" y="130197"/>
                    <a:pt x="1982823" y="154765"/>
                    <a:pt x="1987827" y="172278"/>
                  </a:cubicBezTo>
                  <a:cubicBezTo>
                    <a:pt x="2000828" y="217780"/>
                    <a:pt x="2004021" y="217920"/>
                    <a:pt x="2027583" y="265043"/>
                  </a:cubicBezTo>
                  <a:cubicBezTo>
                    <a:pt x="2039602" y="349178"/>
                    <a:pt x="2062912" y="465615"/>
                    <a:pt x="2027583" y="543339"/>
                  </a:cubicBezTo>
                  <a:cubicBezTo>
                    <a:pt x="2018443" y="563446"/>
                    <a:pt x="1992244" y="516834"/>
                    <a:pt x="1974574" y="503582"/>
                  </a:cubicBezTo>
                  <a:cubicBezTo>
                    <a:pt x="1959412" y="427771"/>
                    <a:pt x="1950505" y="419555"/>
                    <a:pt x="1974574" y="331304"/>
                  </a:cubicBezTo>
                  <a:cubicBezTo>
                    <a:pt x="1979379" y="313687"/>
                    <a:pt x="2012277" y="277288"/>
                    <a:pt x="2027583" y="265043"/>
                  </a:cubicBezTo>
                  <a:cubicBezTo>
                    <a:pt x="2062077" y="237448"/>
                    <a:pt x="2102364" y="216765"/>
                    <a:pt x="2133600" y="185530"/>
                  </a:cubicBezTo>
                  <a:cubicBezTo>
                    <a:pt x="2187326" y="131805"/>
                    <a:pt x="2156594" y="154156"/>
                    <a:pt x="2226366" y="119269"/>
                  </a:cubicBezTo>
                  <a:cubicBezTo>
                    <a:pt x="2248453" y="123686"/>
                    <a:pt x="2273070" y="121346"/>
                    <a:pt x="2292627" y="132521"/>
                  </a:cubicBezTo>
                  <a:cubicBezTo>
                    <a:pt x="2319319" y="147774"/>
                    <a:pt x="2326606" y="202178"/>
                    <a:pt x="2332383" y="225287"/>
                  </a:cubicBezTo>
                  <a:cubicBezTo>
                    <a:pt x="2327966" y="256209"/>
                    <a:pt x="2334300" y="290747"/>
                    <a:pt x="2319131" y="318052"/>
                  </a:cubicBezTo>
                  <a:cubicBezTo>
                    <a:pt x="2311688" y="331450"/>
                    <a:pt x="2243809" y="351994"/>
                    <a:pt x="2226366" y="357808"/>
                  </a:cubicBezTo>
                  <a:cubicBezTo>
                    <a:pt x="2199862" y="344556"/>
                    <a:pt x="2171129" y="335045"/>
                    <a:pt x="2146853" y="318052"/>
                  </a:cubicBezTo>
                  <a:cubicBezTo>
                    <a:pt x="2126381" y="303722"/>
                    <a:pt x="2093844" y="265043"/>
                    <a:pt x="2093844" y="265043"/>
                  </a:cubicBezTo>
                  <a:cubicBezTo>
                    <a:pt x="2089427" y="242956"/>
                    <a:pt x="2087715" y="220150"/>
                    <a:pt x="2080592" y="198782"/>
                  </a:cubicBezTo>
                  <a:cubicBezTo>
                    <a:pt x="2055782" y="124352"/>
                    <a:pt x="2019867" y="146570"/>
                    <a:pt x="2067340" y="39756"/>
                  </a:cubicBezTo>
                  <a:cubicBezTo>
                    <a:pt x="2073013" y="26991"/>
                    <a:pt x="2093844" y="30921"/>
                    <a:pt x="2107096" y="26504"/>
                  </a:cubicBezTo>
                  <a:cubicBezTo>
                    <a:pt x="2140923" y="71606"/>
                    <a:pt x="2168573" y="96832"/>
                    <a:pt x="2173357" y="159026"/>
                  </a:cubicBezTo>
                  <a:cubicBezTo>
                    <a:pt x="2175753" y="190170"/>
                    <a:pt x="2164522" y="220869"/>
                    <a:pt x="2160105" y="251791"/>
                  </a:cubicBezTo>
                  <a:cubicBezTo>
                    <a:pt x="2146853" y="238539"/>
                    <a:pt x="2125497" y="230055"/>
                    <a:pt x="2120348" y="212035"/>
                  </a:cubicBezTo>
                  <a:cubicBezTo>
                    <a:pt x="2106311" y="162907"/>
                    <a:pt x="2158618" y="139262"/>
                    <a:pt x="2186609" y="119269"/>
                  </a:cubicBezTo>
                  <a:cubicBezTo>
                    <a:pt x="2199570" y="110012"/>
                    <a:pt x="2211110" y="97342"/>
                    <a:pt x="2226366" y="92765"/>
                  </a:cubicBezTo>
                  <a:cubicBezTo>
                    <a:pt x="2256284" y="83790"/>
                    <a:pt x="2288209" y="83930"/>
                    <a:pt x="2319131" y="79513"/>
                  </a:cubicBezTo>
                  <a:cubicBezTo>
                    <a:pt x="2336801" y="83930"/>
                    <a:pt x="2356326" y="83729"/>
                    <a:pt x="2372140" y="92765"/>
                  </a:cubicBezTo>
                  <a:cubicBezTo>
                    <a:pt x="2416702" y="118229"/>
                    <a:pt x="2415196" y="140745"/>
                    <a:pt x="2425148" y="185530"/>
                  </a:cubicBezTo>
                  <a:cubicBezTo>
                    <a:pt x="2430034" y="207518"/>
                    <a:pt x="2433983" y="229704"/>
                    <a:pt x="2438400" y="251791"/>
                  </a:cubicBezTo>
                  <a:cubicBezTo>
                    <a:pt x="2433983" y="295965"/>
                    <a:pt x="2443178" y="343745"/>
                    <a:pt x="2425148" y="384313"/>
                  </a:cubicBezTo>
                  <a:cubicBezTo>
                    <a:pt x="2419475" y="397078"/>
                    <a:pt x="2394118" y="381969"/>
                    <a:pt x="2385392" y="371061"/>
                  </a:cubicBezTo>
                  <a:cubicBezTo>
                    <a:pt x="2374014" y="356839"/>
                    <a:pt x="2377144" y="335565"/>
                    <a:pt x="2372140" y="318052"/>
                  </a:cubicBezTo>
                  <a:cubicBezTo>
                    <a:pt x="2334113" y="184960"/>
                    <a:pt x="2387066" y="391010"/>
                    <a:pt x="2345635" y="225287"/>
                  </a:cubicBezTo>
                  <a:cubicBezTo>
                    <a:pt x="2350052" y="212035"/>
                    <a:pt x="2345335" y="188918"/>
                    <a:pt x="2358887" y="185530"/>
                  </a:cubicBezTo>
                  <a:cubicBezTo>
                    <a:pt x="2374339" y="181667"/>
                    <a:pt x="2387382" y="200773"/>
                    <a:pt x="2398644" y="212035"/>
                  </a:cubicBezTo>
                  <a:cubicBezTo>
                    <a:pt x="2409906" y="223297"/>
                    <a:pt x="2415198" y="239354"/>
                    <a:pt x="2425148" y="251791"/>
                  </a:cubicBezTo>
                  <a:cubicBezTo>
                    <a:pt x="2432953" y="261547"/>
                    <a:pt x="2442818" y="269460"/>
                    <a:pt x="2451653" y="278295"/>
                  </a:cubicBezTo>
                  <a:cubicBezTo>
                    <a:pt x="2469096" y="330624"/>
                    <a:pt x="2464905" y="332021"/>
                    <a:pt x="2464905" y="278295"/>
                  </a:cubicBez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5" name="Cylinder 119">
              <a:extLst>
                <a:ext uri="{FF2B5EF4-FFF2-40B4-BE49-F238E27FC236}">
                  <a16:creationId xmlns:a16="http://schemas.microsoft.com/office/drawing/2014/main" id="{37610EC5-2463-05DE-66CB-BECAA3B8CABA}"/>
                </a:ext>
              </a:extLst>
            </p:cNvPr>
            <p:cNvSpPr/>
            <p:nvPr/>
          </p:nvSpPr>
          <p:spPr>
            <a:xfrm rot="10800000">
              <a:off x="2438401" y="561932"/>
              <a:ext cx="679290" cy="2432116"/>
            </a:xfrm>
            <a:prstGeom prst="can">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grpSp>
      <p:sp>
        <p:nvSpPr>
          <p:cNvPr id="136" name="TextBox 154">
            <a:extLst>
              <a:ext uri="{FF2B5EF4-FFF2-40B4-BE49-F238E27FC236}">
                <a16:creationId xmlns:a16="http://schemas.microsoft.com/office/drawing/2014/main" id="{2CEF0920-1240-2B55-3C72-7B5807EA66E1}"/>
              </a:ext>
            </a:extLst>
          </p:cNvPr>
          <p:cNvSpPr txBox="1"/>
          <p:nvPr/>
        </p:nvSpPr>
        <p:spPr>
          <a:xfrm>
            <a:off x="489264" y="302059"/>
            <a:ext cx="5857694"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-3) </a:t>
            </a:r>
            <a:r>
              <a:rPr lang="de-DE" noProof="0" dirty="0">
                <a:solidFill>
                  <a:srgbClr val="0000FF"/>
                </a:solidFill>
                <a:latin typeface="Segoe Script" panose="020B0504020000000003" pitchFamily="34" charset="0"/>
              </a:rPr>
              <a:t>                             </a:t>
            </a:r>
            <a:r>
              <a:rPr lang="de-DE" b="1" noProof="0" dirty="0">
                <a:solidFill>
                  <a:srgbClr val="0000FF"/>
                </a:solidFill>
                <a:latin typeface="Segoe Script" panose="020B0504020000000003" pitchFamily="34" charset="0"/>
              </a:rPr>
              <a:t>Netzhautgefäße</a:t>
            </a:r>
          </a:p>
        </p:txBody>
      </p:sp>
      <p:sp>
        <p:nvSpPr>
          <p:cNvPr id="137" name="TextBox 110">
            <a:extLst>
              <a:ext uri="{FF2B5EF4-FFF2-40B4-BE49-F238E27FC236}">
                <a16:creationId xmlns:a16="http://schemas.microsoft.com/office/drawing/2014/main" id="{772F3575-4386-B19B-9E1F-535660DF718B}"/>
              </a:ext>
            </a:extLst>
          </p:cNvPr>
          <p:cNvSpPr txBox="1"/>
          <p:nvPr/>
        </p:nvSpPr>
        <p:spPr>
          <a:xfrm>
            <a:off x="5518146" y="2487108"/>
            <a:ext cx="3352800" cy="764312"/>
          </a:xfrm>
          <a:prstGeom prst="rect">
            <a:avLst/>
          </a:prstGeom>
          <a:noFill/>
        </p:spPr>
        <p:txBody>
          <a:bodyPr wrap="square" lIns="25400" tIns="12700" rIns="25400" bIns="12700" rtlCol="0">
            <a:spAutoFit/>
          </a:bodyPr>
          <a:lstStyle/>
          <a:p>
            <a:r>
              <a:rPr lang="de-DE" sz="1600" b="1" i="1" noProof="0" dirty="0"/>
              <a:t>Typ 3, bei dem die MNV</a:t>
            </a:r>
            <a:r>
              <a:rPr lang="de-DE" sz="1600" b="1" i="1" noProof="0" dirty="0">
                <a:solidFill>
                  <a:srgbClr val="0000FF"/>
                </a:solidFill>
              </a:rPr>
              <a:t> von den Netzhautgefäßen nach unten</a:t>
            </a:r>
            <a:r>
              <a:rPr lang="de-DE" sz="1600" b="1" i="1" noProof="0" dirty="0"/>
              <a:t> wächst</a:t>
            </a:r>
          </a:p>
        </p:txBody>
      </p:sp>
    </p:spTree>
    <p:extLst>
      <p:ext uri="{BB962C8B-B14F-4D97-AF65-F5344CB8AC3E}">
        <p14:creationId xmlns:p14="http://schemas.microsoft.com/office/powerpoint/2010/main" val="3890494699"/>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72DBBB-0163-9B42-6261-49E7E4158178}"/>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DE2A1CBE-47FF-FEB5-31CB-DD13085DB9BF}"/>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E9FB8EFC-ED74-742B-0E57-22E23DD2FBC3}"/>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DF35C538-853A-5D39-CB96-BB9B7F92D91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4FE0E83-43C9-D0A2-4E95-E0BB3E42843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148338F8-9368-D432-1B8D-5A0BBE1537EF}"/>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B40339A-9D17-9EC3-15B4-F5D3218BEE4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203</a:t>
            </a:fld>
            <a:endParaRPr lang="de-DE" noProof="0" dirty="0"/>
          </a:p>
        </p:txBody>
      </p:sp>
      <p:sp>
        <p:nvSpPr>
          <p:cNvPr id="9" name="Content Placeholder 5">
            <a:extLst>
              <a:ext uri="{FF2B5EF4-FFF2-40B4-BE49-F238E27FC236}">
                <a16:creationId xmlns:a16="http://schemas.microsoft.com/office/drawing/2014/main" id="{EAA57701-1D76-A483-697A-1F1606BCAD02}"/>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AB4E20B-305A-5571-F7B5-6D85F959B00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44D1C0BF-E166-C903-2F00-F3F95E73FA83}"/>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258B3A41-492E-E322-DD30-50034ECE5549}"/>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F10B8C8B-3E49-51B9-4EDB-41C1999DEF20}"/>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A388DCF5-ABE6-900F-7F9B-AA051B26670A}"/>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rgbClr val="B2B2B2"/>
                </a:solidFill>
              </a:rPr>
              <a:t>Bei der AMD treten drei Arten von neovaskulären Membranen auf – wie heißen sie? Was sind die charakteristischen Merkmale der einzelnen Arten?</a:t>
            </a:r>
          </a:p>
          <a:p>
            <a:r>
              <a:rPr lang="de-DE" sz="1400" noProof="0" dirty="0">
                <a:solidFill>
                  <a:srgbClr val="B2B2B2"/>
                </a:solidFill>
              </a:rPr>
              <a:t>--Typ 1: MNV </a:t>
            </a:r>
            <a:r>
              <a:rPr lang="de-DE" sz="1400" b="0" i="0" noProof="0" dirty="0">
                <a:solidFill>
                  <a:srgbClr val="B2B2B2"/>
                </a:solidFill>
                <a:effectLst/>
                <a:latin typeface="Arial" panose="020B0604020202020204" pitchFamily="34" charset="0"/>
              </a:rPr>
              <a:t>entsteht aus der Choriokapillaris und erstreckt sich in </a:t>
            </a:r>
            <a:r>
              <a:rPr lang="de-DE" sz="1400" noProof="0" dirty="0">
                <a:solidFill>
                  <a:srgbClr val="B2B2B2"/>
                </a:solidFill>
              </a:rPr>
              <a:t>die Bruchsche Membran und/oder den sub-RPE-Raum</a:t>
            </a:r>
            <a:r>
              <a:rPr lang="de-DE" sz="1400" b="0" i="0" noProof="0" dirty="0">
                <a:solidFill>
                  <a:srgbClr val="B2B2B2"/>
                </a:solidFill>
                <a:effectLst/>
                <a:latin typeface="Arial" panose="020B0604020202020204" pitchFamily="34" charset="0"/>
              </a:rPr>
              <a:t> </a:t>
            </a:r>
            <a:endParaRPr lang="de-DE" sz="1400" noProof="0" dirty="0">
              <a:solidFill>
                <a:srgbClr val="B2B2B2"/>
              </a:solidFill>
            </a:endParaRPr>
          </a:p>
          <a:p>
            <a:r>
              <a:rPr lang="de-DE" sz="1400" noProof="0" dirty="0">
                <a:solidFill>
                  <a:srgbClr val="B2B2B2"/>
                </a:solidFill>
              </a:rPr>
              <a:t>--</a:t>
            </a:r>
            <a:r>
              <a:rPr lang="de-DE" sz="1400" dirty="0">
                <a:solidFill>
                  <a:srgbClr val="B2B2B2"/>
                </a:solidFill>
              </a:rPr>
              <a:t>Typ 2: </a:t>
            </a:r>
            <a:r>
              <a:rPr lang="de-DE" sz="1400" noProof="0" dirty="0">
                <a:solidFill>
                  <a:srgbClr val="B2B2B2"/>
                </a:solidFill>
              </a:rPr>
              <a:t>MNV </a:t>
            </a:r>
            <a:r>
              <a:rPr lang="de-DE" sz="1400" b="0" i="0" noProof="0" dirty="0">
                <a:solidFill>
                  <a:srgbClr val="B2B2B2"/>
                </a:solidFill>
                <a:effectLst/>
                <a:latin typeface="Arial" panose="020B0604020202020204" pitchFamily="34" charset="0"/>
              </a:rPr>
              <a:t>entsteht aus der Choriokapillaris und erstreckt sich in </a:t>
            </a:r>
            <a:r>
              <a:rPr lang="de-DE" sz="1400" noProof="0" dirty="0">
                <a:solidFill>
                  <a:srgbClr val="B2B2B2"/>
                </a:solidFill>
              </a:rPr>
              <a:t>den subretinalen Raum (d. h. direkt </a:t>
            </a:r>
            <a:r>
              <a:rPr lang="de-DE" sz="1400" i="1" noProof="0" dirty="0">
                <a:solidFill>
                  <a:srgbClr val="B2B2B2"/>
                </a:solidFill>
              </a:rPr>
              <a:t>oberhalb </a:t>
            </a:r>
            <a:r>
              <a:rPr lang="de-DE" sz="1400" noProof="0" dirty="0">
                <a:solidFill>
                  <a:srgbClr val="B2B2B2"/>
                </a:solidFill>
              </a:rPr>
              <a:t>des RPE)</a:t>
            </a:r>
          </a:p>
          <a:p>
            <a:r>
              <a:rPr lang="de-DE" sz="1400" noProof="0" dirty="0">
                <a:solidFill>
                  <a:srgbClr val="B2B2B2"/>
                </a:solidFill>
              </a:rPr>
              <a:t>--</a:t>
            </a:r>
            <a:r>
              <a:rPr lang="de-DE" sz="1400" dirty="0">
                <a:solidFill>
                  <a:srgbClr val="B2B2B2"/>
                </a:solidFill>
              </a:rPr>
              <a:t>Typ 3: </a:t>
            </a:r>
            <a:r>
              <a:rPr lang="de-DE" sz="1400" b="1" noProof="0" dirty="0">
                <a:solidFill>
                  <a:srgbClr val="0000FF"/>
                </a:solidFill>
              </a:rPr>
              <a:t>MNV entsteht </a:t>
            </a:r>
            <a:r>
              <a:rPr lang="de-DE" sz="1400" b="1" i="0" noProof="0" dirty="0">
                <a:solidFill>
                  <a:srgbClr val="0000FF"/>
                </a:solidFill>
                <a:effectLst/>
                <a:latin typeface="Arial" panose="020B0604020202020204" pitchFamily="34" charset="0"/>
              </a:rPr>
              <a:t>aus dem tiefen Kapillarplexus der Netzhaut </a:t>
            </a:r>
            <a:r>
              <a:rPr lang="de-DE" sz="1400" b="0" i="0" noProof="0" dirty="0">
                <a:solidFill>
                  <a:srgbClr val="B2B2B2"/>
                </a:solidFill>
                <a:effectLst/>
                <a:latin typeface="Arial" panose="020B0604020202020204" pitchFamily="34" charset="0"/>
              </a:rPr>
              <a:t>und wächst </a:t>
            </a:r>
            <a:r>
              <a:rPr lang="de-DE" sz="1400" b="0" i="1" noProof="0" dirty="0">
                <a:solidFill>
                  <a:srgbClr val="B2B2B2"/>
                </a:solidFill>
                <a:effectLst/>
                <a:latin typeface="Arial" panose="020B0604020202020204" pitchFamily="34" charset="0"/>
              </a:rPr>
              <a:t>nach unten </a:t>
            </a:r>
            <a:r>
              <a:rPr lang="de-DE" sz="1400" b="0" i="0" noProof="0" dirty="0">
                <a:solidFill>
                  <a:srgbClr val="B2B2B2"/>
                </a:solidFill>
                <a:effectLst/>
                <a:latin typeface="Arial" panose="020B0604020202020204" pitchFamily="34" charset="0"/>
              </a:rPr>
              <a:t>in Richtung des RPE</a:t>
            </a:r>
            <a:endParaRPr lang="de-DE" sz="1400" noProof="0" dirty="0">
              <a:solidFill>
                <a:srgbClr val="B2B2B2"/>
              </a:solidFill>
            </a:endParaRPr>
          </a:p>
        </p:txBody>
      </p:sp>
      <p:sp>
        <p:nvSpPr>
          <p:cNvPr id="14" name="TextBox 15">
            <a:extLst>
              <a:ext uri="{FF2B5EF4-FFF2-40B4-BE49-F238E27FC236}">
                <a16:creationId xmlns:a16="http://schemas.microsoft.com/office/drawing/2014/main" id="{6DC87465-24CC-90CB-30EF-779AB244179F}"/>
              </a:ext>
            </a:extLst>
          </p:cNvPr>
          <p:cNvSpPr txBox="1"/>
          <p:nvPr/>
        </p:nvSpPr>
        <p:spPr>
          <a:xfrm>
            <a:off x="1242401" y="3794384"/>
            <a:ext cx="6659195" cy="1564531"/>
          </a:xfrm>
          <a:prstGeom prst="rect">
            <a:avLst/>
          </a:prstGeom>
          <a:solidFill>
            <a:srgbClr val="99FF99"/>
          </a:solidFill>
        </p:spPr>
        <p:txBody>
          <a:bodyPr wrap="square" lIns="25400" tIns="12700" rIns="25400" bIns="12700" rtlCol="0">
            <a:spAutoFit/>
          </a:bodyPr>
          <a:lstStyle/>
          <a:p>
            <a:r>
              <a:rPr lang="de-DE" sz="1200" i="1" noProof="0" dirty="0">
                <a:solidFill>
                  <a:schemeClr val="bg1">
                    <a:lumMod val="75000"/>
                  </a:schemeClr>
                </a:solidFill>
              </a:rPr>
              <a:t>Was bedeutet es, wenn man sagt, dass AMD „exsudativ“ ist?</a:t>
            </a:r>
          </a:p>
          <a:p>
            <a:r>
              <a:rPr lang="de-DE" sz="12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200" i="1" noProof="0" dirty="0">
                <a:solidFill>
                  <a:srgbClr val="FF0000"/>
                </a:solidFill>
              </a:rPr>
              <a:t>Aus welchen Gefäßen entsteht die neovaskuläre Membran?</a:t>
            </a:r>
          </a:p>
          <a:p>
            <a:r>
              <a:rPr lang="de-DE" sz="1200" b="1" noProof="0" dirty="0">
                <a:solidFill>
                  <a:srgbClr val="FF0000"/>
                </a:solidFill>
              </a:rPr>
              <a:t>Die Choriokapillaris (mit einer Ausnahme, auf die später eingegangen wird)</a:t>
            </a:r>
          </a:p>
          <a:p>
            <a:endParaRPr lang="de-DE" sz="1400" b="1" noProof="0" dirty="0">
              <a:solidFill>
                <a:srgbClr val="FF0000"/>
              </a:solidFill>
            </a:endParaRPr>
          </a:p>
          <a:p>
            <a:r>
              <a:rPr lang="de-DE" sz="1200" i="1" noProof="0" dirty="0">
                <a:solidFill>
                  <a:schemeClr val="bg1">
                    <a:lumMod val="75000"/>
                  </a:schemeClr>
                </a:solidFill>
              </a:rPr>
              <a:t>Was klagt ein Patient, wenn sich eine MNV entwickelt?</a:t>
            </a:r>
          </a:p>
          <a:p>
            <a:r>
              <a:rPr lang="de-DE" sz="1200" noProof="0" dirty="0">
                <a:solidFill>
                  <a:schemeClr val="bg1">
                    <a:lumMod val="75000"/>
                  </a:schemeClr>
                </a:solidFill>
              </a:rPr>
              <a:t>Plötzliche Sehverschlechterung, Metamorphopsie und/oder ein parazentrales Skotom</a:t>
            </a:r>
          </a:p>
        </p:txBody>
      </p:sp>
      <p:sp>
        <p:nvSpPr>
          <p:cNvPr id="15" name="Oval 13">
            <a:extLst>
              <a:ext uri="{FF2B5EF4-FFF2-40B4-BE49-F238E27FC236}">
                <a16:creationId xmlns:a16="http://schemas.microsoft.com/office/drawing/2014/main" id="{847DFB61-E70D-BE4B-8826-14CE1072E06B}"/>
              </a:ext>
            </a:extLst>
          </p:cNvPr>
          <p:cNvSpPr/>
          <p:nvPr/>
        </p:nvSpPr>
        <p:spPr>
          <a:xfrm>
            <a:off x="685800" y="5485699"/>
            <a:ext cx="5867400" cy="604906"/>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6" name="Frame 17">
            <a:extLst>
              <a:ext uri="{FF2B5EF4-FFF2-40B4-BE49-F238E27FC236}">
                <a16:creationId xmlns:a16="http://schemas.microsoft.com/office/drawing/2014/main" id="{B645025F-C41B-8CA2-0C11-8F4B24A218A9}"/>
              </a:ext>
            </a:extLst>
          </p:cNvPr>
          <p:cNvSpPr/>
          <p:nvPr/>
        </p:nvSpPr>
        <p:spPr>
          <a:xfrm>
            <a:off x="1154600" y="4275457"/>
            <a:ext cx="5715000" cy="689652"/>
          </a:xfrm>
          <a:prstGeom prst="frame">
            <a:avLst>
              <a:gd name="adj1" fmla="val 16343"/>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7" name="TextBox 14">
            <a:extLst>
              <a:ext uri="{FF2B5EF4-FFF2-40B4-BE49-F238E27FC236}">
                <a16:creationId xmlns:a16="http://schemas.microsoft.com/office/drawing/2014/main" id="{4D690971-0C7C-DBFC-1F7F-8D176FD7162B}"/>
              </a:ext>
            </a:extLst>
          </p:cNvPr>
          <p:cNvSpPr txBox="1"/>
          <p:nvPr/>
        </p:nvSpPr>
        <p:spPr>
          <a:xfrm>
            <a:off x="571498" y="3449695"/>
            <a:ext cx="6770270" cy="518091"/>
          </a:xfrm>
          <a:prstGeom prst="rect">
            <a:avLst/>
          </a:prstGeom>
          <a:solidFill>
            <a:schemeClr val="accent6">
              <a:lumMod val="40000"/>
              <a:lumOff val="60000"/>
            </a:schemeClr>
          </a:solidFill>
          <a:ln>
            <a:solidFill>
              <a:schemeClr val="tx1"/>
            </a:solidFill>
          </a:ln>
        </p:spPr>
        <p:txBody>
          <a:bodyPr wrap="square" lIns="25400" tIns="12700" rIns="25400" bIns="12700" rtlCol="0">
            <a:spAutoFit/>
          </a:bodyPr>
          <a:lstStyle/>
          <a:p>
            <a:pPr algn="ctr"/>
            <a:r>
              <a:rPr lang="de-DE" sz="1600" i="1" noProof="0" dirty="0">
                <a:effectLst>
                  <a:outerShdw blurRad="38100" dist="38100" dir="2700000" algn="tl">
                    <a:srgbClr val="000000">
                      <a:alpha val="43137"/>
                    </a:srgbClr>
                  </a:outerShdw>
                </a:effectLst>
              </a:rPr>
              <a:t>Typ 3 ist die </a:t>
            </a:r>
            <a:r>
              <a:rPr lang="de-DE" sz="1600" b="1" i="1" noProof="0" dirty="0">
                <a:effectLst>
                  <a:outerShdw blurRad="38100" dist="38100" dir="2700000" algn="tl">
                    <a:srgbClr val="000000">
                      <a:alpha val="43137"/>
                    </a:srgbClr>
                  </a:outerShdw>
                </a:effectLst>
              </a:rPr>
              <a:t>Ausnahme </a:t>
            </a:r>
            <a:r>
              <a:rPr lang="de-DE" sz="1600" i="1" noProof="0" dirty="0">
                <a:effectLst>
                  <a:outerShdw blurRad="38100" dist="38100" dir="2700000" algn="tl">
                    <a:srgbClr val="000000">
                      <a:alpha val="43137"/>
                    </a:srgbClr>
                  </a:outerShdw>
                </a:effectLst>
              </a:rPr>
              <a:t>von der Aussage „MNV haben ihren Ursprung in der Choriokapillaris“, auf die vor einigen Folien Bezug genommen wurde</a:t>
            </a:r>
          </a:p>
        </p:txBody>
      </p:sp>
      <p:sp>
        <p:nvSpPr>
          <p:cNvPr id="18" name="Arrow: U-Turn 19">
            <a:extLst>
              <a:ext uri="{FF2B5EF4-FFF2-40B4-BE49-F238E27FC236}">
                <a16:creationId xmlns:a16="http://schemas.microsoft.com/office/drawing/2014/main" id="{285C1A5F-88F6-B590-EFBA-38A7EFFBB8FA}"/>
              </a:ext>
            </a:extLst>
          </p:cNvPr>
          <p:cNvSpPr/>
          <p:nvPr/>
        </p:nvSpPr>
        <p:spPr>
          <a:xfrm rot="5400000">
            <a:off x="6663664" y="4046702"/>
            <a:ext cx="923511" cy="687240"/>
          </a:xfrm>
          <a:prstGeom prst="uturnArrow">
            <a:avLst>
              <a:gd name="adj1" fmla="val 25000"/>
              <a:gd name="adj2" fmla="val 25000"/>
              <a:gd name="adj3" fmla="val 25000"/>
              <a:gd name="adj4" fmla="val 43750"/>
              <a:gd name="adj5"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Tree>
    <p:extLst>
      <p:ext uri="{BB962C8B-B14F-4D97-AF65-F5344CB8AC3E}">
        <p14:creationId xmlns:p14="http://schemas.microsoft.com/office/powerpoint/2010/main" val="668165272"/>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C3614B9-E066-78D2-0429-8031E3F15B35}"/>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931C4443-9B76-FB90-982F-11163D40FCC5}"/>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DDCD088-5B33-F9E1-A50D-CF62E00E9AE7}"/>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1F75B054-62B3-2693-C711-D98083ED251E}"/>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2B7B3296-A805-13D3-93BE-11ABB53A77A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E2B6195C-33C7-E31B-F4F4-169180C03D8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4BAEAD3-D6A7-C378-F13A-874DBC55D38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204</a:t>
            </a:fld>
            <a:endParaRPr lang="de-DE" noProof="0" dirty="0"/>
          </a:p>
        </p:txBody>
      </p:sp>
      <p:sp>
        <p:nvSpPr>
          <p:cNvPr id="9" name="Content Placeholder 5">
            <a:extLst>
              <a:ext uri="{FF2B5EF4-FFF2-40B4-BE49-F238E27FC236}">
                <a16:creationId xmlns:a16="http://schemas.microsoft.com/office/drawing/2014/main" id="{84B307D7-1205-DCA7-C67D-2A49C4E74E83}"/>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2441FBFC-5F73-DF86-7AE8-195155C74C9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7F8218B2-A1A4-A6E9-3B90-1661B30E19A4}"/>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269B0C52-7638-4D2D-796B-F8C15DDB93C5}"/>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99726556-2060-0050-A423-E13A036F8778}"/>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75830513-5CEF-81AE-DF66-C64503D0A21F}"/>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rgbClr val="B2B2B2"/>
                </a:solidFill>
              </a:rPr>
              <a:t>Bei der AMD treten drei Arten von neovaskulären Membranen auf – wie heißen sie? Was sind die charakteristischen Merkmale der einzelnen Arten?</a:t>
            </a:r>
          </a:p>
          <a:p>
            <a:r>
              <a:rPr lang="de-DE" sz="1400" noProof="0" dirty="0">
                <a:solidFill>
                  <a:srgbClr val="B2B2B2"/>
                </a:solidFill>
              </a:rPr>
              <a:t>--Typ 1: MNV </a:t>
            </a:r>
            <a:r>
              <a:rPr lang="de-DE" sz="1400" b="0" i="0" noProof="0" dirty="0">
                <a:solidFill>
                  <a:srgbClr val="B2B2B2"/>
                </a:solidFill>
                <a:effectLst/>
                <a:latin typeface="Arial" panose="020B0604020202020204" pitchFamily="34" charset="0"/>
              </a:rPr>
              <a:t>entsteht aus der Choriokapillaris und erstreckt sich in </a:t>
            </a:r>
            <a:r>
              <a:rPr lang="de-DE" sz="1400" noProof="0" dirty="0">
                <a:solidFill>
                  <a:srgbClr val="B2B2B2"/>
                </a:solidFill>
              </a:rPr>
              <a:t>die Bruchsche Membran und/oder den sub-RPE-Raum</a:t>
            </a:r>
            <a:r>
              <a:rPr lang="de-DE" sz="1400" b="0" i="0" noProof="0" dirty="0">
                <a:solidFill>
                  <a:srgbClr val="B2B2B2"/>
                </a:solidFill>
                <a:effectLst/>
                <a:latin typeface="Arial" panose="020B0604020202020204" pitchFamily="34" charset="0"/>
              </a:rPr>
              <a:t> </a:t>
            </a:r>
            <a:endParaRPr lang="de-DE" sz="1400" noProof="0" dirty="0">
              <a:solidFill>
                <a:srgbClr val="B2B2B2"/>
              </a:solidFill>
            </a:endParaRPr>
          </a:p>
          <a:p>
            <a:r>
              <a:rPr lang="de-DE" sz="1400" noProof="0" dirty="0">
                <a:solidFill>
                  <a:srgbClr val="B2B2B2"/>
                </a:solidFill>
              </a:rPr>
              <a:t>--</a:t>
            </a:r>
            <a:r>
              <a:rPr lang="de-DE" sz="1400" dirty="0">
                <a:solidFill>
                  <a:srgbClr val="B2B2B2"/>
                </a:solidFill>
              </a:rPr>
              <a:t>Typ 2: </a:t>
            </a:r>
            <a:r>
              <a:rPr lang="de-DE" sz="1400" noProof="0" dirty="0">
                <a:solidFill>
                  <a:srgbClr val="B2B2B2"/>
                </a:solidFill>
              </a:rPr>
              <a:t>MNV </a:t>
            </a:r>
            <a:r>
              <a:rPr lang="de-DE" sz="1400" b="0" i="0" noProof="0" dirty="0">
                <a:solidFill>
                  <a:srgbClr val="B2B2B2"/>
                </a:solidFill>
                <a:effectLst/>
                <a:latin typeface="Arial" panose="020B0604020202020204" pitchFamily="34" charset="0"/>
              </a:rPr>
              <a:t>entsteht aus der Choriokapillaris und erstreckt sich in </a:t>
            </a:r>
            <a:r>
              <a:rPr lang="de-DE" sz="1400" noProof="0" dirty="0">
                <a:solidFill>
                  <a:srgbClr val="B2B2B2"/>
                </a:solidFill>
              </a:rPr>
              <a:t>den subretinalen Raum (d. h. direkt </a:t>
            </a:r>
            <a:r>
              <a:rPr lang="de-DE" sz="1400" i="1" noProof="0" dirty="0">
                <a:solidFill>
                  <a:srgbClr val="B2B2B2"/>
                </a:solidFill>
              </a:rPr>
              <a:t>oberhalb </a:t>
            </a:r>
            <a:r>
              <a:rPr lang="de-DE" sz="1400" noProof="0" dirty="0">
                <a:solidFill>
                  <a:srgbClr val="B2B2B2"/>
                </a:solidFill>
              </a:rPr>
              <a:t>des RPE)</a:t>
            </a:r>
          </a:p>
          <a:p>
            <a:r>
              <a:rPr lang="de-DE" sz="1400" noProof="0" dirty="0">
                <a:solidFill>
                  <a:srgbClr val="B2B2B2"/>
                </a:solidFill>
              </a:rPr>
              <a:t>--</a:t>
            </a:r>
            <a:r>
              <a:rPr lang="de-DE" sz="1400" dirty="0">
                <a:solidFill>
                  <a:srgbClr val="B2B2B2"/>
                </a:solidFill>
              </a:rPr>
              <a:t>Typ 3: </a:t>
            </a:r>
            <a:r>
              <a:rPr lang="de-DE" sz="1400" b="1" noProof="0" dirty="0">
                <a:solidFill>
                  <a:srgbClr val="0000FF"/>
                </a:solidFill>
              </a:rPr>
              <a:t>MNV entsteht </a:t>
            </a:r>
            <a:r>
              <a:rPr lang="de-DE" sz="1400" b="1" i="0" noProof="0" dirty="0">
                <a:solidFill>
                  <a:srgbClr val="0000FF"/>
                </a:solidFill>
                <a:effectLst/>
                <a:latin typeface="Arial" panose="020B0604020202020204" pitchFamily="34" charset="0"/>
              </a:rPr>
              <a:t>aus dem tiefen Kapillarplexus der Netzhaut </a:t>
            </a:r>
            <a:r>
              <a:rPr lang="de-DE" sz="1400" b="0" i="0" noProof="0" dirty="0">
                <a:solidFill>
                  <a:srgbClr val="B2B2B2"/>
                </a:solidFill>
                <a:effectLst/>
                <a:latin typeface="Arial" panose="020B0604020202020204" pitchFamily="34" charset="0"/>
              </a:rPr>
              <a:t>und wächst </a:t>
            </a:r>
            <a:r>
              <a:rPr lang="de-DE" sz="1400" b="0" i="1" noProof="0" dirty="0">
                <a:solidFill>
                  <a:srgbClr val="B2B2B2"/>
                </a:solidFill>
                <a:effectLst/>
                <a:latin typeface="Arial" panose="020B0604020202020204" pitchFamily="34" charset="0"/>
              </a:rPr>
              <a:t>nach unten </a:t>
            </a:r>
            <a:r>
              <a:rPr lang="de-DE" sz="1400" b="0" i="0" noProof="0" dirty="0">
                <a:solidFill>
                  <a:srgbClr val="B2B2B2"/>
                </a:solidFill>
                <a:effectLst/>
                <a:latin typeface="Arial" panose="020B0604020202020204" pitchFamily="34" charset="0"/>
              </a:rPr>
              <a:t>in Richtung des RPE</a:t>
            </a:r>
            <a:endParaRPr lang="de-DE" sz="1400" noProof="0" dirty="0">
              <a:solidFill>
                <a:srgbClr val="B2B2B2"/>
              </a:solidFill>
            </a:endParaRPr>
          </a:p>
        </p:txBody>
      </p:sp>
      <p:sp>
        <p:nvSpPr>
          <p:cNvPr id="14" name="TextBox 15">
            <a:extLst>
              <a:ext uri="{FF2B5EF4-FFF2-40B4-BE49-F238E27FC236}">
                <a16:creationId xmlns:a16="http://schemas.microsoft.com/office/drawing/2014/main" id="{779F77B3-6AD5-2AFB-F6B0-0F27470226D8}"/>
              </a:ext>
            </a:extLst>
          </p:cNvPr>
          <p:cNvSpPr txBox="1"/>
          <p:nvPr/>
        </p:nvSpPr>
        <p:spPr>
          <a:xfrm>
            <a:off x="1242401" y="3794384"/>
            <a:ext cx="6659195" cy="1564531"/>
          </a:xfrm>
          <a:prstGeom prst="rect">
            <a:avLst/>
          </a:prstGeom>
          <a:solidFill>
            <a:srgbClr val="99FF99"/>
          </a:solidFill>
        </p:spPr>
        <p:txBody>
          <a:bodyPr wrap="square" lIns="25400" tIns="12700" rIns="25400" bIns="12700" rtlCol="0">
            <a:spAutoFit/>
          </a:bodyPr>
          <a:lstStyle/>
          <a:p>
            <a:r>
              <a:rPr lang="de-DE" sz="1200" i="1" noProof="0" dirty="0">
                <a:solidFill>
                  <a:schemeClr val="bg1">
                    <a:lumMod val="75000"/>
                  </a:schemeClr>
                </a:solidFill>
              </a:rPr>
              <a:t>Was bedeutet es, wenn man sagt, dass AMD „exsudativ“ ist?</a:t>
            </a:r>
          </a:p>
          <a:p>
            <a:r>
              <a:rPr lang="de-DE" sz="12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200" i="1" noProof="0" dirty="0">
                <a:solidFill>
                  <a:srgbClr val="FF0000"/>
                </a:solidFill>
              </a:rPr>
              <a:t>Aus welchen Gefäßen entsteht die neovaskuläre Membran?</a:t>
            </a:r>
          </a:p>
          <a:p>
            <a:r>
              <a:rPr lang="de-DE" sz="1200" b="1" noProof="0" dirty="0">
                <a:solidFill>
                  <a:srgbClr val="FF0000"/>
                </a:solidFill>
              </a:rPr>
              <a:t>Die Choriokapillaris (mit einer Ausnahme, auf die später eingegangen wird)</a:t>
            </a:r>
          </a:p>
          <a:p>
            <a:endParaRPr lang="de-DE" sz="1400" b="1" noProof="0" dirty="0">
              <a:solidFill>
                <a:srgbClr val="FF0000"/>
              </a:solidFill>
            </a:endParaRPr>
          </a:p>
          <a:p>
            <a:r>
              <a:rPr lang="de-DE" sz="1200" i="1" noProof="0" dirty="0">
                <a:solidFill>
                  <a:schemeClr val="bg1">
                    <a:lumMod val="75000"/>
                  </a:schemeClr>
                </a:solidFill>
              </a:rPr>
              <a:t>Was klagt ein Patient, wenn sich eine MNV entwickelt?</a:t>
            </a:r>
          </a:p>
          <a:p>
            <a:r>
              <a:rPr lang="de-DE" sz="1200" noProof="0" dirty="0">
                <a:solidFill>
                  <a:schemeClr val="bg1">
                    <a:lumMod val="75000"/>
                  </a:schemeClr>
                </a:solidFill>
              </a:rPr>
              <a:t>Plötzliche Sehverschlechterung, Metamorphopsie und/oder ein parazentrales Skotom</a:t>
            </a:r>
          </a:p>
        </p:txBody>
      </p:sp>
      <p:sp>
        <p:nvSpPr>
          <p:cNvPr id="15" name="Oval 13">
            <a:extLst>
              <a:ext uri="{FF2B5EF4-FFF2-40B4-BE49-F238E27FC236}">
                <a16:creationId xmlns:a16="http://schemas.microsoft.com/office/drawing/2014/main" id="{FD04A55C-F8BA-F9E2-0216-31F8F74691D6}"/>
              </a:ext>
            </a:extLst>
          </p:cNvPr>
          <p:cNvSpPr/>
          <p:nvPr/>
        </p:nvSpPr>
        <p:spPr>
          <a:xfrm>
            <a:off x="685800" y="5485699"/>
            <a:ext cx="5867400" cy="604906"/>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6" name="Frame 17">
            <a:extLst>
              <a:ext uri="{FF2B5EF4-FFF2-40B4-BE49-F238E27FC236}">
                <a16:creationId xmlns:a16="http://schemas.microsoft.com/office/drawing/2014/main" id="{925B95C8-B91A-0D2C-7398-19884D91D945}"/>
              </a:ext>
            </a:extLst>
          </p:cNvPr>
          <p:cNvSpPr/>
          <p:nvPr/>
        </p:nvSpPr>
        <p:spPr>
          <a:xfrm>
            <a:off x="1154600" y="4275457"/>
            <a:ext cx="5715000" cy="689652"/>
          </a:xfrm>
          <a:prstGeom prst="frame">
            <a:avLst>
              <a:gd name="adj1" fmla="val 16343"/>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7" name="TextBox 14">
            <a:extLst>
              <a:ext uri="{FF2B5EF4-FFF2-40B4-BE49-F238E27FC236}">
                <a16:creationId xmlns:a16="http://schemas.microsoft.com/office/drawing/2014/main" id="{82DD870A-FD84-C92B-9C75-065102E908AD}"/>
              </a:ext>
            </a:extLst>
          </p:cNvPr>
          <p:cNvSpPr txBox="1"/>
          <p:nvPr/>
        </p:nvSpPr>
        <p:spPr>
          <a:xfrm>
            <a:off x="571498" y="3449695"/>
            <a:ext cx="6770270" cy="518091"/>
          </a:xfrm>
          <a:prstGeom prst="rect">
            <a:avLst/>
          </a:prstGeom>
          <a:solidFill>
            <a:schemeClr val="accent6">
              <a:lumMod val="40000"/>
              <a:lumOff val="60000"/>
            </a:schemeClr>
          </a:solidFill>
          <a:ln>
            <a:solidFill>
              <a:schemeClr val="tx1"/>
            </a:solidFill>
          </a:ln>
        </p:spPr>
        <p:txBody>
          <a:bodyPr wrap="square" lIns="25400" tIns="12700" rIns="25400" bIns="12700" rtlCol="0">
            <a:spAutoFit/>
          </a:bodyPr>
          <a:lstStyle/>
          <a:p>
            <a:pPr algn="ctr"/>
            <a:r>
              <a:rPr lang="de-DE" sz="1600" i="1" noProof="0" dirty="0">
                <a:effectLst>
                  <a:outerShdw blurRad="38100" dist="38100" dir="2700000" algn="tl">
                    <a:srgbClr val="000000">
                      <a:alpha val="43137"/>
                    </a:srgbClr>
                  </a:outerShdw>
                </a:effectLst>
              </a:rPr>
              <a:t>Typ 3 ist die </a:t>
            </a:r>
            <a:r>
              <a:rPr lang="de-DE" sz="1600" b="1" i="1" noProof="0" dirty="0">
                <a:effectLst>
                  <a:outerShdw blurRad="38100" dist="38100" dir="2700000" algn="tl">
                    <a:srgbClr val="000000">
                      <a:alpha val="43137"/>
                    </a:srgbClr>
                  </a:outerShdw>
                </a:effectLst>
              </a:rPr>
              <a:t>Ausnahme </a:t>
            </a:r>
            <a:r>
              <a:rPr lang="de-DE" sz="1600" i="1" noProof="0" dirty="0">
                <a:effectLst>
                  <a:outerShdw blurRad="38100" dist="38100" dir="2700000" algn="tl">
                    <a:srgbClr val="000000">
                      <a:alpha val="43137"/>
                    </a:srgbClr>
                  </a:outerShdw>
                </a:effectLst>
              </a:rPr>
              <a:t>von der Aussage „MNV haben ihren Ursprung in der Choriokapillaris“, auf die vor einigen Folien Bezug genommen wurde</a:t>
            </a:r>
          </a:p>
        </p:txBody>
      </p:sp>
      <p:sp>
        <p:nvSpPr>
          <p:cNvPr id="18" name="Arrow: U-Turn 19">
            <a:extLst>
              <a:ext uri="{FF2B5EF4-FFF2-40B4-BE49-F238E27FC236}">
                <a16:creationId xmlns:a16="http://schemas.microsoft.com/office/drawing/2014/main" id="{4B195490-56B0-781B-1811-88F6E10888DE}"/>
              </a:ext>
            </a:extLst>
          </p:cNvPr>
          <p:cNvSpPr/>
          <p:nvPr/>
        </p:nvSpPr>
        <p:spPr>
          <a:xfrm rot="5400000">
            <a:off x="6663664" y="4046702"/>
            <a:ext cx="923511" cy="687240"/>
          </a:xfrm>
          <a:prstGeom prst="uturnArrow">
            <a:avLst>
              <a:gd name="adj1" fmla="val 25000"/>
              <a:gd name="adj2" fmla="val 25000"/>
              <a:gd name="adj3" fmla="val 25000"/>
              <a:gd name="adj4" fmla="val 43750"/>
              <a:gd name="adj5"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9" name="TextBox 16">
            <a:extLst>
              <a:ext uri="{FF2B5EF4-FFF2-40B4-BE49-F238E27FC236}">
                <a16:creationId xmlns:a16="http://schemas.microsoft.com/office/drawing/2014/main" id="{80F19B79-6ABC-E4BB-B65D-7E77D1233DFB}"/>
              </a:ext>
            </a:extLst>
          </p:cNvPr>
          <p:cNvSpPr txBox="1"/>
          <p:nvPr/>
        </p:nvSpPr>
        <p:spPr>
          <a:xfrm>
            <a:off x="160900" y="2140035"/>
            <a:ext cx="8612039" cy="1256754"/>
          </a:xfrm>
          <a:prstGeom prst="rect">
            <a:avLst/>
          </a:prstGeom>
          <a:solidFill>
            <a:schemeClr val="accent6">
              <a:lumMod val="75000"/>
            </a:schemeClr>
          </a:solidFill>
        </p:spPr>
        <p:txBody>
          <a:bodyPr wrap="square" lIns="25400" tIns="12700" rIns="25400" bIns="12700" rtlCol="0">
            <a:spAutoFit/>
          </a:bodyPr>
          <a:lstStyle/>
          <a:p>
            <a:r>
              <a:rPr lang="de-DE" sz="1600" i="1" noProof="0" dirty="0">
                <a:solidFill>
                  <a:schemeClr val="bg1"/>
                </a:solidFill>
              </a:rPr>
              <a:t>Bezeichnen wir also etwas als „choroidale“ MNV, wenn es nicht aus der </a:t>
            </a:r>
            <a:r>
              <a:rPr lang="de-DE" sz="1600" i="1" dirty="0">
                <a:solidFill>
                  <a:schemeClr val="bg1"/>
                </a:solidFill>
              </a:rPr>
              <a:t>Choroidea </a:t>
            </a:r>
            <a:r>
              <a:rPr lang="de-DE" sz="1600" i="1" noProof="0" dirty="0">
                <a:solidFill>
                  <a:schemeClr val="bg1"/>
                </a:solidFill>
              </a:rPr>
              <a:t>stammt? Erklären Sie mir das bitte.</a:t>
            </a:r>
            <a:endParaRPr lang="de-DE" sz="1600" i="1" noProof="0" dirty="0">
              <a:solidFill>
                <a:schemeClr val="accent6">
                  <a:lumMod val="75000"/>
                </a:schemeClr>
              </a:solidFill>
            </a:endParaRPr>
          </a:p>
          <a:p>
            <a:r>
              <a:rPr lang="de-DE" sz="1600" noProof="0" dirty="0">
                <a:solidFill>
                  <a:schemeClr val="accent6">
                    <a:lumMod val="75000"/>
                  </a:schemeClr>
                </a:solidFill>
              </a:rPr>
              <a:t>Ich kann es nicht, und das </a:t>
            </a:r>
            <a:r>
              <a:rPr lang="de-DE" sz="1600" i="1" noProof="0" dirty="0">
                <a:solidFill>
                  <a:schemeClr val="accent6">
                    <a:lumMod val="75000"/>
                  </a:schemeClr>
                </a:solidFill>
              </a:rPr>
              <a:t>BCSC </a:t>
            </a:r>
            <a:r>
              <a:rPr lang="de-DE" sz="1600" noProof="0" dirty="0">
                <a:solidFill>
                  <a:schemeClr val="accent6">
                    <a:lumMod val="75000"/>
                  </a:schemeClr>
                </a:solidFill>
              </a:rPr>
              <a:t>versucht es auch nicht mehr. Stattdessen bevorzugen sie nun </a:t>
            </a:r>
            <a:r>
              <a:rPr lang="de-DE" sz="1600" i="1" noProof="0" dirty="0">
                <a:solidFill>
                  <a:schemeClr val="accent6">
                    <a:lumMod val="75000"/>
                  </a:schemeClr>
                </a:solidFill>
              </a:rPr>
              <a:t>„makuläre Neovaskularisation“ </a:t>
            </a:r>
            <a:r>
              <a:rPr lang="de-DE" sz="1600" noProof="0" dirty="0">
                <a:solidFill>
                  <a:schemeClr val="accent6">
                    <a:lumMod val="75000"/>
                  </a:schemeClr>
                </a:solidFill>
              </a:rPr>
              <a:t>(MNV) als allgemeinen Begriff für die mit AMD verbundene Neovaskularisation.</a:t>
            </a:r>
          </a:p>
        </p:txBody>
      </p:sp>
    </p:spTree>
    <p:extLst>
      <p:ext uri="{BB962C8B-B14F-4D97-AF65-F5344CB8AC3E}">
        <p14:creationId xmlns:p14="http://schemas.microsoft.com/office/powerpoint/2010/main" val="1692836173"/>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0E0C0A-54B4-59E5-F651-9598BE6EE1EE}"/>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765BD4FA-CD05-DC2B-E449-DD013B9599F8}"/>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EE409336-0242-AC3E-41C7-B9A3649FBB36}"/>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603CD767-BF6C-348C-3A5B-406640B0F34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7C686B15-15FB-2C7E-37A7-241653171A71}"/>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CB37BD0D-A2AC-EA64-E8B9-3820D6989B57}"/>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6C6986B3-CC7D-B586-ADDE-141C2033E34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205</a:t>
            </a:fld>
            <a:endParaRPr lang="de-DE" noProof="0" dirty="0"/>
          </a:p>
        </p:txBody>
      </p:sp>
      <p:sp>
        <p:nvSpPr>
          <p:cNvPr id="9" name="Content Placeholder 5">
            <a:extLst>
              <a:ext uri="{FF2B5EF4-FFF2-40B4-BE49-F238E27FC236}">
                <a16:creationId xmlns:a16="http://schemas.microsoft.com/office/drawing/2014/main" id="{49E2306C-CBAD-305B-2168-196397D964CF}"/>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33FB5A3-A695-066C-AD26-7EB2C4343AE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F024E16-8549-E940-38A0-85A918F32AD1}"/>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123FB0A4-B6C1-3555-EFE8-B813F6F7CE9A}"/>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BC7F0F5A-3053-8863-E21F-E5EE4FFB7CA4}"/>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555C36A9-AFEA-BC5D-1AAB-3FB17A58554A}"/>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rgbClr val="B2B2B2"/>
                </a:solidFill>
              </a:rPr>
              <a:t>Bei der AMD treten drei Arten von neovaskulären Membranen auf – wie heißen sie? Was sind die charakteristischen Merkmale der einzelnen Arten?</a:t>
            </a:r>
          </a:p>
          <a:p>
            <a:r>
              <a:rPr lang="de-DE" sz="1400" noProof="0" dirty="0">
                <a:solidFill>
                  <a:srgbClr val="B2B2B2"/>
                </a:solidFill>
              </a:rPr>
              <a:t>--Typ 1: MNV </a:t>
            </a:r>
            <a:r>
              <a:rPr lang="de-DE" sz="1400" b="0" i="0" noProof="0" dirty="0">
                <a:solidFill>
                  <a:srgbClr val="B2B2B2"/>
                </a:solidFill>
                <a:effectLst/>
                <a:latin typeface="Arial" panose="020B0604020202020204" pitchFamily="34" charset="0"/>
              </a:rPr>
              <a:t>entsteht aus der Choriokapillaris und erstreckt sich in </a:t>
            </a:r>
            <a:r>
              <a:rPr lang="de-DE" sz="1400" noProof="0" dirty="0">
                <a:solidFill>
                  <a:srgbClr val="B2B2B2"/>
                </a:solidFill>
              </a:rPr>
              <a:t>die Bruchsche Membran und/oder den sub-RPE-Raum</a:t>
            </a:r>
            <a:r>
              <a:rPr lang="de-DE" sz="1400" b="0" i="0" noProof="0" dirty="0">
                <a:solidFill>
                  <a:srgbClr val="B2B2B2"/>
                </a:solidFill>
                <a:effectLst/>
                <a:latin typeface="Arial" panose="020B0604020202020204" pitchFamily="34" charset="0"/>
              </a:rPr>
              <a:t> </a:t>
            </a:r>
            <a:endParaRPr lang="de-DE" sz="1400" noProof="0" dirty="0">
              <a:solidFill>
                <a:srgbClr val="B2B2B2"/>
              </a:solidFill>
            </a:endParaRPr>
          </a:p>
          <a:p>
            <a:r>
              <a:rPr lang="de-DE" sz="1400" noProof="0" dirty="0">
                <a:solidFill>
                  <a:srgbClr val="B2B2B2"/>
                </a:solidFill>
              </a:rPr>
              <a:t>--</a:t>
            </a:r>
            <a:r>
              <a:rPr lang="de-DE" sz="1400" dirty="0">
                <a:solidFill>
                  <a:srgbClr val="B2B2B2"/>
                </a:solidFill>
              </a:rPr>
              <a:t>Typ 2: </a:t>
            </a:r>
            <a:r>
              <a:rPr lang="de-DE" sz="1400" noProof="0" dirty="0">
                <a:solidFill>
                  <a:srgbClr val="B2B2B2"/>
                </a:solidFill>
              </a:rPr>
              <a:t>MNV </a:t>
            </a:r>
            <a:r>
              <a:rPr lang="de-DE" sz="1400" b="0" i="0" noProof="0" dirty="0">
                <a:solidFill>
                  <a:srgbClr val="B2B2B2"/>
                </a:solidFill>
                <a:effectLst/>
                <a:latin typeface="Arial" panose="020B0604020202020204" pitchFamily="34" charset="0"/>
              </a:rPr>
              <a:t>entsteht aus der Choriokapillaris und erstreckt sich in </a:t>
            </a:r>
            <a:r>
              <a:rPr lang="de-DE" sz="1400" noProof="0" dirty="0">
                <a:solidFill>
                  <a:srgbClr val="B2B2B2"/>
                </a:solidFill>
              </a:rPr>
              <a:t>den subretinalen Raum (d. h. direkt </a:t>
            </a:r>
            <a:r>
              <a:rPr lang="de-DE" sz="1400" i="1" noProof="0" dirty="0">
                <a:solidFill>
                  <a:srgbClr val="B2B2B2"/>
                </a:solidFill>
              </a:rPr>
              <a:t>oberhalb </a:t>
            </a:r>
            <a:r>
              <a:rPr lang="de-DE" sz="1400" noProof="0" dirty="0">
                <a:solidFill>
                  <a:srgbClr val="B2B2B2"/>
                </a:solidFill>
              </a:rPr>
              <a:t>des RPE)</a:t>
            </a:r>
          </a:p>
          <a:p>
            <a:r>
              <a:rPr lang="de-DE" sz="1400" noProof="0" dirty="0">
                <a:solidFill>
                  <a:srgbClr val="B2B2B2"/>
                </a:solidFill>
              </a:rPr>
              <a:t>--</a:t>
            </a:r>
            <a:r>
              <a:rPr lang="de-DE" sz="1400" dirty="0">
                <a:solidFill>
                  <a:srgbClr val="B2B2B2"/>
                </a:solidFill>
              </a:rPr>
              <a:t>Typ 3: </a:t>
            </a:r>
            <a:r>
              <a:rPr lang="de-DE" sz="1400" b="1" noProof="0" dirty="0">
                <a:solidFill>
                  <a:srgbClr val="0000FF"/>
                </a:solidFill>
              </a:rPr>
              <a:t>MNV entsteht </a:t>
            </a:r>
            <a:r>
              <a:rPr lang="de-DE" sz="1400" b="1" i="0" noProof="0" dirty="0">
                <a:solidFill>
                  <a:srgbClr val="0000FF"/>
                </a:solidFill>
                <a:effectLst/>
                <a:latin typeface="Arial" panose="020B0604020202020204" pitchFamily="34" charset="0"/>
              </a:rPr>
              <a:t>aus dem tiefen Kapillarplexus der Netzhaut </a:t>
            </a:r>
            <a:r>
              <a:rPr lang="de-DE" sz="1400" b="0" i="0" noProof="0" dirty="0">
                <a:solidFill>
                  <a:srgbClr val="B2B2B2"/>
                </a:solidFill>
                <a:effectLst/>
                <a:latin typeface="Arial" panose="020B0604020202020204" pitchFamily="34" charset="0"/>
              </a:rPr>
              <a:t>und wächst </a:t>
            </a:r>
            <a:r>
              <a:rPr lang="de-DE" sz="1400" b="0" i="1" noProof="0" dirty="0">
                <a:solidFill>
                  <a:srgbClr val="B2B2B2"/>
                </a:solidFill>
                <a:effectLst/>
                <a:latin typeface="Arial" panose="020B0604020202020204" pitchFamily="34" charset="0"/>
              </a:rPr>
              <a:t>nach unten </a:t>
            </a:r>
            <a:r>
              <a:rPr lang="de-DE" sz="1400" b="0" i="0" noProof="0" dirty="0">
                <a:solidFill>
                  <a:srgbClr val="B2B2B2"/>
                </a:solidFill>
                <a:effectLst/>
                <a:latin typeface="Arial" panose="020B0604020202020204" pitchFamily="34" charset="0"/>
              </a:rPr>
              <a:t>in Richtung des RPE</a:t>
            </a:r>
            <a:endParaRPr lang="de-DE" sz="1400" noProof="0" dirty="0">
              <a:solidFill>
                <a:srgbClr val="B2B2B2"/>
              </a:solidFill>
            </a:endParaRPr>
          </a:p>
        </p:txBody>
      </p:sp>
      <p:sp>
        <p:nvSpPr>
          <p:cNvPr id="14" name="TextBox 15">
            <a:extLst>
              <a:ext uri="{FF2B5EF4-FFF2-40B4-BE49-F238E27FC236}">
                <a16:creationId xmlns:a16="http://schemas.microsoft.com/office/drawing/2014/main" id="{7505D728-1834-145A-283D-7939D7448742}"/>
              </a:ext>
            </a:extLst>
          </p:cNvPr>
          <p:cNvSpPr txBox="1"/>
          <p:nvPr/>
        </p:nvSpPr>
        <p:spPr>
          <a:xfrm>
            <a:off x="1242401" y="3794384"/>
            <a:ext cx="6659195" cy="1564531"/>
          </a:xfrm>
          <a:prstGeom prst="rect">
            <a:avLst/>
          </a:prstGeom>
          <a:solidFill>
            <a:srgbClr val="99FF99"/>
          </a:solidFill>
        </p:spPr>
        <p:txBody>
          <a:bodyPr wrap="square" lIns="25400" tIns="12700" rIns="25400" bIns="12700" rtlCol="0">
            <a:spAutoFit/>
          </a:bodyPr>
          <a:lstStyle/>
          <a:p>
            <a:r>
              <a:rPr lang="de-DE" sz="1200" i="1" noProof="0" dirty="0">
                <a:solidFill>
                  <a:schemeClr val="bg1">
                    <a:lumMod val="75000"/>
                  </a:schemeClr>
                </a:solidFill>
              </a:rPr>
              <a:t>Was bedeutet es, wenn man sagt, dass AMD „exsudativ“ ist?</a:t>
            </a:r>
          </a:p>
          <a:p>
            <a:r>
              <a:rPr lang="de-DE" sz="12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200" i="1" noProof="0" dirty="0">
                <a:solidFill>
                  <a:srgbClr val="FF0000"/>
                </a:solidFill>
              </a:rPr>
              <a:t>Aus welchen Gefäßen entsteht die neovaskuläre Membran?</a:t>
            </a:r>
          </a:p>
          <a:p>
            <a:r>
              <a:rPr lang="de-DE" sz="1200" b="1" noProof="0" dirty="0">
                <a:solidFill>
                  <a:srgbClr val="FF0000"/>
                </a:solidFill>
              </a:rPr>
              <a:t>Die Choriokapillaris (mit einer Ausnahme, auf die später eingegangen wird)</a:t>
            </a:r>
          </a:p>
          <a:p>
            <a:endParaRPr lang="de-DE" sz="1400" b="1" noProof="0" dirty="0">
              <a:solidFill>
                <a:srgbClr val="FF0000"/>
              </a:solidFill>
            </a:endParaRPr>
          </a:p>
          <a:p>
            <a:r>
              <a:rPr lang="de-DE" sz="1200" i="1" noProof="0" dirty="0">
                <a:solidFill>
                  <a:schemeClr val="bg1">
                    <a:lumMod val="75000"/>
                  </a:schemeClr>
                </a:solidFill>
              </a:rPr>
              <a:t>Was klagt ein Patient, wenn sich eine MNV entwickelt?</a:t>
            </a:r>
          </a:p>
          <a:p>
            <a:r>
              <a:rPr lang="de-DE" sz="1200" noProof="0" dirty="0">
                <a:solidFill>
                  <a:schemeClr val="bg1">
                    <a:lumMod val="75000"/>
                  </a:schemeClr>
                </a:solidFill>
              </a:rPr>
              <a:t>Plötzliche Sehverschlechterung, Metamorphopsie und/oder ein parazentrales Skotom</a:t>
            </a:r>
          </a:p>
        </p:txBody>
      </p:sp>
      <p:sp>
        <p:nvSpPr>
          <p:cNvPr id="15" name="Oval 13">
            <a:extLst>
              <a:ext uri="{FF2B5EF4-FFF2-40B4-BE49-F238E27FC236}">
                <a16:creationId xmlns:a16="http://schemas.microsoft.com/office/drawing/2014/main" id="{1487F817-22C2-66CE-FB5B-BA8A62E00BB7}"/>
              </a:ext>
            </a:extLst>
          </p:cNvPr>
          <p:cNvSpPr/>
          <p:nvPr/>
        </p:nvSpPr>
        <p:spPr>
          <a:xfrm>
            <a:off x="685800" y="5485699"/>
            <a:ext cx="5867400" cy="604906"/>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6" name="Frame 17">
            <a:extLst>
              <a:ext uri="{FF2B5EF4-FFF2-40B4-BE49-F238E27FC236}">
                <a16:creationId xmlns:a16="http://schemas.microsoft.com/office/drawing/2014/main" id="{1CF9AAD9-C67F-93AA-5E90-2FB084C166BC}"/>
              </a:ext>
            </a:extLst>
          </p:cNvPr>
          <p:cNvSpPr/>
          <p:nvPr/>
        </p:nvSpPr>
        <p:spPr>
          <a:xfrm>
            <a:off x="1154600" y="4275457"/>
            <a:ext cx="5715000" cy="689652"/>
          </a:xfrm>
          <a:prstGeom prst="frame">
            <a:avLst>
              <a:gd name="adj1" fmla="val 16343"/>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7" name="TextBox 14">
            <a:extLst>
              <a:ext uri="{FF2B5EF4-FFF2-40B4-BE49-F238E27FC236}">
                <a16:creationId xmlns:a16="http://schemas.microsoft.com/office/drawing/2014/main" id="{C38BA214-743B-3737-3B32-E4CD2FA9B154}"/>
              </a:ext>
            </a:extLst>
          </p:cNvPr>
          <p:cNvSpPr txBox="1"/>
          <p:nvPr/>
        </p:nvSpPr>
        <p:spPr>
          <a:xfrm>
            <a:off x="571498" y="3449695"/>
            <a:ext cx="6770270" cy="518091"/>
          </a:xfrm>
          <a:prstGeom prst="rect">
            <a:avLst/>
          </a:prstGeom>
          <a:solidFill>
            <a:schemeClr val="accent6">
              <a:lumMod val="40000"/>
              <a:lumOff val="60000"/>
            </a:schemeClr>
          </a:solidFill>
          <a:ln>
            <a:solidFill>
              <a:schemeClr val="tx1"/>
            </a:solidFill>
          </a:ln>
        </p:spPr>
        <p:txBody>
          <a:bodyPr wrap="square" lIns="25400" tIns="12700" rIns="25400" bIns="12700" rtlCol="0">
            <a:spAutoFit/>
          </a:bodyPr>
          <a:lstStyle/>
          <a:p>
            <a:pPr algn="ctr"/>
            <a:r>
              <a:rPr lang="de-DE" sz="1600" i="1" noProof="0" dirty="0">
                <a:effectLst>
                  <a:outerShdw blurRad="38100" dist="38100" dir="2700000" algn="tl">
                    <a:srgbClr val="000000">
                      <a:alpha val="43137"/>
                    </a:srgbClr>
                  </a:outerShdw>
                </a:effectLst>
              </a:rPr>
              <a:t>Typ 3 ist die </a:t>
            </a:r>
            <a:r>
              <a:rPr lang="de-DE" sz="1600" b="1" i="1" noProof="0" dirty="0">
                <a:effectLst>
                  <a:outerShdw blurRad="38100" dist="38100" dir="2700000" algn="tl">
                    <a:srgbClr val="000000">
                      <a:alpha val="43137"/>
                    </a:srgbClr>
                  </a:outerShdw>
                </a:effectLst>
              </a:rPr>
              <a:t>Ausnahme </a:t>
            </a:r>
            <a:r>
              <a:rPr lang="de-DE" sz="1600" i="1" noProof="0" dirty="0">
                <a:effectLst>
                  <a:outerShdw blurRad="38100" dist="38100" dir="2700000" algn="tl">
                    <a:srgbClr val="000000">
                      <a:alpha val="43137"/>
                    </a:srgbClr>
                  </a:outerShdw>
                </a:effectLst>
              </a:rPr>
              <a:t>von der Aussage „MNV haben ihren Ursprung in der Choriokapillaris“, auf die vor einigen Folien Bezug genommen wurde</a:t>
            </a:r>
          </a:p>
        </p:txBody>
      </p:sp>
      <p:sp>
        <p:nvSpPr>
          <p:cNvPr id="18" name="Arrow: U-Turn 19">
            <a:extLst>
              <a:ext uri="{FF2B5EF4-FFF2-40B4-BE49-F238E27FC236}">
                <a16:creationId xmlns:a16="http://schemas.microsoft.com/office/drawing/2014/main" id="{5A8B9897-D155-1B62-289F-D56C16C17A00}"/>
              </a:ext>
            </a:extLst>
          </p:cNvPr>
          <p:cNvSpPr/>
          <p:nvPr/>
        </p:nvSpPr>
        <p:spPr>
          <a:xfrm rot="5400000">
            <a:off x="6663664" y="4046702"/>
            <a:ext cx="923511" cy="687240"/>
          </a:xfrm>
          <a:prstGeom prst="uturnArrow">
            <a:avLst>
              <a:gd name="adj1" fmla="val 25000"/>
              <a:gd name="adj2" fmla="val 25000"/>
              <a:gd name="adj3" fmla="val 25000"/>
              <a:gd name="adj4" fmla="val 43750"/>
              <a:gd name="adj5"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9" name="TextBox 16">
            <a:extLst>
              <a:ext uri="{FF2B5EF4-FFF2-40B4-BE49-F238E27FC236}">
                <a16:creationId xmlns:a16="http://schemas.microsoft.com/office/drawing/2014/main" id="{E105568A-DBA4-ACA5-AB59-2520229FE8BC}"/>
              </a:ext>
            </a:extLst>
          </p:cNvPr>
          <p:cNvSpPr txBox="1"/>
          <p:nvPr/>
        </p:nvSpPr>
        <p:spPr>
          <a:xfrm>
            <a:off x="160900" y="2140035"/>
            <a:ext cx="8612039" cy="1256754"/>
          </a:xfrm>
          <a:prstGeom prst="rect">
            <a:avLst/>
          </a:prstGeom>
          <a:solidFill>
            <a:schemeClr val="accent6">
              <a:lumMod val="75000"/>
            </a:schemeClr>
          </a:solidFill>
        </p:spPr>
        <p:txBody>
          <a:bodyPr wrap="square" lIns="25400" tIns="12700" rIns="25400" bIns="12700" rtlCol="0">
            <a:spAutoFit/>
          </a:bodyPr>
          <a:lstStyle/>
          <a:p>
            <a:r>
              <a:rPr lang="de-DE" sz="1600" i="1" noProof="0" dirty="0">
                <a:solidFill>
                  <a:schemeClr val="bg1"/>
                </a:solidFill>
              </a:rPr>
              <a:t>Bezeichnen wir also etwas als „choroidale“ MNV, wenn es nicht aus der Choroidea stammt? Erklären Sie mir das bitte.</a:t>
            </a:r>
            <a:endParaRPr lang="de-DE" sz="1600" i="1" noProof="0" dirty="0">
              <a:solidFill>
                <a:schemeClr val="accent6">
                  <a:lumMod val="75000"/>
                </a:schemeClr>
              </a:solidFill>
            </a:endParaRPr>
          </a:p>
          <a:p>
            <a:r>
              <a:rPr lang="de-DE" sz="1600" noProof="0" dirty="0">
                <a:solidFill>
                  <a:schemeClr val="accent6">
                    <a:lumMod val="75000"/>
                  </a:schemeClr>
                </a:solidFill>
              </a:rPr>
              <a:t>Ich kann es nicht, und das </a:t>
            </a:r>
            <a:r>
              <a:rPr lang="de-DE" sz="1600" i="1" noProof="0" dirty="0">
                <a:solidFill>
                  <a:schemeClr val="accent6">
                    <a:lumMod val="75000"/>
                  </a:schemeClr>
                </a:solidFill>
              </a:rPr>
              <a:t>BCSC </a:t>
            </a:r>
            <a:r>
              <a:rPr lang="de-DE" sz="1600" noProof="0" dirty="0">
                <a:solidFill>
                  <a:schemeClr val="accent6">
                    <a:lumMod val="75000"/>
                  </a:schemeClr>
                </a:solidFill>
              </a:rPr>
              <a:t>versucht es auch nicht mehr. Stattdessen bevorzugen sie nun </a:t>
            </a:r>
            <a:r>
              <a:rPr lang="de-DE" sz="1600" i="1" noProof="0" dirty="0">
                <a:solidFill>
                  <a:schemeClr val="accent6">
                    <a:lumMod val="75000"/>
                  </a:schemeClr>
                </a:solidFill>
              </a:rPr>
              <a:t>„makuläre Neovaskularisation“ </a:t>
            </a:r>
            <a:r>
              <a:rPr lang="de-DE" sz="1600" noProof="0" dirty="0">
                <a:solidFill>
                  <a:schemeClr val="accent6">
                    <a:lumMod val="75000"/>
                  </a:schemeClr>
                </a:solidFill>
              </a:rPr>
              <a:t>(MNV) als allgemeinen Begriff für die mit AMD verbundene Neovaskularisation.</a:t>
            </a:r>
          </a:p>
        </p:txBody>
      </p:sp>
    </p:spTree>
    <p:extLst>
      <p:ext uri="{BB962C8B-B14F-4D97-AF65-F5344CB8AC3E}">
        <p14:creationId xmlns:p14="http://schemas.microsoft.com/office/powerpoint/2010/main" val="3461794308"/>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4D18602-5F52-4648-BDB9-33AF077BEB66}"/>
              </a:ext>
            </a:extLst>
          </p:cNvPr>
          <p:cNvSpPr/>
          <p:nvPr/>
        </p:nvSpPr>
        <p:spPr>
          <a:xfrm>
            <a:off x="3044952" y="2843784"/>
            <a:ext cx="1755648"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5EA7C98-EA3E-40A5-8E6D-B917D1E13DF3}"/>
              </a:ext>
            </a:extLst>
          </p:cNvPr>
          <p:cNvSpPr/>
          <p:nvPr/>
        </p:nvSpPr>
        <p:spPr>
          <a:xfrm>
            <a:off x="5733288" y="2843784"/>
            <a:ext cx="1883664"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DF46FD4F-3EB2-41BF-ABF9-21624A20C82D}"/>
              </a:ext>
            </a:extLst>
          </p:cNvPr>
          <p:cNvSpPr/>
          <p:nvPr/>
        </p:nvSpPr>
        <p:spPr>
          <a:xfrm>
            <a:off x="3200400" y="2514600"/>
            <a:ext cx="841248" cy="301752"/>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7C00E20-7E03-42B1-8D11-DDEFE9816036}"/>
              </a:ext>
            </a:extLst>
          </p:cNvPr>
          <p:cNvSpPr/>
          <p:nvPr/>
        </p:nvSpPr>
        <p:spPr>
          <a:xfrm>
            <a:off x="685800" y="1600200"/>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206</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2514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die altersbedingte Makuladegeneration</a:t>
            </a: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noProof="0" dirty="0">
                <a:solidFill>
                  <a:schemeClr val="bg1">
                    <a:lumMod val="75000"/>
                  </a:schemeClr>
                </a:solidFill>
                <a:latin typeface="Arial" panose="020B0604020202020204" pitchFamily="34" charset="0"/>
              </a:rPr>
              <a:t>Es gibt zwei Arten: die </a:t>
            </a:r>
            <a:r>
              <a:rPr lang="de-DE" sz="1800" b="1" i="1" noProof="0" dirty="0">
                <a:solidFill>
                  <a:schemeClr val="bg1">
                    <a:lumMod val="75000"/>
                  </a:schemeClr>
                </a:solidFill>
                <a:latin typeface="Arial" panose="020B0604020202020204" pitchFamily="34" charset="0"/>
              </a:rPr>
              <a:t>nicht-exsudative </a:t>
            </a:r>
            <a:r>
              <a:rPr lang="de-DE" sz="1800" noProof="0" dirty="0">
                <a:solidFill>
                  <a:schemeClr val="bg1">
                    <a:lumMod val="75000"/>
                  </a:schemeClr>
                </a:solidFill>
                <a:latin typeface="Arial" panose="020B0604020202020204" pitchFamily="34" charset="0"/>
              </a:rPr>
              <a:t>und die </a:t>
            </a:r>
            <a:r>
              <a:rPr lang="de-DE" sz="1800" b="1" i="1" noProof="0"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58C7C17C-03C2-4D59-93D0-6A322FA726D1}"/>
              </a:ext>
            </a:extLst>
          </p:cNvPr>
          <p:cNvSpPr txBox="1"/>
          <p:nvPr/>
        </p:nvSpPr>
        <p:spPr>
          <a:xfrm>
            <a:off x="2362200" y="3254525"/>
            <a:ext cx="5920210" cy="887422"/>
          </a:xfrm>
          <a:prstGeom prst="rect">
            <a:avLst/>
          </a:prstGeom>
          <a:noFill/>
        </p:spPr>
        <p:txBody>
          <a:bodyPr wrap="square" lIns="25400" tIns="12700" rIns="25400" bIns="12700" rtlCol="0">
            <a:spAutoFit/>
          </a:bodyPr>
          <a:lstStyle/>
          <a:p>
            <a:r>
              <a:rPr lang="de-DE" sz="1400" i="1" noProof="0" dirty="0">
                <a:solidFill>
                  <a:schemeClr val="bg1">
                    <a:lumMod val="75000"/>
                  </a:schemeClr>
                </a:solidFill>
              </a:rPr>
              <a:t>Unter welchen zwei weiteren Bezeichnungen sind die jeweiligen Erkrankungen allgemein bekannt?</a:t>
            </a:r>
            <a:br>
              <a:rPr lang="de-DE" sz="1400" i="1" noProof="0" dirty="0">
                <a:solidFill>
                  <a:schemeClr val="bg1">
                    <a:lumMod val="75000"/>
                  </a:schemeClr>
                </a:solidFill>
              </a:rPr>
            </a:br>
            <a:r>
              <a:rPr lang="de-DE" sz="1400" b="1" noProof="0" dirty="0">
                <a:solidFill>
                  <a:schemeClr val="bg1">
                    <a:lumMod val="75000"/>
                  </a:schemeClr>
                </a:solidFill>
              </a:rPr>
              <a:t>Nicht-exsudativ</a:t>
            </a:r>
            <a:r>
              <a:rPr lang="de-DE" sz="1400" noProof="0" dirty="0">
                <a:solidFill>
                  <a:schemeClr val="bg1">
                    <a:lumMod val="75000"/>
                  </a:schemeClr>
                </a:solidFill>
              </a:rPr>
              <a:t>: Nicht-neovaskuläre AMD; „trockene“ AMD</a:t>
            </a:r>
          </a:p>
          <a:p>
            <a:r>
              <a:rPr lang="de-DE" sz="1400" b="1" noProof="0" dirty="0"/>
              <a:t>Exsudativ</a:t>
            </a:r>
            <a:r>
              <a:rPr lang="de-DE" sz="1400" noProof="0" dirty="0"/>
              <a:t>: neovaskuläre AMD; „feuchte“ AMD</a:t>
            </a:r>
          </a:p>
        </p:txBody>
      </p:sp>
      <p:sp>
        <p:nvSpPr>
          <p:cNvPr id="10" name="Oval 9">
            <a:extLst>
              <a:ext uri="{FF2B5EF4-FFF2-40B4-BE49-F238E27FC236}">
                <a16:creationId xmlns:a16="http://schemas.microsoft.com/office/drawing/2014/main" id="{BF046701-258E-47F6-86C1-E530C1005E1F}"/>
              </a:ext>
            </a:extLst>
          </p:cNvPr>
          <p:cNvSpPr/>
          <p:nvPr/>
        </p:nvSpPr>
        <p:spPr>
          <a:xfrm>
            <a:off x="2133600" y="3581400"/>
            <a:ext cx="4572000"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90366EB8-7F6D-44EA-9536-29C2243FE349}"/>
              </a:ext>
            </a:extLst>
          </p:cNvPr>
          <p:cNvSpPr txBox="1"/>
          <p:nvPr/>
        </p:nvSpPr>
        <p:spPr>
          <a:xfrm>
            <a:off x="1623215" y="4390322"/>
            <a:ext cx="6659195" cy="1964640"/>
          </a:xfrm>
          <a:prstGeom prst="rect">
            <a:avLst/>
          </a:prstGeom>
          <a:solidFill>
            <a:srgbClr val="99FF99"/>
          </a:solidFill>
        </p:spPr>
        <p:txBody>
          <a:bodyPr wrap="square" lIns="25400" tIns="12700" rIns="25400" bIns="12700" rtlCol="0">
            <a:spAutoFit/>
          </a:bodyPr>
          <a:lstStyle/>
          <a:p>
            <a:r>
              <a:rPr lang="de-DE" sz="1400" i="1" noProof="0" dirty="0">
                <a:solidFill>
                  <a:schemeClr val="bg1">
                    <a:lumMod val="75000"/>
                  </a:schemeClr>
                </a:solidFill>
              </a:rPr>
              <a:t>Was bedeutet es, wenn man sagt, dass AMD „exsudativ“ ist?</a:t>
            </a:r>
          </a:p>
          <a:p>
            <a:r>
              <a:rPr lang="de-DE" sz="14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400" i="1" noProof="0" dirty="0">
                <a:solidFill>
                  <a:schemeClr val="bg1">
                    <a:lumMod val="75000"/>
                  </a:schemeClr>
                </a:solidFill>
              </a:rPr>
              <a:t>Aus welchen Gefäßen entsteht die neovaskuläre Membran?</a:t>
            </a:r>
          </a:p>
          <a:p>
            <a:r>
              <a:rPr lang="de-DE" sz="1400" noProof="0" dirty="0">
                <a:solidFill>
                  <a:schemeClr val="bg1">
                    <a:lumMod val="75000"/>
                  </a:schemeClr>
                </a:solidFill>
              </a:rPr>
              <a:t>Die Choriokapillaris (mit einer Ausnahme, auf die später eingegangen wird)</a:t>
            </a:r>
          </a:p>
          <a:p>
            <a:endParaRPr lang="de-DE" sz="1400" noProof="0" dirty="0">
              <a:solidFill>
                <a:schemeClr val="bg1">
                  <a:lumMod val="75000"/>
                </a:schemeClr>
              </a:solidFill>
            </a:endParaRPr>
          </a:p>
          <a:p>
            <a:r>
              <a:rPr lang="de-DE" sz="1400" i="1" noProof="0" dirty="0">
                <a:solidFill>
                  <a:schemeClr val="bg1">
                    <a:lumMod val="75000"/>
                  </a:schemeClr>
                </a:solidFill>
              </a:rPr>
              <a:t>Was klagt ein Patient, wenn sich eine MNV entwickelt?</a:t>
            </a:r>
          </a:p>
          <a:p>
            <a:r>
              <a:rPr lang="de-DE" sz="1400" noProof="0" dirty="0">
                <a:solidFill>
                  <a:schemeClr val="bg1">
                    <a:lumMod val="75000"/>
                  </a:schemeClr>
                </a:solidFill>
              </a:rPr>
              <a:t>Verschwommenes Sehen, Metamorphopsie und/oder ein parazentrales Skotom</a:t>
            </a:r>
          </a:p>
        </p:txBody>
      </p:sp>
      <p:sp>
        <p:nvSpPr>
          <p:cNvPr id="12" name="TextBox 11">
            <a:extLst>
              <a:ext uri="{FF2B5EF4-FFF2-40B4-BE49-F238E27FC236}">
                <a16:creationId xmlns:a16="http://schemas.microsoft.com/office/drawing/2014/main" id="{1DF854AE-6AEE-499C-AF3C-7CC998E9C7CD}"/>
              </a:ext>
            </a:extLst>
          </p:cNvPr>
          <p:cNvSpPr txBox="1"/>
          <p:nvPr/>
        </p:nvSpPr>
        <p:spPr>
          <a:xfrm>
            <a:off x="571498" y="4364395"/>
            <a:ext cx="8201441"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Die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600" noProof="0" dirty="0">
              <a:solidFill>
                <a:schemeClr val="bg1">
                  <a:lumMod val="75000"/>
                </a:schemeClr>
              </a:solidFill>
            </a:endParaRPr>
          </a:p>
          <a:p>
            <a:r>
              <a:rPr lang="de-DE" sz="1400" noProof="0" dirty="0">
                <a:solidFill>
                  <a:schemeClr val="bg1">
                    <a:lumMod val="75000"/>
                  </a:schemeClr>
                </a:solidFill>
              </a:rPr>
              <a:t>--Typ 2: Die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t>--Typ 3: </a:t>
            </a:r>
            <a:r>
              <a:rPr lang="de-DE" sz="1400" b="1" noProof="0" dirty="0">
                <a:solidFill>
                  <a:srgbClr val="0000FF"/>
                </a:solidFill>
              </a:rPr>
              <a:t>MNV entsteht </a:t>
            </a:r>
            <a:r>
              <a:rPr lang="de-DE" sz="1400" b="1" i="0" noProof="0" dirty="0">
                <a:solidFill>
                  <a:srgbClr val="0000FF"/>
                </a:solidFill>
                <a:effectLst/>
                <a:latin typeface="Arial" panose="020B0604020202020204" pitchFamily="34" charset="0"/>
              </a:rPr>
              <a:t>aus dem tiefen Kapillarplexus der Netzhaut </a:t>
            </a:r>
            <a:r>
              <a:rPr lang="de-DE" sz="1400" b="0" i="0" noProof="0" dirty="0">
                <a:solidFill>
                  <a:schemeClr val="bg1">
                    <a:lumMod val="75000"/>
                  </a:schemeClr>
                </a:solidFill>
                <a:effectLst/>
                <a:latin typeface="Arial" panose="020B0604020202020204" pitchFamily="34" charset="0"/>
              </a:rPr>
              <a:t>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RPE</a:t>
            </a:r>
            <a:endParaRPr lang="de-DE" sz="1600" noProof="0" dirty="0">
              <a:solidFill>
                <a:schemeClr val="bg1">
                  <a:lumMod val="75000"/>
                </a:schemeClr>
              </a:solidFill>
            </a:endParaRPr>
          </a:p>
        </p:txBody>
      </p:sp>
      <p:sp>
        <p:nvSpPr>
          <p:cNvPr id="16" name="TextBox 15">
            <a:extLst>
              <a:ext uri="{FF2B5EF4-FFF2-40B4-BE49-F238E27FC236}">
                <a16:creationId xmlns:a16="http://schemas.microsoft.com/office/drawing/2014/main" id="{956B3F4D-2C52-41CE-8640-ADD8BA6FB179}"/>
              </a:ext>
            </a:extLst>
          </p:cNvPr>
          <p:cNvSpPr txBox="1"/>
          <p:nvPr/>
        </p:nvSpPr>
        <p:spPr>
          <a:xfrm>
            <a:off x="1242401" y="3794384"/>
            <a:ext cx="6659195" cy="1564531"/>
          </a:xfrm>
          <a:prstGeom prst="rect">
            <a:avLst/>
          </a:prstGeom>
          <a:solidFill>
            <a:srgbClr val="99FF99"/>
          </a:solidFill>
        </p:spPr>
        <p:txBody>
          <a:bodyPr wrap="square" lIns="25400" tIns="12700" rIns="25400" bIns="12700" rtlCol="0">
            <a:spAutoFit/>
          </a:bodyPr>
          <a:lstStyle/>
          <a:p>
            <a:r>
              <a:rPr lang="de-DE" sz="1200" i="1" noProof="0" dirty="0">
                <a:solidFill>
                  <a:schemeClr val="bg1">
                    <a:lumMod val="75000"/>
                  </a:schemeClr>
                </a:solidFill>
              </a:rPr>
              <a:t>Was bedeutet es, wenn man sagt, dass die AMD „exsudativ“ ist?</a:t>
            </a:r>
          </a:p>
          <a:p>
            <a:r>
              <a:rPr lang="de-DE" sz="12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200" i="1" noProof="0" dirty="0">
                <a:solidFill>
                  <a:srgbClr val="FF0000"/>
                </a:solidFill>
              </a:rPr>
              <a:t>Aus welchen Gefäßen entsteht die neovaskuläre Membran?</a:t>
            </a:r>
          </a:p>
          <a:p>
            <a:r>
              <a:rPr lang="de-DE" sz="1200" b="1" noProof="0" dirty="0">
                <a:solidFill>
                  <a:srgbClr val="FF0000"/>
                </a:solidFill>
              </a:rPr>
              <a:t>Die Choriokapillaris (mit einer Ausnahme, auf die später eingegangen wird)</a:t>
            </a:r>
          </a:p>
          <a:p>
            <a:endParaRPr lang="de-DE" sz="1400" b="1" noProof="0" dirty="0">
              <a:solidFill>
                <a:srgbClr val="FF0000"/>
              </a:solidFill>
            </a:endParaRPr>
          </a:p>
          <a:p>
            <a:r>
              <a:rPr lang="de-DE" sz="1200" i="1" noProof="0" dirty="0">
                <a:solidFill>
                  <a:schemeClr val="bg1">
                    <a:lumMod val="75000"/>
                  </a:schemeClr>
                </a:solidFill>
              </a:rPr>
              <a:t>Was klagt ein Patient, wenn sich eine MNV entwickelt?</a:t>
            </a:r>
          </a:p>
          <a:p>
            <a:r>
              <a:rPr lang="de-DE" sz="1200" noProof="0" dirty="0">
                <a:solidFill>
                  <a:schemeClr val="bg1">
                    <a:lumMod val="75000"/>
                  </a:schemeClr>
                </a:solidFill>
              </a:rPr>
              <a:t>Plötzliche Sehverschlechterung, Metamorphopsie und/oder ein parazentrales Skotom</a:t>
            </a:r>
          </a:p>
        </p:txBody>
      </p:sp>
      <p:sp>
        <p:nvSpPr>
          <p:cNvPr id="14" name="Oval 13">
            <a:extLst>
              <a:ext uri="{FF2B5EF4-FFF2-40B4-BE49-F238E27FC236}">
                <a16:creationId xmlns:a16="http://schemas.microsoft.com/office/drawing/2014/main" id="{5189012C-7BD5-49AC-9F4B-1A5884B0E11C}"/>
              </a:ext>
            </a:extLst>
          </p:cNvPr>
          <p:cNvSpPr/>
          <p:nvPr/>
        </p:nvSpPr>
        <p:spPr>
          <a:xfrm>
            <a:off x="457200" y="5519530"/>
            <a:ext cx="5867400" cy="604906"/>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8" name="Frame 17">
            <a:extLst>
              <a:ext uri="{FF2B5EF4-FFF2-40B4-BE49-F238E27FC236}">
                <a16:creationId xmlns:a16="http://schemas.microsoft.com/office/drawing/2014/main" id="{48F3915C-728D-9628-EB82-891D19FFF352}"/>
              </a:ext>
            </a:extLst>
          </p:cNvPr>
          <p:cNvSpPr/>
          <p:nvPr/>
        </p:nvSpPr>
        <p:spPr>
          <a:xfrm>
            <a:off x="1132686" y="4289286"/>
            <a:ext cx="5715000" cy="689652"/>
          </a:xfrm>
          <a:prstGeom prst="frame">
            <a:avLst>
              <a:gd name="adj1" fmla="val 16343"/>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5" name="TextBox 14">
            <a:extLst>
              <a:ext uri="{FF2B5EF4-FFF2-40B4-BE49-F238E27FC236}">
                <a16:creationId xmlns:a16="http://schemas.microsoft.com/office/drawing/2014/main" id="{4D5B5D30-37E7-4EC4-B46F-38D734B15B42}"/>
              </a:ext>
            </a:extLst>
          </p:cNvPr>
          <p:cNvSpPr txBox="1"/>
          <p:nvPr/>
        </p:nvSpPr>
        <p:spPr>
          <a:xfrm>
            <a:off x="571498" y="3449695"/>
            <a:ext cx="6770270" cy="518091"/>
          </a:xfrm>
          <a:prstGeom prst="rect">
            <a:avLst/>
          </a:prstGeom>
          <a:solidFill>
            <a:schemeClr val="accent6">
              <a:lumMod val="40000"/>
              <a:lumOff val="60000"/>
            </a:schemeClr>
          </a:solidFill>
          <a:ln>
            <a:solidFill>
              <a:schemeClr val="tx1"/>
            </a:solidFill>
          </a:ln>
        </p:spPr>
        <p:txBody>
          <a:bodyPr wrap="square" lIns="25400" tIns="12700" rIns="25400" bIns="12700" rtlCol="0">
            <a:spAutoFit/>
          </a:bodyPr>
          <a:lstStyle/>
          <a:p>
            <a:pPr algn="ctr"/>
            <a:r>
              <a:rPr lang="de-DE" sz="1600" i="1" noProof="0" dirty="0">
                <a:effectLst>
                  <a:outerShdw blurRad="38100" dist="38100" dir="2700000" algn="tl">
                    <a:srgbClr val="000000">
                      <a:alpha val="43137"/>
                    </a:srgbClr>
                  </a:outerShdw>
                </a:effectLst>
              </a:rPr>
              <a:t>Typ 3 ist die </a:t>
            </a:r>
            <a:r>
              <a:rPr lang="de-DE" sz="1600" b="1" i="1" noProof="0" dirty="0">
                <a:effectLst>
                  <a:outerShdw blurRad="38100" dist="38100" dir="2700000" algn="tl">
                    <a:srgbClr val="000000">
                      <a:alpha val="43137"/>
                    </a:srgbClr>
                  </a:outerShdw>
                </a:effectLst>
              </a:rPr>
              <a:t>Ausnahme </a:t>
            </a:r>
            <a:r>
              <a:rPr lang="de-DE" sz="1600" i="1" noProof="0" dirty="0">
                <a:effectLst>
                  <a:outerShdw blurRad="38100" dist="38100" dir="2700000" algn="tl">
                    <a:srgbClr val="000000">
                      <a:alpha val="43137"/>
                    </a:srgbClr>
                  </a:outerShdw>
                </a:effectLst>
              </a:rPr>
              <a:t>von der Aussage „MNV haben ihren Ursprung in der Choriokapillaris“, auf die vor einigen Folien Bezug genommen wurde</a:t>
            </a:r>
          </a:p>
        </p:txBody>
      </p:sp>
      <p:sp>
        <p:nvSpPr>
          <p:cNvPr id="20" name="Arrow: U-Turn 19">
            <a:extLst>
              <a:ext uri="{FF2B5EF4-FFF2-40B4-BE49-F238E27FC236}">
                <a16:creationId xmlns:a16="http://schemas.microsoft.com/office/drawing/2014/main" id="{BF08D227-9664-AD9A-5B10-F7D7515B7429}"/>
              </a:ext>
            </a:extLst>
          </p:cNvPr>
          <p:cNvSpPr/>
          <p:nvPr/>
        </p:nvSpPr>
        <p:spPr>
          <a:xfrm rot="5400000">
            <a:off x="6663664" y="4046702"/>
            <a:ext cx="923511" cy="687240"/>
          </a:xfrm>
          <a:prstGeom prst="uturnArrow">
            <a:avLst>
              <a:gd name="adj1" fmla="val 25000"/>
              <a:gd name="adj2" fmla="val 25000"/>
              <a:gd name="adj3" fmla="val 25000"/>
              <a:gd name="adj4" fmla="val 43750"/>
              <a:gd name="adj5"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7" name="TextBox 16">
            <a:extLst>
              <a:ext uri="{FF2B5EF4-FFF2-40B4-BE49-F238E27FC236}">
                <a16:creationId xmlns:a16="http://schemas.microsoft.com/office/drawing/2014/main" id="{B5DD5930-21F5-B886-6B51-D0F8B5B59781}"/>
              </a:ext>
            </a:extLst>
          </p:cNvPr>
          <p:cNvSpPr txBox="1"/>
          <p:nvPr/>
        </p:nvSpPr>
        <p:spPr>
          <a:xfrm>
            <a:off x="160900" y="2140035"/>
            <a:ext cx="8612039" cy="1256754"/>
          </a:xfrm>
          <a:prstGeom prst="rect">
            <a:avLst/>
          </a:prstGeom>
          <a:solidFill>
            <a:schemeClr val="accent6">
              <a:lumMod val="75000"/>
            </a:schemeClr>
          </a:solidFill>
        </p:spPr>
        <p:txBody>
          <a:bodyPr wrap="square" lIns="25400" tIns="12700" rIns="25400" bIns="12700" rtlCol="0">
            <a:spAutoFit/>
          </a:bodyPr>
          <a:lstStyle/>
          <a:p>
            <a:r>
              <a:rPr lang="de-DE" sz="1600" i="1" noProof="0" dirty="0">
                <a:solidFill>
                  <a:schemeClr val="bg1"/>
                </a:solidFill>
              </a:rPr>
              <a:t>Bezeichnen wir also etwas als „choroidale“ MNV, wenn es nicht aus der Aderhaut stammt? Erklären Sie mir das bitte.</a:t>
            </a:r>
          </a:p>
          <a:p>
            <a:r>
              <a:rPr lang="de-DE" sz="1600" noProof="0" dirty="0">
                <a:solidFill>
                  <a:schemeClr val="bg1"/>
                </a:solidFill>
              </a:rPr>
              <a:t>Ich kann es nicht, und das </a:t>
            </a:r>
            <a:r>
              <a:rPr lang="de-DE" sz="1600" i="1" noProof="0" dirty="0">
                <a:solidFill>
                  <a:schemeClr val="bg1"/>
                </a:solidFill>
              </a:rPr>
              <a:t>BCSC </a:t>
            </a:r>
            <a:r>
              <a:rPr lang="de-DE" sz="1600" noProof="0" dirty="0">
                <a:solidFill>
                  <a:schemeClr val="bg1"/>
                </a:solidFill>
              </a:rPr>
              <a:t>versucht es auch nicht mehr</a:t>
            </a:r>
            <a:r>
              <a:rPr lang="de-DE" sz="1600" noProof="0" dirty="0">
                <a:solidFill>
                  <a:schemeClr val="accent6">
                    <a:lumMod val="75000"/>
                  </a:schemeClr>
                </a:solidFill>
              </a:rPr>
              <a:t>. Stattdessen bevorzugen sie nun </a:t>
            </a:r>
            <a:r>
              <a:rPr lang="de-DE" sz="1600" i="1" noProof="0" dirty="0">
                <a:solidFill>
                  <a:schemeClr val="accent6">
                    <a:lumMod val="75000"/>
                  </a:schemeClr>
                </a:solidFill>
              </a:rPr>
              <a:t>„makuläre Neovaskularisation“ </a:t>
            </a:r>
            <a:r>
              <a:rPr lang="de-DE" sz="1600" noProof="0" dirty="0">
                <a:solidFill>
                  <a:schemeClr val="accent6">
                    <a:lumMod val="75000"/>
                  </a:schemeClr>
                </a:solidFill>
              </a:rPr>
              <a:t>(MNV) als allgemeinen Begriff für die mit AMD verbundene Neovaskularisation.</a:t>
            </a:r>
          </a:p>
        </p:txBody>
      </p:sp>
    </p:spTree>
    <p:extLst>
      <p:ext uri="{BB962C8B-B14F-4D97-AF65-F5344CB8AC3E}">
        <p14:creationId xmlns:p14="http://schemas.microsoft.com/office/powerpoint/2010/main" val="83149726"/>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4D18602-5F52-4648-BDB9-33AF077BEB66}"/>
              </a:ext>
            </a:extLst>
          </p:cNvPr>
          <p:cNvSpPr/>
          <p:nvPr/>
        </p:nvSpPr>
        <p:spPr>
          <a:xfrm>
            <a:off x="3044952" y="2843784"/>
            <a:ext cx="1755648"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5EA7C98-EA3E-40A5-8E6D-B917D1E13DF3}"/>
              </a:ext>
            </a:extLst>
          </p:cNvPr>
          <p:cNvSpPr/>
          <p:nvPr/>
        </p:nvSpPr>
        <p:spPr>
          <a:xfrm>
            <a:off x="5733288" y="2843784"/>
            <a:ext cx="1883664"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DF46FD4F-3EB2-41BF-ABF9-21624A20C82D}"/>
              </a:ext>
            </a:extLst>
          </p:cNvPr>
          <p:cNvSpPr/>
          <p:nvPr/>
        </p:nvSpPr>
        <p:spPr>
          <a:xfrm>
            <a:off x="3200400" y="2514600"/>
            <a:ext cx="841248" cy="301752"/>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7C00E20-7E03-42B1-8D11-DDEFE9816036}"/>
              </a:ext>
            </a:extLst>
          </p:cNvPr>
          <p:cNvSpPr/>
          <p:nvPr/>
        </p:nvSpPr>
        <p:spPr>
          <a:xfrm>
            <a:off x="685800" y="1600200"/>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207</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2514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die altersbedingte Makuladegeneration</a:t>
            </a: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noProof="0" dirty="0">
                <a:solidFill>
                  <a:schemeClr val="bg1">
                    <a:lumMod val="75000"/>
                  </a:schemeClr>
                </a:solidFill>
                <a:latin typeface="Arial" panose="020B0604020202020204" pitchFamily="34" charset="0"/>
              </a:rPr>
              <a:t>Es gibt zwei Arten: die </a:t>
            </a:r>
            <a:r>
              <a:rPr lang="de-DE" sz="1800" b="1" i="1" noProof="0" dirty="0">
                <a:solidFill>
                  <a:schemeClr val="bg1">
                    <a:lumMod val="75000"/>
                  </a:schemeClr>
                </a:solidFill>
                <a:latin typeface="Arial" panose="020B0604020202020204" pitchFamily="34" charset="0"/>
              </a:rPr>
              <a:t>nicht-exsudative </a:t>
            </a:r>
            <a:r>
              <a:rPr lang="de-DE" sz="1800" noProof="0" dirty="0">
                <a:solidFill>
                  <a:schemeClr val="bg1">
                    <a:lumMod val="75000"/>
                  </a:schemeClr>
                </a:solidFill>
                <a:latin typeface="Arial" panose="020B0604020202020204" pitchFamily="34" charset="0"/>
              </a:rPr>
              <a:t>und die </a:t>
            </a:r>
            <a:r>
              <a:rPr lang="de-DE" sz="1800" b="1" i="1" noProof="0"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58C7C17C-03C2-4D59-93D0-6A322FA726D1}"/>
              </a:ext>
            </a:extLst>
          </p:cNvPr>
          <p:cNvSpPr txBox="1"/>
          <p:nvPr/>
        </p:nvSpPr>
        <p:spPr>
          <a:xfrm>
            <a:off x="2362200" y="3254525"/>
            <a:ext cx="5920210" cy="887422"/>
          </a:xfrm>
          <a:prstGeom prst="rect">
            <a:avLst/>
          </a:prstGeom>
          <a:noFill/>
        </p:spPr>
        <p:txBody>
          <a:bodyPr wrap="square" lIns="25400" tIns="12700" rIns="25400" bIns="12700" rtlCol="0">
            <a:spAutoFit/>
          </a:bodyPr>
          <a:lstStyle/>
          <a:p>
            <a:r>
              <a:rPr lang="de-DE" sz="1400" i="1" noProof="0" dirty="0">
                <a:solidFill>
                  <a:schemeClr val="bg1">
                    <a:lumMod val="75000"/>
                  </a:schemeClr>
                </a:solidFill>
              </a:rPr>
              <a:t>Unter welchen zwei weiteren Bezeichnungen sind die jeweiligen Erkrankungen allgemein bekannt?</a:t>
            </a:r>
            <a:br>
              <a:rPr lang="de-DE" sz="1400" i="1" noProof="0" dirty="0">
                <a:solidFill>
                  <a:schemeClr val="bg1">
                    <a:lumMod val="75000"/>
                  </a:schemeClr>
                </a:solidFill>
              </a:rPr>
            </a:br>
            <a:r>
              <a:rPr lang="de-DE" sz="1400" b="1" noProof="0" dirty="0">
                <a:solidFill>
                  <a:schemeClr val="bg1">
                    <a:lumMod val="75000"/>
                  </a:schemeClr>
                </a:solidFill>
              </a:rPr>
              <a:t>Nicht-exsudativ</a:t>
            </a:r>
            <a:r>
              <a:rPr lang="de-DE" sz="1400" noProof="0" dirty="0">
                <a:solidFill>
                  <a:schemeClr val="bg1">
                    <a:lumMod val="75000"/>
                  </a:schemeClr>
                </a:solidFill>
              </a:rPr>
              <a:t>: Nicht-neovaskuläre AMD; „trockene“ AMD</a:t>
            </a:r>
          </a:p>
          <a:p>
            <a:r>
              <a:rPr lang="de-DE" sz="1400" b="1" noProof="0" dirty="0"/>
              <a:t>Exsudativ</a:t>
            </a:r>
            <a:r>
              <a:rPr lang="de-DE" sz="1400" noProof="0" dirty="0"/>
              <a:t>: neovaskuläre AMD; „feuchte“ AMD</a:t>
            </a:r>
          </a:p>
        </p:txBody>
      </p:sp>
      <p:sp>
        <p:nvSpPr>
          <p:cNvPr id="10" name="Oval 9">
            <a:extLst>
              <a:ext uri="{FF2B5EF4-FFF2-40B4-BE49-F238E27FC236}">
                <a16:creationId xmlns:a16="http://schemas.microsoft.com/office/drawing/2014/main" id="{BF046701-258E-47F6-86C1-E530C1005E1F}"/>
              </a:ext>
            </a:extLst>
          </p:cNvPr>
          <p:cNvSpPr/>
          <p:nvPr/>
        </p:nvSpPr>
        <p:spPr>
          <a:xfrm>
            <a:off x="2133600" y="3581400"/>
            <a:ext cx="4572000"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90366EB8-7F6D-44EA-9536-29C2243FE349}"/>
              </a:ext>
            </a:extLst>
          </p:cNvPr>
          <p:cNvSpPr txBox="1"/>
          <p:nvPr/>
        </p:nvSpPr>
        <p:spPr>
          <a:xfrm>
            <a:off x="1623215" y="4390322"/>
            <a:ext cx="6659195" cy="1964640"/>
          </a:xfrm>
          <a:prstGeom prst="rect">
            <a:avLst/>
          </a:prstGeom>
          <a:solidFill>
            <a:srgbClr val="99FF99"/>
          </a:solidFill>
        </p:spPr>
        <p:txBody>
          <a:bodyPr wrap="square" lIns="25400" tIns="12700" rIns="25400" bIns="12700" rtlCol="0">
            <a:spAutoFit/>
          </a:bodyPr>
          <a:lstStyle/>
          <a:p>
            <a:r>
              <a:rPr lang="de-DE" sz="1400" i="1" noProof="0" dirty="0">
                <a:solidFill>
                  <a:schemeClr val="bg1">
                    <a:lumMod val="75000"/>
                  </a:schemeClr>
                </a:solidFill>
              </a:rPr>
              <a:t>Was bedeutet es, wenn man sagt, dass AMD „exsudativ“ ist?</a:t>
            </a:r>
          </a:p>
          <a:p>
            <a:r>
              <a:rPr lang="de-DE" sz="14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400" i="1" noProof="0" dirty="0">
                <a:solidFill>
                  <a:schemeClr val="bg1">
                    <a:lumMod val="75000"/>
                  </a:schemeClr>
                </a:solidFill>
              </a:rPr>
              <a:t>Aus welchen Gefäßen entsteht die neovaskuläre Membran?</a:t>
            </a:r>
          </a:p>
          <a:p>
            <a:r>
              <a:rPr lang="de-DE" sz="1400" noProof="0" dirty="0">
                <a:solidFill>
                  <a:schemeClr val="bg1">
                    <a:lumMod val="75000"/>
                  </a:schemeClr>
                </a:solidFill>
              </a:rPr>
              <a:t>Die Choriokapillaris (mit einer Ausnahme, auf die später eingegangen wird)</a:t>
            </a:r>
          </a:p>
          <a:p>
            <a:endParaRPr lang="de-DE" sz="1400" noProof="0" dirty="0">
              <a:solidFill>
                <a:schemeClr val="bg1">
                  <a:lumMod val="75000"/>
                </a:schemeClr>
              </a:solidFill>
            </a:endParaRPr>
          </a:p>
          <a:p>
            <a:r>
              <a:rPr lang="de-DE" sz="1400" i="1" noProof="0" dirty="0">
                <a:solidFill>
                  <a:schemeClr val="bg1">
                    <a:lumMod val="75000"/>
                  </a:schemeClr>
                </a:solidFill>
              </a:rPr>
              <a:t>Was klagt ein Patient, wenn sich eine MNV entwickelt?</a:t>
            </a:r>
          </a:p>
          <a:p>
            <a:r>
              <a:rPr lang="de-DE" sz="1400" noProof="0" dirty="0">
                <a:solidFill>
                  <a:schemeClr val="bg1">
                    <a:lumMod val="75000"/>
                  </a:schemeClr>
                </a:solidFill>
              </a:rPr>
              <a:t>Verschwommenes Sehen, Metamorphopsie und/oder ein parazentrales Skotom</a:t>
            </a:r>
          </a:p>
        </p:txBody>
      </p:sp>
      <p:sp>
        <p:nvSpPr>
          <p:cNvPr id="12" name="TextBox 11">
            <a:extLst>
              <a:ext uri="{FF2B5EF4-FFF2-40B4-BE49-F238E27FC236}">
                <a16:creationId xmlns:a16="http://schemas.microsoft.com/office/drawing/2014/main" id="{1DF854AE-6AEE-499C-AF3C-7CC998E9C7CD}"/>
              </a:ext>
            </a:extLst>
          </p:cNvPr>
          <p:cNvSpPr txBox="1"/>
          <p:nvPr/>
        </p:nvSpPr>
        <p:spPr>
          <a:xfrm>
            <a:off x="571498" y="4364395"/>
            <a:ext cx="8201441"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Die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600" noProof="0" dirty="0">
              <a:solidFill>
                <a:schemeClr val="bg1">
                  <a:lumMod val="75000"/>
                </a:schemeClr>
              </a:solidFill>
            </a:endParaRPr>
          </a:p>
          <a:p>
            <a:r>
              <a:rPr lang="de-DE" sz="1400" noProof="0" dirty="0">
                <a:solidFill>
                  <a:schemeClr val="bg1">
                    <a:lumMod val="75000"/>
                  </a:schemeClr>
                </a:solidFill>
              </a:rPr>
              <a:t>--Typ 2: Die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t>--Typ 3: </a:t>
            </a:r>
            <a:r>
              <a:rPr lang="de-DE" sz="1400" b="1" noProof="0" dirty="0">
                <a:solidFill>
                  <a:srgbClr val="0000FF"/>
                </a:solidFill>
              </a:rPr>
              <a:t>MNV entsteht </a:t>
            </a:r>
            <a:r>
              <a:rPr lang="de-DE" sz="1400" b="1" i="0" noProof="0" dirty="0">
                <a:solidFill>
                  <a:srgbClr val="0000FF"/>
                </a:solidFill>
                <a:effectLst/>
                <a:latin typeface="Arial" panose="020B0604020202020204" pitchFamily="34" charset="0"/>
              </a:rPr>
              <a:t>aus dem tiefen Kapillarplexus der Netzhaut </a:t>
            </a:r>
            <a:r>
              <a:rPr lang="de-DE" sz="1400" b="0" i="0" noProof="0" dirty="0">
                <a:solidFill>
                  <a:schemeClr val="bg1">
                    <a:lumMod val="75000"/>
                  </a:schemeClr>
                </a:solidFill>
                <a:effectLst/>
                <a:latin typeface="Arial" panose="020B0604020202020204" pitchFamily="34" charset="0"/>
              </a:rPr>
              <a:t>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600" noProof="0" dirty="0">
              <a:solidFill>
                <a:schemeClr val="bg1">
                  <a:lumMod val="75000"/>
                </a:schemeClr>
              </a:solidFill>
            </a:endParaRPr>
          </a:p>
        </p:txBody>
      </p:sp>
      <p:sp>
        <p:nvSpPr>
          <p:cNvPr id="16" name="TextBox 15">
            <a:extLst>
              <a:ext uri="{FF2B5EF4-FFF2-40B4-BE49-F238E27FC236}">
                <a16:creationId xmlns:a16="http://schemas.microsoft.com/office/drawing/2014/main" id="{956B3F4D-2C52-41CE-8640-ADD8BA6FB179}"/>
              </a:ext>
            </a:extLst>
          </p:cNvPr>
          <p:cNvSpPr txBox="1"/>
          <p:nvPr/>
        </p:nvSpPr>
        <p:spPr>
          <a:xfrm>
            <a:off x="1242401" y="3794384"/>
            <a:ext cx="6659195" cy="1564531"/>
          </a:xfrm>
          <a:prstGeom prst="rect">
            <a:avLst/>
          </a:prstGeom>
          <a:solidFill>
            <a:srgbClr val="99FF99"/>
          </a:solidFill>
        </p:spPr>
        <p:txBody>
          <a:bodyPr wrap="square" lIns="25400" tIns="12700" rIns="25400" bIns="12700" rtlCol="0">
            <a:spAutoFit/>
          </a:bodyPr>
          <a:lstStyle/>
          <a:p>
            <a:r>
              <a:rPr lang="de-DE" sz="1200" i="1" noProof="0" dirty="0">
                <a:solidFill>
                  <a:schemeClr val="bg1">
                    <a:lumMod val="75000"/>
                  </a:schemeClr>
                </a:solidFill>
              </a:rPr>
              <a:t>Was bedeutet es, wenn man sagt, dass die AMD „exsudativ“ ist?</a:t>
            </a:r>
          </a:p>
          <a:p>
            <a:r>
              <a:rPr lang="de-DE" sz="12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200" i="1" noProof="0" dirty="0">
                <a:solidFill>
                  <a:srgbClr val="FF0000"/>
                </a:solidFill>
              </a:rPr>
              <a:t>Aus welchen Gefäßen entsteht die neovaskuläre Membran?</a:t>
            </a:r>
          </a:p>
          <a:p>
            <a:r>
              <a:rPr lang="de-DE" sz="1200" b="1" noProof="0" dirty="0">
                <a:solidFill>
                  <a:srgbClr val="FF0000"/>
                </a:solidFill>
              </a:rPr>
              <a:t>Die Choriokapillaris (mit einer Ausnahme, auf die später eingegangen wird)</a:t>
            </a:r>
          </a:p>
          <a:p>
            <a:endParaRPr lang="de-DE" sz="1400" b="1" noProof="0" dirty="0">
              <a:solidFill>
                <a:srgbClr val="FF0000"/>
              </a:solidFill>
            </a:endParaRPr>
          </a:p>
          <a:p>
            <a:r>
              <a:rPr lang="de-DE" sz="1200" i="1" noProof="0" dirty="0">
                <a:solidFill>
                  <a:schemeClr val="bg1">
                    <a:lumMod val="75000"/>
                  </a:schemeClr>
                </a:solidFill>
              </a:rPr>
              <a:t>Was klagt ein Patient, wenn sich eine MNV entwickelt?</a:t>
            </a:r>
          </a:p>
          <a:p>
            <a:r>
              <a:rPr lang="de-DE" sz="1200" noProof="0" dirty="0">
                <a:solidFill>
                  <a:schemeClr val="bg1">
                    <a:lumMod val="75000"/>
                  </a:schemeClr>
                </a:solidFill>
              </a:rPr>
              <a:t>Plötzliche Sehverschlechterung, Metamorphopsie und/oder ein parazentrales Skotom</a:t>
            </a:r>
          </a:p>
        </p:txBody>
      </p:sp>
      <p:sp>
        <p:nvSpPr>
          <p:cNvPr id="14" name="Oval 13">
            <a:extLst>
              <a:ext uri="{FF2B5EF4-FFF2-40B4-BE49-F238E27FC236}">
                <a16:creationId xmlns:a16="http://schemas.microsoft.com/office/drawing/2014/main" id="{5189012C-7BD5-49AC-9F4B-1A5884B0E11C}"/>
              </a:ext>
            </a:extLst>
          </p:cNvPr>
          <p:cNvSpPr/>
          <p:nvPr/>
        </p:nvSpPr>
        <p:spPr>
          <a:xfrm>
            <a:off x="457200" y="5519530"/>
            <a:ext cx="5867400" cy="604906"/>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8" name="Frame 17">
            <a:extLst>
              <a:ext uri="{FF2B5EF4-FFF2-40B4-BE49-F238E27FC236}">
                <a16:creationId xmlns:a16="http://schemas.microsoft.com/office/drawing/2014/main" id="{48F3915C-728D-9628-EB82-891D19FFF352}"/>
              </a:ext>
            </a:extLst>
          </p:cNvPr>
          <p:cNvSpPr/>
          <p:nvPr/>
        </p:nvSpPr>
        <p:spPr>
          <a:xfrm>
            <a:off x="1132686" y="4274853"/>
            <a:ext cx="5715000" cy="689652"/>
          </a:xfrm>
          <a:prstGeom prst="frame">
            <a:avLst>
              <a:gd name="adj1" fmla="val 16343"/>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5" name="TextBox 14">
            <a:extLst>
              <a:ext uri="{FF2B5EF4-FFF2-40B4-BE49-F238E27FC236}">
                <a16:creationId xmlns:a16="http://schemas.microsoft.com/office/drawing/2014/main" id="{4D5B5D30-37E7-4EC4-B46F-38D734B15B42}"/>
              </a:ext>
            </a:extLst>
          </p:cNvPr>
          <p:cNvSpPr txBox="1"/>
          <p:nvPr/>
        </p:nvSpPr>
        <p:spPr>
          <a:xfrm>
            <a:off x="571498" y="3449695"/>
            <a:ext cx="6770270" cy="518091"/>
          </a:xfrm>
          <a:prstGeom prst="rect">
            <a:avLst/>
          </a:prstGeom>
          <a:solidFill>
            <a:schemeClr val="accent6">
              <a:lumMod val="40000"/>
              <a:lumOff val="60000"/>
            </a:schemeClr>
          </a:solidFill>
          <a:ln>
            <a:solidFill>
              <a:schemeClr val="tx1"/>
            </a:solidFill>
          </a:ln>
        </p:spPr>
        <p:txBody>
          <a:bodyPr wrap="square" lIns="25400" tIns="12700" rIns="25400" bIns="12700" rtlCol="0">
            <a:spAutoFit/>
          </a:bodyPr>
          <a:lstStyle/>
          <a:p>
            <a:pPr algn="ctr"/>
            <a:r>
              <a:rPr lang="de-DE" sz="1600" i="1" noProof="0" dirty="0">
                <a:effectLst>
                  <a:outerShdw blurRad="38100" dist="38100" dir="2700000" algn="tl">
                    <a:srgbClr val="000000">
                      <a:alpha val="43137"/>
                    </a:srgbClr>
                  </a:outerShdw>
                </a:effectLst>
              </a:rPr>
              <a:t>Typ 3 ist die </a:t>
            </a:r>
            <a:r>
              <a:rPr lang="de-DE" sz="1600" b="1" i="1" noProof="0" dirty="0">
                <a:effectLst>
                  <a:outerShdw blurRad="38100" dist="38100" dir="2700000" algn="tl">
                    <a:srgbClr val="000000">
                      <a:alpha val="43137"/>
                    </a:srgbClr>
                  </a:outerShdw>
                </a:effectLst>
              </a:rPr>
              <a:t>Ausnahme </a:t>
            </a:r>
            <a:r>
              <a:rPr lang="de-DE" sz="1600" i="1" noProof="0" dirty="0">
                <a:effectLst>
                  <a:outerShdw blurRad="38100" dist="38100" dir="2700000" algn="tl">
                    <a:srgbClr val="000000">
                      <a:alpha val="43137"/>
                    </a:srgbClr>
                  </a:outerShdw>
                </a:effectLst>
              </a:rPr>
              <a:t>von der Aussage „MNV haben ihren Ursprung in der Choriokapillaris“, auf die vor einigen Folien Bezug genommen wurde</a:t>
            </a:r>
          </a:p>
        </p:txBody>
      </p:sp>
      <p:sp>
        <p:nvSpPr>
          <p:cNvPr id="20" name="Arrow: U-Turn 19">
            <a:extLst>
              <a:ext uri="{FF2B5EF4-FFF2-40B4-BE49-F238E27FC236}">
                <a16:creationId xmlns:a16="http://schemas.microsoft.com/office/drawing/2014/main" id="{BF08D227-9664-AD9A-5B10-F7D7515B7429}"/>
              </a:ext>
            </a:extLst>
          </p:cNvPr>
          <p:cNvSpPr/>
          <p:nvPr/>
        </p:nvSpPr>
        <p:spPr>
          <a:xfrm rot="5400000">
            <a:off x="6663664" y="4046702"/>
            <a:ext cx="923511" cy="687240"/>
          </a:xfrm>
          <a:prstGeom prst="uturnArrow">
            <a:avLst>
              <a:gd name="adj1" fmla="val 25000"/>
              <a:gd name="adj2" fmla="val 25000"/>
              <a:gd name="adj3" fmla="val 25000"/>
              <a:gd name="adj4" fmla="val 43750"/>
              <a:gd name="adj5"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7" name="TextBox 16">
            <a:extLst>
              <a:ext uri="{FF2B5EF4-FFF2-40B4-BE49-F238E27FC236}">
                <a16:creationId xmlns:a16="http://schemas.microsoft.com/office/drawing/2014/main" id="{B5DD5930-21F5-B886-6B51-D0F8B5B59781}"/>
              </a:ext>
            </a:extLst>
          </p:cNvPr>
          <p:cNvSpPr txBox="1"/>
          <p:nvPr/>
        </p:nvSpPr>
        <p:spPr>
          <a:xfrm>
            <a:off x="160900" y="2140035"/>
            <a:ext cx="8612039" cy="1256754"/>
          </a:xfrm>
          <a:prstGeom prst="rect">
            <a:avLst/>
          </a:prstGeom>
          <a:solidFill>
            <a:schemeClr val="accent6">
              <a:lumMod val="75000"/>
            </a:schemeClr>
          </a:solidFill>
        </p:spPr>
        <p:txBody>
          <a:bodyPr wrap="square" lIns="25400" tIns="12700" rIns="25400" bIns="12700" rtlCol="0">
            <a:spAutoFit/>
          </a:bodyPr>
          <a:lstStyle/>
          <a:p>
            <a:r>
              <a:rPr lang="de-DE" sz="1600" i="1" noProof="0" dirty="0">
                <a:solidFill>
                  <a:schemeClr val="bg1"/>
                </a:solidFill>
              </a:rPr>
              <a:t>Bezeichnen wir also etwas als „choroidale“ MNV, wenn es nicht aus der Aderhaut stammt? Erklären Sie mir das bitte.</a:t>
            </a:r>
          </a:p>
          <a:p>
            <a:r>
              <a:rPr lang="de-DE" sz="1600" noProof="0" dirty="0">
                <a:solidFill>
                  <a:schemeClr val="bg1"/>
                </a:solidFill>
              </a:rPr>
              <a:t>Ich kann es nicht, und das </a:t>
            </a:r>
            <a:r>
              <a:rPr lang="de-DE" sz="1600" i="1" noProof="0" dirty="0">
                <a:solidFill>
                  <a:schemeClr val="bg1"/>
                </a:solidFill>
              </a:rPr>
              <a:t>BCSC </a:t>
            </a:r>
            <a:r>
              <a:rPr lang="de-DE" sz="1600" noProof="0" dirty="0">
                <a:solidFill>
                  <a:schemeClr val="bg1"/>
                </a:solidFill>
              </a:rPr>
              <a:t>versucht es auch nicht mehr. </a:t>
            </a:r>
            <a:r>
              <a:rPr lang="de-DE" sz="1600" noProof="0" dirty="0">
                <a:solidFill>
                  <a:srgbClr val="FFFF00"/>
                </a:solidFill>
              </a:rPr>
              <a:t>Stattdessen bevorzugen sie nun </a:t>
            </a:r>
            <a:r>
              <a:rPr lang="de-DE" sz="1600" i="1" noProof="0" dirty="0">
                <a:solidFill>
                  <a:srgbClr val="FFFF00"/>
                </a:solidFill>
              </a:rPr>
              <a:t>„makuläre Neovaskularisation“ </a:t>
            </a:r>
            <a:r>
              <a:rPr lang="de-DE" sz="1600" noProof="0" dirty="0">
                <a:solidFill>
                  <a:srgbClr val="FFFF00"/>
                </a:solidFill>
              </a:rPr>
              <a:t>(MNV) als allgemeinen Begriff für die mit AMD verbundene Neovaskularisation.</a:t>
            </a:r>
          </a:p>
        </p:txBody>
      </p:sp>
      <p:sp>
        <p:nvSpPr>
          <p:cNvPr id="21" name="Rectangle 20">
            <a:extLst>
              <a:ext uri="{FF2B5EF4-FFF2-40B4-BE49-F238E27FC236}">
                <a16:creationId xmlns:a16="http://schemas.microsoft.com/office/drawing/2014/main" id="{284BFA27-648D-D21A-6E44-0F68DCE2C9A8}"/>
              </a:ext>
            </a:extLst>
          </p:cNvPr>
          <p:cNvSpPr/>
          <p:nvPr/>
        </p:nvSpPr>
        <p:spPr>
          <a:xfrm>
            <a:off x="647698" y="2895600"/>
            <a:ext cx="2743202" cy="272528"/>
          </a:xfrm>
          <a:prstGeom prst="rect">
            <a:avLst/>
          </a:prstGeom>
          <a:ln w="9525"/>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Wörter</a:t>
            </a:r>
          </a:p>
        </p:txBody>
      </p:sp>
      <p:sp>
        <p:nvSpPr>
          <p:cNvPr id="22" name="Rectangle 21">
            <a:extLst>
              <a:ext uri="{FF2B5EF4-FFF2-40B4-BE49-F238E27FC236}">
                <a16:creationId xmlns:a16="http://schemas.microsoft.com/office/drawing/2014/main" id="{6E756816-0E4E-E1B5-7BF3-8272E77F7DC7}"/>
              </a:ext>
            </a:extLst>
          </p:cNvPr>
          <p:cNvSpPr/>
          <p:nvPr/>
        </p:nvSpPr>
        <p:spPr>
          <a:xfrm>
            <a:off x="3390900" y="2891103"/>
            <a:ext cx="719450" cy="279652"/>
          </a:xfrm>
          <a:prstGeom prst="rect">
            <a:avLst/>
          </a:prstGeom>
          <a:ln w="9525"/>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(Abk.)</a:t>
            </a:r>
          </a:p>
        </p:txBody>
      </p:sp>
    </p:spTree>
    <p:extLst>
      <p:ext uri="{BB962C8B-B14F-4D97-AF65-F5344CB8AC3E}">
        <p14:creationId xmlns:p14="http://schemas.microsoft.com/office/powerpoint/2010/main" val="438213233"/>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4D18602-5F52-4648-BDB9-33AF077BEB66}"/>
              </a:ext>
            </a:extLst>
          </p:cNvPr>
          <p:cNvSpPr/>
          <p:nvPr/>
        </p:nvSpPr>
        <p:spPr>
          <a:xfrm>
            <a:off x="3044952" y="2843784"/>
            <a:ext cx="1755648"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5EA7C98-EA3E-40A5-8E6D-B917D1E13DF3}"/>
              </a:ext>
            </a:extLst>
          </p:cNvPr>
          <p:cNvSpPr/>
          <p:nvPr/>
        </p:nvSpPr>
        <p:spPr>
          <a:xfrm>
            <a:off x="5733288" y="2843784"/>
            <a:ext cx="1883664"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7BBA4F5-334C-4934-904C-CFC0D44048D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DF46FD4F-3EB2-41BF-ABF9-21624A20C82D}"/>
              </a:ext>
            </a:extLst>
          </p:cNvPr>
          <p:cNvSpPr/>
          <p:nvPr/>
        </p:nvSpPr>
        <p:spPr>
          <a:xfrm>
            <a:off x="3200400" y="2514600"/>
            <a:ext cx="841248" cy="301752"/>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7C00E20-7E03-42B1-8D11-DDEFE9816036}"/>
              </a:ext>
            </a:extLst>
          </p:cNvPr>
          <p:cNvSpPr/>
          <p:nvPr/>
        </p:nvSpPr>
        <p:spPr>
          <a:xfrm>
            <a:off x="685800" y="1600200"/>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208</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2514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die altersbedingte Makuladegeneration</a:t>
            </a: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noProof="0" dirty="0">
                <a:solidFill>
                  <a:schemeClr val="bg1">
                    <a:lumMod val="75000"/>
                  </a:schemeClr>
                </a:solidFill>
                <a:latin typeface="Arial" panose="020B0604020202020204" pitchFamily="34" charset="0"/>
              </a:rPr>
              <a:t>Es gibt zwei Arten: die </a:t>
            </a:r>
            <a:r>
              <a:rPr lang="de-DE" sz="1800" b="1" i="1" noProof="0" dirty="0">
                <a:solidFill>
                  <a:schemeClr val="bg1">
                    <a:lumMod val="75000"/>
                  </a:schemeClr>
                </a:solidFill>
                <a:latin typeface="Arial" panose="020B0604020202020204" pitchFamily="34" charset="0"/>
              </a:rPr>
              <a:t>nicht-exsudative </a:t>
            </a:r>
            <a:r>
              <a:rPr lang="de-DE" sz="1800" noProof="0" dirty="0">
                <a:solidFill>
                  <a:schemeClr val="bg1">
                    <a:lumMod val="75000"/>
                  </a:schemeClr>
                </a:solidFill>
                <a:latin typeface="Arial" panose="020B0604020202020204" pitchFamily="34" charset="0"/>
              </a:rPr>
              <a:t>und die </a:t>
            </a:r>
            <a:r>
              <a:rPr lang="de-DE" sz="1800" b="1" i="1" noProof="0"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58C7C17C-03C2-4D59-93D0-6A322FA726D1}"/>
              </a:ext>
            </a:extLst>
          </p:cNvPr>
          <p:cNvSpPr txBox="1"/>
          <p:nvPr/>
        </p:nvSpPr>
        <p:spPr>
          <a:xfrm>
            <a:off x="2362200" y="3254525"/>
            <a:ext cx="5920210" cy="887422"/>
          </a:xfrm>
          <a:prstGeom prst="rect">
            <a:avLst/>
          </a:prstGeom>
          <a:noFill/>
        </p:spPr>
        <p:txBody>
          <a:bodyPr wrap="square" lIns="25400" tIns="12700" rIns="25400" bIns="12700" rtlCol="0">
            <a:spAutoFit/>
          </a:bodyPr>
          <a:lstStyle/>
          <a:p>
            <a:r>
              <a:rPr lang="de-DE" sz="1400" i="1" noProof="0" dirty="0">
                <a:solidFill>
                  <a:schemeClr val="bg1">
                    <a:lumMod val="75000"/>
                  </a:schemeClr>
                </a:solidFill>
              </a:rPr>
              <a:t>Unter welchen zwei weiteren Bezeichnungen sind die jeweiligen Erkrankungen allgemein bekannt?</a:t>
            </a:r>
            <a:br>
              <a:rPr lang="de-DE" sz="1400" i="1" noProof="0" dirty="0">
                <a:solidFill>
                  <a:schemeClr val="bg1">
                    <a:lumMod val="75000"/>
                  </a:schemeClr>
                </a:solidFill>
              </a:rPr>
            </a:br>
            <a:r>
              <a:rPr lang="de-DE" sz="1400" b="1" noProof="0" dirty="0">
                <a:solidFill>
                  <a:schemeClr val="bg1">
                    <a:lumMod val="75000"/>
                  </a:schemeClr>
                </a:solidFill>
              </a:rPr>
              <a:t>Nicht-exsudativ</a:t>
            </a:r>
            <a:r>
              <a:rPr lang="de-DE" sz="1400" noProof="0" dirty="0">
                <a:solidFill>
                  <a:schemeClr val="bg1">
                    <a:lumMod val="75000"/>
                  </a:schemeClr>
                </a:solidFill>
              </a:rPr>
              <a:t>: Nicht-neovaskuläre AMD; „trockene“ AMD</a:t>
            </a:r>
          </a:p>
          <a:p>
            <a:r>
              <a:rPr lang="de-DE" sz="1400" b="1" noProof="0" dirty="0"/>
              <a:t>Exsudativ</a:t>
            </a:r>
            <a:r>
              <a:rPr lang="de-DE" sz="1400" noProof="0" dirty="0"/>
              <a:t>: neovaskuläre AMD; „feuchte“ AMD</a:t>
            </a:r>
          </a:p>
        </p:txBody>
      </p:sp>
      <p:sp>
        <p:nvSpPr>
          <p:cNvPr id="10" name="Oval 9">
            <a:extLst>
              <a:ext uri="{FF2B5EF4-FFF2-40B4-BE49-F238E27FC236}">
                <a16:creationId xmlns:a16="http://schemas.microsoft.com/office/drawing/2014/main" id="{BF046701-258E-47F6-86C1-E530C1005E1F}"/>
              </a:ext>
            </a:extLst>
          </p:cNvPr>
          <p:cNvSpPr/>
          <p:nvPr/>
        </p:nvSpPr>
        <p:spPr>
          <a:xfrm>
            <a:off x="2133600" y="3581400"/>
            <a:ext cx="4572000" cy="66372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90366EB8-7F6D-44EA-9536-29C2243FE349}"/>
              </a:ext>
            </a:extLst>
          </p:cNvPr>
          <p:cNvSpPr txBox="1"/>
          <p:nvPr/>
        </p:nvSpPr>
        <p:spPr>
          <a:xfrm>
            <a:off x="1623215" y="4390322"/>
            <a:ext cx="6659195" cy="1964640"/>
          </a:xfrm>
          <a:prstGeom prst="rect">
            <a:avLst/>
          </a:prstGeom>
          <a:solidFill>
            <a:srgbClr val="99FF99"/>
          </a:solidFill>
        </p:spPr>
        <p:txBody>
          <a:bodyPr wrap="square" lIns="25400" tIns="12700" rIns="25400" bIns="12700" rtlCol="0">
            <a:spAutoFit/>
          </a:bodyPr>
          <a:lstStyle/>
          <a:p>
            <a:r>
              <a:rPr lang="de-DE" sz="1400" i="1" noProof="0" dirty="0">
                <a:solidFill>
                  <a:schemeClr val="bg1">
                    <a:lumMod val="75000"/>
                  </a:schemeClr>
                </a:solidFill>
              </a:rPr>
              <a:t>Was bedeutet es, wenn man sagt, dass AMD „exsudativ“ ist?</a:t>
            </a:r>
          </a:p>
          <a:p>
            <a:r>
              <a:rPr lang="de-DE" sz="14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400" i="1" noProof="0" dirty="0">
                <a:solidFill>
                  <a:schemeClr val="bg1">
                    <a:lumMod val="75000"/>
                  </a:schemeClr>
                </a:solidFill>
              </a:rPr>
              <a:t>Aus welchen Gefäßen entsteht die neovaskuläre Membran?</a:t>
            </a:r>
          </a:p>
          <a:p>
            <a:r>
              <a:rPr lang="de-DE" sz="1400" noProof="0" dirty="0">
                <a:solidFill>
                  <a:schemeClr val="bg1">
                    <a:lumMod val="75000"/>
                  </a:schemeClr>
                </a:solidFill>
              </a:rPr>
              <a:t>Die Choriokapillaris (mit einer Ausnahme, auf die später eingegangen wird)</a:t>
            </a:r>
          </a:p>
          <a:p>
            <a:endParaRPr lang="de-DE" sz="1400" noProof="0" dirty="0">
              <a:solidFill>
                <a:schemeClr val="bg1">
                  <a:lumMod val="75000"/>
                </a:schemeClr>
              </a:solidFill>
            </a:endParaRPr>
          </a:p>
          <a:p>
            <a:r>
              <a:rPr lang="de-DE" sz="1400" i="1" noProof="0" dirty="0">
                <a:solidFill>
                  <a:schemeClr val="bg1">
                    <a:lumMod val="75000"/>
                  </a:schemeClr>
                </a:solidFill>
              </a:rPr>
              <a:t>Was klagt ein Patient, wenn sich eine MNV entwickelt?</a:t>
            </a:r>
          </a:p>
          <a:p>
            <a:r>
              <a:rPr lang="de-DE" sz="1400" noProof="0" dirty="0">
                <a:solidFill>
                  <a:schemeClr val="bg1">
                    <a:lumMod val="75000"/>
                  </a:schemeClr>
                </a:solidFill>
              </a:rPr>
              <a:t>Verschwommenes Sehen, Metamorphopsie und/oder ein parazentrales Skotom</a:t>
            </a:r>
          </a:p>
        </p:txBody>
      </p:sp>
      <p:sp>
        <p:nvSpPr>
          <p:cNvPr id="12" name="TextBox 11">
            <a:extLst>
              <a:ext uri="{FF2B5EF4-FFF2-40B4-BE49-F238E27FC236}">
                <a16:creationId xmlns:a16="http://schemas.microsoft.com/office/drawing/2014/main" id="{1DF854AE-6AEE-499C-AF3C-7CC998E9C7CD}"/>
              </a:ext>
            </a:extLst>
          </p:cNvPr>
          <p:cNvSpPr txBox="1"/>
          <p:nvPr/>
        </p:nvSpPr>
        <p:spPr>
          <a:xfrm>
            <a:off x="571498" y="4364395"/>
            <a:ext cx="8201441"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Die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600" noProof="0" dirty="0">
              <a:solidFill>
                <a:schemeClr val="bg1">
                  <a:lumMod val="75000"/>
                </a:schemeClr>
              </a:solidFill>
            </a:endParaRPr>
          </a:p>
          <a:p>
            <a:r>
              <a:rPr lang="de-DE" sz="1400" noProof="0" dirty="0">
                <a:solidFill>
                  <a:schemeClr val="bg1">
                    <a:lumMod val="75000"/>
                  </a:schemeClr>
                </a:solidFill>
              </a:rPr>
              <a:t>--Typ 2: Die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t>--Typ 3: </a:t>
            </a:r>
            <a:r>
              <a:rPr lang="de-DE" sz="1400" b="1" noProof="0" dirty="0">
                <a:solidFill>
                  <a:srgbClr val="0000FF"/>
                </a:solidFill>
              </a:rPr>
              <a:t>Die MNV entsteht </a:t>
            </a:r>
            <a:r>
              <a:rPr lang="de-DE" sz="1400" b="1" i="0" noProof="0" dirty="0">
                <a:solidFill>
                  <a:srgbClr val="0000FF"/>
                </a:solidFill>
                <a:effectLst/>
                <a:latin typeface="Arial" panose="020B0604020202020204" pitchFamily="34" charset="0"/>
              </a:rPr>
              <a:t>aus dem tiefen Kapillarplexus der Netzhaut </a:t>
            </a:r>
            <a:r>
              <a:rPr lang="de-DE" sz="1400" b="0" i="0" noProof="0" dirty="0">
                <a:solidFill>
                  <a:schemeClr val="bg1">
                    <a:lumMod val="75000"/>
                  </a:schemeClr>
                </a:solidFill>
                <a:effectLst/>
                <a:latin typeface="Arial" panose="020B0604020202020204" pitchFamily="34" charset="0"/>
              </a:rPr>
              <a:t>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600" noProof="0" dirty="0">
              <a:solidFill>
                <a:schemeClr val="bg1">
                  <a:lumMod val="75000"/>
                </a:schemeClr>
              </a:solidFill>
            </a:endParaRPr>
          </a:p>
        </p:txBody>
      </p:sp>
      <p:sp>
        <p:nvSpPr>
          <p:cNvPr id="16" name="TextBox 15">
            <a:extLst>
              <a:ext uri="{FF2B5EF4-FFF2-40B4-BE49-F238E27FC236}">
                <a16:creationId xmlns:a16="http://schemas.microsoft.com/office/drawing/2014/main" id="{956B3F4D-2C52-41CE-8640-ADD8BA6FB179}"/>
              </a:ext>
            </a:extLst>
          </p:cNvPr>
          <p:cNvSpPr txBox="1"/>
          <p:nvPr/>
        </p:nvSpPr>
        <p:spPr>
          <a:xfrm>
            <a:off x="1242401" y="3794384"/>
            <a:ext cx="6659195" cy="1564531"/>
          </a:xfrm>
          <a:prstGeom prst="rect">
            <a:avLst/>
          </a:prstGeom>
          <a:solidFill>
            <a:srgbClr val="99FF99"/>
          </a:solidFill>
        </p:spPr>
        <p:txBody>
          <a:bodyPr wrap="square" lIns="25400" tIns="12700" rIns="25400" bIns="12700" rtlCol="0">
            <a:spAutoFit/>
          </a:bodyPr>
          <a:lstStyle/>
          <a:p>
            <a:r>
              <a:rPr lang="de-DE" sz="1200" i="1" noProof="0" dirty="0">
                <a:solidFill>
                  <a:schemeClr val="bg1">
                    <a:lumMod val="75000"/>
                  </a:schemeClr>
                </a:solidFill>
              </a:rPr>
              <a:t>Was bedeutet es, wenn man sagt, dass AMD „exsudativ“ ist?</a:t>
            </a:r>
          </a:p>
          <a:p>
            <a:r>
              <a:rPr lang="de-DE" sz="1200" noProof="0" dirty="0">
                <a:solidFill>
                  <a:schemeClr val="bg1">
                    <a:lumMod val="75000"/>
                  </a:schemeClr>
                </a:solidFill>
              </a:rPr>
              <a:t>Es bedeutet, dass eine neovaskuläre Membran (fast immer  choroidaler  Ursprungs) vorhanden ist</a:t>
            </a:r>
          </a:p>
          <a:p>
            <a:endParaRPr lang="de-DE" sz="1400" i="1" noProof="0" dirty="0">
              <a:solidFill>
                <a:schemeClr val="bg1">
                  <a:lumMod val="75000"/>
                </a:schemeClr>
              </a:solidFill>
            </a:endParaRPr>
          </a:p>
          <a:p>
            <a:r>
              <a:rPr lang="de-DE" sz="1200" i="1" noProof="0" dirty="0">
                <a:solidFill>
                  <a:srgbClr val="FF0000"/>
                </a:solidFill>
              </a:rPr>
              <a:t>Aus welchen </a:t>
            </a:r>
            <a:r>
              <a:rPr lang="de-DE" sz="1200" i="1" noProof="0" dirty="0">
                <a:solidFill>
                  <a:srgbClr val="CBD0D0"/>
                </a:solidFill>
              </a:rPr>
              <a:t>Gefäßen</a:t>
            </a:r>
            <a:r>
              <a:rPr lang="de-DE" sz="1200" i="1" noProof="0" dirty="0">
                <a:solidFill>
                  <a:srgbClr val="FF0000"/>
                </a:solidFill>
              </a:rPr>
              <a:t> entsteht die neovaskuläre Membran?</a:t>
            </a:r>
          </a:p>
          <a:p>
            <a:r>
              <a:rPr lang="de-DE" sz="1200" b="1" noProof="0" dirty="0">
                <a:solidFill>
                  <a:srgbClr val="FF0000"/>
                </a:solidFill>
              </a:rPr>
              <a:t>Die Choriokapillaris (mit einer Ausnahme, auf die später eingegangen wird)</a:t>
            </a:r>
          </a:p>
          <a:p>
            <a:endParaRPr lang="de-DE" sz="1400" b="1" noProof="0" dirty="0">
              <a:solidFill>
                <a:srgbClr val="FF0000"/>
              </a:solidFill>
            </a:endParaRPr>
          </a:p>
          <a:p>
            <a:r>
              <a:rPr lang="de-DE" sz="1200" i="1" noProof="0" dirty="0">
                <a:solidFill>
                  <a:schemeClr val="bg1">
                    <a:lumMod val="75000"/>
                  </a:schemeClr>
                </a:solidFill>
              </a:rPr>
              <a:t>Was klagt ein Patient, wenn sich eine MNV entwickelt?</a:t>
            </a:r>
          </a:p>
          <a:p>
            <a:r>
              <a:rPr lang="de-DE" sz="1200" noProof="0" dirty="0">
                <a:solidFill>
                  <a:schemeClr val="bg1">
                    <a:lumMod val="75000"/>
                  </a:schemeClr>
                </a:solidFill>
              </a:rPr>
              <a:t>Plötzliche Sehverschlechterung, Metamorphopsie und/oder ein parazentrales Skotom</a:t>
            </a:r>
          </a:p>
        </p:txBody>
      </p:sp>
      <p:sp>
        <p:nvSpPr>
          <p:cNvPr id="14" name="Oval 13">
            <a:extLst>
              <a:ext uri="{FF2B5EF4-FFF2-40B4-BE49-F238E27FC236}">
                <a16:creationId xmlns:a16="http://schemas.microsoft.com/office/drawing/2014/main" id="{5189012C-7BD5-49AC-9F4B-1A5884B0E11C}"/>
              </a:ext>
            </a:extLst>
          </p:cNvPr>
          <p:cNvSpPr/>
          <p:nvPr/>
        </p:nvSpPr>
        <p:spPr>
          <a:xfrm>
            <a:off x="457200" y="5519530"/>
            <a:ext cx="5867400" cy="604906"/>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8" name="Frame 17">
            <a:extLst>
              <a:ext uri="{FF2B5EF4-FFF2-40B4-BE49-F238E27FC236}">
                <a16:creationId xmlns:a16="http://schemas.microsoft.com/office/drawing/2014/main" id="{48F3915C-728D-9628-EB82-891D19FFF352}"/>
              </a:ext>
            </a:extLst>
          </p:cNvPr>
          <p:cNvSpPr/>
          <p:nvPr/>
        </p:nvSpPr>
        <p:spPr>
          <a:xfrm>
            <a:off x="1143000" y="4267200"/>
            <a:ext cx="5715000" cy="689652"/>
          </a:xfrm>
          <a:prstGeom prst="frame">
            <a:avLst>
              <a:gd name="adj1" fmla="val 16343"/>
            </a:avLst>
          </a:prstGeom>
          <a:solidFill>
            <a:schemeClr val="accent6">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5" name="TextBox 14">
            <a:extLst>
              <a:ext uri="{FF2B5EF4-FFF2-40B4-BE49-F238E27FC236}">
                <a16:creationId xmlns:a16="http://schemas.microsoft.com/office/drawing/2014/main" id="{4D5B5D30-37E7-4EC4-B46F-38D734B15B42}"/>
              </a:ext>
            </a:extLst>
          </p:cNvPr>
          <p:cNvSpPr txBox="1"/>
          <p:nvPr/>
        </p:nvSpPr>
        <p:spPr>
          <a:xfrm>
            <a:off x="571498" y="3449695"/>
            <a:ext cx="6770270" cy="518091"/>
          </a:xfrm>
          <a:prstGeom prst="rect">
            <a:avLst/>
          </a:prstGeom>
          <a:solidFill>
            <a:schemeClr val="accent6">
              <a:lumMod val="40000"/>
              <a:lumOff val="60000"/>
            </a:schemeClr>
          </a:solidFill>
          <a:ln>
            <a:solidFill>
              <a:schemeClr val="tx1"/>
            </a:solidFill>
          </a:ln>
        </p:spPr>
        <p:txBody>
          <a:bodyPr wrap="square" lIns="25400" tIns="12700" rIns="25400" bIns="12700" rtlCol="0">
            <a:spAutoFit/>
          </a:bodyPr>
          <a:lstStyle/>
          <a:p>
            <a:pPr algn="ctr"/>
            <a:r>
              <a:rPr lang="de-DE" sz="1600" i="1" noProof="0" dirty="0">
                <a:effectLst>
                  <a:outerShdw blurRad="38100" dist="38100" dir="2700000" algn="tl">
                    <a:srgbClr val="000000">
                      <a:alpha val="43137"/>
                    </a:srgbClr>
                  </a:outerShdw>
                </a:effectLst>
              </a:rPr>
              <a:t>Typ 3 ist die </a:t>
            </a:r>
            <a:r>
              <a:rPr lang="de-DE" sz="1600" b="1" i="1" noProof="0" dirty="0">
                <a:effectLst>
                  <a:outerShdw blurRad="38100" dist="38100" dir="2700000" algn="tl">
                    <a:srgbClr val="000000">
                      <a:alpha val="43137"/>
                    </a:srgbClr>
                  </a:outerShdw>
                </a:effectLst>
              </a:rPr>
              <a:t>Ausnahme </a:t>
            </a:r>
            <a:r>
              <a:rPr lang="de-DE" sz="1600" i="1" noProof="0" dirty="0">
                <a:effectLst>
                  <a:outerShdw blurRad="38100" dist="38100" dir="2700000" algn="tl">
                    <a:srgbClr val="000000">
                      <a:alpha val="43137"/>
                    </a:srgbClr>
                  </a:outerShdw>
                </a:effectLst>
              </a:rPr>
              <a:t>von der Aussage „MNV haben ihren Ursprung in der Choriokapillaris“, auf die vor einigen Folien Bezug genommen wurde</a:t>
            </a:r>
          </a:p>
        </p:txBody>
      </p:sp>
      <p:sp>
        <p:nvSpPr>
          <p:cNvPr id="20" name="Arrow: U-Turn 19">
            <a:extLst>
              <a:ext uri="{FF2B5EF4-FFF2-40B4-BE49-F238E27FC236}">
                <a16:creationId xmlns:a16="http://schemas.microsoft.com/office/drawing/2014/main" id="{BF08D227-9664-AD9A-5B10-F7D7515B7429}"/>
              </a:ext>
            </a:extLst>
          </p:cNvPr>
          <p:cNvSpPr/>
          <p:nvPr/>
        </p:nvSpPr>
        <p:spPr>
          <a:xfrm rot="5400000">
            <a:off x="6663664" y="4046702"/>
            <a:ext cx="923511" cy="687240"/>
          </a:xfrm>
          <a:prstGeom prst="uturnArrow">
            <a:avLst>
              <a:gd name="adj1" fmla="val 25000"/>
              <a:gd name="adj2" fmla="val 25000"/>
              <a:gd name="adj3" fmla="val 25000"/>
              <a:gd name="adj4" fmla="val 43750"/>
              <a:gd name="adj5" fmla="val 100000"/>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solidFill>
                <a:schemeClr val="tx1"/>
              </a:solidFill>
            </a:endParaRPr>
          </a:p>
        </p:txBody>
      </p:sp>
      <p:sp>
        <p:nvSpPr>
          <p:cNvPr id="17" name="TextBox 16">
            <a:extLst>
              <a:ext uri="{FF2B5EF4-FFF2-40B4-BE49-F238E27FC236}">
                <a16:creationId xmlns:a16="http://schemas.microsoft.com/office/drawing/2014/main" id="{B5DD5930-21F5-B886-6B51-D0F8B5B59781}"/>
              </a:ext>
            </a:extLst>
          </p:cNvPr>
          <p:cNvSpPr txBox="1"/>
          <p:nvPr/>
        </p:nvSpPr>
        <p:spPr>
          <a:xfrm>
            <a:off x="160900" y="2140035"/>
            <a:ext cx="8612039" cy="1256754"/>
          </a:xfrm>
          <a:prstGeom prst="rect">
            <a:avLst/>
          </a:prstGeom>
          <a:solidFill>
            <a:schemeClr val="accent6">
              <a:lumMod val="75000"/>
            </a:schemeClr>
          </a:solidFill>
        </p:spPr>
        <p:txBody>
          <a:bodyPr wrap="square" lIns="25400" tIns="12700" rIns="25400" bIns="12700" rtlCol="0">
            <a:spAutoFit/>
          </a:bodyPr>
          <a:lstStyle/>
          <a:p>
            <a:r>
              <a:rPr lang="de-DE" sz="1600" i="1" noProof="0" dirty="0">
                <a:solidFill>
                  <a:schemeClr val="bg1"/>
                </a:solidFill>
              </a:rPr>
              <a:t>Bezeichnen wir also etwas als „choroidale“ MNV, wenn es nicht aus der Aderhaut stammt? Erklären Sie mir das bitte.</a:t>
            </a:r>
          </a:p>
          <a:p>
            <a:r>
              <a:rPr lang="de-DE" sz="1600" noProof="0" dirty="0">
                <a:solidFill>
                  <a:schemeClr val="bg1"/>
                </a:solidFill>
              </a:rPr>
              <a:t>Ich kann es nicht, und das </a:t>
            </a:r>
            <a:r>
              <a:rPr lang="de-DE" sz="1600" i="1" noProof="0" dirty="0">
                <a:solidFill>
                  <a:schemeClr val="bg1"/>
                </a:solidFill>
              </a:rPr>
              <a:t>BCSC </a:t>
            </a:r>
            <a:r>
              <a:rPr lang="de-DE" sz="1600" noProof="0" dirty="0">
                <a:solidFill>
                  <a:schemeClr val="bg1"/>
                </a:solidFill>
              </a:rPr>
              <a:t>versucht es auch nicht mehr. </a:t>
            </a:r>
            <a:r>
              <a:rPr lang="de-DE" sz="1600" noProof="0" dirty="0">
                <a:solidFill>
                  <a:srgbClr val="FFFF00"/>
                </a:solidFill>
              </a:rPr>
              <a:t>Stattdessen bevorzugen sie nun </a:t>
            </a:r>
            <a:r>
              <a:rPr lang="de-DE" sz="1600" i="1" noProof="0" dirty="0">
                <a:solidFill>
                  <a:srgbClr val="FFFF00"/>
                </a:solidFill>
              </a:rPr>
              <a:t>„makuläre Neovaskularisation“ </a:t>
            </a:r>
            <a:r>
              <a:rPr lang="de-DE" sz="1600" noProof="0" dirty="0">
                <a:solidFill>
                  <a:srgbClr val="FFFF00"/>
                </a:solidFill>
              </a:rPr>
              <a:t>(MNV) als allgemeinen Begriff für die mit AMD verbundene Neovaskularisation.</a:t>
            </a:r>
          </a:p>
        </p:txBody>
      </p:sp>
    </p:spTree>
    <p:extLst>
      <p:ext uri="{BB962C8B-B14F-4D97-AF65-F5344CB8AC3E}">
        <p14:creationId xmlns:p14="http://schemas.microsoft.com/office/powerpoint/2010/main" val="1807741523"/>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31F880-F77C-2D96-B816-A80EA11CE6E8}"/>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247715F0-CDF1-55B0-F65E-27F4A2DE6620}"/>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81C39ED-DBDB-CB2A-220B-6ABD89723ACB}"/>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78B8DD2F-72F0-DF16-3E77-A4F44024513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449835E0-2C52-5DF7-F037-984EE850B00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1AD69D20-6CAE-C803-E923-DCC03FE8180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8FD9AC54-3EF7-A316-6C2A-0AF790422BC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209</a:t>
            </a:fld>
            <a:endParaRPr lang="de-DE" noProof="0" dirty="0"/>
          </a:p>
        </p:txBody>
      </p:sp>
      <p:sp>
        <p:nvSpPr>
          <p:cNvPr id="9" name="Content Placeholder 5">
            <a:extLst>
              <a:ext uri="{FF2B5EF4-FFF2-40B4-BE49-F238E27FC236}">
                <a16:creationId xmlns:a16="http://schemas.microsoft.com/office/drawing/2014/main" id="{890C5628-F38B-F43A-5D13-C1689D24208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8547DB48-E7AD-0FD3-D566-B540D5A548D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665CAFC7-8E2B-3FEE-D6AD-836EC58B389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DAD1B964-4D23-A05D-B3D1-22DFC4D1AEE7}"/>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334DECAF-96C1-FF90-A568-671CE8D69022}"/>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CD00366B-4FD5-0734-0046-368E148790FD}"/>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rgbClr val="000000"/>
                </a:solidFill>
              </a:rPr>
              <a:t>--Typ 1</a:t>
            </a:r>
            <a:r>
              <a:rPr lang="de-DE" sz="1400" noProof="0" dirty="0">
                <a:solidFill>
                  <a:schemeClr val="bg1">
                    <a:lumMod val="75000"/>
                  </a:schemeClr>
                </a:solidFill>
              </a:rPr>
              <a:t>: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400" noProof="0" dirty="0">
              <a:solidFill>
                <a:schemeClr val="bg1">
                  <a:lumMod val="75000"/>
                </a:schemeClr>
              </a:solidFill>
            </a:endParaRPr>
          </a:p>
          <a:p>
            <a:r>
              <a:rPr lang="de-DE" sz="1400" noProof="0" dirty="0">
                <a:solidFill>
                  <a:srgbClr val="000000"/>
                </a:solidFill>
              </a:rPr>
              <a:t>--</a:t>
            </a:r>
            <a:r>
              <a:rPr lang="de-DE" sz="1400" dirty="0">
                <a:solidFill>
                  <a:srgbClr val="000000"/>
                </a:solidFill>
              </a:rPr>
              <a:t>Typ 2</a:t>
            </a:r>
            <a:r>
              <a:rPr lang="de-DE" sz="1400" dirty="0">
                <a:solidFill>
                  <a:schemeClr val="bg1">
                    <a:lumMod val="75000"/>
                  </a:schemeClr>
                </a:solidFill>
              </a:rPr>
              <a:t>: </a:t>
            </a:r>
            <a:r>
              <a:rPr lang="de-DE" sz="1400" noProof="0" dirty="0">
                <a:solidFill>
                  <a:schemeClr val="bg1">
                    <a:lumMod val="75000"/>
                  </a:schemeClr>
                </a:solidFill>
              </a:rPr>
              <a:t>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solidFill>
                  <a:srgbClr val="000000"/>
                </a:solidFill>
              </a:rPr>
              <a:t>--</a:t>
            </a:r>
            <a:r>
              <a:rPr lang="de-DE" sz="1400" dirty="0">
                <a:solidFill>
                  <a:srgbClr val="000000"/>
                </a:solidFill>
              </a:rPr>
              <a:t>Typ 3</a:t>
            </a:r>
            <a:r>
              <a:rPr lang="de-DE" sz="1400" dirty="0">
                <a:solidFill>
                  <a:schemeClr val="bg1">
                    <a:lumMod val="75000"/>
                  </a:schemeClr>
                </a:solidFill>
              </a:rPr>
              <a:t>: </a:t>
            </a:r>
            <a:r>
              <a:rPr lang="de-DE" sz="1400" noProof="0" dirty="0">
                <a:solidFill>
                  <a:schemeClr val="bg1">
                    <a:lumMod val="75000"/>
                  </a:schemeClr>
                </a:solidFill>
              </a:rPr>
              <a:t>MNV entsteht </a:t>
            </a:r>
            <a:r>
              <a:rPr lang="de-DE" sz="1400" b="0" i="0" noProof="0" dirty="0">
                <a:solidFill>
                  <a:schemeClr val="bg1">
                    <a:lumMod val="75000"/>
                  </a:schemeClr>
                </a:solidFill>
                <a:effectLst/>
                <a:latin typeface="Arial" panose="020B0604020202020204" pitchFamily="34" charset="0"/>
              </a:rPr>
              <a:t>aus dem tiefen Kapillarplexus der Netzhaut 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400" noProof="0" dirty="0">
              <a:solidFill>
                <a:schemeClr val="bg1">
                  <a:lumMod val="75000"/>
                </a:schemeClr>
              </a:solidFill>
            </a:endParaRPr>
          </a:p>
        </p:txBody>
      </p:sp>
      <p:sp>
        <p:nvSpPr>
          <p:cNvPr id="14" name="TextBox 13">
            <a:extLst>
              <a:ext uri="{FF2B5EF4-FFF2-40B4-BE49-F238E27FC236}">
                <a16:creationId xmlns:a16="http://schemas.microsoft.com/office/drawing/2014/main" id="{2AD3BFC7-232B-E55B-F9A8-4FE6A067FFCD}"/>
              </a:ext>
            </a:extLst>
          </p:cNvPr>
          <p:cNvSpPr txBox="1"/>
          <p:nvPr/>
        </p:nvSpPr>
        <p:spPr>
          <a:xfrm>
            <a:off x="2205757" y="4205570"/>
            <a:ext cx="4644887" cy="2031325"/>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FF0000"/>
                </a:solidFill>
              </a:rPr>
              <a:t>Welcher der drei Typen tritt bei AMD am häufigsten auf?</a:t>
            </a:r>
          </a:p>
          <a:p>
            <a:r>
              <a:rPr lang="de-DE" sz="1400" noProof="0" dirty="0">
                <a:solidFill>
                  <a:srgbClr val="FFFF00"/>
                </a:solidFill>
              </a:rPr>
              <a:t>Typ 1</a:t>
            </a:r>
          </a:p>
          <a:p>
            <a:endParaRPr lang="de-DE" sz="1400" i="1" noProof="0" dirty="0">
              <a:solidFill>
                <a:srgbClr val="FFFF00"/>
              </a:solidFill>
            </a:endParaRPr>
          </a:p>
          <a:p>
            <a:r>
              <a:rPr lang="de-DE" sz="1400" i="1" noProof="0" dirty="0">
                <a:solidFill>
                  <a:srgbClr val="FFFF00"/>
                </a:solidFill>
              </a:rPr>
              <a:t>Typ 2 MNV steht in engem Zusammenhang mit welcher Erkrankung (es handelt sich nicht um AMD)?</a:t>
            </a:r>
          </a:p>
          <a:p>
            <a:r>
              <a:rPr lang="de-DE" sz="1400" noProof="0" dirty="0">
                <a:solidFill>
                  <a:srgbClr val="FFFF00"/>
                </a:solidFill>
              </a:rPr>
              <a:t>Okuläre Histoplasmose (OHS)</a:t>
            </a:r>
          </a:p>
          <a:p>
            <a:endParaRPr lang="de-DE" sz="1400" i="1" noProof="0" dirty="0">
              <a:solidFill>
                <a:srgbClr val="FFFF00"/>
              </a:solidFill>
            </a:endParaRPr>
          </a:p>
          <a:p>
            <a:r>
              <a:rPr lang="de-DE" sz="1400" i="1" noProof="0" dirty="0">
                <a:solidFill>
                  <a:srgbClr val="FFFF00"/>
                </a:solidFill>
              </a:rPr>
              <a:t>Unter welchem anderen Namen ist Typ 3 bekannt?</a:t>
            </a:r>
          </a:p>
          <a:p>
            <a:r>
              <a:rPr lang="de-DE" sz="1400" noProof="0" dirty="0">
                <a:solidFill>
                  <a:srgbClr val="FFFF00"/>
                </a:solidFill>
              </a:rPr>
              <a:t>Retinale angiomatöse Proliferation (RAP)</a:t>
            </a:r>
          </a:p>
        </p:txBody>
      </p:sp>
    </p:spTree>
    <p:extLst>
      <p:ext uri="{BB962C8B-B14F-4D97-AF65-F5344CB8AC3E}">
        <p14:creationId xmlns:p14="http://schemas.microsoft.com/office/powerpoint/2010/main" val="407140095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96FDC4-BAF2-0B33-D789-41AB434D43FF}"/>
            </a:ext>
          </a:extLst>
        </p:cNvPr>
        <p:cNvGrpSpPr/>
        <p:nvPr/>
      </p:nvGrpSpPr>
      <p:grpSpPr>
        <a:xfrm>
          <a:off x="0" y="0"/>
          <a:ext cx="0" cy="0"/>
          <a:chOff x="0" y="0"/>
          <a:chExt cx="0" cy="0"/>
        </a:xfrm>
      </p:grpSpPr>
      <p:sp>
        <p:nvSpPr>
          <p:cNvPr id="8" name="Rectangle 5">
            <a:extLst>
              <a:ext uri="{FF2B5EF4-FFF2-40B4-BE49-F238E27FC236}">
                <a16:creationId xmlns:a16="http://schemas.microsoft.com/office/drawing/2014/main" id="{50F79223-B4F6-F89A-BF56-8C065BD5B37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6">
            <a:extLst>
              <a:ext uri="{FF2B5EF4-FFF2-40B4-BE49-F238E27FC236}">
                <a16:creationId xmlns:a16="http://schemas.microsoft.com/office/drawing/2014/main" id="{421299AA-8AF9-444D-5E28-85C2D7E1AA83}"/>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1C52BA7C-BBC6-37A0-B26D-A1729E503EF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B5C0458-3E5F-5BED-6B3E-018C6B2F828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21</a:t>
            </a:fld>
            <a:endParaRPr lang="de-DE" noProof="0" dirty="0"/>
          </a:p>
        </p:txBody>
      </p:sp>
      <p:sp>
        <p:nvSpPr>
          <p:cNvPr id="9" name="Content Placeholder 5">
            <a:extLst>
              <a:ext uri="{FF2B5EF4-FFF2-40B4-BE49-F238E27FC236}">
                <a16:creationId xmlns:a16="http://schemas.microsoft.com/office/drawing/2014/main" id="{7C6D7EAB-7276-A689-9B66-4430DDF7D492}"/>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AMD</a:t>
            </a: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a:t>
            </a:r>
            <a:r>
              <a:rPr lang="de-DE" sz="1800" b="1" noProof="0" dirty="0">
                <a:solidFill>
                  <a:srgbClr val="0000FF"/>
                </a:solidFill>
                <a:latin typeface="Arial" panose="020B0604020202020204" pitchFamily="34" charset="0"/>
              </a:rPr>
              <a:t>Drusen </a:t>
            </a:r>
            <a:r>
              <a:rPr lang="de-DE" sz="1800" noProof="0" dirty="0">
                <a:solidFill>
                  <a:schemeClr val="bg1">
                    <a:lumMod val="75000"/>
                  </a:schemeClr>
                </a:solidFill>
                <a:latin typeface="Arial" panose="020B0604020202020204" pitchFamily="34" charset="0"/>
              </a:rPr>
              <a:t>in der Makula</a:t>
            </a:r>
          </a:p>
        </p:txBody>
      </p:sp>
      <p:sp>
        <p:nvSpPr>
          <p:cNvPr id="2" name="TextBox 1">
            <a:extLst>
              <a:ext uri="{FF2B5EF4-FFF2-40B4-BE49-F238E27FC236}">
                <a16:creationId xmlns:a16="http://schemas.microsoft.com/office/drawing/2014/main" id="{1626CD8B-2D6E-AA71-62CA-AE6155DF878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Oval 2">
            <a:extLst>
              <a:ext uri="{FF2B5EF4-FFF2-40B4-BE49-F238E27FC236}">
                <a16:creationId xmlns:a16="http://schemas.microsoft.com/office/drawing/2014/main" id="{873E7FC5-4F9B-0403-24D6-51E5B3162A08}"/>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TextBox 9">
            <a:extLst>
              <a:ext uri="{FF2B5EF4-FFF2-40B4-BE49-F238E27FC236}">
                <a16:creationId xmlns:a16="http://schemas.microsoft.com/office/drawing/2014/main" id="{DF0E3991-7231-D891-8F78-A01540B0DBD8}"/>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endParaRPr lang="de-DE" sz="1400" i="1" noProof="0" dirty="0">
              <a:solidFill>
                <a:srgbClr val="D8D684"/>
              </a:solidFill>
            </a:endParaRPr>
          </a:p>
          <a:p>
            <a:r>
              <a:rPr lang="de-DE" sz="1400" noProof="0" dirty="0">
                <a:solidFill>
                  <a:srgbClr val="D8D684"/>
                </a:solidFill>
              </a:rPr>
              <a:t>Aggregate von Material im äußeren Netzhautraum</a:t>
            </a:r>
          </a:p>
          <a:p>
            <a:endParaRPr lang="de-DE" sz="1400" noProof="0" dirty="0">
              <a:solidFill>
                <a:srgbClr val="D8D684"/>
              </a:solidFill>
            </a:endParaRPr>
          </a:p>
          <a:p>
            <a:r>
              <a:rPr lang="de-DE" sz="1400" i="1" noProof="0" dirty="0">
                <a:solidFill>
                  <a:srgbClr val="D8D684"/>
                </a:solidFill>
              </a:rPr>
              <a:t>Aus welchen Substanzen besteht dieses Material?</a:t>
            </a:r>
          </a:p>
          <a:p>
            <a:r>
              <a:rPr lang="de-DE" sz="1400" noProof="0" dirty="0">
                <a:solidFill>
                  <a:srgbClr val="D8D684"/>
                </a:solidFill>
              </a:rPr>
              <a:t>Proteine und Lipide – hauptsächlich von den Photorezeptoren abgestoßene Ablagerungen</a:t>
            </a:r>
          </a:p>
          <a:p>
            <a:endParaRPr lang="de-DE" sz="1400" i="1" noProof="0" dirty="0">
              <a:solidFill>
                <a:srgbClr val="D8D684"/>
              </a:solidFill>
            </a:endParaRPr>
          </a:p>
          <a:p>
            <a:r>
              <a:rPr lang="de-DE" sz="1400" i="1" noProof="0" dirty="0">
                <a:solidFill>
                  <a:srgbClr val="D8D684"/>
                </a:solidFill>
              </a:rPr>
              <a:t>Wie werden Drusen klassifiziert?</a:t>
            </a:r>
          </a:p>
          <a:p>
            <a:r>
              <a:rPr lang="de-DE" sz="1400" noProof="0" dirty="0">
                <a:solidFill>
                  <a:srgbClr val="D8D684"/>
                </a:solidFill>
              </a:rPr>
              <a:t>Es gibt mehrere Möglichkeiten:</a:t>
            </a:r>
          </a:p>
        </p:txBody>
      </p:sp>
      <p:grpSp>
        <p:nvGrpSpPr>
          <p:cNvPr id="7" name="Gruppieren 6">
            <a:extLst>
              <a:ext uri="{FF2B5EF4-FFF2-40B4-BE49-F238E27FC236}">
                <a16:creationId xmlns:a16="http://schemas.microsoft.com/office/drawing/2014/main" id="{40443176-5961-B85E-EF7E-BB3A3436468C}"/>
              </a:ext>
            </a:extLst>
          </p:cNvPr>
          <p:cNvGrpSpPr/>
          <p:nvPr/>
        </p:nvGrpSpPr>
        <p:grpSpPr>
          <a:xfrm>
            <a:off x="6956040" y="2062038"/>
            <a:ext cx="1121162" cy="533400"/>
            <a:chOff x="6956040" y="2062038"/>
            <a:chExt cx="1121162" cy="533400"/>
          </a:xfrm>
        </p:grpSpPr>
        <p:sp>
          <p:nvSpPr>
            <p:cNvPr id="12" name="Oval 2">
              <a:extLst>
                <a:ext uri="{FF2B5EF4-FFF2-40B4-BE49-F238E27FC236}">
                  <a16:creationId xmlns:a16="http://schemas.microsoft.com/office/drawing/2014/main" id="{285B40B9-7847-81F5-4126-0047B7C2BEEE}"/>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3" name="Textfeld 12">
              <a:extLst>
                <a:ext uri="{FF2B5EF4-FFF2-40B4-BE49-F238E27FC236}">
                  <a16:creationId xmlns:a16="http://schemas.microsoft.com/office/drawing/2014/main" id="{5F1BE5CA-008C-B9C2-A84F-AA1FFD515597}"/>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1328328094"/>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927907-6BEB-A781-8251-C3C8C3E41ACA}"/>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A148CC46-BB75-FDE4-85A2-547ED06195D1}"/>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9D10ED76-994F-6AB1-E5E7-17197E0C1E58}"/>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8F996290-DC28-6B2F-F2EB-E13C6CC1984C}"/>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1EF239D-E1F7-C01E-68CC-BCB84A75D8F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ED999299-56B6-306A-B8CD-974CAF7F9C0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B4971240-F207-557B-CD91-BCEAB542CF6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210</a:t>
            </a:fld>
            <a:endParaRPr lang="de-DE" noProof="0" dirty="0"/>
          </a:p>
        </p:txBody>
      </p:sp>
      <p:sp>
        <p:nvSpPr>
          <p:cNvPr id="9" name="Content Placeholder 5">
            <a:extLst>
              <a:ext uri="{FF2B5EF4-FFF2-40B4-BE49-F238E27FC236}">
                <a16:creationId xmlns:a16="http://schemas.microsoft.com/office/drawing/2014/main" id="{5F3B03BD-6797-2A30-A585-F7AD636F75B4}"/>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B5D9169C-D296-7531-D77C-CF0183F41E8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F7A7E6B6-837E-C74D-3F51-2011B3E3DB0A}"/>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CB95CC27-EEB0-CB1B-EF7B-31A0532D222A}"/>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2DA86AB3-292F-6EE4-DC90-97338CD8DD99}"/>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F276DFBD-7793-22CE-3EBC-2BCFA71E71C4}"/>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rgbClr val="000000"/>
                </a:solidFill>
              </a:rPr>
              <a:t>--</a:t>
            </a:r>
            <a:r>
              <a:rPr lang="de-DE" sz="1400" b="1" noProof="0" dirty="0">
                <a:solidFill>
                  <a:srgbClr val="000000"/>
                </a:solidFill>
              </a:rPr>
              <a:t>Typ 1</a:t>
            </a:r>
            <a:r>
              <a:rPr lang="de-DE" sz="1400" noProof="0" dirty="0">
                <a:solidFill>
                  <a:schemeClr val="bg1">
                    <a:lumMod val="75000"/>
                  </a:schemeClr>
                </a:solidFill>
              </a:rPr>
              <a:t>: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400" noProof="0" dirty="0">
              <a:solidFill>
                <a:schemeClr val="bg1">
                  <a:lumMod val="75000"/>
                </a:schemeClr>
              </a:solidFill>
            </a:endParaRPr>
          </a:p>
          <a:p>
            <a:r>
              <a:rPr lang="de-DE" sz="1400" noProof="0" dirty="0">
                <a:solidFill>
                  <a:schemeClr val="bg1">
                    <a:lumMod val="75000"/>
                  </a:schemeClr>
                </a:solidFill>
              </a:rPr>
              <a:t>--</a:t>
            </a:r>
            <a:r>
              <a:rPr lang="de-DE" sz="1400" dirty="0">
                <a:solidFill>
                  <a:schemeClr val="bg1">
                    <a:lumMod val="75000"/>
                  </a:schemeClr>
                </a:solidFill>
              </a:rPr>
              <a:t>Typ 2: </a:t>
            </a:r>
            <a:r>
              <a:rPr lang="de-DE" sz="1400" noProof="0" dirty="0">
                <a:solidFill>
                  <a:schemeClr val="bg1">
                    <a:lumMod val="75000"/>
                  </a:schemeClr>
                </a:solidFill>
              </a:rPr>
              <a:t>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solidFill>
                  <a:schemeClr val="bg1">
                    <a:lumMod val="75000"/>
                  </a:schemeClr>
                </a:solidFill>
              </a:rPr>
              <a:t>--</a:t>
            </a:r>
            <a:r>
              <a:rPr lang="de-DE" sz="1400" dirty="0">
                <a:solidFill>
                  <a:schemeClr val="bg1">
                    <a:lumMod val="75000"/>
                  </a:schemeClr>
                </a:solidFill>
              </a:rPr>
              <a:t>Typ 3: </a:t>
            </a:r>
            <a:r>
              <a:rPr lang="de-DE" sz="1400" noProof="0" dirty="0">
                <a:solidFill>
                  <a:schemeClr val="bg1">
                    <a:lumMod val="75000"/>
                  </a:schemeClr>
                </a:solidFill>
              </a:rPr>
              <a:t>MNV entsteht </a:t>
            </a:r>
            <a:r>
              <a:rPr lang="de-DE" sz="1400" b="0" i="0" noProof="0" dirty="0">
                <a:solidFill>
                  <a:schemeClr val="bg1">
                    <a:lumMod val="75000"/>
                  </a:schemeClr>
                </a:solidFill>
                <a:effectLst/>
                <a:latin typeface="Arial" panose="020B0604020202020204" pitchFamily="34" charset="0"/>
              </a:rPr>
              <a:t>aus dem tiefen Kapillarplexus der Netzhaut 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400" noProof="0" dirty="0">
              <a:solidFill>
                <a:schemeClr val="bg1">
                  <a:lumMod val="75000"/>
                </a:schemeClr>
              </a:solidFill>
            </a:endParaRPr>
          </a:p>
        </p:txBody>
      </p:sp>
      <p:sp>
        <p:nvSpPr>
          <p:cNvPr id="14" name="TextBox 13">
            <a:extLst>
              <a:ext uri="{FF2B5EF4-FFF2-40B4-BE49-F238E27FC236}">
                <a16:creationId xmlns:a16="http://schemas.microsoft.com/office/drawing/2014/main" id="{28591857-4C73-0415-5BD6-8CBBC7CBBC88}"/>
              </a:ext>
            </a:extLst>
          </p:cNvPr>
          <p:cNvSpPr txBox="1"/>
          <p:nvPr/>
        </p:nvSpPr>
        <p:spPr>
          <a:xfrm>
            <a:off x="2205757" y="4205570"/>
            <a:ext cx="4644887" cy="2031325"/>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FF0000"/>
                </a:solidFill>
              </a:rPr>
              <a:t>Welcher der drei Typen tritt bei AMD am häufigsten auf?</a:t>
            </a:r>
          </a:p>
          <a:p>
            <a:r>
              <a:rPr lang="de-DE" sz="1400" noProof="0" dirty="0">
                <a:solidFill>
                  <a:srgbClr val="FF0000"/>
                </a:solidFill>
              </a:rPr>
              <a:t>Typ 1</a:t>
            </a:r>
          </a:p>
          <a:p>
            <a:endParaRPr lang="de-DE" sz="1400" i="1" noProof="0" dirty="0">
              <a:solidFill>
                <a:srgbClr val="FFFF00"/>
              </a:solidFill>
            </a:endParaRPr>
          </a:p>
          <a:p>
            <a:r>
              <a:rPr lang="de-DE" sz="1400" i="1" noProof="0" dirty="0">
                <a:solidFill>
                  <a:srgbClr val="FFFF00"/>
                </a:solidFill>
              </a:rPr>
              <a:t>Typ 2 MNV steht in engem Zusammenhang mit welcher Erkrankung (es handelt sich nicht um AMD)?</a:t>
            </a:r>
          </a:p>
          <a:p>
            <a:r>
              <a:rPr lang="de-DE" sz="1400" noProof="0" dirty="0">
                <a:solidFill>
                  <a:srgbClr val="FFFF00"/>
                </a:solidFill>
              </a:rPr>
              <a:t>Okuläre Histoplasmose (OHS)</a:t>
            </a:r>
          </a:p>
          <a:p>
            <a:endParaRPr lang="de-DE" sz="1400" i="1" noProof="0" dirty="0">
              <a:solidFill>
                <a:srgbClr val="FFFF00"/>
              </a:solidFill>
            </a:endParaRPr>
          </a:p>
          <a:p>
            <a:r>
              <a:rPr lang="de-DE" sz="1400" i="1" noProof="0" dirty="0">
                <a:solidFill>
                  <a:srgbClr val="FFFF00"/>
                </a:solidFill>
              </a:rPr>
              <a:t>Unter welchem anderen Namen ist Typ 3 bekannt?</a:t>
            </a:r>
          </a:p>
          <a:p>
            <a:r>
              <a:rPr lang="de-DE" sz="1400" noProof="0" dirty="0">
                <a:solidFill>
                  <a:srgbClr val="FFFF00"/>
                </a:solidFill>
              </a:rPr>
              <a:t>Retinale angiomatöse Proliferation (RAP)</a:t>
            </a:r>
          </a:p>
        </p:txBody>
      </p:sp>
    </p:spTree>
    <p:extLst>
      <p:ext uri="{BB962C8B-B14F-4D97-AF65-F5344CB8AC3E}">
        <p14:creationId xmlns:p14="http://schemas.microsoft.com/office/powerpoint/2010/main" val="2431193351"/>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43B7F7-4A9E-EC62-7906-4D43BB353A99}"/>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5CAB88B8-5BB9-697F-5F45-95B8AC2C5739}"/>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E75FCCF6-D112-B56E-6A7A-588AD1D9EDAE}"/>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6C4E3912-3CA6-32AE-4A84-5068BFC40CE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F2CD71B-CB62-8607-CA31-A4AAECAE927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CA62ADB-A042-7AF6-EA60-ED1F3434F518}"/>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D03A66A2-78B3-DF20-8323-5307F04A93A1}"/>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211</a:t>
            </a:fld>
            <a:endParaRPr lang="de-DE" noProof="0" dirty="0"/>
          </a:p>
        </p:txBody>
      </p:sp>
      <p:sp>
        <p:nvSpPr>
          <p:cNvPr id="9" name="Content Placeholder 5">
            <a:extLst>
              <a:ext uri="{FF2B5EF4-FFF2-40B4-BE49-F238E27FC236}">
                <a16:creationId xmlns:a16="http://schemas.microsoft.com/office/drawing/2014/main" id="{C8D6F5E5-9D98-980B-49CC-446F68DAF40E}"/>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B3F0B566-4A92-3880-1BA0-6124571F43D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625DEFB8-DD01-4969-1652-EF0ACBC83987}"/>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EFC90131-6B6D-74BC-50FA-432234858C95}"/>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87B090E8-32B2-F871-61CB-2F94295DD790}"/>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55FAF61F-A3E4-EF5C-A515-5E8ABBB6F395}"/>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400" noProof="0" dirty="0">
              <a:solidFill>
                <a:schemeClr val="bg1">
                  <a:lumMod val="75000"/>
                </a:schemeClr>
              </a:solidFill>
            </a:endParaRPr>
          </a:p>
          <a:p>
            <a:r>
              <a:rPr lang="de-DE" sz="1400" noProof="0" dirty="0">
                <a:solidFill>
                  <a:srgbClr val="000000"/>
                </a:solidFill>
              </a:rPr>
              <a:t>--</a:t>
            </a:r>
            <a:r>
              <a:rPr lang="de-DE" sz="1400" b="1" dirty="0">
                <a:solidFill>
                  <a:srgbClr val="000000"/>
                </a:solidFill>
              </a:rPr>
              <a:t>Typ 2</a:t>
            </a:r>
            <a:r>
              <a:rPr lang="de-DE" sz="1400" dirty="0">
                <a:solidFill>
                  <a:schemeClr val="bg1">
                    <a:lumMod val="75000"/>
                  </a:schemeClr>
                </a:solidFill>
              </a:rPr>
              <a:t>: </a:t>
            </a:r>
            <a:r>
              <a:rPr lang="de-DE" sz="1400" noProof="0" dirty="0">
                <a:solidFill>
                  <a:schemeClr val="bg1">
                    <a:lumMod val="75000"/>
                  </a:schemeClr>
                </a:solidFill>
              </a:rPr>
              <a:t>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solidFill>
                  <a:schemeClr val="bg1">
                    <a:lumMod val="75000"/>
                  </a:schemeClr>
                </a:solidFill>
              </a:rPr>
              <a:t>--</a:t>
            </a:r>
            <a:r>
              <a:rPr lang="de-DE" sz="1400" dirty="0">
                <a:solidFill>
                  <a:schemeClr val="bg1">
                    <a:lumMod val="75000"/>
                  </a:schemeClr>
                </a:solidFill>
              </a:rPr>
              <a:t>Typ 3: </a:t>
            </a:r>
            <a:r>
              <a:rPr lang="de-DE" sz="1400" noProof="0" dirty="0">
                <a:solidFill>
                  <a:schemeClr val="bg1">
                    <a:lumMod val="75000"/>
                  </a:schemeClr>
                </a:solidFill>
              </a:rPr>
              <a:t>MNV entsteht </a:t>
            </a:r>
            <a:r>
              <a:rPr lang="de-DE" sz="1400" b="0" i="0" noProof="0" dirty="0">
                <a:solidFill>
                  <a:schemeClr val="bg1">
                    <a:lumMod val="75000"/>
                  </a:schemeClr>
                </a:solidFill>
                <a:effectLst/>
                <a:latin typeface="Arial" panose="020B0604020202020204" pitchFamily="34" charset="0"/>
              </a:rPr>
              <a:t>aus dem tiefen Kapillarplexus der Netzhaut 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400" noProof="0" dirty="0">
              <a:solidFill>
                <a:schemeClr val="bg1">
                  <a:lumMod val="75000"/>
                </a:schemeClr>
              </a:solidFill>
            </a:endParaRPr>
          </a:p>
        </p:txBody>
      </p:sp>
      <p:sp>
        <p:nvSpPr>
          <p:cNvPr id="14" name="TextBox 13">
            <a:extLst>
              <a:ext uri="{FF2B5EF4-FFF2-40B4-BE49-F238E27FC236}">
                <a16:creationId xmlns:a16="http://schemas.microsoft.com/office/drawing/2014/main" id="{EEA33D2B-3E0C-EC55-3124-7D716BC6A5E9}"/>
              </a:ext>
            </a:extLst>
          </p:cNvPr>
          <p:cNvSpPr txBox="1"/>
          <p:nvPr/>
        </p:nvSpPr>
        <p:spPr>
          <a:xfrm>
            <a:off x="2205757" y="4205570"/>
            <a:ext cx="4644887" cy="2031325"/>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FF0000"/>
                </a:solidFill>
              </a:rPr>
              <a:t>Welcher der drei Typen tritt bei AMD am häufigsten auf?</a:t>
            </a:r>
          </a:p>
          <a:p>
            <a:r>
              <a:rPr lang="de-DE" sz="1400" noProof="0" dirty="0">
                <a:solidFill>
                  <a:srgbClr val="FF0000"/>
                </a:solidFill>
              </a:rPr>
              <a:t>Typ 1</a:t>
            </a:r>
          </a:p>
          <a:p>
            <a:endParaRPr lang="de-DE" sz="1400" i="1" noProof="0" dirty="0">
              <a:solidFill>
                <a:srgbClr val="FFFF00"/>
              </a:solidFill>
            </a:endParaRPr>
          </a:p>
          <a:p>
            <a:r>
              <a:rPr lang="de-DE" sz="1400" i="1" noProof="0" dirty="0">
                <a:solidFill>
                  <a:srgbClr val="FF0000"/>
                </a:solidFill>
              </a:rPr>
              <a:t>Typ 2 MNV steht in engem Zusammenhang mit welcher Erkrankung (es handelt sich nicht um AMD)?</a:t>
            </a:r>
          </a:p>
          <a:p>
            <a:r>
              <a:rPr lang="de-DE" sz="1400" noProof="0" dirty="0">
                <a:solidFill>
                  <a:srgbClr val="FFFF00"/>
                </a:solidFill>
              </a:rPr>
              <a:t>Okuläre Histoplasmose (OHS)</a:t>
            </a:r>
          </a:p>
          <a:p>
            <a:endParaRPr lang="de-DE" sz="1400" i="1" noProof="0" dirty="0">
              <a:solidFill>
                <a:srgbClr val="FFFF00"/>
              </a:solidFill>
            </a:endParaRPr>
          </a:p>
          <a:p>
            <a:r>
              <a:rPr lang="de-DE" sz="1400" i="1" noProof="0" dirty="0">
                <a:solidFill>
                  <a:srgbClr val="FFFF00"/>
                </a:solidFill>
              </a:rPr>
              <a:t>Unter welchem anderen Namen ist Typ 3 bekannt?</a:t>
            </a:r>
          </a:p>
          <a:p>
            <a:r>
              <a:rPr lang="de-DE" sz="1400" noProof="0" dirty="0">
                <a:solidFill>
                  <a:srgbClr val="FFFF00"/>
                </a:solidFill>
              </a:rPr>
              <a:t>Retinale angiomatöse Proliferation (RAP)</a:t>
            </a:r>
          </a:p>
        </p:txBody>
      </p:sp>
    </p:spTree>
    <p:extLst>
      <p:ext uri="{BB962C8B-B14F-4D97-AF65-F5344CB8AC3E}">
        <p14:creationId xmlns:p14="http://schemas.microsoft.com/office/powerpoint/2010/main" val="1878481373"/>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639816-BEB9-5C29-651C-FAD01D35F943}"/>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D55683BE-A8C3-04A9-63B3-63D91F09D8DC}"/>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4A1C651F-5289-F9FD-EE87-1A2E4C1E936A}"/>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AF28EA68-FDD6-5F02-25F1-C7661F8BB1C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0E4366B-E680-6115-49A2-537C684C376B}"/>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6D7AB53-CA32-A2EC-E03A-FF93A270842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82CB6E6-2C68-E6F8-2581-612F510048B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212</a:t>
            </a:fld>
            <a:endParaRPr lang="de-DE" noProof="0" dirty="0"/>
          </a:p>
        </p:txBody>
      </p:sp>
      <p:sp>
        <p:nvSpPr>
          <p:cNvPr id="9" name="Content Placeholder 5">
            <a:extLst>
              <a:ext uri="{FF2B5EF4-FFF2-40B4-BE49-F238E27FC236}">
                <a16:creationId xmlns:a16="http://schemas.microsoft.com/office/drawing/2014/main" id="{DCF15BA0-88EA-5556-B556-55D48915AE9F}"/>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FAAD4D82-9F10-2859-5D84-2098E626FB5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324D557-070B-3F01-14F9-77FA491348B9}"/>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03D45031-6178-EDBF-32D3-110AC6878E3F}"/>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4BE8FA24-BBB4-C9F7-A7A7-CE96E1B4C720}"/>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DF41533C-D8A0-F90C-15A1-735C2D6F4757}"/>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400" noProof="0" dirty="0">
              <a:solidFill>
                <a:schemeClr val="bg1">
                  <a:lumMod val="75000"/>
                </a:schemeClr>
              </a:solidFill>
            </a:endParaRPr>
          </a:p>
          <a:p>
            <a:r>
              <a:rPr lang="de-DE" sz="1400" noProof="0" dirty="0">
                <a:solidFill>
                  <a:srgbClr val="000000"/>
                </a:solidFill>
              </a:rPr>
              <a:t>--</a:t>
            </a:r>
            <a:r>
              <a:rPr lang="de-DE" sz="1400" b="1" dirty="0">
                <a:solidFill>
                  <a:srgbClr val="000000"/>
                </a:solidFill>
              </a:rPr>
              <a:t>Typ 2</a:t>
            </a:r>
            <a:r>
              <a:rPr lang="de-DE" sz="1400" dirty="0">
                <a:solidFill>
                  <a:schemeClr val="bg1">
                    <a:lumMod val="75000"/>
                  </a:schemeClr>
                </a:solidFill>
              </a:rPr>
              <a:t>: </a:t>
            </a:r>
            <a:r>
              <a:rPr lang="de-DE" sz="1400" noProof="0" dirty="0">
                <a:solidFill>
                  <a:schemeClr val="bg1">
                    <a:lumMod val="75000"/>
                  </a:schemeClr>
                </a:solidFill>
              </a:rPr>
              <a:t>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solidFill>
                  <a:schemeClr val="bg1">
                    <a:lumMod val="75000"/>
                  </a:schemeClr>
                </a:solidFill>
              </a:rPr>
              <a:t>--</a:t>
            </a:r>
            <a:r>
              <a:rPr lang="de-DE" sz="1400" dirty="0">
                <a:solidFill>
                  <a:schemeClr val="bg1">
                    <a:lumMod val="75000"/>
                  </a:schemeClr>
                </a:solidFill>
              </a:rPr>
              <a:t>Typ 3: </a:t>
            </a:r>
            <a:r>
              <a:rPr lang="de-DE" sz="1400" noProof="0" dirty="0">
                <a:solidFill>
                  <a:schemeClr val="bg1">
                    <a:lumMod val="75000"/>
                  </a:schemeClr>
                </a:solidFill>
              </a:rPr>
              <a:t>MNV entsteht </a:t>
            </a:r>
            <a:r>
              <a:rPr lang="de-DE" sz="1400" b="0" i="0" noProof="0" dirty="0">
                <a:solidFill>
                  <a:schemeClr val="bg1">
                    <a:lumMod val="75000"/>
                  </a:schemeClr>
                </a:solidFill>
                <a:effectLst/>
                <a:latin typeface="Arial" panose="020B0604020202020204" pitchFamily="34" charset="0"/>
              </a:rPr>
              <a:t>aus dem tiefen Kapillarplexus der Netzhaut 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400" noProof="0" dirty="0">
              <a:solidFill>
                <a:schemeClr val="bg1">
                  <a:lumMod val="75000"/>
                </a:schemeClr>
              </a:solidFill>
            </a:endParaRPr>
          </a:p>
        </p:txBody>
      </p:sp>
      <p:sp>
        <p:nvSpPr>
          <p:cNvPr id="14" name="TextBox 13">
            <a:extLst>
              <a:ext uri="{FF2B5EF4-FFF2-40B4-BE49-F238E27FC236}">
                <a16:creationId xmlns:a16="http://schemas.microsoft.com/office/drawing/2014/main" id="{14AD8F55-64FF-84E2-0552-B3BB2C751FD9}"/>
              </a:ext>
            </a:extLst>
          </p:cNvPr>
          <p:cNvSpPr txBox="1"/>
          <p:nvPr/>
        </p:nvSpPr>
        <p:spPr>
          <a:xfrm>
            <a:off x="2205757" y="4205570"/>
            <a:ext cx="4644887" cy="2031325"/>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FF0000"/>
                </a:solidFill>
              </a:rPr>
              <a:t>Welcher der drei Typen tritt bei AMD am häufigsten auf?</a:t>
            </a:r>
          </a:p>
          <a:p>
            <a:r>
              <a:rPr lang="de-DE" sz="1400" noProof="0" dirty="0">
                <a:solidFill>
                  <a:srgbClr val="FF0000"/>
                </a:solidFill>
              </a:rPr>
              <a:t>Typ 1</a:t>
            </a:r>
          </a:p>
          <a:p>
            <a:endParaRPr lang="de-DE" sz="1400" i="1" noProof="0" dirty="0">
              <a:solidFill>
                <a:srgbClr val="FFFF00"/>
              </a:solidFill>
            </a:endParaRPr>
          </a:p>
          <a:p>
            <a:r>
              <a:rPr lang="de-DE" sz="1400" i="1" noProof="0" dirty="0">
                <a:solidFill>
                  <a:srgbClr val="FF0000"/>
                </a:solidFill>
              </a:rPr>
              <a:t>Typ 2 MNV steht in engem Zusammenhang mit welcher Erkrankung (es handelt sich nicht um AMD)?</a:t>
            </a:r>
          </a:p>
          <a:p>
            <a:r>
              <a:rPr lang="de-DE" sz="1400" noProof="0" dirty="0">
                <a:solidFill>
                  <a:srgbClr val="FF0000"/>
                </a:solidFill>
              </a:rPr>
              <a:t>Okuläre Histoplasmose (OHS)</a:t>
            </a:r>
          </a:p>
          <a:p>
            <a:endParaRPr lang="de-DE" sz="1400" i="1" noProof="0" dirty="0">
              <a:solidFill>
                <a:srgbClr val="FFFF00"/>
              </a:solidFill>
            </a:endParaRPr>
          </a:p>
          <a:p>
            <a:r>
              <a:rPr lang="de-DE" sz="1400" i="1" noProof="0" dirty="0">
                <a:solidFill>
                  <a:srgbClr val="FFFF00"/>
                </a:solidFill>
              </a:rPr>
              <a:t>Unter welchem anderen Namen ist Typ 3 bekannt?</a:t>
            </a:r>
          </a:p>
          <a:p>
            <a:r>
              <a:rPr lang="de-DE" sz="1400" noProof="0" dirty="0">
                <a:solidFill>
                  <a:srgbClr val="FFFF00"/>
                </a:solidFill>
              </a:rPr>
              <a:t>Retinale angiomatöse Proliferation (RAP)</a:t>
            </a:r>
          </a:p>
        </p:txBody>
      </p:sp>
    </p:spTree>
    <p:extLst>
      <p:ext uri="{BB962C8B-B14F-4D97-AF65-F5344CB8AC3E}">
        <p14:creationId xmlns:p14="http://schemas.microsoft.com/office/powerpoint/2010/main" val="2603547142"/>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30C65C-514B-F454-E903-E8C24C8DAA0F}"/>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E9D239C5-595D-A108-27BA-E147DBEA606C}"/>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275CC6ED-01F1-55F0-2C69-E36436D44204}"/>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D1BE9B4A-D34E-0DF6-4D9D-7F8D5B6E9D7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F587C87-2FAA-7D12-D544-6395E1FAD9BF}"/>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CD3EE28-1EBD-B1F5-D91B-54C3930F6373}"/>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51FCD81-EEAC-25CA-DBDC-9C957B0754A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213</a:t>
            </a:fld>
            <a:endParaRPr lang="de-DE" noProof="0" dirty="0"/>
          </a:p>
        </p:txBody>
      </p:sp>
      <p:sp>
        <p:nvSpPr>
          <p:cNvPr id="9" name="Content Placeholder 5">
            <a:extLst>
              <a:ext uri="{FF2B5EF4-FFF2-40B4-BE49-F238E27FC236}">
                <a16:creationId xmlns:a16="http://schemas.microsoft.com/office/drawing/2014/main" id="{3ACA4977-BD4B-7674-F5CF-BD95BFD370C5}"/>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9636A5B2-6E93-246B-433C-B7AC9747EC6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1673ED87-B4E0-2ADA-A7F9-A684B3AB27B8}"/>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11F16C4B-3446-D37E-E8D1-2A0711A81F6A}"/>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2C9D4025-D908-F1A8-E97A-D729D94594A4}"/>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9328E77D-E142-D8AC-2F1C-6E080B5E1AC7}"/>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400" noProof="0" dirty="0">
              <a:solidFill>
                <a:schemeClr val="bg1">
                  <a:lumMod val="75000"/>
                </a:schemeClr>
              </a:solidFill>
            </a:endParaRPr>
          </a:p>
          <a:p>
            <a:r>
              <a:rPr lang="de-DE" sz="1400" noProof="0" dirty="0">
                <a:solidFill>
                  <a:schemeClr val="bg1">
                    <a:lumMod val="75000"/>
                  </a:schemeClr>
                </a:solidFill>
              </a:rPr>
              <a:t>--</a:t>
            </a:r>
            <a:r>
              <a:rPr lang="de-DE" sz="1400" dirty="0">
                <a:solidFill>
                  <a:schemeClr val="bg1">
                    <a:lumMod val="75000"/>
                  </a:schemeClr>
                </a:solidFill>
              </a:rPr>
              <a:t>Typ 2: </a:t>
            </a:r>
            <a:r>
              <a:rPr lang="de-DE" sz="1400" noProof="0" dirty="0">
                <a:solidFill>
                  <a:schemeClr val="bg1">
                    <a:lumMod val="75000"/>
                  </a:schemeClr>
                </a:solidFill>
              </a:rPr>
              <a:t>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solidFill>
                  <a:srgbClr val="000000"/>
                </a:solidFill>
              </a:rPr>
              <a:t>--</a:t>
            </a:r>
            <a:r>
              <a:rPr lang="de-DE" sz="1400" b="1" dirty="0">
                <a:solidFill>
                  <a:srgbClr val="000000"/>
                </a:solidFill>
              </a:rPr>
              <a:t>Typ 3</a:t>
            </a:r>
            <a:r>
              <a:rPr lang="de-DE" sz="1400" dirty="0">
                <a:solidFill>
                  <a:schemeClr val="bg1">
                    <a:lumMod val="75000"/>
                  </a:schemeClr>
                </a:solidFill>
              </a:rPr>
              <a:t>: </a:t>
            </a:r>
            <a:r>
              <a:rPr lang="de-DE" sz="1400" noProof="0" dirty="0">
                <a:solidFill>
                  <a:schemeClr val="bg1">
                    <a:lumMod val="75000"/>
                  </a:schemeClr>
                </a:solidFill>
              </a:rPr>
              <a:t>MNV entsteht </a:t>
            </a:r>
            <a:r>
              <a:rPr lang="de-DE" sz="1400" b="0" i="0" noProof="0" dirty="0">
                <a:solidFill>
                  <a:schemeClr val="bg1">
                    <a:lumMod val="75000"/>
                  </a:schemeClr>
                </a:solidFill>
                <a:effectLst/>
                <a:latin typeface="Arial" panose="020B0604020202020204" pitchFamily="34" charset="0"/>
              </a:rPr>
              <a:t>aus dem tiefen Kapillarplexus der Netzhaut 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400" noProof="0" dirty="0">
              <a:solidFill>
                <a:schemeClr val="bg1">
                  <a:lumMod val="75000"/>
                </a:schemeClr>
              </a:solidFill>
            </a:endParaRPr>
          </a:p>
        </p:txBody>
      </p:sp>
      <p:sp>
        <p:nvSpPr>
          <p:cNvPr id="14" name="TextBox 13">
            <a:extLst>
              <a:ext uri="{FF2B5EF4-FFF2-40B4-BE49-F238E27FC236}">
                <a16:creationId xmlns:a16="http://schemas.microsoft.com/office/drawing/2014/main" id="{367CCF33-4D74-EA80-8371-75B12CB6CAEA}"/>
              </a:ext>
            </a:extLst>
          </p:cNvPr>
          <p:cNvSpPr txBox="1"/>
          <p:nvPr/>
        </p:nvSpPr>
        <p:spPr>
          <a:xfrm>
            <a:off x="2205757" y="4205570"/>
            <a:ext cx="4644887" cy="2031325"/>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FF0000"/>
                </a:solidFill>
              </a:rPr>
              <a:t>Welcher der drei Typen tritt bei AMD am häufigsten auf?</a:t>
            </a:r>
          </a:p>
          <a:p>
            <a:r>
              <a:rPr lang="de-DE" sz="1400" noProof="0" dirty="0">
                <a:solidFill>
                  <a:srgbClr val="FF0000"/>
                </a:solidFill>
              </a:rPr>
              <a:t>Typ 1</a:t>
            </a:r>
          </a:p>
          <a:p>
            <a:endParaRPr lang="de-DE" sz="1400" i="1" noProof="0" dirty="0">
              <a:solidFill>
                <a:srgbClr val="FFFF00"/>
              </a:solidFill>
            </a:endParaRPr>
          </a:p>
          <a:p>
            <a:r>
              <a:rPr lang="de-DE" sz="1400" i="1" noProof="0" dirty="0">
                <a:solidFill>
                  <a:srgbClr val="FF0000"/>
                </a:solidFill>
              </a:rPr>
              <a:t>Typ 2 MNV steht in engem Zusammenhang mit welcher Erkrankung (es handelt sich nicht um AMD)?</a:t>
            </a:r>
          </a:p>
          <a:p>
            <a:r>
              <a:rPr lang="de-DE" sz="1400" noProof="0" dirty="0">
                <a:solidFill>
                  <a:srgbClr val="FF0000"/>
                </a:solidFill>
              </a:rPr>
              <a:t>Okuläre Histoplasmose (OHS)</a:t>
            </a:r>
          </a:p>
          <a:p>
            <a:endParaRPr lang="de-DE" sz="1400" i="1" noProof="0" dirty="0">
              <a:solidFill>
                <a:srgbClr val="FFFF00"/>
              </a:solidFill>
            </a:endParaRPr>
          </a:p>
          <a:p>
            <a:r>
              <a:rPr lang="de-DE" sz="1400" i="1" noProof="0" dirty="0">
                <a:solidFill>
                  <a:srgbClr val="FF0000"/>
                </a:solidFill>
              </a:rPr>
              <a:t>Unter welchem anderen Namen ist Typ 3 bekannt?</a:t>
            </a:r>
          </a:p>
          <a:p>
            <a:r>
              <a:rPr lang="de-DE" sz="1400" noProof="0" dirty="0">
                <a:solidFill>
                  <a:srgbClr val="FFFF00"/>
                </a:solidFill>
              </a:rPr>
              <a:t>Retinale angiomatöse Proliferation (RAP)</a:t>
            </a:r>
          </a:p>
        </p:txBody>
      </p:sp>
    </p:spTree>
    <p:extLst>
      <p:ext uri="{BB962C8B-B14F-4D97-AF65-F5344CB8AC3E}">
        <p14:creationId xmlns:p14="http://schemas.microsoft.com/office/powerpoint/2010/main" val="3536775006"/>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40DF60-C340-8312-8780-5FB8FFFD1381}"/>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1953F5CC-9FD4-0EBA-62F4-D1123259FEC5}"/>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5DBB16C3-87BC-DC06-73EA-64633B165543}"/>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19978BDC-6625-A2AB-83B9-FF4BCCB37B7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F6A2502-2742-D060-94EE-A723134C430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AF68932-D7DC-048F-89E4-C1779A43F43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FCAC674A-8132-4316-E741-3A849695CF1B}"/>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214</a:t>
            </a:fld>
            <a:endParaRPr lang="de-DE" noProof="0" dirty="0"/>
          </a:p>
        </p:txBody>
      </p:sp>
      <p:sp>
        <p:nvSpPr>
          <p:cNvPr id="9" name="Content Placeholder 5">
            <a:extLst>
              <a:ext uri="{FF2B5EF4-FFF2-40B4-BE49-F238E27FC236}">
                <a16:creationId xmlns:a16="http://schemas.microsoft.com/office/drawing/2014/main" id="{5D4CA30A-E1AB-09FB-0A19-0E0C60950DF5}"/>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8625D45-F7C9-E11B-C580-863E71552E3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69240480-569B-2F4C-1332-3083B7C7DF1E}"/>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9BD74613-8736-0C57-37A7-167B203290F0}"/>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CBAA776B-3E48-AA4A-41AD-521A04F5C39A}"/>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633BC228-F098-82D0-17D3-5D80F35EEE72}"/>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400" noProof="0" dirty="0">
              <a:solidFill>
                <a:schemeClr val="bg1">
                  <a:lumMod val="75000"/>
                </a:schemeClr>
              </a:solidFill>
            </a:endParaRPr>
          </a:p>
          <a:p>
            <a:r>
              <a:rPr lang="de-DE" sz="1400" noProof="0" dirty="0">
                <a:solidFill>
                  <a:schemeClr val="bg1">
                    <a:lumMod val="75000"/>
                  </a:schemeClr>
                </a:solidFill>
              </a:rPr>
              <a:t>--</a:t>
            </a:r>
            <a:r>
              <a:rPr lang="de-DE" sz="1400" b="1" dirty="0">
                <a:solidFill>
                  <a:schemeClr val="bg1">
                    <a:lumMod val="75000"/>
                  </a:schemeClr>
                </a:solidFill>
              </a:rPr>
              <a:t>Typ 2</a:t>
            </a:r>
            <a:r>
              <a:rPr lang="de-DE" sz="1400" dirty="0">
                <a:solidFill>
                  <a:schemeClr val="bg1">
                    <a:lumMod val="75000"/>
                  </a:schemeClr>
                </a:solidFill>
              </a:rPr>
              <a:t>: </a:t>
            </a:r>
            <a:r>
              <a:rPr lang="de-DE" sz="1400" noProof="0" dirty="0">
                <a:solidFill>
                  <a:schemeClr val="bg1">
                    <a:lumMod val="75000"/>
                  </a:schemeClr>
                </a:solidFill>
              </a:rPr>
              <a:t>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solidFill>
                  <a:srgbClr val="000000"/>
                </a:solidFill>
              </a:rPr>
              <a:t>--</a:t>
            </a:r>
            <a:r>
              <a:rPr lang="de-DE" sz="1400" b="1" dirty="0">
                <a:solidFill>
                  <a:srgbClr val="000000"/>
                </a:solidFill>
              </a:rPr>
              <a:t>Typ 3</a:t>
            </a:r>
            <a:r>
              <a:rPr lang="de-DE" sz="1400" dirty="0">
                <a:solidFill>
                  <a:schemeClr val="bg1">
                    <a:lumMod val="75000"/>
                  </a:schemeClr>
                </a:solidFill>
              </a:rPr>
              <a:t>: </a:t>
            </a:r>
            <a:r>
              <a:rPr lang="de-DE" sz="1400" noProof="0" dirty="0">
                <a:solidFill>
                  <a:schemeClr val="bg1">
                    <a:lumMod val="75000"/>
                  </a:schemeClr>
                </a:solidFill>
              </a:rPr>
              <a:t>MNV entsteht </a:t>
            </a:r>
            <a:r>
              <a:rPr lang="de-DE" sz="1400" b="0" i="0" noProof="0" dirty="0">
                <a:solidFill>
                  <a:schemeClr val="bg1">
                    <a:lumMod val="75000"/>
                  </a:schemeClr>
                </a:solidFill>
                <a:effectLst/>
                <a:latin typeface="Arial" panose="020B0604020202020204" pitchFamily="34" charset="0"/>
              </a:rPr>
              <a:t>aus dem tiefen Kapillarplexus der Netzhaut 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400" noProof="0" dirty="0">
              <a:solidFill>
                <a:schemeClr val="bg1">
                  <a:lumMod val="75000"/>
                </a:schemeClr>
              </a:solidFill>
            </a:endParaRPr>
          </a:p>
        </p:txBody>
      </p:sp>
      <p:sp>
        <p:nvSpPr>
          <p:cNvPr id="14" name="TextBox 13">
            <a:extLst>
              <a:ext uri="{FF2B5EF4-FFF2-40B4-BE49-F238E27FC236}">
                <a16:creationId xmlns:a16="http://schemas.microsoft.com/office/drawing/2014/main" id="{F9C14464-CB4C-8BE8-6A2C-46E3AEA651A6}"/>
              </a:ext>
            </a:extLst>
          </p:cNvPr>
          <p:cNvSpPr txBox="1"/>
          <p:nvPr/>
        </p:nvSpPr>
        <p:spPr>
          <a:xfrm>
            <a:off x="2205757" y="4205570"/>
            <a:ext cx="4644887" cy="2031325"/>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FF0000"/>
                </a:solidFill>
              </a:rPr>
              <a:t>Welcher der drei Typen tritt bei AMD am häufigsten auf?</a:t>
            </a:r>
          </a:p>
          <a:p>
            <a:r>
              <a:rPr lang="de-DE" sz="1400" noProof="0" dirty="0">
                <a:solidFill>
                  <a:srgbClr val="FF0000"/>
                </a:solidFill>
              </a:rPr>
              <a:t>Typ 1</a:t>
            </a:r>
          </a:p>
          <a:p>
            <a:endParaRPr lang="de-DE" sz="1400" i="1" noProof="0" dirty="0">
              <a:solidFill>
                <a:srgbClr val="FFFF00"/>
              </a:solidFill>
            </a:endParaRPr>
          </a:p>
          <a:p>
            <a:r>
              <a:rPr lang="de-DE" sz="1400" i="1" noProof="0" dirty="0">
                <a:solidFill>
                  <a:srgbClr val="FF0000"/>
                </a:solidFill>
              </a:rPr>
              <a:t>Typ 2 MNV steht in engem Zusammenhang mit welcher Erkrankung (es handelt sich nicht um AMD)?</a:t>
            </a:r>
          </a:p>
          <a:p>
            <a:r>
              <a:rPr lang="de-DE" sz="1400" noProof="0" dirty="0">
                <a:solidFill>
                  <a:srgbClr val="FF0000"/>
                </a:solidFill>
              </a:rPr>
              <a:t>Okuläre Histoplasmose (OHS)</a:t>
            </a:r>
          </a:p>
          <a:p>
            <a:endParaRPr lang="de-DE" sz="1400" i="1" noProof="0" dirty="0">
              <a:solidFill>
                <a:srgbClr val="FFFF00"/>
              </a:solidFill>
            </a:endParaRPr>
          </a:p>
          <a:p>
            <a:r>
              <a:rPr lang="de-DE" sz="1400" i="1" noProof="0" dirty="0">
                <a:solidFill>
                  <a:srgbClr val="FF0000"/>
                </a:solidFill>
              </a:rPr>
              <a:t>Unter welchem anderen Namen ist Typ 3 bekannt?</a:t>
            </a:r>
          </a:p>
          <a:p>
            <a:r>
              <a:rPr lang="de-DE" sz="1400" noProof="0" dirty="0">
                <a:solidFill>
                  <a:srgbClr val="FF0000"/>
                </a:solidFill>
              </a:rPr>
              <a:t>Retinale angiomatöse Proliferation (RAP)</a:t>
            </a:r>
          </a:p>
        </p:txBody>
      </p:sp>
    </p:spTree>
    <p:extLst>
      <p:ext uri="{BB962C8B-B14F-4D97-AF65-F5344CB8AC3E}">
        <p14:creationId xmlns:p14="http://schemas.microsoft.com/office/powerpoint/2010/main" val="752743679"/>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2243F34-506F-6850-CCAA-FA15F1157BE6}"/>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F141AE76-99E8-D508-A7A6-C25B376724B8}"/>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67C7BB49-6502-8416-7AFF-72311B2F8C67}"/>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46EC7D7-F69D-F5B0-B2E2-889FC98E4E4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373EB36-C20A-F8EC-E12B-09A4777BC74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C6DAF39E-0D99-144E-B4D7-CA5F06638E7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69CBBBAC-D852-63E8-C9FC-58A0F47CFC7A}"/>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215</a:t>
            </a:fld>
            <a:endParaRPr lang="de-DE" noProof="0" dirty="0"/>
          </a:p>
        </p:txBody>
      </p:sp>
      <p:sp>
        <p:nvSpPr>
          <p:cNvPr id="9" name="Content Placeholder 5">
            <a:extLst>
              <a:ext uri="{FF2B5EF4-FFF2-40B4-BE49-F238E27FC236}">
                <a16:creationId xmlns:a16="http://schemas.microsoft.com/office/drawing/2014/main" id="{F8314A42-307A-965C-3E75-A1CF414C97A2}"/>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9285F685-907F-A934-5D2A-2D687727645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50B3AC7D-A12D-1FCB-3B57-DFF3DAB7568C}"/>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352D7A01-60AC-CC21-79B8-374C3D748562}"/>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4EF1A191-6F61-5821-1961-4D9D89063066}"/>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39B3F3F7-E20D-5987-7083-3555ACE26879}"/>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400" noProof="0" dirty="0">
              <a:solidFill>
                <a:schemeClr val="bg1">
                  <a:lumMod val="75000"/>
                </a:schemeClr>
              </a:solidFill>
            </a:endParaRPr>
          </a:p>
          <a:p>
            <a:r>
              <a:rPr lang="de-DE" sz="1400" noProof="0" dirty="0">
                <a:solidFill>
                  <a:schemeClr val="bg1">
                    <a:lumMod val="75000"/>
                  </a:schemeClr>
                </a:solidFill>
              </a:rPr>
              <a:t>--</a:t>
            </a:r>
            <a:r>
              <a:rPr lang="de-DE" sz="1400" b="1" dirty="0">
                <a:solidFill>
                  <a:schemeClr val="bg1">
                    <a:lumMod val="75000"/>
                  </a:schemeClr>
                </a:solidFill>
              </a:rPr>
              <a:t>Typ 2</a:t>
            </a:r>
            <a:r>
              <a:rPr lang="de-DE" sz="1400" dirty="0">
                <a:solidFill>
                  <a:schemeClr val="bg1">
                    <a:lumMod val="75000"/>
                  </a:schemeClr>
                </a:solidFill>
              </a:rPr>
              <a:t>: </a:t>
            </a:r>
            <a:r>
              <a:rPr lang="de-DE" sz="1400" noProof="0" dirty="0">
                <a:solidFill>
                  <a:schemeClr val="bg1">
                    <a:lumMod val="75000"/>
                  </a:schemeClr>
                </a:solidFill>
              </a:rPr>
              <a:t>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solidFill>
                  <a:srgbClr val="000000"/>
                </a:solidFill>
              </a:rPr>
              <a:t>--</a:t>
            </a:r>
            <a:r>
              <a:rPr lang="de-DE" sz="1400" b="1" dirty="0">
                <a:solidFill>
                  <a:srgbClr val="000000"/>
                </a:solidFill>
              </a:rPr>
              <a:t>Typ 3</a:t>
            </a:r>
            <a:r>
              <a:rPr lang="de-DE" sz="1400" dirty="0">
                <a:solidFill>
                  <a:schemeClr val="bg1">
                    <a:lumMod val="75000"/>
                  </a:schemeClr>
                </a:solidFill>
              </a:rPr>
              <a:t>: </a:t>
            </a:r>
            <a:r>
              <a:rPr lang="de-DE" sz="1400" noProof="0" dirty="0">
                <a:solidFill>
                  <a:schemeClr val="bg1">
                    <a:lumMod val="75000"/>
                  </a:schemeClr>
                </a:solidFill>
              </a:rPr>
              <a:t>MNV entsteht </a:t>
            </a:r>
            <a:r>
              <a:rPr lang="de-DE" sz="1400" b="0" i="0" noProof="0" dirty="0">
                <a:solidFill>
                  <a:schemeClr val="bg1">
                    <a:lumMod val="75000"/>
                  </a:schemeClr>
                </a:solidFill>
                <a:effectLst/>
                <a:latin typeface="Arial" panose="020B0604020202020204" pitchFamily="34" charset="0"/>
              </a:rPr>
              <a:t>aus dem tiefen Kapillarplexus der Netzhaut 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400" noProof="0" dirty="0">
              <a:solidFill>
                <a:schemeClr val="bg1">
                  <a:lumMod val="75000"/>
                </a:schemeClr>
              </a:solidFill>
            </a:endParaRPr>
          </a:p>
        </p:txBody>
      </p:sp>
      <p:sp>
        <p:nvSpPr>
          <p:cNvPr id="14" name="TextBox 13">
            <a:extLst>
              <a:ext uri="{FF2B5EF4-FFF2-40B4-BE49-F238E27FC236}">
                <a16:creationId xmlns:a16="http://schemas.microsoft.com/office/drawing/2014/main" id="{F9EE9BA2-49FB-BEAA-4088-33FE80C22DC0}"/>
              </a:ext>
            </a:extLst>
          </p:cNvPr>
          <p:cNvSpPr txBox="1"/>
          <p:nvPr/>
        </p:nvSpPr>
        <p:spPr>
          <a:xfrm>
            <a:off x="2205757" y="4205570"/>
            <a:ext cx="4644887" cy="2031325"/>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chemeClr val="bg1">
                    <a:lumMod val="75000"/>
                  </a:schemeClr>
                </a:solidFill>
              </a:rPr>
              <a:t>Welcher der drei Typen tritt bei AMD am häufigsten auf?</a:t>
            </a:r>
          </a:p>
          <a:p>
            <a:r>
              <a:rPr lang="de-DE" sz="1400" noProof="0" dirty="0">
                <a:solidFill>
                  <a:schemeClr val="bg1">
                    <a:lumMod val="75000"/>
                  </a:schemeClr>
                </a:solidFill>
              </a:rPr>
              <a:t>Typ 1</a:t>
            </a:r>
          </a:p>
          <a:p>
            <a:endParaRPr lang="de-DE" sz="1400" i="1" noProof="0" dirty="0">
              <a:solidFill>
                <a:schemeClr val="bg1">
                  <a:lumMod val="75000"/>
                </a:schemeClr>
              </a:solidFill>
            </a:endParaRPr>
          </a:p>
          <a:p>
            <a:r>
              <a:rPr lang="de-DE" sz="1400" i="1" noProof="0" dirty="0">
                <a:solidFill>
                  <a:schemeClr val="bg1">
                    <a:lumMod val="75000"/>
                  </a:schemeClr>
                </a:solidFill>
              </a:rPr>
              <a:t>Typ 2 MNV steht in engem Zusammenhang mit welcher Erkrankung (es handelt sich nicht um AMD)?</a:t>
            </a:r>
          </a:p>
          <a:p>
            <a:r>
              <a:rPr lang="de-DE" sz="1400" b="1" u="sng" noProof="0" dirty="0">
                <a:solidFill>
                  <a:srgbClr val="FF0000"/>
                </a:solidFill>
              </a:rPr>
              <a:t>Okuläre Histoplasmose (OHS)</a:t>
            </a:r>
            <a:endParaRPr lang="de-DE" sz="1400" b="1" u="sng" noProof="0" dirty="0">
              <a:solidFill>
                <a:schemeClr val="bg1">
                  <a:lumMod val="75000"/>
                </a:schemeClr>
              </a:solidFill>
            </a:endParaRPr>
          </a:p>
          <a:p>
            <a:endParaRPr lang="de-DE" sz="1400" i="1" noProof="0" dirty="0">
              <a:solidFill>
                <a:schemeClr val="bg1">
                  <a:lumMod val="75000"/>
                </a:schemeClr>
              </a:solidFill>
            </a:endParaRPr>
          </a:p>
          <a:p>
            <a:r>
              <a:rPr lang="de-DE" sz="1400" i="1" noProof="0" dirty="0">
                <a:solidFill>
                  <a:schemeClr val="bg1">
                    <a:lumMod val="75000"/>
                  </a:schemeClr>
                </a:solidFill>
              </a:rPr>
              <a:t>Unter welchem anderen Namen ist Typ 3 bekannt?</a:t>
            </a:r>
          </a:p>
          <a:p>
            <a:r>
              <a:rPr lang="de-DE" sz="1400" noProof="0" dirty="0">
                <a:solidFill>
                  <a:schemeClr val="bg1">
                    <a:lumMod val="75000"/>
                  </a:schemeClr>
                </a:solidFill>
              </a:rPr>
              <a:t>Retinale angiomatöse Proliferation (RAP)</a:t>
            </a:r>
          </a:p>
        </p:txBody>
      </p:sp>
      <p:sp>
        <p:nvSpPr>
          <p:cNvPr id="15" name="TextBox 14">
            <a:extLst>
              <a:ext uri="{FF2B5EF4-FFF2-40B4-BE49-F238E27FC236}">
                <a16:creationId xmlns:a16="http://schemas.microsoft.com/office/drawing/2014/main" id="{3934A568-C00D-38ED-F27F-CA0812B5AC30}"/>
              </a:ext>
            </a:extLst>
          </p:cNvPr>
          <p:cNvSpPr txBox="1"/>
          <p:nvPr/>
        </p:nvSpPr>
        <p:spPr>
          <a:xfrm>
            <a:off x="4891055" y="5083325"/>
            <a:ext cx="4024345" cy="1102866"/>
          </a:xfrm>
          <a:prstGeom prst="rect">
            <a:avLst/>
          </a:prstGeom>
          <a:solidFill>
            <a:srgbClr val="99FF99"/>
          </a:solidFill>
        </p:spPr>
        <p:txBody>
          <a:bodyPr wrap="square" lIns="25400" tIns="12700" rIns="25400" bIns="12700" rtlCol="0">
            <a:spAutoFit/>
          </a:bodyPr>
          <a:lstStyle/>
          <a:p>
            <a:r>
              <a:rPr lang="de-DE" sz="1400" i="1" noProof="0" dirty="0">
                <a:solidFill>
                  <a:srgbClr val="0000FF"/>
                </a:solidFill>
              </a:rPr>
              <a:t>Die okuläre Histoplasmose steht bei der Differentialdiagnose für MNV ganz oben. Welche anderen Erkrankungen außer AMD sind wichtige Ursachen für MNV?</a:t>
            </a:r>
          </a:p>
          <a:p>
            <a:r>
              <a:rPr lang="de-DE" sz="1400" noProof="0" dirty="0">
                <a:solidFill>
                  <a:srgbClr val="99FF99"/>
                </a:solidFill>
              </a:rPr>
              <a:t>Es wird spannend…</a:t>
            </a:r>
          </a:p>
        </p:txBody>
      </p:sp>
    </p:spTree>
    <p:extLst>
      <p:ext uri="{BB962C8B-B14F-4D97-AF65-F5344CB8AC3E}">
        <p14:creationId xmlns:p14="http://schemas.microsoft.com/office/powerpoint/2010/main" val="375036560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A477CE-F54F-90F9-FD94-4010B7CFA9B4}"/>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39323762-FFD7-D653-7FC5-01FEA433DB10}"/>
              </a:ext>
            </a:extLst>
          </p:cNvPr>
          <p:cNvSpPr/>
          <p:nvPr/>
        </p:nvSpPr>
        <p:spPr>
          <a:xfrm>
            <a:off x="3048000" y="2286000"/>
            <a:ext cx="1828800"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46585F3-89F3-80C4-FFF1-04F24622960C}"/>
              </a:ext>
            </a:extLst>
          </p:cNvPr>
          <p:cNvSpPr/>
          <p:nvPr/>
        </p:nvSpPr>
        <p:spPr>
          <a:xfrm>
            <a:off x="57912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66BC8924-5C53-88D4-C046-D7D417AFC70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E0F7A51-7660-0324-7E37-51AD28AC57F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5FE60FCB-691D-425E-C3B7-5725055AADB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C80509F2-F6FA-A846-5BF2-1931B481731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216</a:t>
            </a:fld>
            <a:endParaRPr lang="de-DE" noProof="0" dirty="0"/>
          </a:p>
        </p:txBody>
      </p:sp>
      <p:sp>
        <p:nvSpPr>
          <p:cNvPr id="9" name="Content Placeholder 5">
            <a:extLst>
              <a:ext uri="{FF2B5EF4-FFF2-40B4-BE49-F238E27FC236}">
                <a16:creationId xmlns:a16="http://schemas.microsoft.com/office/drawing/2014/main" id="{C964BEE4-CBDA-4B15-78C2-21BD891B9CF2}"/>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a:t>
            </a:r>
            <a:r>
              <a:rPr lang="de-DE" sz="1800" noProof="0" dirty="0">
                <a:solidFill>
                  <a:schemeClr val="bg2">
                    <a:lumMod val="60000"/>
                    <a:lumOff val="40000"/>
                  </a:schemeClr>
                </a:solidFill>
                <a:latin typeface="Arial" panose="020B0604020202020204" pitchFamily="34" charset="0"/>
              </a:rPr>
              <a:t>von Drusen in der Makula</a:t>
            </a:r>
          </a:p>
          <a:p>
            <a:r>
              <a:rPr lang="de-DE" sz="1800" dirty="0">
                <a:solidFill>
                  <a:schemeClr val="bg2">
                    <a:lumMod val="60000"/>
                    <a:lumOff val="40000"/>
                  </a:schemeClr>
                </a:solidFill>
                <a:latin typeface="Arial" panose="020B0604020202020204" pitchFamily="34" charset="0"/>
              </a:rPr>
              <a:t>Es gibt zwei Arten: die </a:t>
            </a:r>
            <a:r>
              <a:rPr lang="de-DE" sz="1800" b="1" i="1" dirty="0">
                <a:solidFill>
                  <a:schemeClr val="bg2">
                    <a:lumMod val="60000"/>
                    <a:lumOff val="40000"/>
                  </a:schemeClr>
                </a:solidFill>
                <a:latin typeface="Arial" panose="020B0604020202020204" pitchFamily="34" charset="0"/>
              </a:rPr>
              <a:t>nicht-exsudative </a:t>
            </a:r>
            <a:r>
              <a:rPr lang="de-DE" sz="1800" dirty="0">
                <a:solidFill>
                  <a:schemeClr val="bg1">
                    <a:lumMod val="75000"/>
                  </a:schemeClr>
                </a:solidFill>
                <a:latin typeface="Arial" panose="020B0604020202020204" pitchFamily="34" charset="0"/>
              </a:rPr>
              <a:t>und die </a:t>
            </a:r>
            <a:r>
              <a:rPr lang="de-DE" sz="1800" b="1" i="1" dirty="0">
                <a:solidFill>
                  <a:srgbClr val="0000FF"/>
                </a:solidFill>
                <a:latin typeface="Arial" panose="020B0604020202020204" pitchFamily="34" charset="0"/>
              </a:rPr>
              <a:t>exsudative Form</a:t>
            </a: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CBB20F7D-D032-C90D-168E-59ED52212D6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C417DA63-D14D-4CA1-38DE-3FFE34F00904}"/>
              </a:ext>
            </a:extLst>
          </p:cNvPr>
          <p:cNvSpPr txBox="1"/>
          <p:nvPr/>
        </p:nvSpPr>
        <p:spPr>
          <a:xfrm>
            <a:off x="2362200" y="2958804"/>
            <a:ext cx="5920210" cy="887422"/>
          </a:xfrm>
          <a:prstGeom prst="rect">
            <a:avLst/>
          </a:prstGeom>
          <a:noFill/>
        </p:spPr>
        <p:txBody>
          <a:bodyPr wrap="square" lIns="25400" tIns="12700" rIns="25400" bIns="12700" rtlCol="0">
            <a:spAutoFit/>
          </a:bodyPr>
          <a:lstStyle/>
          <a:p>
            <a:r>
              <a:rPr lang="de-DE" sz="1400" i="1" dirty="0">
                <a:solidFill>
                  <a:schemeClr val="bg1">
                    <a:lumMod val="75000"/>
                  </a:schemeClr>
                </a:solidFill>
              </a:rPr>
              <a:t>Unter welchen zwei weiteren Bezeichnungen sind die jeweiligen Erkrankungen allgemein bekannt?</a:t>
            </a:r>
            <a:br>
              <a:rPr lang="de-DE" sz="1400" i="1" dirty="0"/>
            </a:br>
            <a:r>
              <a:rPr lang="de-DE" sz="1400" b="1" dirty="0">
                <a:solidFill>
                  <a:schemeClr val="bg1">
                    <a:lumMod val="75000"/>
                  </a:schemeClr>
                </a:solidFill>
              </a:rPr>
              <a:t>Nicht-exsudativ</a:t>
            </a:r>
            <a:r>
              <a:rPr lang="de-DE" sz="1400" dirty="0">
                <a:solidFill>
                  <a:schemeClr val="bg1">
                    <a:lumMod val="75000"/>
                  </a:schemeClr>
                </a:solidFill>
              </a:rPr>
              <a:t>: Nicht-neovaskuläre AMD; „trockene“ AMD</a:t>
            </a:r>
          </a:p>
          <a:p>
            <a:r>
              <a:rPr lang="de-DE" sz="1400" b="1" dirty="0"/>
              <a:t>Exsudativ</a:t>
            </a:r>
            <a:r>
              <a:rPr lang="de-DE" sz="1400" dirty="0"/>
              <a:t>: neovaskuläre AMD; „feuchte“ AMD</a:t>
            </a:r>
            <a:endParaRPr lang="de-DE" sz="1400" b="1" i="1" dirty="0"/>
          </a:p>
        </p:txBody>
      </p:sp>
      <p:sp>
        <p:nvSpPr>
          <p:cNvPr id="12" name="Oval 9">
            <a:extLst>
              <a:ext uri="{FF2B5EF4-FFF2-40B4-BE49-F238E27FC236}">
                <a16:creationId xmlns:a16="http://schemas.microsoft.com/office/drawing/2014/main" id="{8D011A9E-5247-AA0C-F70B-692C3E4CC0AC}"/>
              </a:ext>
            </a:extLst>
          </p:cNvPr>
          <p:cNvSpPr/>
          <p:nvPr/>
        </p:nvSpPr>
        <p:spPr>
          <a:xfrm>
            <a:off x="2057400" y="3457750"/>
            <a:ext cx="4343400" cy="6040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TextBox 12">
            <a:extLst>
              <a:ext uri="{FF2B5EF4-FFF2-40B4-BE49-F238E27FC236}">
                <a16:creationId xmlns:a16="http://schemas.microsoft.com/office/drawing/2014/main" id="{F0D4F9E0-BAF4-5242-0236-A420E5E0E63C}"/>
              </a:ext>
            </a:extLst>
          </p:cNvPr>
          <p:cNvSpPr txBox="1"/>
          <p:nvPr/>
        </p:nvSpPr>
        <p:spPr>
          <a:xfrm>
            <a:off x="1623215" y="4390322"/>
            <a:ext cx="6659195" cy="2180084"/>
          </a:xfrm>
          <a:prstGeom prst="rect">
            <a:avLst/>
          </a:prstGeom>
          <a:solidFill>
            <a:srgbClr val="99FF99"/>
          </a:solidFill>
        </p:spPr>
        <p:txBody>
          <a:bodyPr wrap="square" lIns="25400" tIns="12700" rIns="25400" bIns="12700" rtlCol="0">
            <a:spAutoFit/>
          </a:bodyPr>
          <a:lstStyle/>
          <a:p>
            <a:r>
              <a:rPr lang="de-DE" sz="1400" i="1" noProof="0" dirty="0">
                <a:solidFill>
                  <a:schemeClr val="bg2">
                    <a:lumMod val="60000"/>
                    <a:lumOff val="40000"/>
                  </a:schemeClr>
                </a:solidFill>
              </a:rPr>
              <a:t>Was bedeutet es, wenn man sagt, dass AMD „exsudativ“ ist?</a:t>
            </a:r>
          </a:p>
          <a:p>
            <a:r>
              <a:rPr lang="de-DE" sz="1400" noProof="0" dirty="0">
                <a:solidFill>
                  <a:schemeClr val="bg2">
                    <a:lumMod val="60000"/>
                    <a:lumOff val="40000"/>
                  </a:schemeClr>
                </a:solidFill>
              </a:rPr>
              <a:t>Es bedeutet, dass eine neovaskuläre Membran (fast immer  choroidaler  Ursprungs) vorhanden ist</a:t>
            </a:r>
          </a:p>
          <a:p>
            <a:endParaRPr lang="de-DE" sz="1400" i="1" noProof="0" dirty="0">
              <a:solidFill>
                <a:schemeClr val="bg2">
                  <a:lumMod val="60000"/>
                  <a:lumOff val="40000"/>
                </a:schemeClr>
              </a:solidFill>
            </a:endParaRPr>
          </a:p>
          <a:p>
            <a:r>
              <a:rPr lang="de-DE" sz="1400" i="1" noProof="0" dirty="0">
                <a:solidFill>
                  <a:schemeClr val="bg2">
                    <a:lumMod val="60000"/>
                    <a:lumOff val="40000"/>
                  </a:schemeClr>
                </a:solidFill>
              </a:rPr>
              <a:t>Aus welchen Gefäßen entsteht die neovaskuläre Membran?</a:t>
            </a:r>
          </a:p>
          <a:p>
            <a:r>
              <a:rPr lang="de-DE" sz="1400" noProof="0" dirty="0">
                <a:solidFill>
                  <a:schemeClr val="bg2">
                    <a:lumMod val="60000"/>
                    <a:lumOff val="40000"/>
                  </a:schemeClr>
                </a:solidFill>
              </a:rPr>
              <a:t>Die </a:t>
            </a:r>
            <a:r>
              <a:rPr lang="de-DE" sz="1400" noProof="0" dirty="0" err="1">
                <a:solidFill>
                  <a:schemeClr val="bg2">
                    <a:lumMod val="60000"/>
                    <a:lumOff val="40000"/>
                  </a:schemeClr>
                </a:solidFill>
              </a:rPr>
              <a:t>Choriokapillaris</a:t>
            </a:r>
            <a:r>
              <a:rPr lang="de-DE" sz="1400" noProof="0" dirty="0">
                <a:solidFill>
                  <a:schemeClr val="bg2">
                    <a:lumMod val="60000"/>
                    <a:lumOff val="40000"/>
                  </a:schemeClr>
                </a:solidFill>
              </a:rPr>
              <a:t> (mit einer Ausnahme, auf die später eingegangen wird)</a:t>
            </a:r>
          </a:p>
          <a:p>
            <a:endParaRPr lang="de-DE" sz="1400" noProof="0" dirty="0">
              <a:solidFill>
                <a:schemeClr val="bg2">
                  <a:lumMod val="60000"/>
                  <a:lumOff val="40000"/>
                </a:schemeClr>
              </a:solidFill>
            </a:endParaRPr>
          </a:p>
          <a:p>
            <a:r>
              <a:rPr lang="de-DE" sz="1400" i="1" noProof="0" dirty="0">
                <a:solidFill>
                  <a:schemeClr val="bg2">
                    <a:lumMod val="60000"/>
                    <a:lumOff val="40000"/>
                  </a:schemeClr>
                </a:solidFill>
              </a:rPr>
              <a:t>Was klagt ein Patient, wenn sich eine </a:t>
            </a:r>
            <a:r>
              <a:rPr lang="de-DE" sz="1400" i="1" dirty="0">
                <a:solidFill>
                  <a:schemeClr val="bg2">
                    <a:lumMod val="60000"/>
                    <a:lumOff val="40000"/>
                  </a:schemeClr>
                </a:solidFill>
              </a:rPr>
              <a:t>MNV</a:t>
            </a:r>
            <a:r>
              <a:rPr lang="de-DE" sz="1400" i="1" noProof="0" dirty="0">
                <a:solidFill>
                  <a:schemeClr val="bg2">
                    <a:lumMod val="60000"/>
                    <a:lumOff val="40000"/>
                  </a:schemeClr>
                </a:solidFill>
              </a:rPr>
              <a:t> entwickelt?</a:t>
            </a:r>
          </a:p>
          <a:p>
            <a:r>
              <a:rPr lang="de-DE" sz="1400" noProof="0" dirty="0">
                <a:solidFill>
                  <a:schemeClr val="bg2">
                    <a:lumMod val="60000"/>
                    <a:lumOff val="40000"/>
                  </a:schemeClr>
                </a:solidFill>
              </a:rPr>
              <a:t>Plötzliche Sehverschlechterung, Metamorphopsie und/oder ein parazentrales Skotom</a:t>
            </a:r>
          </a:p>
        </p:txBody>
      </p:sp>
      <p:sp>
        <p:nvSpPr>
          <p:cNvPr id="8" name="TextBox 11">
            <a:extLst>
              <a:ext uri="{FF2B5EF4-FFF2-40B4-BE49-F238E27FC236}">
                <a16:creationId xmlns:a16="http://schemas.microsoft.com/office/drawing/2014/main" id="{2A2B88CB-ECDB-A257-DCAC-79E8BF153D86}"/>
              </a:ext>
            </a:extLst>
          </p:cNvPr>
          <p:cNvSpPr txBox="1"/>
          <p:nvPr/>
        </p:nvSpPr>
        <p:spPr>
          <a:xfrm>
            <a:off x="571499" y="4364395"/>
            <a:ext cx="8001000" cy="1749197"/>
          </a:xfrm>
          <a:prstGeom prst="rect">
            <a:avLst/>
          </a:prstGeom>
          <a:solidFill>
            <a:schemeClr val="accent6">
              <a:lumMod val="20000"/>
              <a:lumOff val="80000"/>
            </a:schemeClr>
          </a:solidFill>
        </p:spPr>
        <p:txBody>
          <a:bodyPr wrap="square" lIns="25400" tIns="12700" rIns="25400" bIns="12700" rtlCol="0">
            <a:spAutoFit/>
          </a:bodyPr>
          <a:lstStyle/>
          <a:p>
            <a:r>
              <a:rPr lang="de-DE" sz="1400" i="1" noProof="0" dirty="0">
                <a:solidFill>
                  <a:schemeClr val="bg1">
                    <a:lumMod val="75000"/>
                  </a:schemeClr>
                </a:solidFill>
              </a:rPr>
              <a:t>Bei der AMD treten drei Arten von neovaskulären Membranen auf – wie heißen sie? Was sind die charakteristischen Merkmale der einzelnen Arten?</a:t>
            </a:r>
          </a:p>
          <a:p>
            <a:r>
              <a:rPr lang="de-DE" sz="1400" noProof="0" dirty="0">
                <a:solidFill>
                  <a:schemeClr val="bg1">
                    <a:lumMod val="75000"/>
                  </a:schemeClr>
                </a:solidFill>
              </a:rPr>
              <a:t>--Typ 1: 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die Bruchsche Membran und/oder den sub-RPE-Raum</a:t>
            </a:r>
            <a:r>
              <a:rPr lang="de-DE" sz="1400" b="0" i="0" noProof="0" dirty="0">
                <a:solidFill>
                  <a:schemeClr val="bg1">
                    <a:lumMod val="75000"/>
                  </a:schemeClr>
                </a:solidFill>
                <a:effectLst/>
                <a:latin typeface="Arial" panose="020B0604020202020204" pitchFamily="34" charset="0"/>
              </a:rPr>
              <a:t> </a:t>
            </a:r>
            <a:endParaRPr lang="de-DE" sz="1400" noProof="0" dirty="0">
              <a:solidFill>
                <a:schemeClr val="bg1">
                  <a:lumMod val="75000"/>
                </a:schemeClr>
              </a:solidFill>
            </a:endParaRPr>
          </a:p>
          <a:p>
            <a:r>
              <a:rPr lang="de-DE" sz="1400" noProof="0" dirty="0">
                <a:solidFill>
                  <a:schemeClr val="bg1">
                    <a:lumMod val="75000"/>
                  </a:schemeClr>
                </a:solidFill>
              </a:rPr>
              <a:t>--</a:t>
            </a:r>
            <a:r>
              <a:rPr lang="de-DE" sz="1400" b="1" dirty="0">
                <a:solidFill>
                  <a:schemeClr val="bg1">
                    <a:lumMod val="75000"/>
                  </a:schemeClr>
                </a:solidFill>
              </a:rPr>
              <a:t>Typ 2</a:t>
            </a:r>
            <a:r>
              <a:rPr lang="de-DE" sz="1400" dirty="0">
                <a:solidFill>
                  <a:schemeClr val="bg1">
                    <a:lumMod val="75000"/>
                  </a:schemeClr>
                </a:solidFill>
              </a:rPr>
              <a:t>: </a:t>
            </a:r>
            <a:r>
              <a:rPr lang="de-DE" sz="1400" noProof="0" dirty="0">
                <a:solidFill>
                  <a:schemeClr val="bg1">
                    <a:lumMod val="75000"/>
                  </a:schemeClr>
                </a:solidFill>
              </a:rPr>
              <a:t>MNV </a:t>
            </a:r>
            <a:r>
              <a:rPr lang="de-DE" sz="1400" b="0" i="0" noProof="0" dirty="0">
                <a:solidFill>
                  <a:schemeClr val="bg1">
                    <a:lumMod val="75000"/>
                  </a:schemeClr>
                </a:solidFill>
                <a:effectLst/>
                <a:latin typeface="Arial" panose="020B0604020202020204" pitchFamily="34" charset="0"/>
              </a:rPr>
              <a:t>entsteht aus der Choriokapillaris und erstreckt sich in </a:t>
            </a:r>
            <a:r>
              <a:rPr lang="de-DE" sz="1400" noProof="0" dirty="0">
                <a:solidFill>
                  <a:schemeClr val="bg1">
                    <a:lumMod val="75000"/>
                  </a:schemeClr>
                </a:solidFill>
              </a:rPr>
              <a:t>den subretinalen Raum (d. h. direkt </a:t>
            </a:r>
            <a:r>
              <a:rPr lang="de-DE" sz="1400" i="1" noProof="0" dirty="0">
                <a:solidFill>
                  <a:schemeClr val="bg1">
                    <a:lumMod val="75000"/>
                  </a:schemeClr>
                </a:solidFill>
              </a:rPr>
              <a:t>oberhalb </a:t>
            </a:r>
            <a:r>
              <a:rPr lang="de-DE" sz="1400" noProof="0" dirty="0">
                <a:solidFill>
                  <a:schemeClr val="bg1">
                    <a:lumMod val="75000"/>
                  </a:schemeClr>
                </a:solidFill>
              </a:rPr>
              <a:t>des RPE)</a:t>
            </a:r>
          </a:p>
          <a:p>
            <a:r>
              <a:rPr lang="de-DE" sz="1400" noProof="0" dirty="0">
                <a:solidFill>
                  <a:srgbClr val="000000"/>
                </a:solidFill>
              </a:rPr>
              <a:t>--</a:t>
            </a:r>
            <a:r>
              <a:rPr lang="de-DE" sz="1400" b="1" dirty="0">
                <a:solidFill>
                  <a:srgbClr val="000000"/>
                </a:solidFill>
              </a:rPr>
              <a:t>Typ 3</a:t>
            </a:r>
            <a:r>
              <a:rPr lang="de-DE" sz="1400" dirty="0">
                <a:solidFill>
                  <a:schemeClr val="bg1">
                    <a:lumMod val="75000"/>
                  </a:schemeClr>
                </a:solidFill>
              </a:rPr>
              <a:t>: </a:t>
            </a:r>
            <a:r>
              <a:rPr lang="de-DE" sz="1400" noProof="0" dirty="0">
                <a:solidFill>
                  <a:schemeClr val="bg1">
                    <a:lumMod val="75000"/>
                  </a:schemeClr>
                </a:solidFill>
              </a:rPr>
              <a:t>MNV entsteht </a:t>
            </a:r>
            <a:r>
              <a:rPr lang="de-DE" sz="1400" b="0" i="0" noProof="0" dirty="0">
                <a:solidFill>
                  <a:schemeClr val="bg1">
                    <a:lumMod val="75000"/>
                  </a:schemeClr>
                </a:solidFill>
                <a:effectLst/>
                <a:latin typeface="Arial" panose="020B0604020202020204" pitchFamily="34" charset="0"/>
              </a:rPr>
              <a:t>aus dem tiefen Kapillarplexus der Netzhaut und wächst </a:t>
            </a:r>
            <a:r>
              <a:rPr lang="de-DE" sz="1400" b="0" i="1" noProof="0" dirty="0">
                <a:solidFill>
                  <a:schemeClr val="bg1">
                    <a:lumMod val="75000"/>
                  </a:schemeClr>
                </a:solidFill>
                <a:effectLst/>
                <a:latin typeface="Arial" panose="020B0604020202020204" pitchFamily="34" charset="0"/>
              </a:rPr>
              <a:t>nach unten </a:t>
            </a:r>
            <a:r>
              <a:rPr lang="de-DE" sz="1400" b="0" i="0" noProof="0" dirty="0">
                <a:solidFill>
                  <a:schemeClr val="bg1">
                    <a:lumMod val="75000"/>
                  </a:schemeClr>
                </a:solidFill>
                <a:effectLst/>
                <a:latin typeface="Arial" panose="020B0604020202020204" pitchFamily="34" charset="0"/>
              </a:rPr>
              <a:t>in Richtung des RPE</a:t>
            </a:r>
            <a:endParaRPr lang="de-DE" sz="1400" noProof="0" dirty="0">
              <a:solidFill>
                <a:schemeClr val="bg1">
                  <a:lumMod val="75000"/>
                </a:schemeClr>
              </a:solidFill>
            </a:endParaRPr>
          </a:p>
        </p:txBody>
      </p:sp>
      <p:sp>
        <p:nvSpPr>
          <p:cNvPr id="14" name="TextBox 13">
            <a:extLst>
              <a:ext uri="{FF2B5EF4-FFF2-40B4-BE49-F238E27FC236}">
                <a16:creationId xmlns:a16="http://schemas.microsoft.com/office/drawing/2014/main" id="{FEB86129-CFCB-53B4-0CB2-B7FB5CC489C4}"/>
              </a:ext>
            </a:extLst>
          </p:cNvPr>
          <p:cNvSpPr txBox="1"/>
          <p:nvPr/>
        </p:nvSpPr>
        <p:spPr>
          <a:xfrm>
            <a:off x="2205757" y="4205570"/>
            <a:ext cx="4644887" cy="2031325"/>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chemeClr val="bg1">
                    <a:lumMod val="75000"/>
                  </a:schemeClr>
                </a:solidFill>
              </a:rPr>
              <a:t>Welcher der drei Typen tritt bei AMD am häufigsten auf?</a:t>
            </a:r>
          </a:p>
          <a:p>
            <a:r>
              <a:rPr lang="de-DE" sz="1400" noProof="0" dirty="0">
                <a:solidFill>
                  <a:schemeClr val="bg1">
                    <a:lumMod val="75000"/>
                  </a:schemeClr>
                </a:solidFill>
              </a:rPr>
              <a:t>Typ 1</a:t>
            </a:r>
          </a:p>
          <a:p>
            <a:endParaRPr lang="de-DE" sz="1400" i="1" noProof="0" dirty="0">
              <a:solidFill>
                <a:schemeClr val="bg1">
                  <a:lumMod val="75000"/>
                </a:schemeClr>
              </a:solidFill>
            </a:endParaRPr>
          </a:p>
          <a:p>
            <a:r>
              <a:rPr lang="de-DE" sz="1400" i="1" noProof="0" dirty="0">
                <a:solidFill>
                  <a:schemeClr val="bg1">
                    <a:lumMod val="75000"/>
                  </a:schemeClr>
                </a:solidFill>
              </a:rPr>
              <a:t>Typ 2 MNV steht in engem Zusammenhang mit welcher Erkrankung (es handelt sich nicht um AMD)?</a:t>
            </a:r>
          </a:p>
          <a:p>
            <a:r>
              <a:rPr lang="de-DE" sz="1400" b="1" u="sng" noProof="0" dirty="0">
                <a:solidFill>
                  <a:srgbClr val="FF0000"/>
                </a:solidFill>
              </a:rPr>
              <a:t>Okuläre Histoplasmose (OHS)</a:t>
            </a:r>
            <a:endParaRPr lang="de-DE" sz="1400" b="1" u="sng" noProof="0" dirty="0">
              <a:solidFill>
                <a:schemeClr val="bg1">
                  <a:lumMod val="75000"/>
                </a:schemeClr>
              </a:solidFill>
            </a:endParaRPr>
          </a:p>
          <a:p>
            <a:endParaRPr lang="de-DE" sz="1400" i="1" noProof="0" dirty="0">
              <a:solidFill>
                <a:schemeClr val="bg1">
                  <a:lumMod val="75000"/>
                </a:schemeClr>
              </a:solidFill>
            </a:endParaRPr>
          </a:p>
          <a:p>
            <a:r>
              <a:rPr lang="de-DE" sz="1400" i="1" noProof="0" dirty="0">
                <a:solidFill>
                  <a:schemeClr val="bg1">
                    <a:lumMod val="75000"/>
                  </a:schemeClr>
                </a:solidFill>
              </a:rPr>
              <a:t>Unter welchem anderen Namen ist Typ 3 bekannt?</a:t>
            </a:r>
          </a:p>
          <a:p>
            <a:r>
              <a:rPr lang="de-DE" sz="1400" noProof="0" dirty="0">
                <a:solidFill>
                  <a:schemeClr val="bg1">
                    <a:lumMod val="75000"/>
                  </a:schemeClr>
                </a:solidFill>
              </a:rPr>
              <a:t>Retinale angiomatöse Proliferation (RAP)</a:t>
            </a:r>
          </a:p>
        </p:txBody>
      </p:sp>
      <p:sp>
        <p:nvSpPr>
          <p:cNvPr id="15" name="TextBox 14">
            <a:extLst>
              <a:ext uri="{FF2B5EF4-FFF2-40B4-BE49-F238E27FC236}">
                <a16:creationId xmlns:a16="http://schemas.microsoft.com/office/drawing/2014/main" id="{ADE83698-6FB6-7A19-63B1-2770D402B639}"/>
              </a:ext>
            </a:extLst>
          </p:cNvPr>
          <p:cNvSpPr txBox="1"/>
          <p:nvPr/>
        </p:nvSpPr>
        <p:spPr>
          <a:xfrm>
            <a:off x="4891055" y="5083325"/>
            <a:ext cx="4024345" cy="1102866"/>
          </a:xfrm>
          <a:prstGeom prst="rect">
            <a:avLst/>
          </a:prstGeom>
          <a:solidFill>
            <a:srgbClr val="99FF99"/>
          </a:solidFill>
        </p:spPr>
        <p:txBody>
          <a:bodyPr wrap="square" lIns="25400" tIns="12700" rIns="25400" bIns="12700" rtlCol="0">
            <a:spAutoFit/>
          </a:bodyPr>
          <a:lstStyle/>
          <a:p>
            <a:r>
              <a:rPr lang="de-DE" sz="1400" i="1" noProof="0" dirty="0">
                <a:solidFill>
                  <a:srgbClr val="0000FF"/>
                </a:solidFill>
              </a:rPr>
              <a:t>Die okuläre Histoplasmose steht bei der Differentialdiagnose für MNV ganz oben. Welche anderen Erkrankungen außer AMD sind wichtige Ursachen für MNV?</a:t>
            </a:r>
          </a:p>
          <a:p>
            <a:r>
              <a:rPr lang="de-DE" sz="1400" noProof="0" dirty="0">
                <a:solidFill>
                  <a:srgbClr val="0000FF"/>
                </a:solidFill>
              </a:rPr>
              <a:t>Es wird spannend…</a:t>
            </a:r>
          </a:p>
        </p:txBody>
      </p:sp>
    </p:spTree>
    <p:extLst>
      <p:ext uri="{BB962C8B-B14F-4D97-AF65-F5344CB8AC3E}">
        <p14:creationId xmlns:p14="http://schemas.microsoft.com/office/powerpoint/2010/main" val="2922370085"/>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ABFDAC1-A8BA-4371-B2A6-BFA403CD7381}"/>
              </a:ext>
            </a:extLst>
          </p:cNvPr>
          <p:cNvSpPr>
            <a:spLocks noGrp="1"/>
          </p:cNvSpPr>
          <p:nvPr>
            <p:ph type="sldNum" sz="quarter" idx="12"/>
          </p:nvPr>
        </p:nvSpPr>
        <p:spPr/>
        <p:txBody>
          <a:bodyPr/>
          <a:lstStyle/>
          <a:p>
            <a:pPr>
              <a:defRPr/>
            </a:pPr>
            <a:fld id="{AE3D5967-D305-4D5A-99BA-BCEC8EFAB816}" type="slidenum">
              <a:rPr lang="en-US" altLang="en-US" smtClean="0"/>
              <a:pPr>
                <a:defRPr/>
              </a:pPr>
              <a:t>217</a:t>
            </a:fld>
            <a:endParaRPr lang="en-US" altLang="en-US"/>
          </a:p>
        </p:txBody>
      </p:sp>
      <p:pic>
        <p:nvPicPr>
          <p:cNvPr id="11" name="Picture 10">
            <a:extLst>
              <a:ext uri="{FF2B5EF4-FFF2-40B4-BE49-F238E27FC236}">
                <a16:creationId xmlns:a16="http://schemas.microsoft.com/office/drawing/2014/main" id="{D1D0541C-0C45-4DA8-9E13-3BC56C0E4E6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64432" y="1096394"/>
            <a:ext cx="3815136" cy="4665211"/>
          </a:xfrm>
          <a:prstGeom prst="rect">
            <a:avLst/>
          </a:prstGeom>
        </p:spPr>
      </p:pic>
      <p:sp>
        <p:nvSpPr>
          <p:cNvPr id="12" name="TextBox 11">
            <a:extLst>
              <a:ext uri="{FF2B5EF4-FFF2-40B4-BE49-F238E27FC236}">
                <a16:creationId xmlns:a16="http://schemas.microsoft.com/office/drawing/2014/main" id="{3637C5FA-BFEA-4CF1-82CD-8BB186C8FDE6}"/>
              </a:ext>
            </a:extLst>
          </p:cNvPr>
          <p:cNvSpPr txBox="1"/>
          <p:nvPr/>
        </p:nvSpPr>
        <p:spPr>
          <a:xfrm>
            <a:off x="3092271" y="6019800"/>
            <a:ext cx="2959465" cy="400110"/>
          </a:xfrm>
          <a:prstGeom prst="rect">
            <a:avLst/>
          </a:prstGeom>
          <a:noFill/>
        </p:spPr>
        <p:txBody>
          <a:bodyPr wrap="none" rtlCol="0">
            <a:spAutoFit/>
          </a:bodyPr>
          <a:lstStyle/>
          <a:p>
            <a:pPr algn="ctr"/>
            <a:r>
              <a:rPr lang="en-US" sz="2000" dirty="0">
                <a:latin typeface="Segoe Print" panose="02000600000000000000" pitchFamily="2" charset="0"/>
              </a:rPr>
              <a:t>Zeit für </a:t>
            </a:r>
            <a:r>
              <a:rPr lang="en-US" sz="2000" dirty="0" err="1">
                <a:latin typeface="Segoe Print" panose="02000600000000000000" pitchFamily="2" charset="0"/>
              </a:rPr>
              <a:t>eine</a:t>
            </a:r>
            <a:r>
              <a:rPr lang="en-US" sz="2000" dirty="0">
                <a:latin typeface="Segoe Print" panose="02000600000000000000" pitchFamily="2" charset="0"/>
              </a:rPr>
              <a:t> Pause </a:t>
            </a:r>
            <a:r>
              <a:rPr lang="en-US" sz="2000" dirty="0">
                <a:latin typeface="Segoe Print" panose="02000600000000000000" pitchFamily="2" charset="0"/>
                <a:sym typeface="Wingdings" panose="05000000000000000000" pitchFamily="2" charset="2"/>
              </a:rPr>
              <a:t></a:t>
            </a:r>
            <a:endParaRPr lang="en-US" sz="2000" dirty="0">
              <a:latin typeface="Segoe Print" panose="02000600000000000000" pitchFamily="2" charset="0"/>
            </a:endParaRPr>
          </a:p>
        </p:txBody>
      </p:sp>
    </p:spTree>
    <p:extLst>
      <p:ext uri="{BB962C8B-B14F-4D97-AF65-F5344CB8AC3E}">
        <p14:creationId xmlns:p14="http://schemas.microsoft.com/office/powerpoint/2010/main" val="1345264324"/>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9" name="Rectangle 3">
            <a:extLst>
              <a:ext uri="{FF2B5EF4-FFF2-40B4-BE49-F238E27FC236}">
                <a16:creationId xmlns:a16="http://schemas.microsoft.com/office/drawing/2014/main" id="{C43822B3-DE7E-44D0-B9E6-C94DE088402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t>MNV-Differentialdiagnose:</a:t>
            </a:r>
          </a:p>
          <a:p>
            <a:pPr lvl="1" eaLnBrk="1" hangingPunct="1"/>
            <a:r>
              <a:rPr lang="de-DE" noProof="0" dirty="0">
                <a:solidFill>
                  <a:srgbClr val="0000FF"/>
                </a:solidFill>
              </a:rPr>
              <a:t>AMD</a:t>
            </a:r>
          </a:p>
          <a:p>
            <a:pPr lvl="1" eaLnBrk="1" hangingPunct="1"/>
            <a:r>
              <a:rPr lang="de-DE" noProof="0" dirty="0">
                <a:solidFill>
                  <a:srgbClr val="0000FF"/>
                </a:solidFill>
              </a:rPr>
              <a:t>OHS</a:t>
            </a:r>
          </a:p>
          <a:p>
            <a:pPr lvl="1" eaLnBrk="1" hangingPunct="1"/>
            <a:r>
              <a:rPr lang="de-DE" b="1" i="1" noProof="0" dirty="0">
                <a:solidFill>
                  <a:srgbClr val="0000FF"/>
                </a:solidFill>
              </a:rPr>
              <a:t>?</a:t>
            </a:r>
          </a:p>
          <a:p>
            <a:pPr lvl="1" eaLnBrk="1" hangingPunct="1"/>
            <a:r>
              <a:rPr lang="de-DE" b="1" i="1" noProof="0" dirty="0">
                <a:solidFill>
                  <a:srgbClr val="0000FF"/>
                </a:solidFill>
              </a:rPr>
              <a:t>?</a:t>
            </a:r>
          </a:p>
          <a:p>
            <a:pPr lvl="1" eaLnBrk="1" hangingPunct="1"/>
            <a:r>
              <a:rPr lang="de-DE" b="1" i="1" noProof="0" dirty="0">
                <a:solidFill>
                  <a:srgbClr val="0000FF"/>
                </a:solidFill>
              </a:rPr>
              <a:t>?</a:t>
            </a:r>
          </a:p>
          <a:p>
            <a:pPr lvl="1" eaLnBrk="1" hangingPunct="1"/>
            <a:r>
              <a:rPr lang="de-DE" b="1" i="1" noProof="0" dirty="0">
                <a:solidFill>
                  <a:srgbClr val="0000FF"/>
                </a:solidFill>
              </a:rPr>
              <a:t>?</a:t>
            </a:r>
          </a:p>
          <a:p>
            <a:pPr lvl="1" eaLnBrk="1" hangingPunct="1"/>
            <a:r>
              <a:rPr lang="de-DE" b="1" i="1" noProof="0" dirty="0">
                <a:solidFill>
                  <a:srgbClr val="0000FF"/>
                </a:solidFill>
              </a:rPr>
              <a:t>?</a:t>
            </a:r>
          </a:p>
          <a:p>
            <a:pPr lvl="1" eaLnBrk="1" hangingPunct="1"/>
            <a:r>
              <a:rPr lang="de-DE" b="1" i="1" noProof="0" dirty="0">
                <a:solidFill>
                  <a:srgbClr val="0000FF"/>
                </a:solidFill>
              </a:rPr>
              <a:t>?</a:t>
            </a:r>
          </a:p>
          <a:p>
            <a:pPr lvl="1" eaLnBrk="1" hangingPunct="1"/>
            <a:r>
              <a:rPr lang="de-DE" b="1" i="1" noProof="0" dirty="0">
                <a:solidFill>
                  <a:srgbClr val="0000FF"/>
                </a:solidFill>
              </a:rPr>
              <a:t>?</a:t>
            </a:r>
          </a:p>
          <a:p>
            <a:pPr lvl="1" eaLnBrk="1" hangingPunct="1"/>
            <a:r>
              <a:rPr lang="de-DE" b="1" i="1" noProof="0" dirty="0">
                <a:solidFill>
                  <a:srgbClr val="0000FF"/>
                </a:solidFill>
              </a:rPr>
              <a:t>?</a:t>
            </a:r>
          </a:p>
          <a:p>
            <a:pPr lvl="1" eaLnBrk="1" hangingPunct="1"/>
            <a:r>
              <a:rPr lang="de-DE" b="1" i="1" noProof="0" dirty="0">
                <a:solidFill>
                  <a:srgbClr val="0000FF"/>
                </a:solidFill>
              </a:rPr>
              <a:t>?</a:t>
            </a:r>
          </a:p>
        </p:txBody>
      </p:sp>
      <p:sp>
        <p:nvSpPr>
          <p:cNvPr id="4100" name="Slide Number Placeholder 1">
            <a:extLst>
              <a:ext uri="{FF2B5EF4-FFF2-40B4-BE49-F238E27FC236}">
                <a16:creationId xmlns:a16="http://schemas.microsoft.com/office/drawing/2014/main" id="{999C1F9A-E26F-45AD-9521-748CB02CF9E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218</a:t>
            </a:fld>
            <a:endParaRPr lang="de-DE" noProof="0" dirty="0"/>
          </a:p>
        </p:txBody>
      </p:sp>
      <p:sp>
        <p:nvSpPr>
          <p:cNvPr id="5" name="TextBox 4">
            <a:extLst>
              <a:ext uri="{FF2B5EF4-FFF2-40B4-BE49-F238E27FC236}">
                <a16:creationId xmlns:a16="http://schemas.microsoft.com/office/drawing/2014/main" id="{F8A3156B-5908-49E7-B19F-D3AFAD7D197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6" name="TextBox 5">
            <a:extLst>
              <a:ext uri="{FF2B5EF4-FFF2-40B4-BE49-F238E27FC236}">
                <a16:creationId xmlns:a16="http://schemas.microsoft.com/office/drawing/2014/main" id="{B1F17C36-7CFB-4F16-8F02-8468C6688805}"/>
              </a:ext>
            </a:extLst>
          </p:cNvPr>
          <p:cNvSpPr txBox="1"/>
          <p:nvPr/>
        </p:nvSpPr>
        <p:spPr>
          <a:xfrm>
            <a:off x="3124200" y="1524000"/>
            <a:ext cx="4419600" cy="394980"/>
          </a:xfrm>
          <a:prstGeom prst="rect">
            <a:avLst/>
          </a:prstGeom>
          <a:noFill/>
        </p:spPr>
        <p:txBody>
          <a:bodyPr wrap="square" lIns="25400" tIns="12700" rIns="25400" bIns="12700" rtlCol="0">
            <a:spAutoFit/>
          </a:bodyPr>
          <a:lstStyle/>
          <a:p>
            <a:r>
              <a:rPr lang="de-DE" sz="1200" i="1" noProof="0" dirty="0"/>
              <a:t>Abgesehen von diesen beiden, wie sieht die Differentialdiagnose für die Ursachen von MNV aus?</a:t>
            </a:r>
          </a:p>
        </p:txBody>
      </p:sp>
    </p:spTree>
    <p:extLst>
      <p:ext uri="{BB962C8B-B14F-4D97-AF65-F5344CB8AC3E}">
        <p14:creationId xmlns:p14="http://schemas.microsoft.com/office/powerpoint/2010/main" val="2287366694"/>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9" name="Rectangle 3">
            <a:extLst>
              <a:ext uri="{FF2B5EF4-FFF2-40B4-BE49-F238E27FC236}">
                <a16:creationId xmlns:a16="http://schemas.microsoft.com/office/drawing/2014/main" id="{C43822B3-DE7E-44D0-B9E6-C94DE088402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rgbClr val="0000FF"/>
                </a:solidFill>
                <a:latin typeface="Arial" panose="020B0604020202020204" pitchFamily="34" charset="0"/>
              </a:rPr>
              <a:t>AMD</a:t>
            </a:r>
          </a:p>
          <a:p>
            <a:pPr lvl="1" eaLnBrk="1" hangingPunct="1"/>
            <a:r>
              <a:rPr lang="de-DE" noProof="0" dirty="0">
                <a:solidFill>
                  <a:srgbClr val="0000FF"/>
                </a:solidFill>
                <a:latin typeface="Arial" panose="020B0604020202020204" pitchFamily="34" charset="0"/>
              </a:rPr>
              <a:t>OHS</a:t>
            </a:r>
          </a:p>
          <a:p>
            <a:pPr lvl="1" eaLnBrk="1" hangingPunct="1"/>
            <a:r>
              <a:rPr lang="de-DE" noProof="0" dirty="0" err="1">
                <a:solidFill>
                  <a:srgbClr val="0000FF"/>
                </a:solidFill>
                <a:latin typeface="Arial" panose="020B0604020202020204" pitchFamily="34" charset="0"/>
              </a:rPr>
              <a:t>Angioid</a:t>
            </a:r>
            <a:r>
              <a:rPr lang="de-DE" noProof="0" dirty="0">
                <a:solidFill>
                  <a:srgbClr val="0000FF"/>
                </a:solidFill>
                <a:latin typeface="Arial" panose="020B0604020202020204" pitchFamily="34" charset="0"/>
              </a:rPr>
              <a:t> </a:t>
            </a:r>
            <a:r>
              <a:rPr lang="de-DE" noProof="0" dirty="0" err="1">
                <a:solidFill>
                  <a:srgbClr val="0000FF"/>
                </a:solidFill>
                <a:latin typeface="Arial" panose="020B0604020202020204" pitchFamily="34" charset="0"/>
              </a:rPr>
              <a:t>streaks</a:t>
            </a:r>
            <a:endParaRPr lang="de-DE"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Myopische Makulopathie</a:t>
            </a:r>
          </a:p>
          <a:p>
            <a:pPr lvl="1" eaLnBrk="1" hangingPunct="1"/>
            <a:r>
              <a:rPr lang="de-DE" noProof="0" dirty="0">
                <a:solidFill>
                  <a:srgbClr val="0000FF"/>
                </a:solidFill>
                <a:latin typeface="Arial" panose="020B0604020202020204" pitchFamily="34" charset="0"/>
              </a:rPr>
              <a:t>Idiopathisch</a:t>
            </a:r>
          </a:p>
          <a:p>
            <a:pPr lvl="1" eaLnBrk="1" hangingPunct="1"/>
            <a:r>
              <a:rPr lang="de-DE" noProof="0" dirty="0">
                <a:solidFill>
                  <a:srgbClr val="0000FF"/>
                </a:solidFill>
                <a:latin typeface="Arial" panose="020B0604020202020204" pitchFamily="34" charset="0"/>
              </a:rPr>
              <a:t>Sorsby-Makuladystrophie</a:t>
            </a:r>
          </a:p>
          <a:p>
            <a:pPr lvl="1" eaLnBrk="1" hangingPunct="1"/>
            <a:r>
              <a:rPr lang="de-DE" noProof="0" dirty="0">
                <a:solidFill>
                  <a:srgbClr val="0000FF"/>
                </a:solidFill>
                <a:latin typeface="Arial" panose="020B0604020202020204" pitchFamily="34" charset="0"/>
              </a:rPr>
              <a:t>Traumatische Aderhautruptur</a:t>
            </a:r>
          </a:p>
          <a:p>
            <a:pPr lvl="1" eaLnBrk="1" hangingPunct="1"/>
            <a:r>
              <a:rPr lang="de-DE" noProof="0" dirty="0">
                <a:solidFill>
                  <a:srgbClr val="0000FF"/>
                </a:solidFill>
                <a:latin typeface="Arial" panose="020B0604020202020204" pitchFamily="34" charset="0"/>
              </a:rPr>
              <a:t>Iatrogen</a:t>
            </a:r>
          </a:p>
          <a:p>
            <a:pPr lvl="1" eaLnBrk="1" hangingPunct="1"/>
            <a:r>
              <a:rPr lang="de-DE" noProof="0" dirty="0">
                <a:solidFill>
                  <a:srgbClr val="0000FF"/>
                </a:solidFill>
                <a:latin typeface="Arial" panose="020B0604020202020204" pitchFamily="34" charset="0"/>
              </a:rPr>
              <a:t>Zentrale seröse Chorioretinopathie</a:t>
            </a:r>
          </a:p>
          <a:p>
            <a:pPr lvl="1" eaLnBrk="1" hangingPunct="1"/>
            <a:r>
              <a:rPr lang="de-DE" noProof="0" dirty="0">
                <a:solidFill>
                  <a:srgbClr val="0000FF"/>
                </a:solidFill>
                <a:latin typeface="Arial" panose="020B0604020202020204" pitchFamily="34" charset="0"/>
              </a:rPr>
              <a:t>Pattern Dystrophie</a:t>
            </a:r>
          </a:p>
          <a:p>
            <a:pPr lvl="1" eaLnBrk="1" hangingPunct="1"/>
            <a:r>
              <a:rPr lang="de-DE" noProof="0" dirty="0">
                <a:solidFill>
                  <a:srgbClr val="0000FF"/>
                </a:solidFill>
                <a:latin typeface="Arial" panose="020B0604020202020204" pitchFamily="34" charset="0"/>
              </a:rPr>
              <a:t>adulte </a:t>
            </a:r>
            <a:r>
              <a:rPr lang="de-DE" noProof="0" dirty="0" err="1">
                <a:solidFill>
                  <a:srgbClr val="0000FF"/>
                </a:solidFill>
                <a:latin typeface="Arial" panose="020B0604020202020204" pitchFamily="34" charset="0"/>
              </a:rPr>
              <a:t>vitelliforme</a:t>
            </a:r>
            <a:r>
              <a:rPr lang="de-DE" noProof="0"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999C1F9A-E26F-45AD-9521-748CB02CF9E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219</a:t>
            </a:fld>
            <a:endParaRPr lang="de-DE" noProof="0" dirty="0"/>
          </a:p>
        </p:txBody>
      </p:sp>
      <p:sp>
        <p:nvSpPr>
          <p:cNvPr id="5" name="TextBox 4">
            <a:extLst>
              <a:ext uri="{FF2B5EF4-FFF2-40B4-BE49-F238E27FC236}">
                <a16:creationId xmlns:a16="http://schemas.microsoft.com/office/drawing/2014/main" id="{F8A3156B-5908-49E7-B19F-D3AFAD7D197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5">
            <a:extLst>
              <a:ext uri="{FF2B5EF4-FFF2-40B4-BE49-F238E27FC236}">
                <a16:creationId xmlns:a16="http://schemas.microsoft.com/office/drawing/2014/main" id="{1F444163-453D-CDBD-085D-3CB39AF50B0E}"/>
              </a:ext>
            </a:extLst>
          </p:cNvPr>
          <p:cNvSpPr txBox="1"/>
          <p:nvPr/>
        </p:nvSpPr>
        <p:spPr>
          <a:xfrm>
            <a:off x="3124200" y="1524000"/>
            <a:ext cx="4419600" cy="394980"/>
          </a:xfrm>
          <a:prstGeom prst="rect">
            <a:avLst/>
          </a:prstGeom>
          <a:noFill/>
        </p:spPr>
        <p:txBody>
          <a:bodyPr wrap="square" lIns="25400" tIns="12700" rIns="25400" bIns="12700" rtlCol="0">
            <a:spAutoFit/>
          </a:bodyPr>
          <a:lstStyle/>
          <a:p>
            <a:r>
              <a:rPr lang="de-DE" sz="1200" i="1" noProof="0" dirty="0"/>
              <a:t>Abgesehen von diesen beiden, wie sieht die Differentialdiagnose für die Ursachen von MNV aus?</a:t>
            </a:r>
          </a:p>
        </p:txBody>
      </p:sp>
    </p:spTree>
    <p:extLst>
      <p:ext uri="{BB962C8B-B14F-4D97-AF65-F5344CB8AC3E}">
        <p14:creationId xmlns:p14="http://schemas.microsoft.com/office/powerpoint/2010/main" val="313478759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9B253A-8687-95D4-4D47-EBE34CB62CBC}"/>
            </a:ext>
          </a:extLst>
        </p:cNvPr>
        <p:cNvGrpSpPr/>
        <p:nvPr/>
      </p:nvGrpSpPr>
      <p:grpSpPr>
        <a:xfrm>
          <a:off x="0" y="0"/>
          <a:ext cx="0" cy="0"/>
          <a:chOff x="0" y="0"/>
          <a:chExt cx="0" cy="0"/>
        </a:xfrm>
      </p:grpSpPr>
      <p:sp>
        <p:nvSpPr>
          <p:cNvPr id="8" name="Rectangle 5">
            <a:extLst>
              <a:ext uri="{FF2B5EF4-FFF2-40B4-BE49-F238E27FC236}">
                <a16:creationId xmlns:a16="http://schemas.microsoft.com/office/drawing/2014/main" id="{F9337D60-E7FB-6698-A704-A9753E0CD63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6">
            <a:extLst>
              <a:ext uri="{FF2B5EF4-FFF2-40B4-BE49-F238E27FC236}">
                <a16:creationId xmlns:a16="http://schemas.microsoft.com/office/drawing/2014/main" id="{14E07654-CB3D-A3FD-DFE7-5C4F9C22D91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E7E944D9-91FA-6420-6953-A37D8BAAC97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909C83FD-ED83-4279-69CA-856FBC5CAAFA}"/>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22</a:t>
            </a:fld>
            <a:endParaRPr lang="de-DE" noProof="0" dirty="0"/>
          </a:p>
        </p:txBody>
      </p:sp>
      <p:sp>
        <p:nvSpPr>
          <p:cNvPr id="9" name="Content Placeholder 5">
            <a:extLst>
              <a:ext uri="{FF2B5EF4-FFF2-40B4-BE49-F238E27FC236}">
                <a16:creationId xmlns:a16="http://schemas.microsoft.com/office/drawing/2014/main" id="{3392D073-296C-4B93-AE7A-6E49EDBBAEF1}"/>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AMD</a:t>
            </a: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a:t>
            </a:r>
            <a:r>
              <a:rPr lang="de-DE" sz="1800" b="1" noProof="0" dirty="0">
                <a:solidFill>
                  <a:srgbClr val="0000FF"/>
                </a:solidFill>
                <a:latin typeface="Arial" panose="020B0604020202020204" pitchFamily="34" charset="0"/>
              </a:rPr>
              <a:t>Drusen </a:t>
            </a:r>
            <a:r>
              <a:rPr lang="de-DE" sz="1800" noProof="0" dirty="0">
                <a:solidFill>
                  <a:schemeClr val="bg1">
                    <a:lumMod val="75000"/>
                  </a:schemeClr>
                </a:solidFill>
                <a:latin typeface="Arial" panose="020B0604020202020204" pitchFamily="34" charset="0"/>
              </a:rPr>
              <a:t>in der Makula</a:t>
            </a:r>
          </a:p>
        </p:txBody>
      </p:sp>
      <p:sp>
        <p:nvSpPr>
          <p:cNvPr id="2" name="TextBox 1">
            <a:extLst>
              <a:ext uri="{FF2B5EF4-FFF2-40B4-BE49-F238E27FC236}">
                <a16:creationId xmlns:a16="http://schemas.microsoft.com/office/drawing/2014/main" id="{EF40E75A-398C-2A2A-B2F2-3B240E4BF72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Oval 2">
            <a:extLst>
              <a:ext uri="{FF2B5EF4-FFF2-40B4-BE49-F238E27FC236}">
                <a16:creationId xmlns:a16="http://schemas.microsoft.com/office/drawing/2014/main" id="{FBFC36F9-EF92-173F-E0CB-A3804FD633D3}"/>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TextBox 9">
            <a:extLst>
              <a:ext uri="{FF2B5EF4-FFF2-40B4-BE49-F238E27FC236}">
                <a16:creationId xmlns:a16="http://schemas.microsoft.com/office/drawing/2014/main" id="{34C5E86B-3ACE-DE23-46D9-BEC7F7EF8818}"/>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D8D684"/>
              </a:solidFill>
            </a:endParaRPr>
          </a:p>
          <a:p>
            <a:r>
              <a:rPr lang="de-DE" sz="1400" i="1" noProof="0" dirty="0">
                <a:solidFill>
                  <a:srgbClr val="D8D684"/>
                </a:solidFill>
              </a:rPr>
              <a:t>Aus welchen Substanzen besteht dieses Material?</a:t>
            </a:r>
          </a:p>
          <a:p>
            <a:r>
              <a:rPr lang="de-DE" sz="1400" noProof="0" dirty="0">
                <a:solidFill>
                  <a:srgbClr val="D8D684"/>
                </a:solidFill>
              </a:rPr>
              <a:t>Proteine und Lipide – hauptsächlich von den Photorezeptoren abgestoßene Ablagerungen</a:t>
            </a:r>
          </a:p>
          <a:p>
            <a:endParaRPr lang="de-DE" sz="1400" i="1" noProof="0" dirty="0">
              <a:solidFill>
                <a:srgbClr val="D8D684"/>
              </a:solidFill>
            </a:endParaRPr>
          </a:p>
          <a:p>
            <a:r>
              <a:rPr lang="de-DE" sz="1400" i="1" noProof="0" dirty="0">
                <a:solidFill>
                  <a:srgbClr val="D8D684"/>
                </a:solidFill>
              </a:rPr>
              <a:t>Wie werden Drusen klassifiziert?</a:t>
            </a:r>
          </a:p>
          <a:p>
            <a:r>
              <a:rPr lang="de-DE" sz="1400" noProof="0" dirty="0">
                <a:solidFill>
                  <a:srgbClr val="D8D684"/>
                </a:solidFill>
              </a:rPr>
              <a:t>Es gibt mehrere Möglichkeiten:</a:t>
            </a:r>
          </a:p>
        </p:txBody>
      </p:sp>
      <p:grpSp>
        <p:nvGrpSpPr>
          <p:cNvPr id="7" name="Gruppieren 6">
            <a:extLst>
              <a:ext uri="{FF2B5EF4-FFF2-40B4-BE49-F238E27FC236}">
                <a16:creationId xmlns:a16="http://schemas.microsoft.com/office/drawing/2014/main" id="{A3FC0074-F697-ED8E-8BFB-9CB36AA096AE}"/>
              </a:ext>
            </a:extLst>
          </p:cNvPr>
          <p:cNvGrpSpPr/>
          <p:nvPr/>
        </p:nvGrpSpPr>
        <p:grpSpPr>
          <a:xfrm>
            <a:off x="6956040" y="2062038"/>
            <a:ext cx="1121162" cy="533400"/>
            <a:chOff x="6956040" y="2062038"/>
            <a:chExt cx="1121162" cy="533400"/>
          </a:xfrm>
        </p:grpSpPr>
        <p:sp>
          <p:nvSpPr>
            <p:cNvPr id="12" name="Oval 2">
              <a:extLst>
                <a:ext uri="{FF2B5EF4-FFF2-40B4-BE49-F238E27FC236}">
                  <a16:creationId xmlns:a16="http://schemas.microsoft.com/office/drawing/2014/main" id="{F5ACA2F4-FBE7-0F2A-AB1A-9D3807394480}"/>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3" name="Textfeld 12">
              <a:extLst>
                <a:ext uri="{FF2B5EF4-FFF2-40B4-BE49-F238E27FC236}">
                  <a16:creationId xmlns:a16="http://schemas.microsoft.com/office/drawing/2014/main" id="{6D31FEA5-5630-55E4-340D-FD4932896566}"/>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348010216"/>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9FA887-E337-A24C-7AB6-653CBA40736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0A2B5E36-D10E-0C3B-7D79-9687A3AC344E}"/>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rgbClr val="0000FF"/>
                </a:solidFill>
                <a:latin typeface="Arial" panose="020B0604020202020204" pitchFamily="34" charset="0"/>
              </a:rPr>
              <a:t>AMD</a:t>
            </a:r>
          </a:p>
          <a:p>
            <a:pPr lvl="1" eaLnBrk="1" hangingPunct="1"/>
            <a:r>
              <a:rPr lang="de-DE" noProof="0" dirty="0">
                <a:solidFill>
                  <a:srgbClr val="0000FF"/>
                </a:solidFill>
                <a:latin typeface="Arial" panose="020B0604020202020204" pitchFamily="34" charset="0"/>
              </a:rPr>
              <a:t>OHS</a:t>
            </a:r>
          </a:p>
          <a:p>
            <a:pPr lvl="1" eaLnBrk="1" hangingPunct="1"/>
            <a:r>
              <a:rPr lang="de-DE" noProof="0" dirty="0" err="1">
                <a:solidFill>
                  <a:srgbClr val="0000FF"/>
                </a:solidFill>
                <a:latin typeface="Arial" panose="020B0604020202020204" pitchFamily="34" charset="0"/>
              </a:rPr>
              <a:t>Angioid</a:t>
            </a:r>
            <a:r>
              <a:rPr lang="de-DE" noProof="0" dirty="0">
                <a:solidFill>
                  <a:srgbClr val="0000FF"/>
                </a:solidFill>
                <a:latin typeface="Arial" panose="020B0604020202020204" pitchFamily="34" charset="0"/>
              </a:rPr>
              <a:t> </a:t>
            </a:r>
            <a:r>
              <a:rPr lang="de-DE" noProof="0" dirty="0" err="1">
                <a:solidFill>
                  <a:srgbClr val="0000FF"/>
                </a:solidFill>
                <a:latin typeface="Arial" panose="020B0604020202020204" pitchFamily="34" charset="0"/>
              </a:rPr>
              <a:t>streaks</a:t>
            </a:r>
            <a:endParaRPr lang="de-DE"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Myopische Makulopathie</a:t>
            </a:r>
          </a:p>
          <a:p>
            <a:pPr lvl="1" eaLnBrk="1" hangingPunct="1"/>
            <a:r>
              <a:rPr lang="de-DE" noProof="0" dirty="0">
                <a:solidFill>
                  <a:srgbClr val="0000FF"/>
                </a:solidFill>
                <a:latin typeface="Arial" panose="020B0604020202020204" pitchFamily="34" charset="0"/>
              </a:rPr>
              <a:t>Idiopathisch</a:t>
            </a:r>
          </a:p>
          <a:p>
            <a:pPr lvl="1" eaLnBrk="1" hangingPunct="1"/>
            <a:r>
              <a:rPr lang="de-DE" noProof="0" dirty="0">
                <a:solidFill>
                  <a:srgbClr val="0000FF"/>
                </a:solidFill>
                <a:latin typeface="Arial" panose="020B0604020202020204" pitchFamily="34" charset="0"/>
              </a:rPr>
              <a:t>Sorsby-Makuladystrophie</a:t>
            </a:r>
          </a:p>
          <a:p>
            <a:pPr lvl="1" eaLnBrk="1" hangingPunct="1"/>
            <a:r>
              <a:rPr lang="de-DE" noProof="0" dirty="0">
                <a:solidFill>
                  <a:srgbClr val="0000FF"/>
                </a:solidFill>
                <a:latin typeface="Arial" panose="020B0604020202020204" pitchFamily="34" charset="0"/>
              </a:rPr>
              <a:t>Traumatische Aderhautruptur</a:t>
            </a:r>
          </a:p>
          <a:p>
            <a:pPr lvl="1" eaLnBrk="1" hangingPunct="1"/>
            <a:r>
              <a:rPr lang="de-DE" noProof="0" dirty="0">
                <a:solidFill>
                  <a:srgbClr val="0000FF"/>
                </a:solidFill>
                <a:latin typeface="Arial" panose="020B0604020202020204" pitchFamily="34" charset="0"/>
              </a:rPr>
              <a:t>Iatrogen</a:t>
            </a:r>
          </a:p>
          <a:p>
            <a:pPr lvl="1" eaLnBrk="1" hangingPunct="1"/>
            <a:r>
              <a:rPr lang="de-DE" noProof="0" dirty="0">
                <a:solidFill>
                  <a:srgbClr val="0000FF"/>
                </a:solidFill>
                <a:latin typeface="Arial" panose="020B0604020202020204" pitchFamily="34" charset="0"/>
              </a:rPr>
              <a:t>Zentrale seröse Chorioretinopathie</a:t>
            </a:r>
          </a:p>
          <a:p>
            <a:pPr lvl="1" eaLnBrk="1" hangingPunct="1"/>
            <a:r>
              <a:rPr lang="de-DE" noProof="0" dirty="0">
                <a:solidFill>
                  <a:srgbClr val="0000FF"/>
                </a:solidFill>
                <a:latin typeface="Arial" panose="020B0604020202020204" pitchFamily="34" charset="0"/>
              </a:rPr>
              <a:t>Pattern Dystrophie</a:t>
            </a:r>
          </a:p>
          <a:p>
            <a:pPr lvl="1" eaLnBrk="1" hangingPunct="1"/>
            <a:r>
              <a:rPr lang="de-DE" noProof="0" dirty="0">
                <a:solidFill>
                  <a:srgbClr val="0000FF"/>
                </a:solidFill>
                <a:latin typeface="Arial" panose="020B0604020202020204" pitchFamily="34" charset="0"/>
              </a:rPr>
              <a:t>adulte </a:t>
            </a:r>
            <a:r>
              <a:rPr lang="de-DE" noProof="0" dirty="0" err="1">
                <a:solidFill>
                  <a:srgbClr val="0000FF"/>
                </a:solidFill>
                <a:latin typeface="Arial" panose="020B0604020202020204" pitchFamily="34" charset="0"/>
              </a:rPr>
              <a:t>vitelliforme</a:t>
            </a:r>
            <a:r>
              <a:rPr lang="de-DE" noProof="0"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882BC111-9B60-C4DB-FB04-7321FB4DA15F}"/>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220</a:t>
            </a:fld>
            <a:endParaRPr lang="de-DE" noProof="0" dirty="0"/>
          </a:p>
        </p:txBody>
      </p:sp>
      <p:sp>
        <p:nvSpPr>
          <p:cNvPr id="5" name="TextBox 4">
            <a:extLst>
              <a:ext uri="{FF2B5EF4-FFF2-40B4-BE49-F238E27FC236}">
                <a16:creationId xmlns:a16="http://schemas.microsoft.com/office/drawing/2014/main" id="{1EBF63FC-F0EF-3E3C-F5FC-22848C978C8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6">
            <a:extLst>
              <a:ext uri="{FF2B5EF4-FFF2-40B4-BE49-F238E27FC236}">
                <a16:creationId xmlns:a16="http://schemas.microsoft.com/office/drawing/2014/main" id="{482CB477-830F-C707-A96D-36C221217622}"/>
              </a:ext>
            </a:extLst>
          </p:cNvPr>
          <p:cNvSpPr txBox="1"/>
          <p:nvPr/>
        </p:nvSpPr>
        <p:spPr>
          <a:xfrm>
            <a:off x="5105400" y="1828800"/>
            <a:ext cx="3865544" cy="887422"/>
          </a:xfrm>
          <a:prstGeom prst="rect">
            <a:avLst/>
          </a:prstGeom>
          <a:noFill/>
        </p:spPr>
        <p:txBody>
          <a:bodyPr wrap="square" lIns="25400" tIns="12700" rIns="25400" bIns="12700" rtlCol="0">
            <a:spAutoFit/>
          </a:bodyPr>
          <a:lstStyle/>
          <a:p>
            <a:r>
              <a:rPr lang="de-DE" sz="1400" dirty="0">
                <a:solidFill>
                  <a:srgbClr val="0000FF"/>
                </a:solidFill>
              </a:rPr>
              <a:t>Wichtig zu betonen</a:t>
            </a:r>
            <a:r>
              <a:rPr lang="de-DE" sz="1400" noProof="0" dirty="0">
                <a:solidFill>
                  <a:srgbClr val="0000FF"/>
                </a:solidFill>
              </a:rPr>
              <a:t>, dass dies </a:t>
            </a:r>
            <a:r>
              <a:rPr lang="de-DE" sz="1400" b="1" noProof="0" dirty="0">
                <a:solidFill>
                  <a:srgbClr val="0000FF"/>
                </a:solidFill>
              </a:rPr>
              <a:t>alles </a:t>
            </a:r>
            <a:r>
              <a:rPr lang="de-DE" sz="1400" noProof="0" dirty="0">
                <a:solidFill>
                  <a:srgbClr val="0000FF"/>
                </a:solidFill>
              </a:rPr>
              <a:t>wichtige klinische Alternativen sind, die in Betracht gezogen werden müssen, wenn man an MNV denkt.</a:t>
            </a:r>
            <a:endParaRPr lang="de-DE" i="1" noProof="0" dirty="0"/>
          </a:p>
        </p:txBody>
      </p:sp>
    </p:spTree>
    <p:extLst>
      <p:ext uri="{BB962C8B-B14F-4D97-AF65-F5344CB8AC3E}">
        <p14:creationId xmlns:p14="http://schemas.microsoft.com/office/powerpoint/2010/main" val="543784092"/>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11842A-D9E4-33BB-E917-C57043BE37C0}"/>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CF96F4BA-6CE1-46F8-3320-2E60D91AEFF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i="1" noProof="0" dirty="0">
                <a:solidFill>
                  <a:srgbClr val="0000FF"/>
                </a:solidFill>
                <a:latin typeface="Arial" panose="020B0604020202020204" pitchFamily="34" charset="0"/>
              </a:rPr>
              <a:t>AMD?</a:t>
            </a:r>
          </a:p>
          <a:p>
            <a:pPr lvl="1" eaLnBrk="1" hangingPunct="1"/>
            <a:r>
              <a:rPr lang="de-DE" i="1" noProof="0" dirty="0">
                <a:solidFill>
                  <a:srgbClr val="0000FF"/>
                </a:solidFill>
                <a:latin typeface="Arial" panose="020B0604020202020204" pitchFamily="34" charset="0"/>
              </a:rPr>
              <a:t>OHS</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err="1">
                <a:solidFill>
                  <a:srgbClr val="0000FF"/>
                </a:solidFill>
                <a:latin typeface="Arial" panose="020B0604020202020204" pitchFamily="34" charset="0"/>
              </a:rPr>
              <a:t>Angioid</a:t>
            </a:r>
            <a:r>
              <a:rPr lang="de-DE" i="1" noProof="0" dirty="0">
                <a:solidFill>
                  <a:srgbClr val="0000FF"/>
                </a:solidFill>
                <a:latin typeface="Arial" panose="020B0604020202020204" pitchFamily="34" charset="0"/>
              </a:rPr>
              <a:t> </a:t>
            </a:r>
            <a:r>
              <a:rPr lang="de-DE" i="1" noProof="0" dirty="0" err="1">
                <a:solidFill>
                  <a:srgbClr val="0000FF"/>
                </a:solidFill>
                <a:latin typeface="Arial" panose="020B0604020202020204" pitchFamily="34" charset="0"/>
              </a:rPr>
              <a:t>streaks</a:t>
            </a:r>
            <a:r>
              <a:rPr lang="de-DE" i="1" dirty="0">
                <a:solidFill>
                  <a:srgbClr val="0000FF"/>
                </a:solidFill>
                <a:latin typeface="Arial" panose="020B0604020202020204" pitchFamily="34" charset="0"/>
              </a:rPr>
              <a:t>?</a:t>
            </a:r>
          </a:p>
          <a:p>
            <a:pPr lvl="1" eaLnBrk="1" hangingPunct="1"/>
            <a:r>
              <a:rPr lang="de-DE" i="1" noProof="0" dirty="0">
                <a:solidFill>
                  <a:srgbClr val="0000FF"/>
                </a:solidFill>
                <a:latin typeface="Arial" panose="020B0604020202020204" pitchFamily="34" charset="0"/>
              </a:rPr>
              <a:t>Myopische Makulopathie</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Idiopathisch</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i="1" noProof="0" dirty="0">
                <a:solidFill>
                  <a:srgbClr val="0000FF"/>
                </a:solidFill>
                <a:latin typeface="Arial" panose="020B0604020202020204" pitchFamily="34" charset="0"/>
              </a:rPr>
              <a:t>Traumatische Aderhautruptur</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Iatrogen</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Zentrale seröse </a:t>
            </a:r>
            <a:r>
              <a:rPr lang="de-DE" i="1" noProof="0" dirty="0" err="1">
                <a:solidFill>
                  <a:srgbClr val="0000FF"/>
                </a:solidFill>
                <a:latin typeface="Arial" panose="020B0604020202020204" pitchFamily="34" charset="0"/>
              </a:rPr>
              <a:t>Chorioretinopathie</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Pattern Dystrophie</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adulte </a:t>
            </a:r>
            <a:r>
              <a:rPr lang="de-DE" i="1" noProof="0" dirty="0" err="1">
                <a:solidFill>
                  <a:srgbClr val="0000FF"/>
                </a:solidFill>
                <a:latin typeface="Arial" panose="020B0604020202020204" pitchFamily="34" charset="0"/>
              </a:rPr>
              <a:t>vitelliforme</a:t>
            </a:r>
            <a:r>
              <a:rPr lang="de-DE" i="1" noProof="0" dirty="0">
                <a:solidFill>
                  <a:srgbClr val="0000FF"/>
                </a:solidFill>
                <a:latin typeface="Arial" panose="020B0604020202020204" pitchFamily="34" charset="0"/>
              </a:rPr>
              <a:t> Makuladystrophie</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p:txBody>
      </p:sp>
      <p:sp>
        <p:nvSpPr>
          <p:cNvPr id="4100" name="Slide Number Placeholder 1">
            <a:extLst>
              <a:ext uri="{FF2B5EF4-FFF2-40B4-BE49-F238E27FC236}">
                <a16:creationId xmlns:a16="http://schemas.microsoft.com/office/drawing/2014/main" id="{B8171C76-3390-5793-DCE5-CBE58E75C2B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221</a:t>
            </a:fld>
            <a:endParaRPr lang="de-DE" noProof="0" dirty="0"/>
          </a:p>
        </p:txBody>
      </p:sp>
      <p:sp>
        <p:nvSpPr>
          <p:cNvPr id="5" name="TextBox 4">
            <a:extLst>
              <a:ext uri="{FF2B5EF4-FFF2-40B4-BE49-F238E27FC236}">
                <a16:creationId xmlns:a16="http://schemas.microsoft.com/office/drawing/2014/main" id="{46758882-3ED0-C3B8-C0FC-076D8826A8A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6">
            <a:extLst>
              <a:ext uri="{FF2B5EF4-FFF2-40B4-BE49-F238E27FC236}">
                <a16:creationId xmlns:a16="http://schemas.microsoft.com/office/drawing/2014/main" id="{41F2406F-6A49-B721-2976-EB70CC6E149C}"/>
              </a:ext>
            </a:extLst>
          </p:cNvPr>
          <p:cNvSpPr txBox="1"/>
          <p:nvPr/>
        </p:nvSpPr>
        <p:spPr>
          <a:xfrm>
            <a:off x="5105400" y="1828800"/>
            <a:ext cx="3865544" cy="1533753"/>
          </a:xfrm>
          <a:prstGeom prst="rect">
            <a:avLst/>
          </a:prstGeom>
          <a:noFill/>
        </p:spPr>
        <p:txBody>
          <a:bodyPr wrap="square" lIns="25400" tIns="12700" rIns="25400" bIns="12700" rtlCol="0">
            <a:spAutoFit/>
          </a:bodyPr>
          <a:lstStyle/>
          <a:p>
            <a:r>
              <a:rPr lang="de-DE" sz="1400" dirty="0">
                <a:solidFill>
                  <a:srgbClr val="0000FF"/>
                </a:solidFill>
              </a:rPr>
              <a:t>Wichtig zu betonen, dass dies </a:t>
            </a:r>
            <a:r>
              <a:rPr lang="de-DE" sz="1400" b="1" dirty="0">
                <a:solidFill>
                  <a:srgbClr val="0000FF"/>
                </a:solidFill>
              </a:rPr>
              <a:t>alles </a:t>
            </a:r>
            <a:r>
              <a:rPr lang="de-DE" sz="1400" dirty="0">
                <a:solidFill>
                  <a:srgbClr val="0000FF"/>
                </a:solidFill>
              </a:rPr>
              <a:t>wichtige klinische Alternativen sind, die in Betracht gezogen werden müssen, wenn man an MNV denkt.</a:t>
            </a:r>
            <a:r>
              <a:rPr lang="de-DE" sz="1400" i="1" dirty="0">
                <a:solidFill>
                  <a:srgbClr val="0000FF"/>
                </a:solidFill>
              </a:rPr>
              <a:t> </a:t>
            </a:r>
            <a:r>
              <a:rPr lang="de-DE" sz="1400" i="1" dirty="0">
                <a:solidFill>
                  <a:srgbClr val="000000"/>
                </a:solidFill>
              </a:rPr>
              <a:t>A</a:t>
            </a:r>
            <a:r>
              <a:rPr lang="de-DE" sz="1400" i="1" dirty="0"/>
              <a:t>llerdings werden drei davon im AMD-Kapitel des Buches </a:t>
            </a:r>
            <a:r>
              <a:rPr lang="de-DE" sz="1400" dirty="0"/>
              <a:t>„Retina“</a:t>
            </a:r>
            <a:r>
              <a:rPr lang="de-DE" sz="1400" i="1" dirty="0"/>
              <a:t> ausführlich behandelt und verdienen daher wahrscheinlich besondere Aufmerksamkeit. Welche drei?</a:t>
            </a:r>
            <a:endParaRPr lang="de-DE" i="1" noProof="0" dirty="0"/>
          </a:p>
        </p:txBody>
      </p:sp>
      <p:sp>
        <p:nvSpPr>
          <p:cNvPr id="2" name="TextBox 1">
            <a:extLst>
              <a:ext uri="{FF2B5EF4-FFF2-40B4-BE49-F238E27FC236}">
                <a16:creationId xmlns:a16="http://schemas.microsoft.com/office/drawing/2014/main" id="{28C24832-4403-A494-4A3B-3792CD90E800}"/>
              </a:ext>
            </a:extLst>
          </p:cNvPr>
          <p:cNvSpPr txBox="1"/>
          <p:nvPr/>
        </p:nvSpPr>
        <p:spPr>
          <a:xfrm>
            <a:off x="5512580" y="3720397"/>
            <a:ext cx="3316292" cy="456535"/>
          </a:xfrm>
          <a:prstGeom prst="rect">
            <a:avLst/>
          </a:prstGeom>
          <a:noFill/>
        </p:spPr>
        <p:txBody>
          <a:bodyPr wrap="square" lIns="25400" tIns="12700" rIns="25400" bIns="12700" rtlCol="0">
            <a:spAutoFit/>
          </a:bodyPr>
          <a:lstStyle/>
          <a:p>
            <a:r>
              <a:rPr lang="de-DE" sz="1400" noProof="0" dirty="0"/>
              <a:t>(Sorsby, der bereits zuvor behandelt wurde, gehört </a:t>
            </a:r>
            <a:r>
              <a:rPr lang="de-DE" sz="1400" b="1" noProof="0" dirty="0"/>
              <a:t>nicht </a:t>
            </a:r>
            <a:r>
              <a:rPr lang="de-DE" sz="1400" noProof="0" dirty="0"/>
              <a:t>dazu)</a:t>
            </a:r>
          </a:p>
        </p:txBody>
      </p:sp>
    </p:spTree>
    <p:extLst>
      <p:ext uri="{BB962C8B-B14F-4D97-AF65-F5344CB8AC3E}">
        <p14:creationId xmlns:p14="http://schemas.microsoft.com/office/powerpoint/2010/main" val="236798954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A0BEB4-7AE3-FDF7-218B-84B60F5871D4}"/>
            </a:ext>
          </a:extLst>
        </p:cNvPr>
        <p:cNvGrpSpPr/>
        <p:nvPr/>
      </p:nvGrpSpPr>
      <p:grpSpPr>
        <a:xfrm>
          <a:off x="0" y="0"/>
          <a:ext cx="0" cy="0"/>
          <a:chOff x="0" y="0"/>
          <a:chExt cx="0" cy="0"/>
        </a:xfrm>
      </p:grpSpPr>
      <p:sp>
        <p:nvSpPr>
          <p:cNvPr id="2" name="TextBox 6">
            <a:extLst>
              <a:ext uri="{FF2B5EF4-FFF2-40B4-BE49-F238E27FC236}">
                <a16:creationId xmlns:a16="http://schemas.microsoft.com/office/drawing/2014/main" id="{66C4E4FC-8CE8-5CBD-40C8-01D6EC2C5877}"/>
              </a:ext>
            </a:extLst>
          </p:cNvPr>
          <p:cNvSpPr txBox="1"/>
          <p:nvPr/>
        </p:nvSpPr>
        <p:spPr>
          <a:xfrm>
            <a:off x="5105400" y="1828800"/>
            <a:ext cx="3865544" cy="1533753"/>
          </a:xfrm>
          <a:prstGeom prst="rect">
            <a:avLst/>
          </a:prstGeom>
          <a:noFill/>
        </p:spPr>
        <p:txBody>
          <a:bodyPr wrap="square" lIns="25400" tIns="12700" rIns="25400" bIns="12700" rtlCol="0">
            <a:spAutoFit/>
          </a:bodyPr>
          <a:lstStyle/>
          <a:p>
            <a:r>
              <a:rPr lang="de-DE" sz="1400" dirty="0">
                <a:solidFill>
                  <a:srgbClr val="0000FF"/>
                </a:solidFill>
              </a:rPr>
              <a:t>Wichtig zu betonen, dass dies </a:t>
            </a:r>
            <a:r>
              <a:rPr lang="de-DE" sz="1400" b="1" dirty="0">
                <a:solidFill>
                  <a:srgbClr val="0000FF"/>
                </a:solidFill>
              </a:rPr>
              <a:t>alles </a:t>
            </a:r>
            <a:r>
              <a:rPr lang="de-DE" sz="1400" dirty="0">
                <a:solidFill>
                  <a:srgbClr val="0000FF"/>
                </a:solidFill>
              </a:rPr>
              <a:t>wichtige klinische Alternativen sind, die in Betracht gezogen werden müssen, wenn man an MNV denkt.</a:t>
            </a:r>
            <a:r>
              <a:rPr lang="de-DE" sz="1400" i="1" dirty="0">
                <a:solidFill>
                  <a:srgbClr val="0000FF"/>
                </a:solidFill>
              </a:rPr>
              <a:t> </a:t>
            </a:r>
            <a:r>
              <a:rPr lang="de-DE" sz="1400" i="1" dirty="0">
                <a:solidFill>
                  <a:srgbClr val="000000"/>
                </a:solidFill>
              </a:rPr>
              <a:t>A</a:t>
            </a:r>
            <a:r>
              <a:rPr lang="de-DE" sz="1400" i="1" dirty="0"/>
              <a:t>llerdings werden drei davon im AMD-Kapitel des Buches </a:t>
            </a:r>
            <a:r>
              <a:rPr lang="de-DE" sz="1400" dirty="0"/>
              <a:t>„Retina“</a:t>
            </a:r>
            <a:r>
              <a:rPr lang="de-DE" sz="1400" i="1" dirty="0"/>
              <a:t> ausführlich behandelt und verdienen daher wahrscheinlich besondere Aufmerksamkeit. Welche drei?</a:t>
            </a:r>
            <a:endParaRPr lang="de-DE" i="1" noProof="0" dirty="0"/>
          </a:p>
        </p:txBody>
      </p:sp>
      <p:sp>
        <p:nvSpPr>
          <p:cNvPr id="4099" name="Rectangle 3">
            <a:extLst>
              <a:ext uri="{FF2B5EF4-FFF2-40B4-BE49-F238E27FC236}">
                <a16:creationId xmlns:a16="http://schemas.microsoft.com/office/drawing/2014/main" id="{0E2CE009-CDC5-5233-F319-051D2F8602A3}"/>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rgbClr val="0000FF"/>
                </a:solidFill>
                <a:latin typeface="Arial" panose="020B0604020202020204" pitchFamily="34" charset="0"/>
              </a:rPr>
              <a:t>OHS</a:t>
            </a:r>
          </a:p>
          <a:p>
            <a:pPr lvl="1" eaLnBrk="1" hangingPunct="1"/>
            <a:r>
              <a:rPr lang="de-DE" noProof="0" dirty="0" err="1">
                <a:solidFill>
                  <a:srgbClr val="0000FF"/>
                </a:solidFill>
                <a:latin typeface="Arial" panose="020B0604020202020204" pitchFamily="34" charset="0"/>
              </a:rPr>
              <a:t>Angioid</a:t>
            </a:r>
            <a:r>
              <a:rPr lang="de-DE" noProof="0" dirty="0">
                <a:solidFill>
                  <a:srgbClr val="0000FF"/>
                </a:solidFill>
                <a:latin typeface="Arial" panose="020B0604020202020204" pitchFamily="34" charset="0"/>
              </a:rPr>
              <a:t> </a:t>
            </a:r>
            <a:r>
              <a:rPr lang="de-DE" noProof="0" dirty="0" err="1">
                <a:solidFill>
                  <a:srgbClr val="0000FF"/>
                </a:solidFill>
                <a:latin typeface="Arial" panose="020B0604020202020204" pitchFamily="34" charset="0"/>
              </a:rPr>
              <a:t>streaks</a:t>
            </a:r>
            <a:endParaRPr lang="de-DE"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018E0F4-49D5-006E-61D0-F2A9AAB0601F}"/>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222</a:t>
            </a:fld>
            <a:endParaRPr lang="de-DE" noProof="0" dirty="0"/>
          </a:p>
        </p:txBody>
      </p:sp>
      <p:sp>
        <p:nvSpPr>
          <p:cNvPr id="5" name="TextBox 4">
            <a:extLst>
              <a:ext uri="{FF2B5EF4-FFF2-40B4-BE49-F238E27FC236}">
                <a16:creationId xmlns:a16="http://schemas.microsoft.com/office/drawing/2014/main" id="{523DDC0A-964D-0346-B8C3-A683C9C124F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BC70822C-9CAB-A463-BC43-F8921776320A}"/>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41A672F3-6D51-2D44-6A84-6084CCE2A7B8}"/>
              </a:ext>
            </a:extLst>
          </p:cNvPr>
          <p:cNvSpPr/>
          <p:nvPr/>
        </p:nvSpPr>
        <p:spPr>
          <a:xfrm>
            <a:off x="762000" y="24113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7" name="Star: 5 Points 3">
            <a:extLst>
              <a:ext uri="{FF2B5EF4-FFF2-40B4-BE49-F238E27FC236}">
                <a16:creationId xmlns:a16="http://schemas.microsoft.com/office/drawing/2014/main" id="{2CBEA1C0-E5FA-DD66-C87A-D8B180773B50}"/>
              </a:ext>
            </a:extLst>
          </p:cNvPr>
          <p:cNvSpPr/>
          <p:nvPr/>
        </p:nvSpPr>
        <p:spPr>
          <a:xfrm>
            <a:off x="762000" y="2875337"/>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1137434167"/>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E91BAC-57CB-3CD4-5973-81578448AAF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2DAF7929-8A91-6C9F-57E8-91A6504B657C}"/>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08499BED-D175-C8E7-511C-D3D6635C443E}"/>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223</a:t>
            </a:fld>
            <a:endParaRPr lang="de-DE" noProof="0" dirty="0"/>
          </a:p>
        </p:txBody>
      </p:sp>
      <p:sp>
        <p:nvSpPr>
          <p:cNvPr id="5" name="TextBox 4">
            <a:extLst>
              <a:ext uri="{FF2B5EF4-FFF2-40B4-BE49-F238E27FC236}">
                <a16:creationId xmlns:a16="http://schemas.microsoft.com/office/drawing/2014/main" id="{6EE941F3-598F-C95E-201E-1BF60A7A78E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CA207B42-62D5-5C92-5865-085FAA6F0D97}"/>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918656BE-E26F-FB45-9B9F-70F888E7EC33}"/>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D4D21080-BC60-9996-6A2E-EE2B81BA0D1A}"/>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endParaRPr lang="de-DE" sz="1400" i="1" noProof="0" dirty="0">
              <a:solidFill>
                <a:srgbClr val="FFFF00"/>
              </a:solidFill>
            </a:endParaRPr>
          </a:p>
          <a:p>
            <a:r>
              <a:rPr lang="de-DE" sz="1400" noProof="0" dirty="0">
                <a:solidFill>
                  <a:srgbClr val="FFFF00"/>
                </a:solidFill>
              </a:rPr>
              <a:t>Ja, OHS tritt fast ausschließlich bei  Weißen  nordeuropäischer  Herkunft auf</a:t>
            </a:r>
          </a:p>
          <a:p>
            <a:endParaRPr lang="de-DE" sz="1400" i="1" noProof="0" dirty="0">
              <a:solidFill>
                <a:srgbClr val="FFFF00"/>
              </a:solidFill>
            </a:endParaRPr>
          </a:p>
          <a:p>
            <a:r>
              <a:rPr lang="de-DE" sz="1400" i="1" noProof="0" dirty="0">
                <a:solidFill>
                  <a:srgbClr val="FFFF00"/>
                </a:solidFill>
              </a:rPr>
              <a:t>Gibt es eine geografische Prävalenz?</a:t>
            </a:r>
          </a:p>
          <a:p>
            <a:r>
              <a:rPr lang="de-DE" sz="1400" noProof="0" dirty="0">
                <a:solidFill>
                  <a:srgbClr val="FFFF00"/>
                </a:solidFill>
              </a:rPr>
              <a:t>Ja, die Mehrheit der Fälle tritt bei Menschen auf, die in den Tälern des Mississippi und des Ohio in den USA leben</a:t>
            </a:r>
          </a:p>
          <a:p>
            <a:endParaRPr lang="de-DE" sz="1400" noProof="0" dirty="0">
              <a:solidFill>
                <a:srgbClr val="FFFF00"/>
              </a:solidFill>
            </a:endParaRPr>
          </a:p>
          <a:p>
            <a:r>
              <a:rPr lang="de-DE" sz="1400" i="1" noProof="0" dirty="0">
                <a:solidFill>
                  <a:srgbClr val="FFFF00"/>
                </a:solidFill>
              </a:rPr>
              <a:t>Tritt OHS einseitig oder beidseitig auf?</a:t>
            </a:r>
          </a:p>
          <a:p>
            <a:r>
              <a:rPr lang="de-DE" sz="1400" noProof="0" dirty="0">
                <a:solidFill>
                  <a:srgbClr val="FFFF00"/>
                </a:solidFill>
              </a:rPr>
              <a:t>Beidseitig (obwohl es etwas asymmetrisch sein kann)</a:t>
            </a:r>
          </a:p>
          <a:p>
            <a:endParaRPr lang="de-DE" sz="1400" noProof="0" dirty="0">
              <a:solidFill>
                <a:srgbClr val="FFFF00"/>
              </a:solidFill>
            </a:endParaRPr>
          </a:p>
          <a:p>
            <a:r>
              <a:rPr lang="de-DE" sz="1400" i="1" noProof="0" dirty="0">
                <a:solidFill>
                  <a:srgbClr val="FFFF00"/>
                </a:solidFill>
              </a:rPr>
              <a:t>Ist OHS mit einer Vitritis assoziiert?</a:t>
            </a: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0FDDBE3B-FE32-6A0C-A8B1-CDE575CAFD35}"/>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95E7ED7A-4790-E6F0-973D-64A07D4BA6C9}"/>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6470220"/>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299109-B882-6D82-3DBF-9435462ABA4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08BBE0A3-ED3F-2BD2-E9DA-60F2BE698500}"/>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17151C3-FFB8-435A-D161-6D9097A4390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224</a:t>
            </a:fld>
            <a:endParaRPr lang="de-DE" noProof="0" dirty="0"/>
          </a:p>
        </p:txBody>
      </p:sp>
      <p:sp>
        <p:nvSpPr>
          <p:cNvPr id="5" name="TextBox 4">
            <a:extLst>
              <a:ext uri="{FF2B5EF4-FFF2-40B4-BE49-F238E27FC236}">
                <a16:creationId xmlns:a16="http://schemas.microsoft.com/office/drawing/2014/main" id="{CD5C3815-9F78-DEF3-F1EB-B54C7D45FDA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B63D064C-D5B6-CC7D-04FB-018D496BE96D}"/>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789C26B4-FBFA-EB0C-BCF0-C4298EF45F01}"/>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967E3151-3C51-1CA8-1179-3681AE5A30F8}"/>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endParaRPr lang="de-DE" sz="1400" noProof="0" dirty="0">
              <a:solidFill>
                <a:srgbClr val="FFFF00"/>
              </a:solidFill>
            </a:endParaRPr>
          </a:p>
          <a:p>
            <a:endParaRPr lang="de-DE" sz="1400" i="1" noProof="0" dirty="0">
              <a:solidFill>
                <a:srgbClr val="FFFF00"/>
              </a:solidFill>
            </a:endParaRPr>
          </a:p>
          <a:p>
            <a:r>
              <a:rPr lang="de-DE" sz="1400" i="1" noProof="0" dirty="0">
                <a:solidFill>
                  <a:srgbClr val="FFFF00"/>
                </a:solidFill>
              </a:rPr>
              <a:t>Gibt es eine geografische Prävalenz?</a:t>
            </a:r>
          </a:p>
          <a:p>
            <a:r>
              <a:rPr lang="de-DE" sz="1400" noProof="0" dirty="0">
                <a:solidFill>
                  <a:srgbClr val="FFFF00"/>
                </a:solidFill>
              </a:rPr>
              <a:t>Ja, die Mehrheit der Fälle tritt bei Menschen auf, die in den Tälern des Mississippi und des Ohio in den USA leben</a:t>
            </a:r>
          </a:p>
          <a:p>
            <a:endParaRPr lang="de-DE" sz="1400" noProof="0" dirty="0">
              <a:solidFill>
                <a:srgbClr val="FFFF00"/>
              </a:solidFill>
            </a:endParaRPr>
          </a:p>
          <a:p>
            <a:r>
              <a:rPr lang="de-DE" sz="1400" i="1" noProof="0" dirty="0">
                <a:solidFill>
                  <a:srgbClr val="FFFF00"/>
                </a:solidFill>
              </a:rPr>
              <a:t>Tritt OHS einseitig oder beidseitig auf?</a:t>
            </a:r>
          </a:p>
          <a:p>
            <a:r>
              <a:rPr lang="de-DE" sz="1400" noProof="0" dirty="0">
                <a:solidFill>
                  <a:srgbClr val="FFFF00"/>
                </a:solidFill>
              </a:rPr>
              <a:t>Beidseitig (obwohl es etwas asymmetrisch sein kann)</a:t>
            </a:r>
          </a:p>
          <a:p>
            <a:endParaRPr lang="de-DE" sz="1400" noProof="0" dirty="0">
              <a:solidFill>
                <a:srgbClr val="FFFF00"/>
              </a:solidFill>
            </a:endParaRPr>
          </a:p>
          <a:p>
            <a:r>
              <a:rPr lang="de-DE" sz="1400" i="1" noProof="0" dirty="0">
                <a:solidFill>
                  <a:srgbClr val="FFFF00"/>
                </a:solidFill>
              </a:rPr>
              <a:t>Ist OHS mit einer Vitritis assoziiert?</a:t>
            </a: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FBEF6AD7-A0F1-A015-972C-E4BB38ED6682}"/>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55FE3B6D-AF66-4BBA-4A6F-513C212C4F40}"/>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9">
            <a:extLst>
              <a:ext uri="{FF2B5EF4-FFF2-40B4-BE49-F238E27FC236}">
                <a16:creationId xmlns:a16="http://schemas.microsoft.com/office/drawing/2014/main" id="{9852949B-FB53-8D92-DC95-9FA4A97405B2}"/>
              </a:ext>
            </a:extLst>
          </p:cNvPr>
          <p:cNvSpPr/>
          <p:nvPr/>
        </p:nvSpPr>
        <p:spPr>
          <a:xfrm>
            <a:off x="5108578" y="1871115"/>
            <a:ext cx="682622" cy="2095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Ethnizität</a:t>
            </a:r>
          </a:p>
        </p:txBody>
      </p:sp>
      <p:sp>
        <p:nvSpPr>
          <p:cNvPr id="4" name="Rectangle 10">
            <a:extLst>
              <a:ext uri="{FF2B5EF4-FFF2-40B4-BE49-F238E27FC236}">
                <a16:creationId xmlns:a16="http://schemas.microsoft.com/office/drawing/2014/main" id="{D4F2F073-0C0E-AF64-0ABC-EC0B78904FFD}"/>
              </a:ext>
            </a:extLst>
          </p:cNvPr>
          <p:cNvSpPr/>
          <p:nvPr/>
        </p:nvSpPr>
        <p:spPr>
          <a:xfrm>
            <a:off x="2286000" y="2076407"/>
            <a:ext cx="2209800" cy="2095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Geografisches Gebiet</a:t>
            </a:r>
          </a:p>
        </p:txBody>
      </p:sp>
    </p:spTree>
    <p:extLst>
      <p:ext uri="{BB962C8B-B14F-4D97-AF65-F5344CB8AC3E}">
        <p14:creationId xmlns:p14="http://schemas.microsoft.com/office/powerpoint/2010/main" val="2467813743"/>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437DD7-5483-E0B9-AB7A-6B446F6906DD}"/>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2523E372-A5DB-E6F6-F2C0-224D2C50B563}"/>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CFB8483B-CFD2-62B8-DDC2-DF65C5DC89E6}"/>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225</a:t>
            </a:fld>
            <a:endParaRPr lang="de-DE" noProof="0" dirty="0"/>
          </a:p>
        </p:txBody>
      </p:sp>
      <p:sp>
        <p:nvSpPr>
          <p:cNvPr id="5" name="TextBox 4">
            <a:extLst>
              <a:ext uri="{FF2B5EF4-FFF2-40B4-BE49-F238E27FC236}">
                <a16:creationId xmlns:a16="http://schemas.microsoft.com/office/drawing/2014/main" id="{D54F3684-5DD6-8FA8-5261-F9561F12FC2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0E9EBB5C-A714-3BD5-9025-9F2D2C3FA63C}"/>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A7600606-186B-D818-0E5E-8AD969857605}"/>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1F1D6E58-2430-FEBF-3243-B95F6064C0FB}"/>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endParaRPr lang="de-DE" sz="1400" noProof="0" dirty="0">
              <a:solidFill>
                <a:srgbClr val="FFFF00"/>
              </a:solidFill>
            </a:endParaRPr>
          </a:p>
          <a:p>
            <a:endParaRPr lang="de-DE" sz="1400" i="1" noProof="0" dirty="0">
              <a:solidFill>
                <a:srgbClr val="FFFF00"/>
              </a:solidFill>
            </a:endParaRPr>
          </a:p>
          <a:p>
            <a:r>
              <a:rPr lang="de-DE" sz="1400" i="1" noProof="0" dirty="0">
                <a:solidFill>
                  <a:srgbClr val="FFFF00"/>
                </a:solidFill>
              </a:rPr>
              <a:t>Gibt es eine geografische Prävalenz?</a:t>
            </a:r>
          </a:p>
          <a:p>
            <a:r>
              <a:rPr lang="de-DE" sz="1400" noProof="0" dirty="0">
                <a:solidFill>
                  <a:srgbClr val="FFFF00"/>
                </a:solidFill>
              </a:rPr>
              <a:t>Ja, die Mehrheit der Fälle tritt bei Menschen auf, die in den Tälern des Mississippi und des Ohio in den USA leben</a:t>
            </a:r>
          </a:p>
          <a:p>
            <a:endParaRPr lang="de-DE" sz="1400" noProof="0" dirty="0">
              <a:solidFill>
                <a:srgbClr val="FFFF00"/>
              </a:solidFill>
            </a:endParaRPr>
          </a:p>
          <a:p>
            <a:r>
              <a:rPr lang="de-DE" sz="1400" i="1" noProof="0" dirty="0">
                <a:solidFill>
                  <a:srgbClr val="FFFF00"/>
                </a:solidFill>
              </a:rPr>
              <a:t>Tritt OHS einseitig oder beidseitig auf?</a:t>
            </a:r>
          </a:p>
          <a:p>
            <a:r>
              <a:rPr lang="de-DE" sz="1400" noProof="0" dirty="0">
                <a:solidFill>
                  <a:srgbClr val="FFFF00"/>
                </a:solidFill>
              </a:rPr>
              <a:t>Beidseitig (obwohl es etwas asymmetrisch sein kann)</a:t>
            </a:r>
          </a:p>
          <a:p>
            <a:endParaRPr lang="de-DE" sz="1400" noProof="0" dirty="0">
              <a:solidFill>
                <a:srgbClr val="FFFF00"/>
              </a:solidFill>
            </a:endParaRPr>
          </a:p>
          <a:p>
            <a:r>
              <a:rPr lang="de-DE" sz="1400" i="1" noProof="0" dirty="0">
                <a:solidFill>
                  <a:srgbClr val="FFFF00"/>
                </a:solidFill>
              </a:rPr>
              <a:t>Ist OHS mit einer Vitritis assoziiert?</a:t>
            </a: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095E7490-DAB2-0498-00A5-BC1DA22D0A94}"/>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0095763F-8394-FB98-764E-20583F21BC1A}"/>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34800760"/>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3BF875-8106-0ECC-DB08-814CB024541D}"/>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9EB88F86-A53D-1B67-B636-78C295F66337}"/>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B1F03EF4-F892-9F73-C51C-44C556DDC11C}"/>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226</a:t>
            </a:fld>
            <a:endParaRPr lang="de-DE" noProof="0" dirty="0"/>
          </a:p>
        </p:txBody>
      </p:sp>
      <p:sp>
        <p:nvSpPr>
          <p:cNvPr id="5" name="TextBox 4">
            <a:extLst>
              <a:ext uri="{FF2B5EF4-FFF2-40B4-BE49-F238E27FC236}">
                <a16:creationId xmlns:a16="http://schemas.microsoft.com/office/drawing/2014/main" id="{3DD98196-0A7B-D4CB-BA93-5B8FA2DF029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77661BAA-B87E-6122-CEDB-461F82A7524F}"/>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6FC0FEB8-0883-779B-6C91-AA3876F57B5C}"/>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210A9E4F-35CC-67C7-0622-86B7D9C35068}"/>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endParaRPr lang="de-DE" sz="1400" i="1" noProof="0" dirty="0">
              <a:solidFill>
                <a:srgbClr val="FFFF00"/>
              </a:solidFill>
            </a:endParaRPr>
          </a:p>
          <a:p>
            <a:r>
              <a:rPr lang="de-DE" sz="1400" noProof="0" dirty="0">
                <a:solidFill>
                  <a:srgbClr val="FFFF00"/>
                </a:solidFill>
              </a:rPr>
              <a:t>Ja, die Mehrheit der Fälle tritt bei Menschen auf, die in den Tälern des Mississippi und des Ohio in den USA leben</a:t>
            </a:r>
          </a:p>
          <a:p>
            <a:endParaRPr lang="de-DE" sz="1400" noProof="0" dirty="0">
              <a:solidFill>
                <a:srgbClr val="FFFF00"/>
              </a:solidFill>
            </a:endParaRPr>
          </a:p>
          <a:p>
            <a:r>
              <a:rPr lang="de-DE" sz="1400" i="1" noProof="0" dirty="0">
                <a:solidFill>
                  <a:srgbClr val="FFFF00"/>
                </a:solidFill>
              </a:rPr>
              <a:t>Tritt OHS einseitig oder beidseitig auf?</a:t>
            </a:r>
          </a:p>
          <a:p>
            <a:r>
              <a:rPr lang="de-DE" sz="1400" noProof="0" dirty="0">
                <a:solidFill>
                  <a:srgbClr val="FFFF00"/>
                </a:solidFill>
              </a:rPr>
              <a:t>Beidseitig (obwohl es etwas asymmetrisch sein kann)</a:t>
            </a:r>
          </a:p>
          <a:p>
            <a:endParaRPr lang="de-DE" sz="1400" noProof="0" dirty="0">
              <a:solidFill>
                <a:srgbClr val="FFFF00"/>
              </a:solidFill>
            </a:endParaRPr>
          </a:p>
          <a:p>
            <a:r>
              <a:rPr lang="de-DE" sz="1400" i="1" noProof="0" dirty="0">
                <a:solidFill>
                  <a:srgbClr val="FFFF00"/>
                </a:solidFill>
              </a:rPr>
              <a:t>Ist OHS mit einer Vitritis assoziiert?</a:t>
            </a: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69367EEC-6A9C-0753-5275-9D4CDE14E2C6}"/>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D4EC9DA2-459F-1A17-A9A0-E23931FB1DAF}"/>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432946294"/>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CC9398-B719-433B-FC4D-37B2F2B2AF2E}"/>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E88B8450-2E6D-9B1A-1C11-8E8B1251EEFC}"/>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B299F85B-CB9D-04D9-B038-95C5616F2EC3}"/>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227</a:t>
            </a:fld>
            <a:endParaRPr lang="de-DE" noProof="0" dirty="0"/>
          </a:p>
        </p:txBody>
      </p:sp>
      <p:sp>
        <p:nvSpPr>
          <p:cNvPr id="5" name="TextBox 4">
            <a:extLst>
              <a:ext uri="{FF2B5EF4-FFF2-40B4-BE49-F238E27FC236}">
                <a16:creationId xmlns:a16="http://schemas.microsoft.com/office/drawing/2014/main" id="{A9106E4E-99D1-E061-D50F-C51DD601C8C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7F23B497-705C-378F-D341-7F704BCAFC96}"/>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DC4C266A-BF4D-C986-473C-BFB21E9AA27C}"/>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63D525AC-9CE5-0630-37BF-2CABE9C75B31}"/>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p>
          <a:p>
            <a:r>
              <a:rPr lang="de-DE" sz="1400" noProof="0" dirty="0">
                <a:solidFill>
                  <a:srgbClr val="0000FF"/>
                </a:solidFill>
              </a:rPr>
              <a:t>Ja, die Mehrheit der Fälle tritt bei Menschen auf, die in den Tälern des Mississippi und des Ohio in den USA leben</a:t>
            </a:r>
            <a:endParaRPr lang="de-DE" sz="1400" noProof="0" dirty="0">
              <a:solidFill>
                <a:srgbClr val="FFFF00"/>
              </a:solidFill>
            </a:endParaRPr>
          </a:p>
          <a:p>
            <a:endParaRPr lang="de-DE" sz="1400" noProof="0" dirty="0">
              <a:solidFill>
                <a:srgbClr val="FFFF00"/>
              </a:solidFill>
            </a:endParaRPr>
          </a:p>
          <a:p>
            <a:r>
              <a:rPr lang="de-DE" sz="1400" i="1" noProof="0" dirty="0">
                <a:solidFill>
                  <a:srgbClr val="FFFF00"/>
                </a:solidFill>
              </a:rPr>
              <a:t>Tritt OHS einseitig oder beidseitig auf?</a:t>
            </a:r>
          </a:p>
          <a:p>
            <a:r>
              <a:rPr lang="de-DE" sz="1400" noProof="0" dirty="0">
                <a:solidFill>
                  <a:srgbClr val="FFFF00"/>
                </a:solidFill>
              </a:rPr>
              <a:t>Beidseitig (obwohl es etwas asymmetrisch sein kann)</a:t>
            </a:r>
          </a:p>
          <a:p>
            <a:endParaRPr lang="de-DE" sz="1400" noProof="0" dirty="0">
              <a:solidFill>
                <a:srgbClr val="FFFF00"/>
              </a:solidFill>
            </a:endParaRPr>
          </a:p>
          <a:p>
            <a:r>
              <a:rPr lang="de-DE" sz="1400" i="1" noProof="0" dirty="0">
                <a:solidFill>
                  <a:srgbClr val="FFFF00"/>
                </a:solidFill>
              </a:rPr>
              <a:t>Ist OHS mit einer Vitritis assoziiert?</a:t>
            </a: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95EA49F8-9A36-F7D3-4C5B-1CF760D5531F}"/>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13C0D1A3-20EF-0775-313A-AF8D23761D9B}"/>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8">
            <a:extLst>
              <a:ext uri="{FF2B5EF4-FFF2-40B4-BE49-F238E27FC236}">
                <a16:creationId xmlns:a16="http://schemas.microsoft.com/office/drawing/2014/main" id="{304687C7-4448-5D73-020B-687E18A18D3D}"/>
              </a:ext>
            </a:extLst>
          </p:cNvPr>
          <p:cNvSpPr/>
          <p:nvPr/>
        </p:nvSpPr>
        <p:spPr>
          <a:xfrm>
            <a:off x="3505200" y="2895600"/>
            <a:ext cx="1981200" cy="2549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Flüsse</a:t>
            </a:r>
          </a:p>
        </p:txBody>
      </p:sp>
    </p:spTree>
    <p:extLst>
      <p:ext uri="{BB962C8B-B14F-4D97-AF65-F5344CB8AC3E}">
        <p14:creationId xmlns:p14="http://schemas.microsoft.com/office/powerpoint/2010/main" val="3058619931"/>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DBF450-EB81-402A-0CCC-FFD0FDD4E51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0A2AFAE6-BD87-1107-C2A8-7A0D17210168}"/>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9720207C-9CE1-0EFE-2486-315160C5EE3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228</a:t>
            </a:fld>
            <a:endParaRPr lang="de-DE" noProof="0" dirty="0"/>
          </a:p>
        </p:txBody>
      </p:sp>
      <p:sp>
        <p:nvSpPr>
          <p:cNvPr id="5" name="TextBox 4">
            <a:extLst>
              <a:ext uri="{FF2B5EF4-FFF2-40B4-BE49-F238E27FC236}">
                <a16:creationId xmlns:a16="http://schemas.microsoft.com/office/drawing/2014/main" id="{C0A47E21-38E1-CC64-46A0-A33CE9F06BC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C4811EEA-894A-4140-72AD-AA98D10F170D}"/>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288BA0F3-48E8-E50F-5072-0E65EC085431}"/>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D41BD229-9650-9BB8-4D51-601B0831D2C7}"/>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p>
          <a:p>
            <a:r>
              <a:rPr lang="de-DE" sz="1400" noProof="0" dirty="0">
                <a:solidFill>
                  <a:srgbClr val="0000FF"/>
                </a:solidFill>
              </a:rPr>
              <a:t>Ja, die Mehrheit der Fälle tritt bei Menschen auf, die in den Tälern des Mississippi und des Ohio in den USA leben</a:t>
            </a:r>
            <a:endParaRPr lang="de-DE" sz="1400" noProof="0" dirty="0">
              <a:solidFill>
                <a:srgbClr val="FFFF00"/>
              </a:solidFill>
            </a:endParaRPr>
          </a:p>
          <a:p>
            <a:endParaRPr lang="de-DE" sz="1400" noProof="0" dirty="0">
              <a:solidFill>
                <a:srgbClr val="FFFF00"/>
              </a:solidFill>
            </a:endParaRPr>
          </a:p>
          <a:p>
            <a:r>
              <a:rPr lang="de-DE" sz="1400" i="1" noProof="0" dirty="0">
                <a:solidFill>
                  <a:srgbClr val="FFFF00"/>
                </a:solidFill>
              </a:rPr>
              <a:t>Tritt OHS einseitig oder beidseitig auf?</a:t>
            </a:r>
          </a:p>
          <a:p>
            <a:r>
              <a:rPr lang="de-DE" sz="1400" noProof="0" dirty="0">
                <a:solidFill>
                  <a:srgbClr val="FFFF00"/>
                </a:solidFill>
              </a:rPr>
              <a:t>Beidseitig (obwohl es etwas asymmetrisch sein kann)</a:t>
            </a:r>
          </a:p>
          <a:p>
            <a:endParaRPr lang="de-DE" sz="1400" noProof="0" dirty="0">
              <a:solidFill>
                <a:srgbClr val="FFFF00"/>
              </a:solidFill>
            </a:endParaRPr>
          </a:p>
          <a:p>
            <a:r>
              <a:rPr lang="de-DE" sz="1400" i="1" noProof="0" dirty="0">
                <a:solidFill>
                  <a:srgbClr val="FFFF00"/>
                </a:solidFill>
              </a:rPr>
              <a:t>Ist OHS mit einer Vitritis assoziiert?</a:t>
            </a: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2A3BBB37-B554-F31D-23E8-5BDC027FC5CE}"/>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9E0DDF4F-ACCB-54CF-E3A0-D491F00A7B84}"/>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58186248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C072EE-D3A4-9A8A-A740-B57E24713507}"/>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6F457FAB-EA9B-9C7B-6644-B1620562BE3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86234C8-1369-F272-622F-EE4AB6A8BE6E}"/>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229</a:t>
            </a:fld>
            <a:endParaRPr lang="de-DE" noProof="0" dirty="0"/>
          </a:p>
        </p:txBody>
      </p:sp>
      <p:sp>
        <p:nvSpPr>
          <p:cNvPr id="5" name="TextBox 4">
            <a:extLst>
              <a:ext uri="{FF2B5EF4-FFF2-40B4-BE49-F238E27FC236}">
                <a16:creationId xmlns:a16="http://schemas.microsoft.com/office/drawing/2014/main" id="{016EDE85-161B-4FD2-51A1-E118DD76C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73894C75-C7EE-3A04-5DE0-1CDAC7669698}"/>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F136CC14-159D-3770-C133-7E4AA506639A}"/>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F6177061-23F6-B7E7-2983-B705364AF110}"/>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p>
          <a:p>
            <a:r>
              <a:rPr lang="de-DE" sz="1400" noProof="0" dirty="0">
                <a:solidFill>
                  <a:srgbClr val="0000FF"/>
                </a:solidFill>
              </a:rPr>
              <a:t>Ja, die Mehrheit der Fälle tritt bei Menschen auf, die in den Tälern des Mississippi und des Ohio in den USA leben</a:t>
            </a:r>
          </a:p>
          <a:p>
            <a:endParaRPr lang="de-DE" sz="1400" noProof="0" dirty="0">
              <a:solidFill>
                <a:srgbClr val="0000FF"/>
              </a:solidFill>
            </a:endParaRPr>
          </a:p>
          <a:p>
            <a:r>
              <a:rPr lang="de-DE" sz="1400" i="1" noProof="0" dirty="0">
                <a:solidFill>
                  <a:srgbClr val="0000FF"/>
                </a:solidFill>
              </a:rPr>
              <a:t>Tritt OHS einseitig oder beidseitig auf?</a:t>
            </a:r>
            <a:endParaRPr lang="de-DE" sz="1400" i="1" noProof="0" dirty="0">
              <a:solidFill>
                <a:srgbClr val="FFFF00"/>
              </a:solidFill>
            </a:endParaRPr>
          </a:p>
          <a:p>
            <a:r>
              <a:rPr lang="de-DE" sz="1400" noProof="0" dirty="0">
                <a:solidFill>
                  <a:srgbClr val="FFFF00"/>
                </a:solidFill>
              </a:rPr>
              <a:t>Beidseitig (obwohl es etwas asymmetrisch sein kann)</a:t>
            </a:r>
          </a:p>
          <a:p>
            <a:endParaRPr lang="de-DE" sz="1400" noProof="0" dirty="0">
              <a:solidFill>
                <a:srgbClr val="FFFF00"/>
              </a:solidFill>
            </a:endParaRPr>
          </a:p>
          <a:p>
            <a:r>
              <a:rPr lang="de-DE" sz="1400" i="1" noProof="0" dirty="0">
                <a:solidFill>
                  <a:srgbClr val="FFFF00"/>
                </a:solidFill>
              </a:rPr>
              <a:t>Ist OHS mit einer Vitritis assoziiert?</a:t>
            </a: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AE5207C8-3B63-0FB3-820A-A2C526797612}"/>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48B89F7C-AC60-65F8-8E1B-C0172DCE7F89}"/>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66234407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EDEE08-BC3C-4E9D-7B63-1FE0E4985048}"/>
            </a:ext>
          </a:extLst>
        </p:cNvPr>
        <p:cNvGrpSpPr/>
        <p:nvPr/>
      </p:nvGrpSpPr>
      <p:grpSpPr>
        <a:xfrm>
          <a:off x="0" y="0"/>
          <a:ext cx="0" cy="0"/>
          <a:chOff x="0" y="0"/>
          <a:chExt cx="0" cy="0"/>
        </a:xfrm>
      </p:grpSpPr>
      <p:sp>
        <p:nvSpPr>
          <p:cNvPr id="8" name="Rectangle 5">
            <a:extLst>
              <a:ext uri="{FF2B5EF4-FFF2-40B4-BE49-F238E27FC236}">
                <a16:creationId xmlns:a16="http://schemas.microsoft.com/office/drawing/2014/main" id="{53326CD2-9324-A3AE-DEC4-C434B64F2A56}"/>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6">
            <a:extLst>
              <a:ext uri="{FF2B5EF4-FFF2-40B4-BE49-F238E27FC236}">
                <a16:creationId xmlns:a16="http://schemas.microsoft.com/office/drawing/2014/main" id="{3DEAA898-6A01-2948-EA5B-AD661C5B08C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011090AC-0C45-B297-FF41-1CE451FB77D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C53CBBD0-2FF8-0C93-115C-20C2AE5ACC4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23</a:t>
            </a:fld>
            <a:endParaRPr lang="de-DE" noProof="0" dirty="0"/>
          </a:p>
        </p:txBody>
      </p:sp>
      <p:sp>
        <p:nvSpPr>
          <p:cNvPr id="9" name="Content Placeholder 5">
            <a:extLst>
              <a:ext uri="{FF2B5EF4-FFF2-40B4-BE49-F238E27FC236}">
                <a16:creationId xmlns:a16="http://schemas.microsoft.com/office/drawing/2014/main" id="{9BF66461-7456-19BE-0994-DF6A4F9851BE}"/>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AMD</a:t>
            </a: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a:t>
            </a:r>
            <a:r>
              <a:rPr lang="de-DE" sz="1800" b="1" noProof="0" dirty="0">
                <a:solidFill>
                  <a:srgbClr val="0000FF"/>
                </a:solidFill>
                <a:latin typeface="Arial" panose="020B0604020202020204" pitchFamily="34" charset="0"/>
              </a:rPr>
              <a:t>Drusen </a:t>
            </a:r>
            <a:r>
              <a:rPr lang="de-DE" sz="1800" noProof="0" dirty="0">
                <a:solidFill>
                  <a:schemeClr val="bg1">
                    <a:lumMod val="75000"/>
                  </a:schemeClr>
                </a:solidFill>
                <a:latin typeface="Arial" panose="020B0604020202020204" pitchFamily="34" charset="0"/>
              </a:rPr>
              <a:t>in der Makula</a:t>
            </a:r>
          </a:p>
        </p:txBody>
      </p:sp>
      <p:sp>
        <p:nvSpPr>
          <p:cNvPr id="2" name="TextBox 1">
            <a:extLst>
              <a:ext uri="{FF2B5EF4-FFF2-40B4-BE49-F238E27FC236}">
                <a16:creationId xmlns:a16="http://schemas.microsoft.com/office/drawing/2014/main" id="{1AC22819-F3EC-C918-2221-31E3713BC7C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Oval 2">
            <a:extLst>
              <a:ext uri="{FF2B5EF4-FFF2-40B4-BE49-F238E27FC236}">
                <a16:creationId xmlns:a16="http://schemas.microsoft.com/office/drawing/2014/main" id="{FC8DD02C-A0B0-4530-76F4-7D195504DC3C}"/>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TextBox 9">
            <a:extLst>
              <a:ext uri="{FF2B5EF4-FFF2-40B4-BE49-F238E27FC236}">
                <a16:creationId xmlns:a16="http://schemas.microsoft.com/office/drawing/2014/main" id="{2B7105A8-F401-4E3F-E168-ADCE3604DE49}"/>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endParaRPr lang="de-DE" sz="1400" i="1" noProof="0" dirty="0">
              <a:solidFill>
                <a:srgbClr val="D8D684"/>
              </a:solidFill>
            </a:endParaRPr>
          </a:p>
          <a:p>
            <a:r>
              <a:rPr lang="de-DE" sz="1400" noProof="0" dirty="0">
                <a:solidFill>
                  <a:srgbClr val="D8D684"/>
                </a:solidFill>
              </a:rPr>
              <a:t>Proteine und Lipide – hauptsächlich von den Photorezeptoren abgestoßene Ablagerungen</a:t>
            </a:r>
          </a:p>
          <a:p>
            <a:endParaRPr lang="de-DE" sz="1400" i="1" noProof="0" dirty="0">
              <a:solidFill>
                <a:srgbClr val="D8D684"/>
              </a:solidFill>
            </a:endParaRPr>
          </a:p>
          <a:p>
            <a:r>
              <a:rPr lang="de-DE" sz="1400" i="1" noProof="0" dirty="0">
                <a:solidFill>
                  <a:srgbClr val="D8D684"/>
                </a:solidFill>
              </a:rPr>
              <a:t>Wie werden Drusen klassifiziert?</a:t>
            </a:r>
          </a:p>
          <a:p>
            <a:r>
              <a:rPr lang="de-DE" sz="1400" noProof="0" dirty="0">
                <a:solidFill>
                  <a:srgbClr val="D8D684"/>
                </a:solidFill>
              </a:rPr>
              <a:t>Es gibt mehrere Möglichkeiten:</a:t>
            </a:r>
          </a:p>
        </p:txBody>
      </p:sp>
      <p:grpSp>
        <p:nvGrpSpPr>
          <p:cNvPr id="7" name="Gruppieren 6">
            <a:extLst>
              <a:ext uri="{FF2B5EF4-FFF2-40B4-BE49-F238E27FC236}">
                <a16:creationId xmlns:a16="http://schemas.microsoft.com/office/drawing/2014/main" id="{B8E92F1F-4F12-2D79-8572-B0A9912F2AF2}"/>
              </a:ext>
            </a:extLst>
          </p:cNvPr>
          <p:cNvGrpSpPr/>
          <p:nvPr/>
        </p:nvGrpSpPr>
        <p:grpSpPr>
          <a:xfrm>
            <a:off x="6956040" y="2062038"/>
            <a:ext cx="1121162" cy="533400"/>
            <a:chOff x="6956040" y="2062038"/>
            <a:chExt cx="1121162" cy="533400"/>
          </a:xfrm>
        </p:grpSpPr>
        <p:sp>
          <p:nvSpPr>
            <p:cNvPr id="12" name="Oval 2">
              <a:extLst>
                <a:ext uri="{FF2B5EF4-FFF2-40B4-BE49-F238E27FC236}">
                  <a16:creationId xmlns:a16="http://schemas.microsoft.com/office/drawing/2014/main" id="{D3247266-0941-3EE9-50D4-5930A1237359}"/>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3" name="Textfeld 12">
              <a:extLst>
                <a:ext uri="{FF2B5EF4-FFF2-40B4-BE49-F238E27FC236}">
                  <a16:creationId xmlns:a16="http://schemas.microsoft.com/office/drawing/2014/main" id="{04624746-FDA0-230E-20B3-2E901C2DDB8B}"/>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415562619"/>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C7534-E89B-A7BB-10D4-3D8F29436628}"/>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A0DF844-9A79-7A25-4A9A-FB0728AA52A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8F1800B0-E0D7-0F2E-7636-CD03E76CB80B}"/>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230</a:t>
            </a:fld>
            <a:endParaRPr lang="de-DE" noProof="0" dirty="0"/>
          </a:p>
        </p:txBody>
      </p:sp>
      <p:sp>
        <p:nvSpPr>
          <p:cNvPr id="5" name="TextBox 4">
            <a:extLst>
              <a:ext uri="{FF2B5EF4-FFF2-40B4-BE49-F238E27FC236}">
                <a16:creationId xmlns:a16="http://schemas.microsoft.com/office/drawing/2014/main" id="{2D6C3CB7-2DB1-C5CB-9F60-4C28BB525BA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9938C655-D219-9859-C100-92235BFD9B2E}"/>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E5E86D6E-F09D-1B13-A33A-D7FB9FCCDC30}"/>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36C5BF8A-AF45-0EC6-C736-02965B9B9919}"/>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p>
          <a:p>
            <a:r>
              <a:rPr lang="de-DE" sz="1400" noProof="0" dirty="0">
                <a:solidFill>
                  <a:srgbClr val="0000FF"/>
                </a:solidFill>
              </a:rPr>
              <a:t>Ja, die Mehrheit der Fälle tritt bei Menschen auf, die in den Tälern des Mississippi und des Ohio in den USA leben</a:t>
            </a:r>
          </a:p>
          <a:p>
            <a:endParaRPr lang="de-DE" sz="1400" noProof="0" dirty="0">
              <a:solidFill>
                <a:srgbClr val="0000FF"/>
              </a:solidFill>
            </a:endParaRPr>
          </a:p>
          <a:p>
            <a:r>
              <a:rPr lang="de-DE" sz="1400" i="1" noProof="0" dirty="0">
                <a:solidFill>
                  <a:srgbClr val="0000FF"/>
                </a:solidFill>
              </a:rPr>
              <a:t>Tritt OHS einseitig oder beidseitig auf?</a:t>
            </a:r>
          </a:p>
          <a:p>
            <a:r>
              <a:rPr lang="de-DE" sz="1400" noProof="0" dirty="0">
                <a:solidFill>
                  <a:srgbClr val="0000FF"/>
                </a:solidFill>
              </a:rPr>
              <a:t>Beidseitig (obwohl es etwas asymmetrisch sein kann)</a:t>
            </a:r>
          </a:p>
          <a:p>
            <a:endParaRPr lang="de-DE" sz="1400" noProof="0" dirty="0">
              <a:solidFill>
                <a:srgbClr val="FFFF00"/>
              </a:solidFill>
            </a:endParaRPr>
          </a:p>
          <a:p>
            <a:r>
              <a:rPr lang="de-DE" sz="1400" i="1" noProof="0" dirty="0">
                <a:solidFill>
                  <a:srgbClr val="FFFF00"/>
                </a:solidFill>
              </a:rPr>
              <a:t>Ist OHS mit einer Vitritis assoziiert?</a:t>
            </a: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EDE1A9D8-8878-BD3F-2F43-F7CC855EAE17}"/>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D6B9909F-AF9A-D24B-ABAE-9CFEF3E937D4}"/>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5254371"/>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A2522C-A377-0EBD-618C-DC0B6202EC4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0A44E94C-E3EB-9831-72A0-17A0FEE5AF78}"/>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9814861-E6D1-1CEA-6636-8C3E4254002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231</a:t>
            </a:fld>
            <a:endParaRPr lang="de-DE" noProof="0" dirty="0"/>
          </a:p>
        </p:txBody>
      </p:sp>
      <p:sp>
        <p:nvSpPr>
          <p:cNvPr id="5" name="TextBox 4">
            <a:extLst>
              <a:ext uri="{FF2B5EF4-FFF2-40B4-BE49-F238E27FC236}">
                <a16:creationId xmlns:a16="http://schemas.microsoft.com/office/drawing/2014/main" id="{C5820A1E-F214-0A21-5FAA-0D4FD76067E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687C1B6D-B8F0-45CC-547D-EA0FB0ED67AE}"/>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41DAAEF9-8093-EF84-5483-E6CFB7A72016}"/>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093A09D9-67A9-26E6-22FA-44A90E412B00}"/>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p>
          <a:p>
            <a:r>
              <a:rPr lang="de-DE" sz="1400" noProof="0" dirty="0">
                <a:solidFill>
                  <a:srgbClr val="0000FF"/>
                </a:solidFill>
              </a:rPr>
              <a:t>Ja, die Mehrheit der Fälle tritt bei Menschen auf, die in den Tälern des Mississippi und des Ohio in den USA leben</a:t>
            </a:r>
          </a:p>
          <a:p>
            <a:endParaRPr lang="de-DE" sz="1400" noProof="0" dirty="0">
              <a:solidFill>
                <a:srgbClr val="0000FF"/>
              </a:solidFill>
            </a:endParaRPr>
          </a:p>
          <a:p>
            <a:r>
              <a:rPr lang="de-DE" sz="1400" i="1" noProof="0" dirty="0">
                <a:solidFill>
                  <a:srgbClr val="0000FF"/>
                </a:solidFill>
              </a:rPr>
              <a:t>Tritt OHS einseitig oder beidseitig auf?</a:t>
            </a:r>
          </a:p>
          <a:p>
            <a:r>
              <a:rPr lang="de-DE" sz="1400" noProof="0" dirty="0">
                <a:solidFill>
                  <a:srgbClr val="0000FF"/>
                </a:solidFill>
              </a:rPr>
              <a:t>Beidseitig (obwohl es etwas asymmetrisch sein kann)</a:t>
            </a:r>
          </a:p>
          <a:p>
            <a:endParaRPr lang="de-DE" sz="1400" noProof="0" dirty="0">
              <a:solidFill>
                <a:srgbClr val="0000FF"/>
              </a:solidFill>
            </a:endParaRPr>
          </a:p>
          <a:p>
            <a:r>
              <a:rPr lang="de-DE" sz="1400" i="1" noProof="0" dirty="0">
                <a:solidFill>
                  <a:srgbClr val="0000FF"/>
                </a:solidFill>
              </a:rPr>
              <a:t>Ist OHS mit einer Vitritis assoziiert?</a:t>
            </a:r>
            <a:endParaRPr lang="de-DE" sz="1400" i="1" noProof="0" dirty="0">
              <a:solidFill>
                <a:srgbClr val="FFFF00"/>
              </a:solidFill>
            </a:endParaRPr>
          </a:p>
          <a:p>
            <a:r>
              <a:rPr lang="de-DE" sz="1400" b="1" noProof="0" dirty="0">
                <a:solidFill>
                  <a:srgbClr val="FFFF00"/>
                </a:solidFill>
              </a:rPr>
              <a:t>Niemals</a:t>
            </a:r>
            <a:r>
              <a:rPr lang="de-DE" sz="1400" noProof="0" dirty="0">
                <a:solidFill>
                  <a:srgbClr val="FFFF00"/>
                </a:solidFill>
              </a:rPr>
              <a:t>. Wenn eine Vitritis vorliegt, handelt es sich nicht um OHS.</a:t>
            </a: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D5D02EDC-7F16-FC93-8DB6-A8C882E69949}"/>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E95E998D-E6BA-B68C-6B0C-938F8CE869EF}"/>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65083797"/>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A1A618-CFCC-5F0A-82F5-8C65F8F0B56F}"/>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A81F1AFB-8939-0517-5A89-5A4BECF1B502}"/>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5C278798-A680-29A6-7706-AE3CE329561A}"/>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232</a:t>
            </a:fld>
            <a:endParaRPr lang="de-DE" noProof="0" dirty="0"/>
          </a:p>
        </p:txBody>
      </p:sp>
      <p:sp>
        <p:nvSpPr>
          <p:cNvPr id="5" name="TextBox 4">
            <a:extLst>
              <a:ext uri="{FF2B5EF4-FFF2-40B4-BE49-F238E27FC236}">
                <a16:creationId xmlns:a16="http://schemas.microsoft.com/office/drawing/2014/main" id="{6F8A560E-5096-7D2D-997C-CA8555C6294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1B65D89A-64CA-92DD-730A-7FE29DA737E1}"/>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CDF35CE3-BDA3-692E-92B9-470B6EC64431}"/>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414D5553-ECDF-406C-6A58-E42586297270}"/>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p>
          <a:p>
            <a:r>
              <a:rPr lang="de-DE" sz="1400" noProof="0" dirty="0">
                <a:solidFill>
                  <a:srgbClr val="0000FF"/>
                </a:solidFill>
              </a:rPr>
              <a:t>Ja, die Mehrheit der Fälle tritt bei Menschen auf, die in den Tälern des Mississippi und des Ohio in den USA leben</a:t>
            </a:r>
          </a:p>
          <a:p>
            <a:endParaRPr lang="de-DE" sz="1400" noProof="0" dirty="0">
              <a:solidFill>
                <a:srgbClr val="0000FF"/>
              </a:solidFill>
            </a:endParaRPr>
          </a:p>
          <a:p>
            <a:r>
              <a:rPr lang="de-DE" sz="1400" i="1" noProof="0" dirty="0">
                <a:solidFill>
                  <a:srgbClr val="0000FF"/>
                </a:solidFill>
              </a:rPr>
              <a:t>Tritt OHS einseitig oder beidseitig auf?</a:t>
            </a:r>
          </a:p>
          <a:p>
            <a:r>
              <a:rPr lang="de-DE" sz="1400" noProof="0" dirty="0">
                <a:solidFill>
                  <a:srgbClr val="0000FF"/>
                </a:solidFill>
              </a:rPr>
              <a:t>Beidseitig (obwohl es etwas asymmetrisch sein kann)</a:t>
            </a:r>
          </a:p>
          <a:p>
            <a:endParaRPr lang="de-DE" sz="1400" noProof="0" dirty="0">
              <a:solidFill>
                <a:srgbClr val="0000FF"/>
              </a:solidFill>
            </a:endParaRPr>
          </a:p>
          <a:p>
            <a:r>
              <a:rPr lang="de-DE" sz="1400" i="1" noProof="0" dirty="0">
                <a:solidFill>
                  <a:srgbClr val="0000FF"/>
                </a:solidFill>
              </a:rPr>
              <a:t>Ist OHS mit einer Vitritis assoziiert?</a:t>
            </a:r>
          </a:p>
          <a:p>
            <a:r>
              <a:rPr lang="de-DE" sz="1400" b="1" noProof="0" dirty="0">
                <a:solidFill>
                  <a:srgbClr val="0000FF"/>
                </a:solidFill>
              </a:rPr>
              <a:t>Niemals</a:t>
            </a:r>
            <a:r>
              <a:rPr lang="de-DE" sz="1400" noProof="0" dirty="0">
                <a:solidFill>
                  <a:srgbClr val="0000FF"/>
                </a:solidFill>
              </a:rPr>
              <a:t>. Wenn eine Vitritis vorliegt, handelt es sich nicht um OHS.</a:t>
            </a:r>
            <a:endParaRPr lang="de-DE" sz="1400" noProof="0" dirty="0">
              <a:solidFill>
                <a:srgbClr val="FFFF00"/>
              </a:solidFill>
            </a:endParaRPr>
          </a:p>
          <a:p>
            <a:endParaRPr lang="de-DE" sz="1400" noProof="0" dirty="0">
              <a:solidFill>
                <a:srgbClr val="FFFF00"/>
              </a:solidFill>
            </a:endParaRPr>
          </a:p>
          <a:p>
            <a:r>
              <a:rPr lang="de-DE" sz="1400" i="1" noProof="0" dirty="0">
                <a:solidFill>
                  <a:srgbClr val="FFFF00"/>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194FBFBA-34E1-018C-2439-2372412DECEC}"/>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E8CB83B3-C689-B8EF-43AF-DB8166D7A5DB}"/>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04317478"/>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6706DB-2EDB-E3C8-D976-34E582F3EBF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B794F851-C6A0-5601-07FC-13F09B922AD8}"/>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12ED8AF-F76F-8D0E-971A-238D6FF15A08}"/>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233</a:t>
            </a:fld>
            <a:endParaRPr lang="de-DE" noProof="0" dirty="0"/>
          </a:p>
        </p:txBody>
      </p:sp>
      <p:sp>
        <p:nvSpPr>
          <p:cNvPr id="5" name="TextBox 4">
            <a:extLst>
              <a:ext uri="{FF2B5EF4-FFF2-40B4-BE49-F238E27FC236}">
                <a16:creationId xmlns:a16="http://schemas.microsoft.com/office/drawing/2014/main" id="{A05C07B4-1D29-3A65-4756-5AC47610E94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F3C5A605-8045-FB94-6983-CEA59890FDE5}"/>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A6D7AB92-F04F-8D35-A5FF-8FEEB470306F}"/>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165278D2-006D-5E1F-853B-2A2F59C43027}"/>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p>
          <a:p>
            <a:r>
              <a:rPr lang="de-DE" sz="1400" noProof="0" dirty="0">
                <a:solidFill>
                  <a:srgbClr val="0000FF"/>
                </a:solidFill>
              </a:rPr>
              <a:t>Ja, die Mehrheit der Fälle tritt bei Menschen auf, die in den Tälern des Mississippi und des Ohio in den USA leben</a:t>
            </a:r>
          </a:p>
          <a:p>
            <a:endParaRPr lang="de-DE" sz="1400" noProof="0" dirty="0">
              <a:solidFill>
                <a:srgbClr val="0000FF"/>
              </a:solidFill>
            </a:endParaRPr>
          </a:p>
          <a:p>
            <a:r>
              <a:rPr lang="de-DE" sz="1400" i="1" noProof="0" dirty="0">
                <a:solidFill>
                  <a:srgbClr val="0000FF"/>
                </a:solidFill>
              </a:rPr>
              <a:t>Tritt OHS einseitig oder beidseitig auf?</a:t>
            </a:r>
          </a:p>
          <a:p>
            <a:r>
              <a:rPr lang="de-DE" sz="1400" noProof="0" dirty="0">
                <a:solidFill>
                  <a:srgbClr val="0000FF"/>
                </a:solidFill>
              </a:rPr>
              <a:t>Beidseitig (obwohl es etwas asymmetrisch sein kann)</a:t>
            </a:r>
          </a:p>
          <a:p>
            <a:endParaRPr lang="de-DE" sz="1400" noProof="0" dirty="0">
              <a:solidFill>
                <a:srgbClr val="0000FF"/>
              </a:solidFill>
            </a:endParaRPr>
          </a:p>
          <a:p>
            <a:r>
              <a:rPr lang="de-DE" sz="1400" i="1" noProof="0" dirty="0">
                <a:solidFill>
                  <a:srgbClr val="0000FF"/>
                </a:solidFill>
              </a:rPr>
              <a:t>Ist OHS mit einer Vitritis assoziiert?</a:t>
            </a:r>
          </a:p>
          <a:p>
            <a:r>
              <a:rPr lang="de-DE" sz="1400" b="1" noProof="0" dirty="0">
                <a:solidFill>
                  <a:srgbClr val="0000FF"/>
                </a:solidFill>
              </a:rPr>
              <a:t>Niemals</a:t>
            </a:r>
            <a:r>
              <a:rPr lang="de-DE" sz="1400" noProof="0" dirty="0">
                <a:solidFill>
                  <a:srgbClr val="0000FF"/>
                </a:solidFill>
              </a:rPr>
              <a:t>. Wenn eine Vitritis vorliegt, handelt es sich nicht um OHS.</a:t>
            </a:r>
            <a:endParaRPr lang="de-DE" sz="1400" noProof="0" dirty="0">
              <a:solidFill>
                <a:srgbClr val="FFFF00"/>
              </a:solidFill>
            </a:endParaRPr>
          </a:p>
          <a:p>
            <a:endParaRPr lang="de-DE" sz="1400" noProof="0" dirty="0">
              <a:solidFill>
                <a:srgbClr val="0000FF"/>
              </a:solidFill>
            </a:endParaRPr>
          </a:p>
          <a:p>
            <a:r>
              <a:rPr lang="de-DE" sz="1400" i="1" noProof="0" dirty="0">
                <a:solidFill>
                  <a:srgbClr val="0000FF"/>
                </a:solidFill>
              </a:rPr>
              <a:t>Was ist mit AC-Zellen?</a:t>
            </a:r>
          </a:p>
          <a:p>
            <a:r>
              <a:rPr lang="de-DE" sz="1400" b="1" noProof="0" dirty="0">
                <a:solidFill>
                  <a:srgbClr val="FFFF00"/>
                </a:solidFill>
              </a:rPr>
              <a:t>Niemals</a:t>
            </a:r>
            <a:r>
              <a:rPr lang="de-DE" sz="1400" noProof="0" dirty="0">
                <a:solidFill>
                  <a:srgbClr val="FFFF00"/>
                </a:solidFill>
              </a:rPr>
              <a:t>. Wenn AC-Zellen vorhanden sind, handelt es sich nicht um OHS.</a:t>
            </a:r>
          </a:p>
        </p:txBody>
      </p:sp>
      <p:sp>
        <p:nvSpPr>
          <p:cNvPr id="9" name="Star: 5 Points 3">
            <a:extLst>
              <a:ext uri="{FF2B5EF4-FFF2-40B4-BE49-F238E27FC236}">
                <a16:creationId xmlns:a16="http://schemas.microsoft.com/office/drawing/2014/main" id="{2643635C-F783-25F0-8AD5-695ACC8EC92D}"/>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9C9EB635-2476-3271-07C6-32601D101B38}"/>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60776333"/>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9AB6EF-DE7E-79F9-33EC-785056720413}"/>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C5932FD8-AB60-7953-88D8-D111CA7C529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6EC2A89-3809-C06F-9210-5EAB788D992E}"/>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234</a:t>
            </a:fld>
            <a:endParaRPr lang="de-DE" noProof="0" dirty="0"/>
          </a:p>
        </p:txBody>
      </p:sp>
      <p:sp>
        <p:nvSpPr>
          <p:cNvPr id="5" name="TextBox 4">
            <a:extLst>
              <a:ext uri="{FF2B5EF4-FFF2-40B4-BE49-F238E27FC236}">
                <a16:creationId xmlns:a16="http://schemas.microsoft.com/office/drawing/2014/main" id="{781C5265-EEC5-8973-17F5-DBBF484EACC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D50D3E68-F88F-A0E9-D581-F72DEE389D39}"/>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5401F257-F066-2186-F760-99792D853828}"/>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06A96A54-5E85-CBB7-627D-7C8EFF33C360}"/>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Gibt es bei OHS eine ethnische Prädisposition?</a:t>
            </a:r>
          </a:p>
          <a:p>
            <a:r>
              <a:rPr lang="de-DE" sz="1400" noProof="0" dirty="0">
                <a:solidFill>
                  <a:srgbClr val="0000FF"/>
                </a:solidFill>
              </a:rPr>
              <a:t>Ja, OHS tritt fast ausschließlich bei  Weißen  nordeuropäischer  Herkunft auf</a:t>
            </a:r>
          </a:p>
          <a:p>
            <a:endParaRPr lang="de-DE" sz="1400" i="1" noProof="0" dirty="0">
              <a:solidFill>
                <a:srgbClr val="0000FF"/>
              </a:solidFill>
            </a:endParaRPr>
          </a:p>
          <a:p>
            <a:r>
              <a:rPr lang="de-DE" sz="1400" i="1" noProof="0" dirty="0">
                <a:solidFill>
                  <a:srgbClr val="0000FF"/>
                </a:solidFill>
              </a:rPr>
              <a:t>Gibt es eine geografische Prävalenz?</a:t>
            </a:r>
          </a:p>
          <a:p>
            <a:r>
              <a:rPr lang="de-DE" sz="1400" noProof="0" dirty="0">
                <a:solidFill>
                  <a:srgbClr val="0000FF"/>
                </a:solidFill>
              </a:rPr>
              <a:t>Ja, die Mehrheit der Fälle tritt bei Menschen auf, die in den Tälern des Mississippi und des Ohio in den USA leben</a:t>
            </a:r>
          </a:p>
          <a:p>
            <a:endParaRPr lang="de-DE" sz="1400" noProof="0" dirty="0">
              <a:solidFill>
                <a:srgbClr val="0000FF"/>
              </a:solidFill>
            </a:endParaRPr>
          </a:p>
          <a:p>
            <a:r>
              <a:rPr lang="de-DE" sz="1400" i="1" noProof="0" dirty="0">
                <a:solidFill>
                  <a:srgbClr val="0000FF"/>
                </a:solidFill>
              </a:rPr>
              <a:t>Tritt OHS einseitig oder beidseitig auf?</a:t>
            </a:r>
          </a:p>
          <a:p>
            <a:r>
              <a:rPr lang="de-DE" sz="1400" noProof="0" dirty="0">
                <a:solidFill>
                  <a:srgbClr val="0000FF"/>
                </a:solidFill>
              </a:rPr>
              <a:t>Beidseitig (obwohl es etwas asymmetrisch sein kann)</a:t>
            </a:r>
          </a:p>
          <a:p>
            <a:endParaRPr lang="de-DE" sz="1400" noProof="0" dirty="0">
              <a:solidFill>
                <a:srgbClr val="0000FF"/>
              </a:solidFill>
            </a:endParaRPr>
          </a:p>
          <a:p>
            <a:r>
              <a:rPr lang="de-DE" sz="1400" i="1" noProof="0" dirty="0">
                <a:solidFill>
                  <a:srgbClr val="0000FF"/>
                </a:solidFill>
              </a:rPr>
              <a:t>Ist OHS mit einer Vitritis assoziiert?</a:t>
            </a:r>
          </a:p>
          <a:p>
            <a:r>
              <a:rPr lang="de-DE" sz="1400" b="1" noProof="0" dirty="0">
                <a:solidFill>
                  <a:srgbClr val="0000FF"/>
                </a:solidFill>
              </a:rPr>
              <a:t>Niemals</a:t>
            </a:r>
            <a:r>
              <a:rPr lang="de-DE" sz="1400" noProof="0" dirty="0">
                <a:solidFill>
                  <a:srgbClr val="0000FF"/>
                </a:solidFill>
              </a:rPr>
              <a:t>. Wenn eine Vitritis vorliegt, handelt es sich nicht um OHS.</a:t>
            </a:r>
            <a:endParaRPr lang="de-DE" sz="1400" noProof="0" dirty="0">
              <a:solidFill>
                <a:srgbClr val="FFFF00"/>
              </a:solidFill>
            </a:endParaRPr>
          </a:p>
          <a:p>
            <a:endParaRPr lang="de-DE" sz="1400" noProof="0" dirty="0">
              <a:solidFill>
                <a:srgbClr val="0000FF"/>
              </a:solidFill>
            </a:endParaRPr>
          </a:p>
          <a:p>
            <a:r>
              <a:rPr lang="de-DE" sz="1400" i="1" noProof="0" dirty="0">
                <a:solidFill>
                  <a:srgbClr val="0000FF"/>
                </a:solidFill>
              </a:rPr>
              <a:t>Was ist mit AC-Zellen?</a:t>
            </a:r>
          </a:p>
          <a:p>
            <a:r>
              <a:rPr lang="de-DE" sz="1400" b="1" noProof="0" dirty="0">
                <a:solidFill>
                  <a:srgbClr val="0000FF"/>
                </a:solidFill>
              </a:rPr>
              <a:t>Niemals</a:t>
            </a:r>
            <a:r>
              <a:rPr lang="de-DE" sz="1400" noProof="0" dirty="0">
                <a:solidFill>
                  <a:srgbClr val="0000FF"/>
                </a:solidFill>
              </a:rPr>
              <a:t>. Wenn AC-Zellen vorhanden sind, handelt es sich nicht um OHS.</a:t>
            </a:r>
          </a:p>
        </p:txBody>
      </p:sp>
      <p:sp>
        <p:nvSpPr>
          <p:cNvPr id="9" name="Star: 5 Points 3">
            <a:extLst>
              <a:ext uri="{FF2B5EF4-FFF2-40B4-BE49-F238E27FC236}">
                <a16:creationId xmlns:a16="http://schemas.microsoft.com/office/drawing/2014/main" id="{24239761-583C-5225-273B-6D0A4BE2972A}"/>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3B384F56-18CD-F147-E11C-DFF4C8EDEACA}"/>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24622068"/>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0374D2-EED2-92FA-CB07-83544D25872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C6936F7A-6923-5CE2-12CD-14EB59DB09B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3959806-9916-9242-7C8A-7721F3EED9E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235</a:t>
            </a:fld>
            <a:endParaRPr lang="de-DE" noProof="0" dirty="0"/>
          </a:p>
        </p:txBody>
      </p:sp>
      <p:sp>
        <p:nvSpPr>
          <p:cNvPr id="5" name="TextBox 4">
            <a:extLst>
              <a:ext uri="{FF2B5EF4-FFF2-40B4-BE49-F238E27FC236}">
                <a16:creationId xmlns:a16="http://schemas.microsoft.com/office/drawing/2014/main" id="{1311200D-8184-564C-AA10-25B659323D9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B9E78651-7F59-7092-4578-A38149959781}"/>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3F4BE06C-4BF2-733E-D960-C5C19FB0DB7B}"/>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586B2F6E-8B25-F738-F545-CBA4F60CABE8}"/>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chemeClr val="bg1">
                    <a:lumMod val="75000"/>
                  </a:schemeClr>
                </a:solidFill>
              </a:rPr>
              <a:t>Gibt es bei OHS eine ethnische Prädisposition?</a:t>
            </a:r>
          </a:p>
          <a:p>
            <a:r>
              <a:rPr lang="de-DE" sz="1400" noProof="0" dirty="0">
                <a:solidFill>
                  <a:schemeClr val="bg1">
                    <a:lumMod val="75000"/>
                  </a:schemeClr>
                </a:solidFill>
              </a:rPr>
              <a:t>Ja, OHS tritt fast ausschließlich bei  Weißen  nordeuropäischer  Herkunft auf</a:t>
            </a:r>
          </a:p>
          <a:p>
            <a:endParaRPr lang="de-DE" sz="1400" i="1" noProof="0" dirty="0">
              <a:solidFill>
                <a:schemeClr val="bg1">
                  <a:lumMod val="75000"/>
                </a:schemeClr>
              </a:solidFill>
            </a:endParaRPr>
          </a:p>
          <a:p>
            <a:r>
              <a:rPr lang="de-DE" sz="1400" i="1" noProof="0" dirty="0">
                <a:solidFill>
                  <a:schemeClr val="bg1">
                    <a:lumMod val="75000"/>
                  </a:schemeClr>
                </a:solidFill>
              </a:rPr>
              <a:t>Gibt es eine geografische Prävalenz?</a:t>
            </a:r>
          </a:p>
          <a:p>
            <a:r>
              <a:rPr lang="de-DE" sz="1400" noProof="0" dirty="0">
                <a:solidFill>
                  <a:schemeClr val="bg1">
                    <a:lumMod val="75000"/>
                  </a:schemeClr>
                </a:solidFill>
              </a:rPr>
              <a:t>Ja, die Mehrheit der Fälle tritt bei Menschen auf, die in den Tälern des Mississippi und des Ohio in den USA leben</a:t>
            </a:r>
          </a:p>
          <a:p>
            <a:endParaRPr lang="de-DE" sz="1400" noProof="0" dirty="0">
              <a:solidFill>
                <a:schemeClr val="bg1">
                  <a:lumMod val="75000"/>
                </a:schemeClr>
              </a:solidFill>
            </a:endParaRPr>
          </a:p>
          <a:p>
            <a:r>
              <a:rPr lang="de-DE" sz="1400" i="1" noProof="0" dirty="0">
                <a:solidFill>
                  <a:schemeClr val="bg1">
                    <a:lumMod val="75000"/>
                  </a:schemeClr>
                </a:solidFill>
              </a:rPr>
              <a:t>Tritt OHS einseitig oder beidseitig auf?</a:t>
            </a:r>
          </a:p>
          <a:p>
            <a:r>
              <a:rPr lang="de-DE" sz="1400" noProof="0" dirty="0">
                <a:solidFill>
                  <a:schemeClr val="bg1">
                    <a:lumMod val="75000"/>
                  </a:schemeClr>
                </a:solidFill>
              </a:rPr>
              <a:t>Beidseitig (obwohl es etwas asymmetrisch sein kann)</a:t>
            </a:r>
          </a:p>
          <a:p>
            <a:endParaRPr lang="de-DE" sz="1400" noProof="0" dirty="0">
              <a:solidFill>
                <a:schemeClr val="bg1">
                  <a:lumMod val="75000"/>
                </a:schemeClr>
              </a:solidFill>
            </a:endParaRPr>
          </a:p>
          <a:p>
            <a:r>
              <a:rPr lang="de-DE" sz="1400" i="1" noProof="0" dirty="0">
                <a:solidFill>
                  <a:schemeClr val="bg1">
                    <a:lumMod val="75000"/>
                  </a:schemeClr>
                </a:solidFill>
              </a:rPr>
              <a:t>Ist OHS mit einer Vitritis assoziiert?</a:t>
            </a:r>
          </a:p>
          <a:p>
            <a:r>
              <a:rPr lang="de-DE" sz="1400" b="1" noProof="0" dirty="0">
                <a:solidFill>
                  <a:schemeClr val="bg1">
                    <a:lumMod val="75000"/>
                  </a:schemeClr>
                </a:solidFill>
              </a:rPr>
              <a:t>Niemals</a:t>
            </a:r>
            <a:r>
              <a:rPr lang="de-DE" sz="1400" noProof="0" dirty="0">
                <a:solidFill>
                  <a:schemeClr val="bg1">
                    <a:lumMod val="75000"/>
                  </a:schemeClr>
                </a:solidFill>
              </a:rPr>
              <a:t>. Wenn eine Vitritis vorliegt, handelt es sich nicht um OHS.</a:t>
            </a:r>
          </a:p>
          <a:p>
            <a:endParaRPr lang="de-DE" sz="1400" noProof="0" dirty="0">
              <a:solidFill>
                <a:schemeClr val="bg1">
                  <a:lumMod val="75000"/>
                </a:schemeClr>
              </a:solidFill>
            </a:endParaRPr>
          </a:p>
          <a:p>
            <a:r>
              <a:rPr lang="de-DE" sz="1400" i="1" noProof="0" dirty="0">
                <a:solidFill>
                  <a:schemeClr val="bg1">
                    <a:lumMod val="75000"/>
                  </a:schemeClr>
                </a:solidFill>
              </a:rPr>
              <a:t>Was ist mit AC-Zellen?</a:t>
            </a:r>
          </a:p>
          <a:p>
            <a:r>
              <a:rPr lang="de-DE" sz="1400" b="1" noProof="0" dirty="0">
                <a:solidFill>
                  <a:schemeClr val="bg1">
                    <a:lumMod val="75000"/>
                  </a:schemeClr>
                </a:solidFill>
              </a:rPr>
              <a:t>Niemals</a:t>
            </a:r>
            <a:r>
              <a:rPr lang="de-DE" sz="1400" noProof="0" dirty="0">
                <a:solidFill>
                  <a:schemeClr val="bg1">
                    <a:lumMod val="75000"/>
                  </a:schemeClr>
                </a:solidFill>
              </a:rPr>
              <a:t>. Wenn AC-Zellen vorhanden sind, handelt es sich nicht um OHS.</a:t>
            </a:r>
          </a:p>
        </p:txBody>
      </p:sp>
      <p:sp>
        <p:nvSpPr>
          <p:cNvPr id="9" name="Star: 5 Points 3">
            <a:extLst>
              <a:ext uri="{FF2B5EF4-FFF2-40B4-BE49-F238E27FC236}">
                <a16:creationId xmlns:a16="http://schemas.microsoft.com/office/drawing/2014/main" id="{39404856-881C-F695-A7AC-85DC4D642D24}"/>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E121CCF4-644A-BDEB-4A73-D11924CC5811}"/>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1">
            <a:extLst>
              <a:ext uri="{FF2B5EF4-FFF2-40B4-BE49-F238E27FC236}">
                <a16:creationId xmlns:a16="http://schemas.microsoft.com/office/drawing/2014/main" id="{BB0061E5-A79D-E70A-61F0-787E8CEF0976}"/>
              </a:ext>
            </a:extLst>
          </p:cNvPr>
          <p:cNvSpPr txBox="1"/>
          <p:nvPr/>
        </p:nvSpPr>
        <p:spPr>
          <a:xfrm>
            <a:off x="2286000" y="1642170"/>
            <a:ext cx="3868367" cy="1964640"/>
          </a:xfrm>
          <a:prstGeom prst="rect">
            <a:avLst/>
          </a:prstGeom>
          <a:solidFill>
            <a:srgbClr val="99CCFF"/>
          </a:solidFill>
        </p:spPr>
        <p:txBody>
          <a:bodyPr wrap="square" lIns="25400" tIns="12700" rIns="25400" bIns="12700" rtlCol="0">
            <a:spAutoFit/>
          </a:bodyPr>
          <a:lstStyle/>
          <a:p>
            <a:r>
              <a:rPr lang="de-DE" sz="1400" i="1" noProof="0" dirty="0">
                <a:solidFill>
                  <a:srgbClr val="0000FF"/>
                </a:solidFill>
              </a:rPr>
              <a:t>Wie wird die Diagnose von OHS gestellt?</a:t>
            </a:r>
            <a:endParaRPr lang="de-DE" sz="1400" noProof="0" dirty="0">
              <a:solidFill>
                <a:srgbClr val="99CCFF"/>
              </a:solidFill>
            </a:endParaRPr>
          </a:p>
          <a:p>
            <a:r>
              <a:rPr lang="de-DE" sz="1400" noProof="0" dirty="0">
                <a:solidFill>
                  <a:srgbClr val="99CCFF"/>
                </a:solidFill>
              </a:rPr>
              <a:t>Es handelt sich um eine klinische Diagnose, die auf den Befunden der </a:t>
            </a:r>
            <a:r>
              <a:rPr lang="de-DE" sz="1400" noProof="0" dirty="0" err="1">
                <a:solidFill>
                  <a:srgbClr val="99CCFF"/>
                </a:solidFill>
              </a:rPr>
              <a:t>Funduskopie</a:t>
            </a:r>
            <a:r>
              <a:rPr lang="de-DE" sz="1400" noProof="0" dirty="0">
                <a:solidFill>
                  <a:srgbClr val="99CCFF"/>
                </a:solidFill>
              </a:rPr>
              <a:t> basiert</a:t>
            </a:r>
          </a:p>
          <a:p>
            <a:endParaRPr lang="de-DE" sz="1400" i="1" noProof="0" dirty="0">
              <a:solidFill>
                <a:srgbClr val="99CCFF"/>
              </a:solidFill>
            </a:endParaRPr>
          </a:p>
          <a:p>
            <a:r>
              <a:rPr lang="de-DE" sz="1400" i="1" noProof="0" dirty="0">
                <a:solidFill>
                  <a:srgbClr val="99CCFF"/>
                </a:solidFill>
              </a:rPr>
              <a:t>Worauf sucht man bei der </a:t>
            </a:r>
            <a:r>
              <a:rPr lang="de-DE" sz="1400" i="1" dirty="0" err="1">
                <a:solidFill>
                  <a:srgbClr val="99CCFF"/>
                </a:solidFill>
              </a:rPr>
              <a:t>Funduskopie</a:t>
            </a:r>
            <a:r>
              <a:rPr lang="de-DE" sz="1400" i="1" noProof="0" dirty="0">
                <a:solidFill>
                  <a:srgbClr val="99CCFF"/>
                </a:solidFill>
              </a:rPr>
              <a:t>?</a:t>
            </a:r>
          </a:p>
          <a:p>
            <a:r>
              <a:rPr lang="de-DE" sz="1400" noProof="0" dirty="0">
                <a:solidFill>
                  <a:srgbClr val="99CCFF"/>
                </a:solidFill>
              </a:rPr>
              <a:t>Die sogenannte „klassische Trias“ des OHS:</a:t>
            </a:r>
          </a:p>
          <a:p>
            <a:r>
              <a:rPr lang="de-DE" sz="1400" noProof="0" dirty="0">
                <a:solidFill>
                  <a:srgbClr val="99CCFF"/>
                </a:solidFill>
              </a:rPr>
              <a:t>--Histo-Flecken</a:t>
            </a:r>
          </a:p>
          <a:p>
            <a:r>
              <a:rPr lang="de-DE" sz="1400" noProof="0" dirty="0">
                <a:solidFill>
                  <a:srgbClr val="99CCFF"/>
                </a:solidFill>
              </a:rPr>
              <a:t>--Peripapilläre Atrophie</a:t>
            </a:r>
          </a:p>
          <a:p>
            <a:r>
              <a:rPr lang="de-DE" sz="1400" noProof="0" dirty="0">
                <a:solidFill>
                  <a:srgbClr val="99CCFF"/>
                </a:solidFill>
              </a:rPr>
              <a:t>--Disciforme makuläre Läsion(en)</a:t>
            </a:r>
          </a:p>
        </p:txBody>
      </p:sp>
    </p:spTree>
    <p:extLst>
      <p:ext uri="{BB962C8B-B14F-4D97-AF65-F5344CB8AC3E}">
        <p14:creationId xmlns:p14="http://schemas.microsoft.com/office/powerpoint/2010/main" val="77423724"/>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588739-C86B-A3E4-28BB-5572835DA29C}"/>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2C09DB8-792C-045E-0D12-BB6D3939D16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78920012-DA24-ED72-5D09-9E6789750AC4}"/>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236</a:t>
            </a:fld>
            <a:endParaRPr lang="de-DE" noProof="0" dirty="0"/>
          </a:p>
        </p:txBody>
      </p:sp>
      <p:sp>
        <p:nvSpPr>
          <p:cNvPr id="5" name="TextBox 4">
            <a:extLst>
              <a:ext uri="{FF2B5EF4-FFF2-40B4-BE49-F238E27FC236}">
                <a16:creationId xmlns:a16="http://schemas.microsoft.com/office/drawing/2014/main" id="{A0764250-6826-710E-E555-B78A732E3CC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5CE002C2-2E2E-7D00-3943-AE47007EF4CC}"/>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EE1A768C-CBB7-5111-A69F-4B3FA8FD361C}"/>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3CAD7B1C-FA88-8437-AE2A-51D06F283C29}"/>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chemeClr val="bg1">
                    <a:lumMod val="75000"/>
                  </a:schemeClr>
                </a:solidFill>
              </a:rPr>
              <a:t>Gibt es bei OHS eine ethnische Prädisposition?</a:t>
            </a:r>
          </a:p>
          <a:p>
            <a:r>
              <a:rPr lang="de-DE" sz="1400" noProof="0" dirty="0">
                <a:solidFill>
                  <a:schemeClr val="bg1">
                    <a:lumMod val="75000"/>
                  </a:schemeClr>
                </a:solidFill>
              </a:rPr>
              <a:t>Ja, OHS tritt fast ausschließlich bei  Weißen  nordeuropäischer  Herkunft auf</a:t>
            </a:r>
          </a:p>
          <a:p>
            <a:endParaRPr lang="de-DE" sz="1400" i="1" noProof="0" dirty="0">
              <a:solidFill>
                <a:schemeClr val="bg1">
                  <a:lumMod val="75000"/>
                </a:schemeClr>
              </a:solidFill>
            </a:endParaRPr>
          </a:p>
          <a:p>
            <a:r>
              <a:rPr lang="de-DE" sz="1400" i="1" noProof="0" dirty="0">
                <a:solidFill>
                  <a:schemeClr val="bg1">
                    <a:lumMod val="75000"/>
                  </a:schemeClr>
                </a:solidFill>
              </a:rPr>
              <a:t>Gibt es eine geografische Prävalenz?</a:t>
            </a:r>
          </a:p>
          <a:p>
            <a:r>
              <a:rPr lang="de-DE" sz="1400" noProof="0" dirty="0">
                <a:solidFill>
                  <a:schemeClr val="bg1">
                    <a:lumMod val="75000"/>
                  </a:schemeClr>
                </a:solidFill>
              </a:rPr>
              <a:t>Ja, die Mehrheit der Fälle tritt bei Menschen auf, die in den Tälern des Mississippi und des Ohio in den USA leben</a:t>
            </a:r>
          </a:p>
          <a:p>
            <a:endParaRPr lang="de-DE" sz="1400" noProof="0" dirty="0">
              <a:solidFill>
                <a:schemeClr val="bg1">
                  <a:lumMod val="75000"/>
                </a:schemeClr>
              </a:solidFill>
            </a:endParaRPr>
          </a:p>
          <a:p>
            <a:r>
              <a:rPr lang="de-DE" sz="1400" i="1" noProof="0" dirty="0">
                <a:solidFill>
                  <a:schemeClr val="bg1">
                    <a:lumMod val="75000"/>
                  </a:schemeClr>
                </a:solidFill>
              </a:rPr>
              <a:t>Tritt OHS einseitig oder beidseitig auf?</a:t>
            </a:r>
          </a:p>
          <a:p>
            <a:r>
              <a:rPr lang="de-DE" sz="1400" noProof="0" dirty="0">
                <a:solidFill>
                  <a:schemeClr val="bg1">
                    <a:lumMod val="75000"/>
                  </a:schemeClr>
                </a:solidFill>
              </a:rPr>
              <a:t>Beidseitig (obwohl es etwas asymmetrisch sein kann)</a:t>
            </a:r>
          </a:p>
          <a:p>
            <a:endParaRPr lang="de-DE" sz="1400" noProof="0" dirty="0">
              <a:solidFill>
                <a:schemeClr val="bg1">
                  <a:lumMod val="75000"/>
                </a:schemeClr>
              </a:solidFill>
            </a:endParaRPr>
          </a:p>
          <a:p>
            <a:r>
              <a:rPr lang="de-DE" sz="1400" i="1" noProof="0" dirty="0">
                <a:solidFill>
                  <a:schemeClr val="bg1">
                    <a:lumMod val="75000"/>
                  </a:schemeClr>
                </a:solidFill>
              </a:rPr>
              <a:t>Ist OHS mit einer Vitritis assoziiert?</a:t>
            </a:r>
          </a:p>
          <a:p>
            <a:r>
              <a:rPr lang="de-DE" sz="1400" b="1" noProof="0" dirty="0">
                <a:solidFill>
                  <a:schemeClr val="bg1">
                    <a:lumMod val="75000"/>
                  </a:schemeClr>
                </a:solidFill>
              </a:rPr>
              <a:t>Niemals</a:t>
            </a:r>
            <a:r>
              <a:rPr lang="de-DE" sz="1400" noProof="0" dirty="0">
                <a:solidFill>
                  <a:schemeClr val="bg1">
                    <a:lumMod val="75000"/>
                  </a:schemeClr>
                </a:solidFill>
              </a:rPr>
              <a:t>. Wenn eine Vitritis vorliegt, handelt es sich nicht um OHS.</a:t>
            </a:r>
          </a:p>
          <a:p>
            <a:endParaRPr lang="de-DE" sz="1400" noProof="0" dirty="0">
              <a:solidFill>
                <a:schemeClr val="bg1">
                  <a:lumMod val="75000"/>
                </a:schemeClr>
              </a:solidFill>
            </a:endParaRPr>
          </a:p>
          <a:p>
            <a:r>
              <a:rPr lang="de-DE" sz="1400" i="1" noProof="0" dirty="0">
                <a:solidFill>
                  <a:schemeClr val="bg1">
                    <a:lumMod val="75000"/>
                  </a:schemeClr>
                </a:solidFill>
              </a:rPr>
              <a:t>Was ist mit AC-Zellen?</a:t>
            </a:r>
          </a:p>
          <a:p>
            <a:r>
              <a:rPr lang="de-DE" sz="1400" b="1" noProof="0" dirty="0">
                <a:solidFill>
                  <a:schemeClr val="bg1">
                    <a:lumMod val="75000"/>
                  </a:schemeClr>
                </a:solidFill>
              </a:rPr>
              <a:t>Niemals</a:t>
            </a:r>
            <a:r>
              <a:rPr lang="de-DE" sz="1400" noProof="0" dirty="0">
                <a:solidFill>
                  <a:schemeClr val="bg1">
                    <a:lumMod val="75000"/>
                  </a:schemeClr>
                </a:solidFill>
              </a:rPr>
              <a:t>. Wenn AC-Zellen vorhanden sind, handelt es sich nicht um OHS.</a:t>
            </a:r>
          </a:p>
        </p:txBody>
      </p:sp>
      <p:sp>
        <p:nvSpPr>
          <p:cNvPr id="9" name="Star: 5 Points 3">
            <a:extLst>
              <a:ext uri="{FF2B5EF4-FFF2-40B4-BE49-F238E27FC236}">
                <a16:creationId xmlns:a16="http://schemas.microsoft.com/office/drawing/2014/main" id="{434808FC-8C1C-3878-59C0-BE92FE28F3ED}"/>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4432A9EC-6909-F48C-FA56-9034BAECABE7}"/>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1">
            <a:extLst>
              <a:ext uri="{FF2B5EF4-FFF2-40B4-BE49-F238E27FC236}">
                <a16:creationId xmlns:a16="http://schemas.microsoft.com/office/drawing/2014/main" id="{52DE99C0-31DB-CFF8-9CD6-A4B238F5B0FD}"/>
              </a:ext>
            </a:extLst>
          </p:cNvPr>
          <p:cNvSpPr txBox="1"/>
          <p:nvPr/>
        </p:nvSpPr>
        <p:spPr>
          <a:xfrm>
            <a:off x="2286000" y="1642170"/>
            <a:ext cx="3868367" cy="1964640"/>
          </a:xfrm>
          <a:prstGeom prst="rect">
            <a:avLst/>
          </a:prstGeom>
          <a:solidFill>
            <a:srgbClr val="99CCFF"/>
          </a:solidFill>
        </p:spPr>
        <p:txBody>
          <a:bodyPr wrap="square" lIns="25400" tIns="12700" rIns="25400" bIns="12700" rtlCol="0">
            <a:spAutoFit/>
          </a:bodyPr>
          <a:lstStyle/>
          <a:p>
            <a:r>
              <a:rPr lang="de-DE" sz="1400" i="1" noProof="0" dirty="0">
                <a:solidFill>
                  <a:srgbClr val="0000FF"/>
                </a:solidFill>
              </a:rPr>
              <a:t>Wie wird die Diagnose von OHS gestellt?</a:t>
            </a:r>
            <a:endParaRPr lang="de-DE" sz="1400" noProof="0" dirty="0">
              <a:solidFill>
                <a:srgbClr val="0000FF"/>
              </a:solidFill>
            </a:endParaRPr>
          </a:p>
          <a:p>
            <a:r>
              <a:rPr lang="de-DE" sz="1400" noProof="0" dirty="0">
                <a:solidFill>
                  <a:srgbClr val="0000FF"/>
                </a:solidFill>
              </a:rPr>
              <a:t>Es handelt sich um eine klinische Diagnose, die auf den Befunden der </a:t>
            </a:r>
            <a:r>
              <a:rPr lang="de-DE" sz="1400" noProof="0" dirty="0" err="1">
                <a:solidFill>
                  <a:srgbClr val="0000FF"/>
                </a:solidFill>
              </a:rPr>
              <a:t>Funduskopie</a:t>
            </a:r>
            <a:r>
              <a:rPr lang="de-DE" sz="1400" noProof="0" dirty="0">
                <a:solidFill>
                  <a:srgbClr val="0000FF"/>
                </a:solidFill>
              </a:rPr>
              <a:t> basiert</a:t>
            </a:r>
            <a:endParaRPr lang="de-DE" sz="1400" noProof="0" dirty="0">
              <a:solidFill>
                <a:srgbClr val="99CCFF"/>
              </a:solidFill>
            </a:endParaRPr>
          </a:p>
          <a:p>
            <a:endParaRPr lang="de-DE" sz="1400" i="1" noProof="0" dirty="0">
              <a:solidFill>
                <a:srgbClr val="99CCFF"/>
              </a:solidFill>
            </a:endParaRPr>
          </a:p>
          <a:p>
            <a:r>
              <a:rPr lang="de-DE" sz="1400" i="1" noProof="0" dirty="0">
                <a:solidFill>
                  <a:srgbClr val="99CCFF"/>
                </a:solidFill>
              </a:rPr>
              <a:t>Worauf sucht man bei der </a:t>
            </a:r>
            <a:r>
              <a:rPr lang="de-DE" sz="1400" i="1" dirty="0" err="1">
                <a:solidFill>
                  <a:srgbClr val="99CCFF"/>
                </a:solidFill>
              </a:rPr>
              <a:t>Funduskopie</a:t>
            </a:r>
            <a:r>
              <a:rPr lang="de-DE" sz="1400" i="1" noProof="0" dirty="0">
                <a:solidFill>
                  <a:srgbClr val="99CCFF"/>
                </a:solidFill>
              </a:rPr>
              <a:t>?</a:t>
            </a:r>
          </a:p>
          <a:p>
            <a:r>
              <a:rPr lang="de-DE" sz="1400" noProof="0" dirty="0">
                <a:solidFill>
                  <a:srgbClr val="99CCFF"/>
                </a:solidFill>
              </a:rPr>
              <a:t>Die sogenannte „klassische Trias“ des OHS:</a:t>
            </a:r>
          </a:p>
          <a:p>
            <a:r>
              <a:rPr lang="de-DE" sz="1400" noProof="0" dirty="0">
                <a:solidFill>
                  <a:srgbClr val="99CCFF"/>
                </a:solidFill>
              </a:rPr>
              <a:t>--Histo-Flecken</a:t>
            </a:r>
          </a:p>
          <a:p>
            <a:r>
              <a:rPr lang="de-DE" sz="1400" noProof="0" dirty="0">
                <a:solidFill>
                  <a:srgbClr val="99CCFF"/>
                </a:solidFill>
              </a:rPr>
              <a:t>--Peripapilläre Atrophie</a:t>
            </a:r>
          </a:p>
          <a:p>
            <a:r>
              <a:rPr lang="de-DE" sz="1400" noProof="0" dirty="0">
                <a:solidFill>
                  <a:srgbClr val="99CCFF"/>
                </a:solidFill>
              </a:rPr>
              <a:t>--Disciforme makuläre Läsion(en)</a:t>
            </a:r>
          </a:p>
        </p:txBody>
      </p:sp>
    </p:spTree>
    <p:extLst>
      <p:ext uri="{BB962C8B-B14F-4D97-AF65-F5344CB8AC3E}">
        <p14:creationId xmlns:p14="http://schemas.microsoft.com/office/powerpoint/2010/main" val="1356542408"/>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D7B895-790C-CA51-1625-1F5FC3BFEDB0}"/>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2FEFBCAF-55FE-28FF-AAB4-BADABD13D9D0}"/>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32D25CC-AE5D-3316-41A2-B6534C42293E}"/>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237</a:t>
            </a:fld>
            <a:endParaRPr lang="de-DE" noProof="0" dirty="0"/>
          </a:p>
        </p:txBody>
      </p:sp>
      <p:sp>
        <p:nvSpPr>
          <p:cNvPr id="5" name="TextBox 4">
            <a:extLst>
              <a:ext uri="{FF2B5EF4-FFF2-40B4-BE49-F238E27FC236}">
                <a16:creationId xmlns:a16="http://schemas.microsoft.com/office/drawing/2014/main" id="{3BBDB2D1-0DB7-00BA-ECA4-AB528BB8945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69BC83E7-F64A-3074-7F2F-5FE362FEA268}"/>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9988A254-F4E6-3116-910C-D1EBA017C18B}"/>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9CA5887E-1D0F-E2EF-B9F7-5F9DC154E86A}"/>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chemeClr val="bg1">
                    <a:lumMod val="75000"/>
                  </a:schemeClr>
                </a:solidFill>
              </a:rPr>
              <a:t>Gibt es bei OHS eine ethnische Prädisposition?</a:t>
            </a:r>
          </a:p>
          <a:p>
            <a:r>
              <a:rPr lang="de-DE" sz="1400" noProof="0" dirty="0">
                <a:solidFill>
                  <a:schemeClr val="bg1">
                    <a:lumMod val="75000"/>
                  </a:schemeClr>
                </a:solidFill>
              </a:rPr>
              <a:t>Ja, OHS tritt fast ausschließlich bei  Weißen  nordeuropäischer  Herkunft auf</a:t>
            </a:r>
          </a:p>
          <a:p>
            <a:endParaRPr lang="de-DE" sz="1400" i="1" noProof="0" dirty="0">
              <a:solidFill>
                <a:schemeClr val="bg1">
                  <a:lumMod val="75000"/>
                </a:schemeClr>
              </a:solidFill>
            </a:endParaRPr>
          </a:p>
          <a:p>
            <a:r>
              <a:rPr lang="de-DE" sz="1400" i="1" noProof="0" dirty="0">
                <a:solidFill>
                  <a:schemeClr val="bg1">
                    <a:lumMod val="75000"/>
                  </a:schemeClr>
                </a:solidFill>
              </a:rPr>
              <a:t>Gibt es eine geografische Prävalenz?</a:t>
            </a:r>
          </a:p>
          <a:p>
            <a:r>
              <a:rPr lang="de-DE" sz="1400" noProof="0" dirty="0">
                <a:solidFill>
                  <a:schemeClr val="bg1">
                    <a:lumMod val="75000"/>
                  </a:schemeClr>
                </a:solidFill>
              </a:rPr>
              <a:t>Ja, die Mehrheit der Fälle tritt bei Menschen auf, die in den Tälern des Mississippi und des Ohio in den USA leben</a:t>
            </a:r>
          </a:p>
          <a:p>
            <a:endParaRPr lang="de-DE" sz="1400" noProof="0" dirty="0">
              <a:solidFill>
                <a:schemeClr val="bg1">
                  <a:lumMod val="75000"/>
                </a:schemeClr>
              </a:solidFill>
            </a:endParaRPr>
          </a:p>
          <a:p>
            <a:r>
              <a:rPr lang="de-DE" sz="1400" i="1" noProof="0" dirty="0">
                <a:solidFill>
                  <a:schemeClr val="bg1">
                    <a:lumMod val="75000"/>
                  </a:schemeClr>
                </a:solidFill>
              </a:rPr>
              <a:t>Tritt OHS einseitig oder beidseitig auf?</a:t>
            </a:r>
          </a:p>
          <a:p>
            <a:r>
              <a:rPr lang="de-DE" sz="1400" noProof="0" dirty="0">
                <a:solidFill>
                  <a:schemeClr val="bg1">
                    <a:lumMod val="75000"/>
                  </a:schemeClr>
                </a:solidFill>
              </a:rPr>
              <a:t>Beidseitig (obwohl es etwas asymmetrisch sein kann)</a:t>
            </a:r>
          </a:p>
          <a:p>
            <a:endParaRPr lang="de-DE" sz="1400" noProof="0" dirty="0">
              <a:solidFill>
                <a:schemeClr val="bg1">
                  <a:lumMod val="75000"/>
                </a:schemeClr>
              </a:solidFill>
            </a:endParaRPr>
          </a:p>
          <a:p>
            <a:r>
              <a:rPr lang="de-DE" sz="1400" i="1" noProof="0" dirty="0">
                <a:solidFill>
                  <a:schemeClr val="bg1">
                    <a:lumMod val="75000"/>
                  </a:schemeClr>
                </a:solidFill>
              </a:rPr>
              <a:t>Ist OHS mit einer Vitritis assoziiert?</a:t>
            </a:r>
          </a:p>
          <a:p>
            <a:r>
              <a:rPr lang="de-DE" sz="1400" b="1" noProof="0" dirty="0">
                <a:solidFill>
                  <a:schemeClr val="bg1">
                    <a:lumMod val="75000"/>
                  </a:schemeClr>
                </a:solidFill>
              </a:rPr>
              <a:t>Niemals</a:t>
            </a:r>
            <a:r>
              <a:rPr lang="de-DE" sz="1400" noProof="0" dirty="0">
                <a:solidFill>
                  <a:schemeClr val="bg1">
                    <a:lumMod val="75000"/>
                  </a:schemeClr>
                </a:solidFill>
              </a:rPr>
              <a:t>. Wenn eine Vitritis vorliegt, handelt es sich nicht um OHS.</a:t>
            </a:r>
          </a:p>
          <a:p>
            <a:endParaRPr lang="de-DE" sz="1400" noProof="0" dirty="0">
              <a:solidFill>
                <a:schemeClr val="bg1">
                  <a:lumMod val="75000"/>
                </a:schemeClr>
              </a:solidFill>
            </a:endParaRPr>
          </a:p>
          <a:p>
            <a:r>
              <a:rPr lang="de-DE" sz="1400" i="1" noProof="0" dirty="0">
                <a:solidFill>
                  <a:schemeClr val="bg1">
                    <a:lumMod val="75000"/>
                  </a:schemeClr>
                </a:solidFill>
              </a:rPr>
              <a:t>Was ist mit AC-Zellen?</a:t>
            </a:r>
          </a:p>
          <a:p>
            <a:r>
              <a:rPr lang="de-DE" sz="1400" b="1" noProof="0" dirty="0">
                <a:solidFill>
                  <a:schemeClr val="bg1">
                    <a:lumMod val="75000"/>
                  </a:schemeClr>
                </a:solidFill>
              </a:rPr>
              <a:t>Niemals</a:t>
            </a:r>
            <a:r>
              <a:rPr lang="de-DE" sz="1400" noProof="0" dirty="0">
                <a:solidFill>
                  <a:schemeClr val="bg1">
                    <a:lumMod val="75000"/>
                  </a:schemeClr>
                </a:solidFill>
              </a:rPr>
              <a:t>. Wenn AC-Zellen vorhanden sind, handelt es sich nicht um OHS.</a:t>
            </a:r>
          </a:p>
        </p:txBody>
      </p:sp>
      <p:sp>
        <p:nvSpPr>
          <p:cNvPr id="9" name="Star: 5 Points 3">
            <a:extLst>
              <a:ext uri="{FF2B5EF4-FFF2-40B4-BE49-F238E27FC236}">
                <a16:creationId xmlns:a16="http://schemas.microsoft.com/office/drawing/2014/main" id="{A2BA9027-4B61-ECA8-B2C2-2D018229FA66}"/>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D899F4C7-1856-2A1D-7E0F-6DE4A154EBD2}"/>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1">
            <a:extLst>
              <a:ext uri="{FF2B5EF4-FFF2-40B4-BE49-F238E27FC236}">
                <a16:creationId xmlns:a16="http://schemas.microsoft.com/office/drawing/2014/main" id="{24DD1597-ABE4-0EA4-83CE-86ED49918EF3}"/>
              </a:ext>
            </a:extLst>
          </p:cNvPr>
          <p:cNvSpPr txBox="1"/>
          <p:nvPr/>
        </p:nvSpPr>
        <p:spPr>
          <a:xfrm>
            <a:off x="2286000" y="1642170"/>
            <a:ext cx="3868367" cy="1964640"/>
          </a:xfrm>
          <a:prstGeom prst="rect">
            <a:avLst/>
          </a:prstGeom>
          <a:solidFill>
            <a:srgbClr val="99CCFF"/>
          </a:solidFill>
        </p:spPr>
        <p:txBody>
          <a:bodyPr wrap="square" lIns="25400" tIns="12700" rIns="25400" bIns="12700" rtlCol="0">
            <a:spAutoFit/>
          </a:bodyPr>
          <a:lstStyle/>
          <a:p>
            <a:r>
              <a:rPr lang="de-DE" sz="1400" i="1" noProof="0" dirty="0">
                <a:solidFill>
                  <a:srgbClr val="0000FF"/>
                </a:solidFill>
              </a:rPr>
              <a:t>Wie wird die Diagnose von OHS gestellt?</a:t>
            </a:r>
            <a:endParaRPr lang="de-DE" sz="1400" noProof="0" dirty="0">
              <a:solidFill>
                <a:srgbClr val="0000FF"/>
              </a:solidFill>
            </a:endParaRPr>
          </a:p>
          <a:p>
            <a:r>
              <a:rPr lang="de-DE" sz="1400" noProof="0" dirty="0">
                <a:solidFill>
                  <a:srgbClr val="0000FF"/>
                </a:solidFill>
              </a:rPr>
              <a:t>Es handelt sich um eine klinische Diagnose, die auf den Befunden der </a:t>
            </a:r>
            <a:r>
              <a:rPr lang="de-DE" sz="1400" noProof="0" dirty="0" err="1">
                <a:solidFill>
                  <a:srgbClr val="0000FF"/>
                </a:solidFill>
              </a:rPr>
              <a:t>Funduskopie</a:t>
            </a:r>
            <a:r>
              <a:rPr lang="de-DE" sz="1400" noProof="0" dirty="0">
                <a:solidFill>
                  <a:srgbClr val="0000FF"/>
                </a:solidFill>
              </a:rPr>
              <a:t> basiert</a:t>
            </a:r>
          </a:p>
          <a:p>
            <a:endParaRPr lang="de-DE" sz="1400" i="1" noProof="0" dirty="0">
              <a:solidFill>
                <a:srgbClr val="0000FF"/>
              </a:solidFill>
            </a:endParaRPr>
          </a:p>
          <a:p>
            <a:r>
              <a:rPr lang="de-DE" sz="1400" i="1" noProof="0" dirty="0">
                <a:solidFill>
                  <a:srgbClr val="0000FF"/>
                </a:solidFill>
              </a:rPr>
              <a:t>Worauf sucht man bei der </a:t>
            </a:r>
            <a:r>
              <a:rPr lang="de-DE" sz="1400" i="1" dirty="0" err="1">
                <a:solidFill>
                  <a:srgbClr val="0000FF"/>
                </a:solidFill>
              </a:rPr>
              <a:t>Funduskopie</a:t>
            </a:r>
            <a:r>
              <a:rPr lang="de-DE" sz="1400" i="1" noProof="0" dirty="0">
                <a:solidFill>
                  <a:srgbClr val="0000FF"/>
                </a:solidFill>
              </a:rPr>
              <a:t>?</a:t>
            </a:r>
            <a:endParaRPr lang="de-DE" sz="1400" i="1" noProof="0" dirty="0">
              <a:solidFill>
                <a:srgbClr val="99CCFF"/>
              </a:solidFill>
            </a:endParaRPr>
          </a:p>
          <a:p>
            <a:r>
              <a:rPr lang="de-DE" sz="1400" noProof="0" dirty="0">
                <a:solidFill>
                  <a:srgbClr val="99CCFF"/>
                </a:solidFill>
              </a:rPr>
              <a:t>Die sogenannte „klassische Trias“ des OHS:</a:t>
            </a:r>
          </a:p>
          <a:p>
            <a:r>
              <a:rPr lang="de-DE" sz="1400" noProof="0" dirty="0">
                <a:solidFill>
                  <a:srgbClr val="99CCFF"/>
                </a:solidFill>
              </a:rPr>
              <a:t>--Histo-Flecken</a:t>
            </a:r>
          </a:p>
          <a:p>
            <a:r>
              <a:rPr lang="de-DE" sz="1400" noProof="0" dirty="0">
                <a:solidFill>
                  <a:srgbClr val="99CCFF"/>
                </a:solidFill>
              </a:rPr>
              <a:t>--Peripapilläre Atrophie</a:t>
            </a:r>
          </a:p>
          <a:p>
            <a:r>
              <a:rPr lang="de-DE" sz="1400" noProof="0" dirty="0">
                <a:solidFill>
                  <a:srgbClr val="99CCFF"/>
                </a:solidFill>
              </a:rPr>
              <a:t>--Disciforme makuläre Läsion(en)</a:t>
            </a:r>
          </a:p>
        </p:txBody>
      </p:sp>
    </p:spTree>
    <p:extLst>
      <p:ext uri="{BB962C8B-B14F-4D97-AF65-F5344CB8AC3E}">
        <p14:creationId xmlns:p14="http://schemas.microsoft.com/office/powerpoint/2010/main" val="2831257789"/>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6B4A1C-7902-9A67-EDB5-8D999B78F262}"/>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FE1FCF7-0AAE-7EF2-8410-373263DA836F}"/>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AF989D03-134E-478D-7F23-9D28A2C72BC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238</a:t>
            </a:fld>
            <a:endParaRPr lang="de-DE" noProof="0" dirty="0"/>
          </a:p>
        </p:txBody>
      </p:sp>
      <p:sp>
        <p:nvSpPr>
          <p:cNvPr id="5" name="TextBox 4">
            <a:extLst>
              <a:ext uri="{FF2B5EF4-FFF2-40B4-BE49-F238E27FC236}">
                <a16:creationId xmlns:a16="http://schemas.microsoft.com/office/drawing/2014/main" id="{9D22F046-CF6F-2656-86AA-9784A6A6332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E152821E-6548-1572-B29D-C7ABA481B054}"/>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967E62F7-8908-D71E-C78B-394FEB8CFE9F}"/>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AA06E4DE-02EE-99CE-7C10-BD5C644817C7}"/>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chemeClr val="bg1">
                    <a:lumMod val="75000"/>
                  </a:schemeClr>
                </a:solidFill>
              </a:rPr>
              <a:t>Gibt es bei OHS eine ethnische Prädisposition?</a:t>
            </a:r>
          </a:p>
          <a:p>
            <a:r>
              <a:rPr lang="de-DE" sz="1400" noProof="0" dirty="0">
                <a:solidFill>
                  <a:schemeClr val="bg1">
                    <a:lumMod val="75000"/>
                  </a:schemeClr>
                </a:solidFill>
              </a:rPr>
              <a:t>Ja, OHS tritt fast ausschließlich bei  Weißen  nordeuropäischer  Herkunft auf</a:t>
            </a:r>
          </a:p>
          <a:p>
            <a:endParaRPr lang="de-DE" sz="1400" i="1" noProof="0" dirty="0">
              <a:solidFill>
                <a:schemeClr val="bg1">
                  <a:lumMod val="75000"/>
                </a:schemeClr>
              </a:solidFill>
            </a:endParaRPr>
          </a:p>
          <a:p>
            <a:r>
              <a:rPr lang="de-DE" sz="1400" i="1" noProof="0" dirty="0">
                <a:solidFill>
                  <a:schemeClr val="bg1">
                    <a:lumMod val="75000"/>
                  </a:schemeClr>
                </a:solidFill>
              </a:rPr>
              <a:t>Gibt es eine geografische Prävalenz?</a:t>
            </a:r>
          </a:p>
          <a:p>
            <a:r>
              <a:rPr lang="de-DE" sz="1400" noProof="0" dirty="0">
                <a:solidFill>
                  <a:schemeClr val="bg1">
                    <a:lumMod val="75000"/>
                  </a:schemeClr>
                </a:solidFill>
              </a:rPr>
              <a:t>Ja, die Mehrheit der Fälle tritt bei Menschen auf, die in den Tälern des Mississippi und des Ohio in den USA leben</a:t>
            </a:r>
          </a:p>
          <a:p>
            <a:endParaRPr lang="de-DE" sz="1400" noProof="0" dirty="0">
              <a:solidFill>
                <a:schemeClr val="bg1">
                  <a:lumMod val="75000"/>
                </a:schemeClr>
              </a:solidFill>
            </a:endParaRPr>
          </a:p>
          <a:p>
            <a:r>
              <a:rPr lang="de-DE" sz="1400" i="1" noProof="0" dirty="0">
                <a:solidFill>
                  <a:schemeClr val="bg1">
                    <a:lumMod val="75000"/>
                  </a:schemeClr>
                </a:solidFill>
              </a:rPr>
              <a:t>Tritt OHS einseitig oder beidseitig auf?</a:t>
            </a:r>
          </a:p>
          <a:p>
            <a:r>
              <a:rPr lang="de-DE" sz="1400" noProof="0" dirty="0">
                <a:solidFill>
                  <a:schemeClr val="bg1">
                    <a:lumMod val="75000"/>
                  </a:schemeClr>
                </a:solidFill>
              </a:rPr>
              <a:t>Beidseitig (obwohl es etwas asymmetrisch sein kann)</a:t>
            </a:r>
          </a:p>
          <a:p>
            <a:endParaRPr lang="de-DE" sz="1400" noProof="0" dirty="0">
              <a:solidFill>
                <a:schemeClr val="bg1">
                  <a:lumMod val="75000"/>
                </a:schemeClr>
              </a:solidFill>
            </a:endParaRPr>
          </a:p>
          <a:p>
            <a:r>
              <a:rPr lang="de-DE" sz="1400" i="1" noProof="0" dirty="0">
                <a:solidFill>
                  <a:schemeClr val="bg1">
                    <a:lumMod val="75000"/>
                  </a:schemeClr>
                </a:solidFill>
              </a:rPr>
              <a:t>Ist OHS mit einer Vitritis assoziiert?</a:t>
            </a:r>
          </a:p>
          <a:p>
            <a:r>
              <a:rPr lang="de-DE" sz="1400" b="1" noProof="0" dirty="0">
                <a:solidFill>
                  <a:schemeClr val="bg1">
                    <a:lumMod val="75000"/>
                  </a:schemeClr>
                </a:solidFill>
              </a:rPr>
              <a:t>Niemals</a:t>
            </a:r>
            <a:r>
              <a:rPr lang="de-DE" sz="1400" noProof="0" dirty="0">
                <a:solidFill>
                  <a:schemeClr val="bg1">
                    <a:lumMod val="75000"/>
                  </a:schemeClr>
                </a:solidFill>
              </a:rPr>
              <a:t>. Wenn eine Vitritis vorliegt, handelt es sich nicht um OHS.</a:t>
            </a:r>
          </a:p>
          <a:p>
            <a:endParaRPr lang="de-DE" sz="1400" noProof="0" dirty="0">
              <a:solidFill>
                <a:schemeClr val="bg1">
                  <a:lumMod val="75000"/>
                </a:schemeClr>
              </a:solidFill>
            </a:endParaRPr>
          </a:p>
          <a:p>
            <a:r>
              <a:rPr lang="de-DE" sz="1400" i="1" noProof="0" dirty="0">
                <a:solidFill>
                  <a:schemeClr val="bg1">
                    <a:lumMod val="75000"/>
                  </a:schemeClr>
                </a:solidFill>
              </a:rPr>
              <a:t>Was ist mit AC-Zellen?</a:t>
            </a:r>
          </a:p>
          <a:p>
            <a:r>
              <a:rPr lang="de-DE" sz="1400" b="1" noProof="0" dirty="0">
                <a:solidFill>
                  <a:schemeClr val="bg1">
                    <a:lumMod val="75000"/>
                  </a:schemeClr>
                </a:solidFill>
              </a:rPr>
              <a:t>Niemals</a:t>
            </a:r>
            <a:r>
              <a:rPr lang="de-DE" sz="1400" noProof="0" dirty="0">
                <a:solidFill>
                  <a:schemeClr val="bg1">
                    <a:lumMod val="75000"/>
                  </a:schemeClr>
                </a:solidFill>
              </a:rPr>
              <a:t>. Wenn AC-Zellen vorhanden sind, handelt es sich nicht um OHS.</a:t>
            </a:r>
          </a:p>
        </p:txBody>
      </p:sp>
      <p:sp>
        <p:nvSpPr>
          <p:cNvPr id="9" name="Star: 5 Points 3">
            <a:extLst>
              <a:ext uri="{FF2B5EF4-FFF2-40B4-BE49-F238E27FC236}">
                <a16:creationId xmlns:a16="http://schemas.microsoft.com/office/drawing/2014/main" id="{0E35B8F5-59C4-2E31-E00A-0BC70DD6B782}"/>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27C644ED-90DE-A517-52F8-AE76673568CD}"/>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1">
            <a:extLst>
              <a:ext uri="{FF2B5EF4-FFF2-40B4-BE49-F238E27FC236}">
                <a16:creationId xmlns:a16="http://schemas.microsoft.com/office/drawing/2014/main" id="{580D2A48-67A9-51E1-5843-EF799B7231A8}"/>
              </a:ext>
            </a:extLst>
          </p:cNvPr>
          <p:cNvSpPr txBox="1"/>
          <p:nvPr/>
        </p:nvSpPr>
        <p:spPr>
          <a:xfrm>
            <a:off x="2286000" y="1642170"/>
            <a:ext cx="3868367" cy="1964640"/>
          </a:xfrm>
          <a:prstGeom prst="rect">
            <a:avLst/>
          </a:prstGeom>
          <a:solidFill>
            <a:srgbClr val="99CCFF"/>
          </a:solidFill>
        </p:spPr>
        <p:txBody>
          <a:bodyPr wrap="square" lIns="25400" tIns="12700" rIns="25400" bIns="12700" rtlCol="0">
            <a:spAutoFit/>
          </a:bodyPr>
          <a:lstStyle/>
          <a:p>
            <a:r>
              <a:rPr lang="de-DE" sz="1400" i="1" noProof="0" dirty="0">
                <a:solidFill>
                  <a:srgbClr val="0000FF"/>
                </a:solidFill>
              </a:rPr>
              <a:t>Wie wird die Diagnose von OHS gestellt?</a:t>
            </a:r>
            <a:endParaRPr lang="de-DE" sz="1400" noProof="0" dirty="0">
              <a:solidFill>
                <a:srgbClr val="0000FF"/>
              </a:solidFill>
            </a:endParaRPr>
          </a:p>
          <a:p>
            <a:r>
              <a:rPr lang="de-DE" sz="1400" noProof="0" dirty="0">
                <a:solidFill>
                  <a:srgbClr val="0000FF"/>
                </a:solidFill>
              </a:rPr>
              <a:t>Es handelt sich um eine klinische Diagnose, die auf den Befunden der </a:t>
            </a:r>
            <a:r>
              <a:rPr lang="de-DE" sz="1400" noProof="0" dirty="0" err="1">
                <a:solidFill>
                  <a:srgbClr val="0000FF"/>
                </a:solidFill>
              </a:rPr>
              <a:t>Funduskopie</a:t>
            </a:r>
            <a:r>
              <a:rPr lang="de-DE" sz="1400" noProof="0" dirty="0">
                <a:solidFill>
                  <a:srgbClr val="0000FF"/>
                </a:solidFill>
              </a:rPr>
              <a:t> basiert</a:t>
            </a:r>
          </a:p>
          <a:p>
            <a:endParaRPr lang="de-DE" sz="1400" i="1" noProof="0" dirty="0">
              <a:solidFill>
                <a:srgbClr val="0000FF"/>
              </a:solidFill>
            </a:endParaRPr>
          </a:p>
          <a:p>
            <a:r>
              <a:rPr lang="de-DE" sz="1400" i="1" noProof="0" dirty="0">
                <a:solidFill>
                  <a:srgbClr val="0000FF"/>
                </a:solidFill>
              </a:rPr>
              <a:t>Worauf sucht man bei der </a:t>
            </a:r>
            <a:r>
              <a:rPr lang="de-DE" sz="1400" i="1" dirty="0" err="1">
                <a:solidFill>
                  <a:srgbClr val="0000FF"/>
                </a:solidFill>
              </a:rPr>
              <a:t>Funduskopie</a:t>
            </a:r>
            <a:r>
              <a:rPr lang="de-DE" sz="1400" i="1" noProof="0" dirty="0">
                <a:solidFill>
                  <a:srgbClr val="0000FF"/>
                </a:solidFill>
              </a:rPr>
              <a:t>?</a:t>
            </a:r>
          </a:p>
          <a:p>
            <a:r>
              <a:rPr lang="de-DE" sz="1400" noProof="0" dirty="0">
                <a:solidFill>
                  <a:srgbClr val="0000FF"/>
                </a:solidFill>
              </a:rPr>
              <a:t>Die sogenannte „klassische Trias“ des OHS:</a:t>
            </a:r>
          </a:p>
          <a:p>
            <a:r>
              <a:rPr lang="de-DE" sz="1400" noProof="0" dirty="0"/>
              <a:t>--?</a:t>
            </a:r>
          </a:p>
          <a:p>
            <a:r>
              <a:rPr lang="de-DE" sz="1400" noProof="0" dirty="0"/>
              <a:t>--?</a:t>
            </a:r>
          </a:p>
          <a:p>
            <a:r>
              <a:rPr lang="de-DE" sz="1400" noProof="0" dirty="0"/>
              <a:t>--?</a:t>
            </a:r>
          </a:p>
        </p:txBody>
      </p:sp>
    </p:spTree>
    <p:extLst>
      <p:ext uri="{BB962C8B-B14F-4D97-AF65-F5344CB8AC3E}">
        <p14:creationId xmlns:p14="http://schemas.microsoft.com/office/powerpoint/2010/main" val="1310207828"/>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3376DD-3AE6-A31A-4B4D-DAC05A59FE2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8FFDA208-8085-64A8-0996-740767B56C9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b="1" noProof="0" dirty="0">
                <a:solidFill>
                  <a:srgbClr val="0000FF"/>
                </a:solidFill>
                <a:latin typeface="Arial" panose="020B0604020202020204" pitchFamily="34" charset="0"/>
              </a:rPr>
              <a:t>OHS</a:t>
            </a:r>
          </a:p>
          <a:p>
            <a:pPr lvl="1" eaLnBrk="1" hangingPunct="1"/>
            <a:r>
              <a:rPr lang="de-DE" noProof="0" dirty="0" err="1">
                <a:solidFill>
                  <a:schemeClr val="bg1">
                    <a:lumMod val="65000"/>
                  </a:schemeClr>
                </a:solidFill>
                <a:latin typeface="Arial" panose="020B0604020202020204" pitchFamily="34" charset="0"/>
              </a:rPr>
              <a:t>Angioid</a:t>
            </a:r>
            <a:r>
              <a:rPr lang="de-DE" noProof="0" dirty="0">
                <a:solidFill>
                  <a:schemeClr val="bg1">
                    <a:lumMod val="65000"/>
                  </a:schemeClr>
                </a:solidFill>
                <a:latin typeface="Arial" panose="020B0604020202020204" pitchFamily="34" charset="0"/>
              </a:rPr>
              <a:t> </a:t>
            </a:r>
            <a:r>
              <a:rPr lang="de-DE" noProof="0" dirty="0" err="1">
                <a:solidFill>
                  <a:schemeClr val="bg1">
                    <a:lumMod val="65000"/>
                  </a:schemeClr>
                </a:solidFill>
                <a:latin typeface="Arial" panose="020B0604020202020204" pitchFamily="34" charset="0"/>
              </a:rPr>
              <a:t>streaks</a:t>
            </a:r>
            <a:endParaRPr lang="de-DE" noProof="0" dirty="0">
              <a:solidFill>
                <a:schemeClr val="bg1">
                  <a:lumMod val="65000"/>
                </a:schemeClr>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A4B5BC9C-C40F-03BB-CFF5-B06661536150}"/>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239</a:t>
            </a:fld>
            <a:endParaRPr lang="de-DE" noProof="0" dirty="0"/>
          </a:p>
        </p:txBody>
      </p:sp>
      <p:sp>
        <p:nvSpPr>
          <p:cNvPr id="5" name="TextBox 4">
            <a:extLst>
              <a:ext uri="{FF2B5EF4-FFF2-40B4-BE49-F238E27FC236}">
                <a16:creationId xmlns:a16="http://schemas.microsoft.com/office/drawing/2014/main" id="{DDD7E531-F04E-12F8-199C-767A10B09B6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E9FB8ED9-D1B9-81D5-73AE-0D859D8C6ECF}"/>
              </a:ext>
            </a:extLst>
          </p:cNvPr>
          <p:cNvSpPr/>
          <p:nvPr/>
        </p:nvSpPr>
        <p:spPr>
          <a:xfrm>
            <a:off x="762000" y="1954164"/>
            <a:ext cx="304800" cy="304800"/>
          </a:xfrm>
          <a:prstGeom prst="star5">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1119681B-8FCB-245D-99B7-922D03F00C65}"/>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8" name="TextBox 6">
            <a:extLst>
              <a:ext uri="{FF2B5EF4-FFF2-40B4-BE49-F238E27FC236}">
                <a16:creationId xmlns:a16="http://schemas.microsoft.com/office/drawing/2014/main" id="{7DEE0667-71A4-7278-3B39-C1E4F2DA5617}"/>
              </a:ext>
            </a:extLst>
          </p:cNvPr>
          <p:cNvSpPr txBox="1"/>
          <p:nvPr/>
        </p:nvSpPr>
        <p:spPr>
          <a:xfrm>
            <a:off x="2286000" y="1642170"/>
            <a:ext cx="4425955" cy="411907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chemeClr val="bg1">
                    <a:lumMod val="75000"/>
                  </a:schemeClr>
                </a:solidFill>
              </a:rPr>
              <a:t>Gibt es bei OHS eine ethnische Prädisposition?</a:t>
            </a:r>
          </a:p>
          <a:p>
            <a:r>
              <a:rPr lang="de-DE" sz="1400" noProof="0" dirty="0">
                <a:solidFill>
                  <a:schemeClr val="bg1">
                    <a:lumMod val="75000"/>
                  </a:schemeClr>
                </a:solidFill>
              </a:rPr>
              <a:t>Ja, OHS tritt fast ausschließlich bei  Weißen  nordeuropäischer  Herkunft auf</a:t>
            </a:r>
          </a:p>
          <a:p>
            <a:endParaRPr lang="de-DE" sz="1400" i="1" noProof="0" dirty="0">
              <a:solidFill>
                <a:schemeClr val="bg1">
                  <a:lumMod val="75000"/>
                </a:schemeClr>
              </a:solidFill>
            </a:endParaRPr>
          </a:p>
          <a:p>
            <a:r>
              <a:rPr lang="de-DE" sz="1400" i="1" noProof="0" dirty="0">
                <a:solidFill>
                  <a:schemeClr val="bg1">
                    <a:lumMod val="75000"/>
                  </a:schemeClr>
                </a:solidFill>
              </a:rPr>
              <a:t>Gibt es eine geografische Prävalenz?</a:t>
            </a:r>
          </a:p>
          <a:p>
            <a:r>
              <a:rPr lang="de-DE" sz="1400" noProof="0" dirty="0">
                <a:solidFill>
                  <a:schemeClr val="bg1">
                    <a:lumMod val="75000"/>
                  </a:schemeClr>
                </a:solidFill>
              </a:rPr>
              <a:t>Ja, die Mehrheit der Fälle tritt bei Menschen auf, die in den Tälern des Mississippi und des Ohio in den USA leben</a:t>
            </a:r>
          </a:p>
          <a:p>
            <a:endParaRPr lang="de-DE" sz="1400" noProof="0" dirty="0">
              <a:solidFill>
                <a:schemeClr val="bg1">
                  <a:lumMod val="75000"/>
                </a:schemeClr>
              </a:solidFill>
            </a:endParaRPr>
          </a:p>
          <a:p>
            <a:r>
              <a:rPr lang="de-DE" sz="1400" i="1" noProof="0" dirty="0">
                <a:solidFill>
                  <a:schemeClr val="bg1">
                    <a:lumMod val="75000"/>
                  </a:schemeClr>
                </a:solidFill>
              </a:rPr>
              <a:t>Tritt OHS einseitig oder beidseitig auf?</a:t>
            </a:r>
          </a:p>
          <a:p>
            <a:r>
              <a:rPr lang="de-DE" sz="1400" noProof="0" dirty="0">
                <a:solidFill>
                  <a:schemeClr val="bg1">
                    <a:lumMod val="75000"/>
                  </a:schemeClr>
                </a:solidFill>
              </a:rPr>
              <a:t>Beidseitig (obwohl es etwas asymmetrisch sein kann)</a:t>
            </a:r>
          </a:p>
          <a:p>
            <a:endParaRPr lang="de-DE" sz="1400" noProof="0" dirty="0">
              <a:solidFill>
                <a:schemeClr val="bg1">
                  <a:lumMod val="75000"/>
                </a:schemeClr>
              </a:solidFill>
            </a:endParaRPr>
          </a:p>
          <a:p>
            <a:r>
              <a:rPr lang="de-DE" sz="1400" i="1" noProof="0" dirty="0">
                <a:solidFill>
                  <a:schemeClr val="bg1">
                    <a:lumMod val="75000"/>
                  </a:schemeClr>
                </a:solidFill>
              </a:rPr>
              <a:t>Ist OHS mit einer Vitritis assoziiert?</a:t>
            </a:r>
          </a:p>
          <a:p>
            <a:r>
              <a:rPr lang="de-DE" sz="1400" b="1" noProof="0" dirty="0">
                <a:solidFill>
                  <a:schemeClr val="bg1">
                    <a:lumMod val="75000"/>
                  </a:schemeClr>
                </a:solidFill>
              </a:rPr>
              <a:t>Niemals</a:t>
            </a:r>
            <a:r>
              <a:rPr lang="de-DE" sz="1400" noProof="0" dirty="0">
                <a:solidFill>
                  <a:schemeClr val="bg1">
                    <a:lumMod val="75000"/>
                  </a:schemeClr>
                </a:solidFill>
              </a:rPr>
              <a:t>. Wenn eine Vitritis vorliegt, handelt es sich nicht um OHS.</a:t>
            </a:r>
          </a:p>
          <a:p>
            <a:endParaRPr lang="de-DE" sz="1400" noProof="0" dirty="0">
              <a:solidFill>
                <a:schemeClr val="bg1">
                  <a:lumMod val="75000"/>
                </a:schemeClr>
              </a:solidFill>
            </a:endParaRPr>
          </a:p>
          <a:p>
            <a:r>
              <a:rPr lang="de-DE" sz="1400" i="1" noProof="0" dirty="0">
                <a:solidFill>
                  <a:schemeClr val="bg1">
                    <a:lumMod val="75000"/>
                  </a:schemeClr>
                </a:solidFill>
              </a:rPr>
              <a:t>Was ist mit AC-Zellen?</a:t>
            </a:r>
          </a:p>
          <a:p>
            <a:r>
              <a:rPr lang="de-DE" sz="1400" b="1" noProof="0" dirty="0">
                <a:solidFill>
                  <a:schemeClr val="bg1">
                    <a:lumMod val="75000"/>
                  </a:schemeClr>
                </a:solidFill>
              </a:rPr>
              <a:t>Niemals</a:t>
            </a:r>
            <a:r>
              <a:rPr lang="de-DE" sz="1400" noProof="0" dirty="0">
                <a:solidFill>
                  <a:schemeClr val="bg1">
                    <a:lumMod val="75000"/>
                  </a:schemeClr>
                </a:solidFill>
              </a:rPr>
              <a:t>. Wenn AC-Zellen vorhanden sind, handelt es sich nicht um OHS.</a:t>
            </a:r>
          </a:p>
        </p:txBody>
      </p:sp>
      <p:sp>
        <p:nvSpPr>
          <p:cNvPr id="9" name="Star: 5 Points 3">
            <a:extLst>
              <a:ext uri="{FF2B5EF4-FFF2-40B4-BE49-F238E27FC236}">
                <a16:creationId xmlns:a16="http://schemas.microsoft.com/office/drawing/2014/main" id="{265B6C5C-44D0-59ED-8DFB-C7095086DE1C}"/>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Oval 7">
            <a:extLst>
              <a:ext uri="{FF2B5EF4-FFF2-40B4-BE49-F238E27FC236}">
                <a16:creationId xmlns:a16="http://schemas.microsoft.com/office/drawing/2014/main" id="{DB205405-4C58-862E-72F8-B539E0B56BAC}"/>
              </a:ext>
            </a:extLst>
          </p:cNvPr>
          <p:cNvSpPr/>
          <p:nvPr/>
        </p:nvSpPr>
        <p:spPr>
          <a:xfrm>
            <a:off x="1066800" y="1828800"/>
            <a:ext cx="914400" cy="491085"/>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1">
            <a:extLst>
              <a:ext uri="{FF2B5EF4-FFF2-40B4-BE49-F238E27FC236}">
                <a16:creationId xmlns:a16="http://schemas.microsoft.com/office/drawing/2014/main" id="{145E96E3-8663-8400-BFC4-4435331BFA16}"/>
              </a:ext>
            </a:extLst>
          </p:cNvPr>
          <p:cNvSpPr txBox="1"/>
          <p:nvPr/>
        </p:nvSpPr>
        <p:spPr>
          <a:xfrm>
            <a:off x="2286000" y="1642170"/>
            <a:ext cx="3868367" cy="1964640"/>
          </a:xfrm>
          <a:prstGeom prst="rect">
            <a:avLst/>
          </a:prstGeom>
          <a:solidFill>
            <a:srgbClr val="99CCFF"/>
          </a:solidFill>
        </p:spPr>
        <p:txBody>
          <a:bodyPr wrap="square" lIns="25400" tIns="12700" rIns="25400" bIns="12700" rtlCol="0">
            <a:spAutoFit/>
          </a:bodyPr>
          <a:lstStyle/>
          <a:p>
            <a:r>
              <a:rPr lang="de-DE" sz="1400" i="1" noProof="0" dirty="0">
                <a:solidFill>
                  <a:srgbClr val="0000FF"/>
                </a:solidFill>
              </a:rPr>
              <a:t>Wie wird die Diagnose von OHS gestellt?</a:t>
            </a:r>
            <a:endParaRPr lang="de-DE" sz="1400" noProof="0" dirty="0">
              <a:solidFill>
                <a:srgbClr val="0000FF"/>
              </a:solidFill>
            </a:endParaRPr>
          </a:p>
          <a:p>
            <a:r>
              <a:rPr lang="de-DE" sz="1400" noProof="0" dirty="0">
                <a:solidFill>
                  <a:srgbClr val="0000FF"/>
                </a:solidFill>
              </a:rPr>
              <a:t>Es handelt sich um eine klinische Diagnose, die auf den Befunden der </a:t>
            </a:r>
            <a:r>
              <a:rPr lang="de-DE" sz="1400" noProof="0" dirty="0" err="1">
                <a:solidFill>
                  <a:srgbClr val="0000FF"/>
                </a:solidFill>
              </a:rPr>
              <a:t>Funduskopie</a:t>
            </a:r>
            <a:r>
              <a:rPr lang="de-DE" sz="1400" noProof="0" dirty="0">
                <a:solidFill>
                  <a:srgbClr val="0000FF"/>
                </a:solidFill>
              </a:rPr>
              <a:t> basiert</a:t>
            </a:r>
          </a:p>
          <a:p>
            <a:endParaRPr lang="de-DE" sz="1400" i="1" noProof="0" dirty="0">
              <a:solidFill>
                <a:srgbClr val="0000FF"/>
              </a:solidFill>
            </a:endParaRPr>
          </a:p>
          <a:p>
            <a:r>
              <a:rPr lang="de-DE" sz="1400" i="1" noProof="0" dirty="0">
                <a:solidFill>
                  <a:srgbClr val="0000FF"/>
                </a:solidFill>
              </a:rPr>
              <a:t>Worauf sucht man bei der </a:t>
            </a:r>
            <a:r>
              <a:rPr lang="de-DE" sz="1400" i="1" dirty="0" err="1">
                <a:solidFill>
                  <a:srgbClr val="0000FF"/>
                </a:solidFill>
              </a:rPr>
              <a:t>Funduskopie</a:t>
            </a:r>
            <a:r>
              <a:rPr lang="de-DE" sz="1400" i="1" noProof="0" dirty="0">
                <a:solidFill>
                  <a:srgbClr val="0000FF"/>
                </a:solidFill>
              </a:rPr>
              <a:t>?</a:t>
            </a:r>
          </a:p>
          <a:p>
            <a:r>
              <a:rPr lang="de-DE" sz="1400" noProof="0" dirty="0">
                <a:solidFill>
                  <a:srgbClr val="0000FF"/>
                </a:solidFill>
              </a:rPr>
              <a:t>Die sogenannte „klassische Trias“ des OHS:</a:t>
            </a:r>
          </a:p>
          <a:p>
            <a:r>
              <a:rPr lang="de-DE" sz="1400" noProof="0" dirty="0"/>
              <a:t>--Histo-Flecken</a:t>
            </a:r>
          </a:p>
          <a:p>
            <a:r>
              <a:rPr lang="de-DE" sz="1400" noProof="0" dirty="0"/>
              <a:t>--Peripapilläre Atrophie</a:t>
            </a:r>
          </a:p>
          <a:p>
            <a:r>
              <a:rPr lang="de-DE" sz="1400" noProof="0" dirty="0"/>
              <a:t>--Disciforme makuläre Läsion(en)</a:t>
            </a:r>
          </a:p>
        </p:txBody>
      </p:sp>
    </p:spTree>
    <p:extLst>
      <p:ext uri="{BB962C8B-B14F-4D97-AF65-F5344CB8AC3E}">
        <p14:creationId xmlns:p14="http://schemas.microsoft.com/office/powerpoint/2010/main" val="189511217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4F91C1-13B7-9528-B66D-8E5FDCB68D39}"/>
            </a:ext>
          </a:extLst>
        </p:cNvPr>
        <p:cNvGrpSpPr/>
        <p:nvPr/>
      </p:nvGrpSpPr>
      <p:grpSpPr>
        <a:xfrm>
          <a:off x="0" y="0"/>
          <a:ext cx="0" cy="0"/>
          <a:chOff x="0" y="0"/>
          <a:chExt cx="0" cy="0"/>
        </a:xfrm>
      </p:grpSpPr>
      <p:sp>
        <p:nvSpPr>
          <p:cNvPr id="8" name="Rectangle 5">
            <a:extLst>
              <a:ext uri="{FF2B5EF4-FFF2-40B4-BE49-F238E27FC236}">
                <a16:creationId xmlns:a16="http://schemas.microsoft.com/office/drawing/2014/main" id="{FBD19872-546B-C3E3-8B6A-10E100E8466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6">
            <a:extLst>
              <a:ext uri="{FF2B5EF4-FFF2-40B4-BE49-F238E27FC236}">
                <a16:creationId xmlns:a16="http://schemas.microsoft.com/office/drawing/2014/main" id="{7D516700-46A6-7E99-01A1-C52EA13AEA3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E4F82ACB-D2B4-527B-75B2-D2F2A185C89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9B19C932-8106-1A94-0032-B4F720EDFE4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24</a:t>
            </a:fld>
            <a:endParaRPr lang="de-DE" noProof="0" dirty="0"/>
          </a:p>
        </p:txBody>
      </p:sp>
      <p:sp>
        <p:nvSpPr>
          <p:cNvPr id="9" name="Content Placeholder 5">
            <a:extLst>
              <a:ext uri="{FF2B5EF4-FFF2-40B4-BE49-F238E27FC236}">
                <a16:creationId xmlns:a16="http://schemas.microsoft.com/office/drawing/2014/main" id="{E1E67688-5170-99A2-E205-034C453E2D90}"/>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AMD</a:t>
            </a: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a:t>
            </a:r>
            <a:r>
              <a:rPr lang="de-DE" sz="1800" b="1" noProof="0" dirty="0">
                <a:solidFill>
                  <a:srgbClr val="0000FF"/>
                </a:solidFill>
                <a:latin typeface="Arial" panose="020B0604020202020204" pitchFamily="34" charset="0"/>
              </a:rPr>
              <a:t>Drusen </a:t>
            </a:r>
            <a:r>
              <a:rPr lang="de-DE" sz="1800" noProof="0" dirty="0">
                <a:solidFill>
                  <a:schemeClr val="bg1">
                    <a:lumMod val="75000"/>
                  </a:schemeClr>
                </a:solidFill>
                <a:latin typeface="Arial" panose="020B0604020202020204" pitchFamily="34" charset="0"/>
              </a:rPr>
              <a:t>in der Makula</a:t>
            </a:r>
          </a:p>
        </p:txBody>
      </p:sp>
      <p:sp>
        <p:nvSpPr>
          <p:cNvPr id="2" name="TextBox 1">
            <a:extLst>
              <a:ext uri="{FF2B5EF4-FFF2-40B4-BE49-F238E27FC236}">
                <a16:creationId xmlns:a16="http://schemas.microsoft.com/office/drawing/2014/main" id="{C0858196-6147-BF30-6961-47A0726DB82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Oval 2">
            <a:extLst>
              <a:ext uri="{FF2B5EF4-FFF2-40B4-BE49-F238E27FC236}">
                <a16:creationId xmlns:a16="http://schemas.microsoft.com/office/drawing/2014/main" id="{5EB8F641-BE91-AB2F-C9D5-983A1228C508}"/>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TextBox 9">
            <a:extLst>
              <a:ext uri="{FF2B5EF4-FFF2-40B4-BE49-F238E27FC236}">
                <a16:creationId xmlns:a16="http://schemas.microsoft.com/office/drawing/2014/main" id="{3AE548EA-BC29-7702-EF5F-F62310447319}"/>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D8D684"/>
              </a:solidFill>
            </a:endParaRPr>
          </a:p>
          <a:p>
            <a:r>
              <a:rPr lang="de-DE" sz="1400" i="1" noProof="0" dirty="0">
                <a:solidFill>
                  <a:srgbClr val="D8D684"/>
                </a:solidFill>
              </a:rPr>
              <a:t>Wie werden Drusen klassifiziert?</a:t>
            </a:r>
          </a:p>
          <a:p>
            <a:r>
              <a:rPr lang="de-DE" sz="1400" noProof="0" dirty="0">
                <a:solidFill>
                  <a:srgbClr val="D8D684"/>
                </a:solidFill>
              </a:rPr>
              <a:t>Es gibt mehrere Möglichkeiten:</a:t>
            </a:r>
          </a:p>
        </p:txBody>
      </p:sp>
      <p:grpSp>
        <p:nvGrpSpPr>
          <p:cNvPr id="7" name="Gruppieren 6">
            <a:extLst>
              <a:ext uri="{FF2B5EF4-FFF2-40B4-BE49-F238E27FC236}">
                <a16:creationId xmlns:a16="http://schemas.microsoft.com/office/drawing/2014/main" id="{ED6574CE-F0FE-4419-A0E4-E38DB6D3661D}"/>
              </a:ext>
            </a:extLst>
          </p:cNvPr>
          <p:cNvGrpSpPr/>
          <p:nvPr/>
        </p:nvGrpSpPr>
        <p:grpSpPr>
          <a:xfrm>
            <a:off x="6956040" y="2062038"/>
            <a:ext cx="1121162" cy="533400"/>
            <a:chOff x="6956040" y="2062038"/>
            <a:chExt cx="1121162" cy="533400"/>
          </a:xfrm>
        </p:grpSpPr>
        <p:sp>
          <p:nvSpPr>
            <p:cNvPr id="12" name="Oval 2">
              <a:extLst>
                <a:ext uri="{FF2B5EF4-FFF2-40B4-BE49-F238E27FC236}">
                  <a16:creationId xmlns:a16="http://schemas.microsoft.com/office/drawing/2014/main" id="{D1332048-4D1C-B472-7EE8-0E68ED207263}"/>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3" name="Textfeld 12">
              <a:extLst>
                <a:ext uri="{FF2B5EF4-FFF2-40B4-BE49-F238E27FC236}">
                  <a16:creationId xmlns:a16="http://schemas.microsoft.com/office/drawing/2014/main" id="{D5C740BC-CB72-9B9A-6ED7-955D8301DBA4}"/>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3884026278"/>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82CAF50-BB91-46BC-A73F-733434AEA585}"/>
              </a:ext>
            </a:extLst>
          </p:cNvPr>
          <p:cNvSpPr>
            <a:spLocks noGrp="1"/>
          </p:cNvSpPr>
          <p:nvPr>
            <p:ph type="sldNum" sz="quarter" idx="12"/>
          </p:nvPr>
        </p:nvSpPr>
        <p:spPr/>
        <p:txBody>
          <a:bodyPr wrap="square" lIns="25400" tIns="12700" rIns="25400" bIns="12700"/>
          <a:lstStyle/>
          <a:p>
            <a:fld id="{491C3F80-F052-47CD-A240-4482BE80E30B}" type="slidenum">
              <a:rPr lang="de-DE" noProof="0" smtClean="0"/>
              <a:t>240</a:t>
            </a:fld>
            <a:endParaRPr lang="de-DE" noProof="0" dirty="0"/>
          </a:p>
        </p:txBody>
      </p:sp>
      <p:sp>
        <p:nvSpPr>
          <p:cNvPr id="11" name="TextBox 10">
            <a:extLst>
              <a:ext uri="{FF2B5EF4-FFF2-40B4-BE49-F238E27FC236}">
                <a16:creationId xmlns:a16="http://schemas.microsoft.com/office/drawing/2014/main" id="{D99C6DDF-0DD4-48E1-A558-0074B929E5D6}"/>
              </a:ext>
            </a:extLst>
          </p:cNvPr>
          <p:cNvSpPr txBox="1"/>
          <p:nvPr/>
        </p:nvSpPr>
        <p:spPr>
          <a:xfrm>
            <a:off x="3333998" y="5715000"/>
            <a:ext cx="2475999" cy="271869"/>
          </a:xfrm>
          <a:prstGeom prst="rect">
            <a:avLst/>
          </a:prstGeom>
          <a:noFill/>
        </p:spPr>
        <p:txBody>
          <a:bodyPr wrap="square" lIns="25400" tIns="12700" rIns="25400" bIns="12700" rtlCol="0">
            <a:spAutoFit/>
          </a:bodyPr>
          <a:lstStyle/>
          <a:p>
            <a:pPr algn="ctr"/>
            <a:r>
              <a:rPr lang="de-DE" sz="1600" noProof="0" dirty="0"/>
              <a:t>OHS: </a:t>
            </a:r>
            <a:r>
              <a:rPr lang="de-DE" sz="1600" dirty="0"/>
              <a:t>d</a:t>
            </a:r>
            <a:r>
              <a:rPr lang="de-DE" sz="1600" noProof="0" dirty="0" err="1"/>
              <a:t>ie</a:t>
            </a:r>
            <a:r>
              <a:rPr lang="de-DE" sz="1600" noProof="0" dirty="0"/>
              <a:t> klassische Trias</a:t>
            </a:r>
          </a:p>
        </p:txBody>
      </p:sp>
      <p:pic>
        <p:nvPicPr>
          <p:cNvPr id="15" name="Picture 14">
            <a:extLst>
              <a:ext uri="{FF2B5EF4-FFF2-40B4-BE49-F238E27FC236}">
                <a16:creationId xmlns:a16="http://schemas.microsoft.com/office/drawing/2014/main" id="{2AABE96E-F7DF-4F57-840A-CB67335B727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91087" y="1273453"/>
            <a:ext cx="5761822" cy="4319126"/>
          </a:xfrm>
          <a:prstGeom prst="rect">
            <a:avLst/>
          </a:prstGeom>
        </p:spPr>
      </p:pic>
      <p:sp>
        <p:nvSpPr>
          <p:cNvPr id="5" name="TextBox 4">
            <a:extLst>
              <a:ext uri="{FF2B5EF4-FFF2-40B4-BE49-F238E27FC236}">
                <a16:creationId xmlns:a16="http://schemas.microsoft.com/office/drawing/2014/main" id="{492938A8-34C3-4524-B518-DB0C46DB68C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094797860"/>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82CAF50-BB91-46BC-A73F-733434AEA585}"/>
              </a:ext>
            </a:extLst>
          </p:cNvPr>
          <p:cNvSpPr>
            <a:spLocks noGrp="1"/>
          </p:cNvSpPr>
          <p:nvPr>
            <p:ph type="sldNum" sz="quarter" idx="12"/>
          </p:nvPr>
        </p:nvSpPr>
        <p:spPr/>
        <p:txBody>
          <a:bodyPr wrap="square" lIns="25400" tIns="12700" rIns="25400" bIns="12700"/>
          <a:lstStyle/>
          <a:p>
            <a:fld id="{491C3F80-F052-47CD-A240-4482BE80E30B}" type="slidenum">
              <a:rPr lang="de-DE" noProof="0" smtClean="0"/>
              <a:t>241</a:t>
            </a:fld>
            <a:endParaRPr lang="de-DE" noProof="0" dirty="0"/>
          </a:p>
        </p:txBody>
      </p:sp>
      <p:sp>
        <p:nvSpPr>
          <p:cNvPr id="11" name="TextBox 10">
            <a:extLst>
              <a:ext uri="{FF2B5EF4-FFF2-40B4-BE49-F238E27FC236}">
                <a16:creationId xmlns:a16="http://schemas.microsoft.com/office/drawing/2014/main" id="{D99C6DDF-0DD4-48E1-A558-0074B929E5D6}"/>
              </a:ext>
            </a:extLst>
          </p:cNvPr>
          <p:cNvSpPr txBox="1"/>
          <p:nvPr/>
        </p:nvSpPr>
        <p:spPr>
          <a:xfrm>
            <a:off x="3333997" y="5715000"/>
            <a:ext cx="2475999" cy="271869"/>
          </a:xfrm>
          <a:prstGeom prst="rect">
            <a:avLst/>
          </a:prstGeom>
          <a:noFill/>
        </p:spPr>
        <p:txBody>
          <a:bodyPr wrap="square" lIns="25400" tIns="12700" rIns="25400" bIns="12700" rtlCol="0">
            <a:spAutoFit/>
          </a:bodyPr>
          <a:lstStyle/>
          <a:p>
            <a:pPr algn="ctr"/>
            <a:r>
              <a:rPr lang="de-DE" sz="1600" noProof="0" dirty="0">
                <a:solidFill>
                  <a:schemeClr val="bg1">
                    <a:lumMod val="75000"/>
                  </a:schemeClr>
                </a:solidFill>
              </a:rPr>
              <a:t>OHS: die klassische Trias</a:t>
            </a:r>
          </a:p>
        </p:txBody>
      </p:sp>
      <p:pic>
        <p:nvPicPr>
          <p:cNvPr id="15" name="Picture 14">
            <a:extLst>
              <a:ext uri="{FF2B5EF4-FFF2-40B4-BE49-F238E27FC236}">
                <a16:creationId xmlns:a16="http://schemas.microsoft.com/office/drawing/2014/main" id="{2AABE96E-F7DF-4F57-840A-CB67335B727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691087" y="1273453"/>
            <a:ext cx="5761822" cy="4319126"/>
          </a:xfrm>
          <a:prstGeom prst="rect">
            <a:avLst/>
          </a:prstGeom>
        </p:spPr>
      </p:pic>
      <p:sp>
        <p:nvSpPr>
          <p:cNvPr id="5" name="TextBox 4">
            <a:extLst>
              <a:ext uri="{FF2B5EF4-FFF2-40B4-BE49-F238E27FC236}">
                <a16:creationId xmlns:a16="http://schemas.microsoft.com/office/drawing/2014/main" id="{492938A8-34C3-4524-B518-DB0C46DB68C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Box 1">
            <a:extLst>
              <a:ext uri="{FF2B5EF4-FFF2-40B4-BE49-F238E27FC236}">
                <a16:creationId xmlns:a16="http://schemas.microsoft.com/office/drawing/2014/main" id="{EC04921E-50E9-4B01-9BE6-E985B75DCE1B}"/>
              </a:ext>
            </a:extLst>
          </p:cNvPr>
          <p:cNvSpPr txBox="1"/>
          <p:nvPr/>
        </p:nvSpPr>
        <p:spPr>
          <a:xfrm>
            <a:off x="1166257" y="3136612"/>
            <a:ext cx="6811481" cy="641201"/>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pPr algn="ctr"/>
            <a:r>
              <a:rPr lang="de-DE" sz="2000" i="1" noProof="0" dirty="0"/>
              <a:t>Weitere Informationen zu OHS finden Sie in der Folienreihe </a:t>
            </a:r>
            <a:r>
              <a:rPr lang="de-DE" sz="2000" noProof="0" dirty="0"/>
              <a:t>U21</a:t>
            </a:r>
          </a:p>
        </p:txBody>
      </p:sp>
    </p:spTree>
    <p:extLst>
      <p:ext uri="{BB962C8B-B14F-4D97-AF65-F5344CB8AC3E}">
        <p14:creationId xmlns:p14="http://schemas.microsoft.com/office/powerpoint/2010/main" val="569326464"/>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3E3164-EFD1-372F-D730-643F9A6285D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A2A48002-E381-EC06-9088-EA56CA4B3CE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28B641D-EA99-868C-6631-D10CA164D2D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242</a:t>
            </a:fld>
            <a:endParaRPr lang="de-DE" noProof="0" dirty="0"/>
          </a:p>
        </p:txBody>
      </p:sp>
      <p:sp>
        <p:nvSpPr>
          <p:cNvPr id="5" name="TextBox 4">
            <a:extLst>
              <a:ext uri="{FF2B5EF4-FFF2-40B4-BE49-F238E27FC236}">
                <a16:creationId xmlns:a16="http://schemas.microsoft.com/office/drawing/2014/main" id="{61F46561-E3B3-F2F2-5E79-D0EBFFB91B7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88D492DA-2D68-A839-9D72-720D12D115E0}"/>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746AAE1F-77F2-7157-1DDC-015DBBA5C703}"/>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325B6072-A277-9F4C-8A4F-BA2C7C00E55D}"/>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E81A4975-6835-9D86-DF29-B7D900CAB3D5}"/>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1C8B9D93-E950-19C0-D201-82CED5426C40}"/>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endParaRPr lang="de-DE" sz="1400" i="1" noProof="0" dirty="0">
              <a:solidFill>
                <a:srgbClr val="FF99FF"/>
              </a:solidFill>
            </a:endParaRPr>
          </a:p>
          <a:p>
            <a:pPr eaLnBrk="1" hangingPunct="1"/>
            <a:r>
              <a:rPr lang="de-DE" sz="1400" b="1" noProof="0" dirty="0">
                <a:solidFill>
                  <a:srgbClr val="FF99FF"/>
                </a:solidFill>
              </a:rPr>
              <a:t>Rotbraune </a:t>
            </a:r>
            <a:r>
              <a:rPr lang="de-DE" sz="1400" noProof="0" dirty="0">
                <a:solidFill>
                  <a:srgbClr val="FF99FF"/>
                </a:solidFill>
              </a:rPr>
              <a:t>Linien, die radiär von der </a:t>
            </a:r>
            <a:r>
              <a:rPr lang="de-DE" sz="1400" noProof="0" dirty="0" err="1">
                <a:solidFill>
                  <a:srgbClr val="FF99FF"/>
                </a:solidFill>
              </a:rPr>
              <a:t>peripapillären</a:t>
            </a:r>
            <a:r>
              <a:rPr lang="de-DE" sz="1400" noProof="0" dirty="0">
                <a:solidFill>
                  <a:srgbClr val="FF99FF"/>
                </a:solidFill>
              </a:rPr>
              <a:t> Region ausgehen; diese Linien repräsentieren Risse in der Bruch-Membran.</a:t>
            </a:r>
          </a:p>
          <a:p>
            <a:pPr eaLnBrk="1" hangingPunct="1"/>
            <a:endParaRPr lang="de-DE" sz="1400" noProof="0" dirty="0">
              <a:solidFill>
                <a:srgbClr val="FF99FF"/>
              </a:solidFill>
            </a:endParaRPr>
          </a:p>
          <a:p>
            <a:pPr eaLnBrk="1" hangingPunct="1"/>
            <a:r>
              <a:rPr lang="de-DE" sz="1400" i="1" noProof="0" dirty="0">
                <a:solidFill>
                  <a:srgbClr val="FF99FF"/>
                </a:solidFill>
              </a:rPr>
              <a:t>Welcher Anteil der </a:t>
            </a:r>
            <a:r>
              <a:rPr lang="de-DE" sz="1400" i="1" noProof="0" dirty="0" err="1">
                <a:solidFill>
                  <a:srgbClr val="FF99FF"/>
                </a:solidFill>
              </a:rPr>
              <a:t>angioiden</a:t>
            </a:r>
            <a:r>
              <a:rPr lang="de-DE" sz="1400" i="1" noProof="0" dirty="0">
                <a:solidFill>
                  <a:srgbClr val="FF99FF"/>
                </a:solidFill>
              </a:rPr>
              <a:t> </a:t>
            </a:r>
            <a:r>
              <a:rPr lang="de-DE" sz="1400" i="1" noProof="0" dirty="0" err="1">
                <a:solidFill>
                  <a:srgbClr val="FF99FF"/>
                </a:solidFill>
              </a:rPr>
              <a:t>streaks</a:t>
            </a:r>
            <a:r>
              <a:rPr lang="de-DE" sz="1400" i="1" noProof="0" dirty="0">
                <a:solidFill>
                  <a:srgbClr val="FF99FF"/>
                </a:solidFill>
              </a:rPr>
              <a:t> ist mit systemischen Anomalien assoziiert?</a:t>
            </a:r>
          </a:p>
          <a:p>
            <a:pPr eaLnBrk="1" hangingPunct="1"/>
            <a:r>
              <a:rPr lang="de-DE" sz="1400" noProof="0" dirty="0">
                <a:solidFill>
                  <a:srgbClr val="FF99FF"/>
                </a:solidFill>
              </a:rPr>
              <a:t>Etwa die Hälfte</a:t>
            </a:r>
          </a:p>
          <a:p>
            <a:pPr eaLnBrk="1" hangingPunct="1"/>
            <a:endParaRPr lang="de-DE" sz="1400" noProof="0" dirty="0">
              <a:solidFill>
                <a:srgbClr val="FF99FF"/>
              </a:solidFill>
            </a:endParaRPr>
          </a:p>
          <a:p>
            <a:pPr eaLnBrk="1" hangingPunct="1"/>
            <a:r>
              <a:rPr lang="de-DE" sz="1400" i="1" noProof="0" dirty="0">
                <a:solidFill>
                  <a:srgbClr val="FF99FF"/>
                </a:solidFill>
              </a:rPr>
              <a:t>Wie lautet die bekannte Eselsbrücke für die Assoziationen von </a:t>
            </a:r>
            <a:r>
              <a:rPr lang="de-DE" sz="1400" i="1" noProof="0" dirty="0" err="1">
                <a:solidFill>
                  <a:srgbClr val="FF99FF"/>
                </a:solidFill>
              </a:rPr>
              <a:t>Angioid</a:t>
            </a:r>
            <a:r>
              <a:rPr lang="de-DE" sz="1400" i="1" noProof="0" dirty="0">
                <a:solidFill>
                  <a:srgbClr val="FF99FF"/>
                </a:solidFill>
              </a:rPr>
              <a:t> </a:t>
            </a:r>
            <a:r>
              <a:rPr lang="de-DE" sz="1400" i="1" noProof="0" dirty="0" err="1">
                <a:solidFill>
                  <a:srgbClr val="FF99FF"/>
                </a:solidFill>
              </a:rPr>
              <a:t>streaks</a:t>
            </a:r>
            <a:r>
              <a:rPr lang="de-DE" sz="1400" i="1" noProof="0" dirty="0">
                <a:solidFill>
                  <a:srgbClr val="FF99FF"/>
                </a:solidFill>
              </a:rPr>
              <a:t>? Welche Assoziationen sind das?</a:t>
            </a:r>
          </a:p>
          <a:p>
            <a:pPr eaLnBrk="1" hangingPunct="1"/>
            <a:r>
              <a:rPr lang="de-DE" sz="1400" noProof="0" dirty="0">
                <a:solidFill>
                  <a:srgbClr val="FF99FF"/>
                </a:solidFill>
              </a:rPr>
              <a:t>Pseudoxanthoma elasticum (PXE)</a:t>
            </a:r>
          </a:p>
          <a:p>
            <a:pPr eaLnBrk="1" hangingPunct="1"/>
            <a:r>
              <a:rPr lang="de-DE" sz="1400" noProof="0" dirty="0">
                <a:solidFill>
                  <a:srgbClr val="FF99FF"/>
                </a:solidFill>
              </a:rPr>
              <a:t>Ehlers-Danlos-Syndrom</a:t>
            </a:r>
          </a:p>
          <a:p>
            <a:pPr eaLnBrk="1" hangingPunct="1"/>
            <a:r>
              <a:rPr lang="de-DE" sz="1400" noProof="0" dirty="0">
                <a:solidFill>
                  <a:srgbClr val="FF99FF"/>
                </a:solidFill>
              </a:rPr>
              <a:t>Paget-Krankheit</a:t>
            </a:r>
          </a:p>
          <a:p>
            <a:pPr eaLnBrk="1" hangingPunct="1"/>
            <a:r>
              <a:rPr lang="de-DE" sz="1400" noProof="0" dirty="0">
                <a:solidFill>
                  <a:srgbClr val="FF99FF"/>
                </a:solidFill>
              </a:rPr>
              <a:t>Sichelzellenanämie</a:t>
            </a:r>
          </a:p>
          <a:p>
            <a:pPr eaLnBrk="1" hangingPunct="1"/>
            <a:r>
              <a:rPr lang="de-DE" sz="1400" noProof="0" dirty="0">
                <a:solidFill>
                  <a:srgbClr val="FF99FF"/>
                </a:solidFill>
              </a:rPr>
              <a:t>Idiopathisch (d. h. ohne Assoziation)</a:t>
            </a:r>
          </a:p>
        </p:txBody>
      </p:sp>
    </p:spTree>
    <p:extLst>
      <p:ext uri="{BB962C8B-B14F-4D97-AF65-F5344CB8AC3E}">
        <p14:creationId xmlns:p14="http://schemas.microsoft.com/office/powerpoint/2010/main" val="1109456514"/>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E591B6-2F2E-DFAD-6927-152C61C748D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9B1FD63-8D6C-B4D1-9D0D-4DA7D933DE8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11E4CBE-E542-3A47-CB79-30A65C517722}"/>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243</a:t>
            </a:fld>
            <a:endParaRPr lang="de-DE" noProof="0" dirty="0"/>
          </a:p>
        </p:txBody>
      </p:sp>
      <p:sp>
        <p:nvSpPr>
          <p:cNvPr id="5" name="TextBox 4">
            <a:extLst>
              <a:ext uri="{FF2B5EF4-FFF2-40B4-BE49-F238E27FC236}">
                <a16:creationId xmlns:a16="http://schemas.microsoft.com/office/drawing/2014/main" id="{8373C3A4-ED38-B740-4611-1F34CE0B3F7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AF912778-C934-9969-3CAA-978C986D8034}"/>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7A7491A9-CC1D-0253-185F-209D694319AB}"/>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1462AE88-2D6B-035F-51D1-EDC49E677E27}"/>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EBD5E688-49D3-F283-C10C-7FDFE73A6CF8}"/>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297AEBEC-4D89-101D-27A6-FCEFAE731E35}"/>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0000FF"/>
                </a:solidFill>
              </a:rPr>
              <a:t>Rotbraune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FF99FF"/>
              </a:solidFill>
            </a:endParaRPr>
          </a:p>
          <a:p>
            <a:pPr eaLnBrk="1" hangingPunct="1"/>
            <a:r>
              <a:rPr lang="de-DE" sz="1400" i="1" noProof="0" dirty="0">
                <a:solidFill>
                  <a:srgbClr val="FF99FF"/>
                </a:solidFill>
              </a:rPr>
              <a:t>Welcher Anteil der </a:t>
            </a:r>
            <a:r>
              <a:rPr lang="de-DE" sz="1400" i="1" noProof="0" dirty="0" err="1">
                <a:solidFill>
                  <a:srgbClr val="FF99FF"/>
                </a:solidFill>
              </a:rPr>
              <a:t>angioiden</a:t>
            </a:r>
            <a:r>
              <a:rPr lang="de-DE" sz="1400" i="1" noProof="0" dirty="0">
                <a:solidFill>
                  <a:srgbClr val="FF99FF"/>
                </a:solidFill>
              </a:rPr>
              <a:t> </a:t>
            </a:r>
            <a:r>
              <a:rPr lang="de-DE" sz="1400" i="1" noProof="0" dirty="0" err="1">
                <a:solidFill>
                  <a:srgbClr val="FF99FF"/>
                </a:solidFill>
              </a:rPr>
              <a:t>streaks</a:t>
            </a:r>
            <a:r>
              <a:rPr lang="de-DE" sz="1400" i="1" noProof="0" dirty="0">
                <a:solidFill>
                  <a:srgbClr val="FF99FF"/>
                </a:solidFill>
              </a:rPr>
              <a:t> ist mit systemischen Anomalien assoziiert?</a:t>
            </a:r>
          </a:p>
          <a:p>
            <a:pPr eaLnBrk="1" hangingPunct="1"/>
            <a:r>
              <a:rPr lang="de-DE" sz="1400" noProof="0" dirty="0">
                <a:solidFill>
                  <a:srgbClr val="FF99FF"/>
                </a:solidFill>
              </a:rPr>
              <a:t>Etwa die Hälfte</a:t>
            </a:r>
          </a:p>
          <a:p>
            <a:pPr eaLnBrk="1" hangingPunct="1"/>
            <a:endParaRPr lang="de-DE" sz="1400" noProof="0" dirty="0">
              <a:solidFill>
                <a:srgbClr val="FF99FF"/>
              </a:solidFill>
            </a:endParaRPr>
          </a:p>
          <a:p>
            <a:pPr eaLnBrk="1" hangingPunct="1"/>
            <a:r>
              <a:rPr lang="de-DE" sz="1400" i="1" noProof="0" dirty="0">
                <a:solidFill>
                  <a:srgbClr val="FF99FF"/>
                </a:solidFill>
              </a:rPr>
              <a:t>Wie lautet die bekannte Eselsbrücke für die Assoziationen von </a:t>
            </a:r>
            <a:r>
              <a:rPr lang="de-DE" sz="1400" i="1" noProof="0" dirty="0" err="1">
                <a:solidFill>
                  <a:srgbClr val="FF99FF"/>
                </a:solidFill>
              </a:rPr>
              <a:t>Angioid</a:t>
            </a:r>
            <a:r>
              <a:rPr lang="de-DE" sz="1400" i="1" noProof="0" dirty="0">
                <a:solidFill>
                  <a:srgbClr val="FF99FF"/>
                </a:solidFill>
              </a:rPr>
              <a:t> </a:t>
            </a:r>
            <a:r>
              <a:rPr lang="de-DE" sz="1400" i="1" noProof="0" dirty="0" err="1">
                <a:solidFill>
                  <a:srgbClr val="FF99FF"/>
                </a:solidFill>
              </a:rPr>
              <a:t>streaks</a:t>
            </a:r>
            <a:r>
              <a:rPr lang="de-DE" sz="1400" i="1" noProof="0" dirty="0">
                <a:solidFill>
                  <a:srgbClr val="FF99FF"/>
                </a:solidFill>
              </a:rPr>
              <a:t>? Welche Assoziationen sind das?</a:t>
            </a:r>
          </a:p>
          <a:p>
            <a:pPr eaLnBrk="1" hangingPunct="1"/>
            <a:r>
              <a:rPr lang="de-DE" sz="1400" noProof="0" dirty="0">
                <a:solidFill>
                  <a:srgbClr val="FF99FF"/>
                </a:solidFill>
              </a:rPr>
              <a:t>Pseudoxanthoma elasticum (PXE)</a:t>
            </a:r>
          </a:p>
          <a:p>
            <a:pPr eaLnBrk="1" hangingPunct="1"/>
            <a:r>
              <a:rPr lang="de-DE" sz="1400" noProof="0" dirty="0">
                <a:solidFill>
                  <a:srgbClr val="FF99FF"/>
                </a:solidFill>
              </a:rPr>
              <a:t>Ehlers-Danlos-Syndrom</a:t>
            </a:r>
          </a:p>
          <a:p>
            <a:pPr eaLnBrk="1" hangingPunct="1"/>
            <a:r>
              <a:rPr lang="de-DE" sz="1400" noProof="0" dirty="0">
                <a:solidFill>
                  <a:srgbClr val="FF99FF"/>
                </a:solidFill>
              </a:rPr>
              <a:t>Paget-Krankheit</a:t>
            </a:r>
          </a:p>
          <a:p>
            <a:pPr eaLnBrk="1" hangingPunct="1"/>
            <a:r>
              <a:rPr lang="de-DE" sz="1400" noProof="0" dirty="0">
                <a:solidFill>
                  <a:srgbClr val="FF99FF"/>
                </a:solidFill>
              </a:rPr>
              <a:t>Sichelzellenanämie</a:t>
            </a:r>
          </a:p>
          <a:p>
            <a:pPr eaLnBrk="1" hangingPunct="1"/>
            <a:r>
              <a:rPr lang="de-DE" sz="1400" noProof="0" dirty="0">
                <a:solidFill>
                  <a:srgbClr val="FF99FF"/>
                </a:solidFill>
              </a:rPr>
              <a:t>Idiopathisch (d. h. ohne Assoziation)</a:t>
            </a:r>
          </a:p>
        </p:txBody>
      </p:sp>
      <p:sp>
        <p:nvSpPr>
          <p:cNvPr id="7" name="Rectangle 19">
            <a:extLst>
              <a:ext uri="{FF2B5EF4-FFF2-40B4-BE49-F238E27FC236}">
                <a16:creationId xmlns:a16="http://schemas.microsoft.com/office/drawing/2014/main" id="{978BCBCE-BC6C-D9DE-ECEF-A6DF336BA7F6}"/>
              </a:ext>
            </a:extLst>
          </p:cNvPr>
          <p:cNvSpPr/>
          <p:nvPr/>
        </p:nvSpPr>
        <p:spPr>
          <a:xfrm>
            <a:off x="723900" y="3315825"/>
            <a:ext cx="9525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Farbe-Farbe</a:t>
            </a:r>
          </a:p>
        </p:txBody>
      </p:sp>
      <p:sp>
        <p:nvSpPr>
          <p:cNvPr id="8" name="Rectangle 20">
            <a:extLst>
              <a:ext uri="{FF2B5EF4-FFF2-40B4-BE49-F238E27FC236}">
                <a16:creationId xmlns:a16="http://schemas.microsoft.com/office/drawing/2014/main" id="{0AEEA7F6-34FD-4461-F97F-20FF9876F25A}"/>
              </a:ext>
            </a:extLst>
          </p:cNvPr>
          <p:cNvSpPr/>
          <p:nvPr/>
        </p:nvSpPr>
        <p:spPr>
          <a:xfrm>
            <a:off x="762000" y="3544425"/>
            <a:ext cx="22860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Netzhautstruktur</a:t>
            </a:r>
          </a:p>
        </p:txBody>
      </p:sp>
    </p:spTree>
    <p:extLst>
      <p:ext uri="{BB962C8B-B14F-4D97-AF65-F5344CB8AC3E}">
        <p14:creationId xmlns:p14="http://schemas.microsoft.com/office/powerpoint/2010/main" val="1427950204"/>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BBC475-3827-2434-F55E-393B43527D3D}"/>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8F031F1A-98EA-71A6-BAE8-2CC5B3F166C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80D4EECB-C182-D126-6D5C-76AC62C786A3}"/>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244</a:t>
            </a:fld>
            <a:endParaRPr lang="de-DE" noProof="0" dirty="0"/>
          </a:p>
        </p:txBody>
      </p:sp>
      <p:sp>
        <p:nvSpPr>
          <p:cNvPr id="5" name="TextBox 4">
            <a:extLst>
              <a:ext uri="{FF2B5EF4-FFF2-40B4-BE49-F238E27FC236}">
                <a16:creationId xmlns:a16="http://schemas.microsoft.com/office/drawing/2014/main" id="{CD5F9143-0B3D-7795-CD21-FFFBE2A9D46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7489EB4E-D4B0-7CD1-747B-7A28B3F77D82}"/>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F6E25CC2-FC00-C920-E229-B479A4AA6F8A}"/>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44B0E91B-DDAD-EA73-F46D-12EB397DC5D6}"/>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D51A28C5-A28E-7F07-C618-70345DB228B6}"/>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20E42FA5-1A4F-876C-767D-D90F9B97B7B6}"/>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FF99FF"/>
              </a:solidFill>
            </a:endParaRPr>
          </a:p>
          <a:p>
            <a:pPr eaLnBrk="1" hangingPunct="1"/>
            <a:r>
              <a:rPr lang="de-DE" sz="1400" i="1" noProof="0" dirty="0">
                <a:solidFill>
                  <a:srgbClr val="FF99FF"/>
                </a:solidFill>
              </a:rPr>
              <a:t>Welcher Anteil der </a:t>
            </a:r>
            <a:r>
              <a:rPr lang="de-DE" sz="1400" i="1" noProof="0" dirty="0" err="1">
                <a:solidFill>
                  <a:srgbClr val="FF99FF"/>
                </a:solidFill>
              </a:rPr>
              <a:t>angioiden</a:t>
            </a:r>
            <a:r>
              <a:rPr lang="de-DE" sz="1400" i="1" noProof="0" dirty="0">
                <a:solidFill>
                  <a:srgbClr val="FF99FF"/>
                </a:solidFill>
              </a:rPr>
              <a:t> </a:t>
            </a:r>
            <a:r>
              <a:rPr lang="de-DE" sz="1400" i="1" noProof="0" dirty="0" err="1">
                <a:solidFill>
                  <a:srgbClr val="FF99FF"/>
                </a:solidFill>
              </a:rPr>
              <a:t>streaks</a:t>
            </a:r>
            <a:r>
              <a:rPr lang="de-DE" sz="1400" i="1" noProof="0" dirty="0">
                <a:solidFill>
                  <a:srgbClr val="FF99FF"/>
                </a:solidFill>
              </a:rPr>
              <a:t> ist mit systemischen Anomalien assoziiert?</a:t>
            </a:r>
          </a:p>
          <a:p>
            <a:pPr eaLnBrk="1" hangingPunct="1"/>
            <a:r>
              <a:rPr lang="de-DE" sz="1400" noProof="0" dirty="0">
                <a:solidFill>
                  <a:srgbClr val="FF99FF"/>
                </a:solidFill>
              </a:rPr>
              <a:t>Etwa die Hälfte</a:t>
            </a:r>
          </a:p>
          <a:p>
            <a:pPr eaLnBrk="1" hangingPunct="1"/>
            <a:endParaRPr lang="de-DE" sz="1400" noProof="0" dirty="0">
              <a:solidFill>
                <a:srgbClr val="FF99FF"/>
              </a:solidFill>
            </a:endParaRPr>
          </a:p>
          <a:p>
            <a:pPr eaLnBrk="1" hangingPunct="1"/>
            <a:r>
              <a:rPr lang="de-DE" sz="1400" i="1" noProof="0" dirty="0">
                <a:solidFill>
                  <a:srgbClr val="FF99FF"/>
                </a:solidFill>
              </a:rPr>
              <a:t>Wie lautet die bekannte Eselsbrücke für die Assoziationen von </a:t>
            </a:r>
            <a:r>
              <a:rPr lang="de-DE" sz="1400" i="1" noProof="0" dirty="0" err="1">
                <a:solidFill>
                  <a:srgbClr val="FF99FF"/>
                </a:solidFill>
              </a:rPr>
              <a:t>Angioid</a:t>
            </a:r>
            <a:r>
              <a:rPr lang="de-DE" sz="1400" i="1" noProof="0" dirty="0">
                <a:solidFill>
                  <a:srgbClr val="FF99FF"/>
                </a:solidFill>
              </a:rPr>
              <a:t> </a:t>
            </a:r>
            <a:r>
              <a:rPr lang="de-DE" sz="1400" i="1" noProof="0" dirty="0" err="1">
                <a:solidFill>
                  <a:srgbClr val="FF99FF"/>
                </a:solidFill>
              </a:rPr>
              <a:t>streaks</a:t>
            </a:r>
            <a:r>
              <a:rPr lang="de-DE" sz="1400" i="1" noProof="0" dirty="0">
                <a:solidFill>
                  <a:srgbClr val="FF99FF"/>
                </a:solidFill>
              </a:rPr>
              <a:t>? Welche Assoziationen sind das?</a:t>
            </a:r>
          </a:p>
          <a:p>
            <a:pPr eaLnBrk="1" hangingPunct="1"/>
            <a:r>
              <a:rPr lang="de-DE" sz="1400" noProof="0" dirty="0">
                <a:solidFill>
                  <a:srgbClr val="FF99FF"/>
                </a:solidFill>
              </a:rPr>
              <a:t>Pseudoxanthoma elasticum (PXE)</a:t>
            </a:r>
          </a:p>
          <a:p>
            <a:pPr eaLnBrk="1" hangingPunct="1"/>
            <a:r>
              <a:rPr lang="de-DE" sz="1400" noProof="0" dirty="0">
                <a:solidFill>
                  <a:srgbClr val="FF99FF"/>
                </a:solidFill>
              </a:rPr>
              <a:t>Ehlers-Danlos-Syndrom</a:t>
            </a:r>
          </a:p>
          <a:p>
            <a:pPr eaLnBrk="1" hangingPunct="1"/>
            <a:r>
              <a:rPr lang="de-DE" sz="1400" noProof="0" dirty="0">
                <a:solidFill>
                  <a:srgbClr val="FF99FF"/>
                </a:solidFill>
              </a:rPr>
              <a:t>Paget-Krankheit</a:t>
            </a:r>
          </a:p>
          <a:p>
            <a:pPr eaLnBrk="1" hangingPunct="1"/>
            <a:r>
              <a:rPr lang="de-DE" sz="1400" noProof="0" dirty="0">
                <a:solidFill>
                  <a:srgbClr val="FF99FF"/>
                </a:solidFill>
              </a:rPr>
              <a:t>Sichelzellenanämie</a:t>
            </a:r>
          </a:p>
          <a:p>
            <a:pPr eaLnBrk="1" hangingPunct="1"/>
            <a:r>
              <a:rPr lang="de-DE" sz="1400" noProof="0" dirty="0">
                <a:solidFill>
                  <a:srgbClr val="FF99FF"/>
                </a:solidFill>
              </a:rPr>
              <a:t>Idiopathisch (d. h. ohne Assoziation)</a:t>
            </a:r>
          </a:p>
        </p:txBody>
      </p:sp>
    </p:spTree>
    <p:extLst>
      <p:ext uri="{BB962C8B-B14F-4D97-AF65-F5344CB8AC3E}">
        <p14:creationId xmlns:p14="http://schemas.microsoft.com/office/powerpoint/2010/main" val="3761592283"/>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0444" y="445050"/>
            <a:ext cx="2869427" cy="2838188"/>
          </a:xfrm>
          <a:prstGeom prst="rect">
            <a:avLst/>
          </a:prstGeom>
        </p:spPr>
      </p:pic>
      <p:pic>
        <p:nvPicPr>
          <p:cNvPr id="5" name="Picture 4">
            <a:extLst>
              <a:ext uri="{FF2B5EF4-FFF2-40B4-BE49-F238E27FC236}">
                <a16:creationId xmlns:a16="http://schemas.microsoft.com/office/drawing/2014/main" id="{1A02C8F4-4A8E-4484-9579-C437CBFE48A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79782" y="3557204"/>
            <a:ext cx="3789054" cy="2995996"/>
          </a:xfrm>
          <a:prstGeom prst="rect">
            <a:avLst/>
          </a:prstGeom>
        </p:spPr>
      </p:pic>
      <p:pic>
        <p:nvPicPr>
          <p:cNvPr id="9" name="Picture 8">
            <a:extLst>
              <a:ext uri="{FF2B5EF4-FFF2-40B4-BE49-F238E27FC236}">
                <a16:creationId xmlns:a16="http://schemas.microsoft.com/office/drawing/2014/main" id="{6E91E8EB-E271-4187-95EB-4FF4967AAE6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707854" y="1638300"/>
            <a:ext cx="3720361" cy="3581400"/>
          </a:xfrm>
          <a:prstGeom prst="rect">
            <a:avLst/>
          </a:prstGeom>
        </p:spPr>
      </p:pic>
      <p:sp>
        <p:nvSpPr>
          <p:cNvPr id="7" name="TextBox 6">
            <a:extLst>
              <a:ext uri="{FF2B5EF4-FFF2-40B4-BE49-F238E27FC236}">
                <a16:creationId xmlns:a16="http://schemas.microsoft.com/office/drawing/2014/main" id="{DF78E6B9-9D5A-4CC0-95BB-031BC578CB05}"/>
              </a:ext>
            </a:extLst>
          </p:cNvPr>
          <p:cNvSpPr txBox="1"/>
          <p:nvPr/>
        </p:nvSpPr>
        <p:spPr>
          <a:xfrm>
            <a:off x="4975166" y="5553658"/>
            <a:ext cx="3581400" cy="887422"/>
          </a:xfrm>
          <a:prstGeom prst="rect">
            <a:avLst/>
          </a:prstGeom>
          <a:noFill/>
        </p:spPr>
        <p:txBody>
          <a:bodyPr wrap="square" lIns="25400" tIns="12700" rIns="25400" bIns="12700" rtlCol="0">
            <a:spAutoFit/>
          </a:bodyPr>
          <a:lstStyle/>
          <a:p>
            <a:r>
              <a:rPr lang="de-DE" sz="1400" noProof="0" dirty="0"/>
              <a:t>Angioide Streifen (Pfeilspitzen).</a:t>
            </a:r>
          </a:p>
          <a:p>
            <a:r>
              <a:rPr lang="de-DE" sz="1400" noProof="0" dirty="0"/>
              <a:t>Beachten Sie, dass nur einige der zahlreichen vorhandenen Streifen markiert wurden.</a:t>
            </a:r>
          </a:p>
        </p:txBody>
      </p:sp>
      <p:sp>
        <p:nvSpPr>
          <p:cNvPr id="8" name="Isosceles Triangle 7">
            <a:extLst>
              <a:ext uri="{FF2B5EF4-FFF2-40B4-BE49-F238E27FC236}">
                <a16:creationId xmlns:a16="http://schemas.microsoft.com/office/drawing/2014/main" id="{3F88E4B2-C2A4-4C83-B64E-AE36B23879CB}"/>
              </a:ext>
            </a:extLst>
          </p:cNvPr>
          <p:cNvSpPr/>
          <p:nvPr/>
        </p:nvSpPr>
        <p:spPr>
          <a:xfrm rot="19044974">
            <a:off x="5516749" y="3335230"/>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Isosceles Triangle 9">
            <a:extLst>
              <a:ext uri="{FF2B5EF4-FFF2-40B4-BE49-F238E27FC236}">
                <a16:creationId xmlns:a16="http://schemas.microsoft.com/office/drawing/2014/main" id="{EBD193C1-C462-4EB8-B9B2-060D96E350FB}"/>
              </a:ext>
            </a:extLst>
          </p:cNvPr>
          <p:cNvSpPr/>
          <p:nvPr/>
        </p:nvSpPr>
        <p:spPr>
          <a:xfrm rot="19186530">
            <a:off x="7467600" y="3542947"/>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 name="Isosceles Triangle 10">
            <a:extLst>
              <a:ext uri="{FF2B5EF4-FFF2-40B4-BE49-F238E27FC236}">
                <a16:creationId xmlns:a16="http://schemas.microsoft.com/office/drawing/2014/main" id="{A2275805-F552-440F-A92B-226DF3CCFBE3}"/>
              </a:ext>
            </a:extLst>
          </p:cNvPr>
          <p:cNvSpPr/>
          <p:nvPr/>
        </p:nvSpPr>
        <p:spPr>
          <a:xfrm rot="16200000">
            <a:off x="7599593" y="2996309"/>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 name="Isosceles Triangle 12">
            <a:extLst>
              <a:ext uri="{FF2B5EF4-FFF2-40B4-BE49-F238E27FC236}">
                <a16:creationId xmlns:a16="http://schemas.microsoft.com/office/drawing/2014/main" id="{066163AE-9278-4985-9C27-C9D2EEB91F6F}"/>
              </a:ext>
            </a:extLst>
          </p:cNvPr>
          <p:cNvSpPr/>
          <p:nvPr/>
        </p:nvSpPr>
        <p:spPr>
          <a:xfrm rot="3322395">
            <a:off x="6111046" y="3339448"/>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Isosceles Triangle 13">
            <a:extLst>
              <a:ext uri="{FF2B5EF4-FFF2-40B4-BE49-F238E27FC236}">
                <a16:creationId xmlns:a16="http://schemas.microsoft.com/office/drawing/2014/main" id="{C9700B8E-0A78-495D-B62B-F9E62D39C6F4}"/>
              </a:ext>
            </a:extLst>
          </p:cNvPr>
          <p:cNvSpPr/>
          <p:nvPr/>
        </p:nvSpPr>
        <p:spPr>
          <a:xfrm rot="15473151">
            <a:off x="2722793" y="1391127"/>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5" name="Isosceles Triangle 14">
            <a:extLst>
              <a:ext uri="{FF2B5EF4-FFF2-40B4-BE49-F238E27FC236}">
                <a16:creationId xmlns:a16="http://schemas.microsoft.com/office/drawing/2014/main" id="{9736F205-1A3F-4F56-8BE2-C633881881D8}"/>
              </a:ext>
            </a:extLst>
          </p:cNvPr>
          <p:cNvSpPr/>
          <p:nvPr/>
        </p:nvSpPr>
        <p:spPr>
          <a:xfrm rot="18772374">
            <a:off x="1956547" y="1076899"/>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6" name="Isosceles Triangle 15">
            <a:extLst>
              <a:ext uri="{FF2B5EF4-FFF2-40B4-BE49-F238E27FC236}">
                <a16:creationId xmlns:a16="http://schemas.microsoft.com/office/drawing/2014/main" id="{6359E75A-13C0-4F58-A4E5-85BC02305236}"/>
              </a:ext>
            </a:extLst>
          </p:cNvPr>
          <p:cNvSpPr/>
          <p:nvPr/>
        </p:nvSpPr>
        <p:spPr>
          <a:xfrm rot="15473151">
            <a:off x="2722792" y="5699191"/>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7" name="Isosceles Triangle 16">
            <a:extLst>
              <a:ext uri="{FF2B5EF4-FFF2-40B4-BE49-F238E27FC236}">
                <a16:creationId xmlns:a16="http://schemas.microsoft.com/office/drawing/2014/main" id="{50529CC0-9DEA-4102-8E75-3561F2B9DFDF}"/>
              </a:ext>
            </a:extLst>
          </p:cNvPr>
          <p:cNvSpPr/>
          <p:nvPr/>
        </p:nvSpPr>
        <p:spPr>
          <a:xfrm rot="3655062">
            <a:off x="2072872" y="5941535"/>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Isosceles Triangle 17">
            <a:extLst>
              <a:ext uri="{FF2B5EF4-FFF2-40B4-BE49-F238E27FC236}">
                <a16:creationId xmlns:a16="http://schemas.microsoft.com/office/drawing/2014/main" id="{7394F3E0-8D85-49A5-B463-30E9FA5D1FB3}"/>
              </a:ext>
            </a:extLst>
          </p:cNvPr>
          <p:cNvSpPr/>
          <p:nvPr/>
        </p:nvSpPr>
        <p:spPr>
          <a:xfrm rot="3557345">
            <a:off x="1661186" y="5203890"/>
            <a:ext cx="152400" cy="228600"/>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9" name="TextBox 18">
            <a:extLst>
              <a:ext uri="{FF2B5EF4-FFF2-40B4-BE49-F238E27FC236}">
                <a16:creationId xmlns:a16="http://schemas.microsoft.com/office/drawing/2014/main" id="{660725E1-95F1-48E8-AC39-16A2BD2A5DD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587888997"/>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900BF2-1AE7-8A9A-BB9A-2B86DBA83E1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4F79868-D490-2306-5115-C233B35A5D4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FB8CC033-3BC0-19A2-5DAC-FF8C14F8EE4E}"/>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246</a:t>
            </a:fld>
            <a:endParaRPr lang="de-DE" noProof="0" dirty="0"/>
          </a:p>
        </p:txBody>
      </p:sp>
      <p:sp>
        <p:nvSpPr>
          <p:cNvPr id="5" name="TextBox 4">
            <a:extLst>
              <a:ext uri="{FF2B5EF4-FFF2-40B4-BE49-F238E27FC236}">
                <a16:creationId xmlns:a16="http://schemas.microsoft.com/office/drawing/2014/main" id="{3B1C1119-F6E6-FE0A-503C-7996F571112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6BFF45E0-CEF9-88E8-ECBC-D65FC668D164}"/>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7E0CD830-E970-CA68-A90D-2CBA971CCEDB}"/>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E6231985-E0EB-8E7A-21C7-FE41866D15D7}"/>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917EACD5-2DB4-6126-E75F-5F6947FBFD88}"/>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C5D7226C-D3FB-D5E4-6444-32701C9FE458}"/>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0000FF"/>
              </a:solidFill>
            </a:endParaRPr>
          </a:p>
          <a:p>
            <a:pPr eaLnBrk="1" hangingPunct="1"/>
            <a:r>
              <a:rPr lang="de-DE" sz="1400" i="1" noProof="0" dirty="0">
                <a:solidFill>
                  <a:srgbClr val="0000FF"/>
                </a:solidFill>
              </a:rPr>
              <a:t>Welcher Anteil der </a:t>
            </a:r>
            <a:r>
              <a:rPr lang="de-DE" sz="1400" i="1" noProof="0" dirty="0" err="1">
                <a:solidFill>
                  <a:srgbClr val="0000FF"/>
                </a:solidFill>
              </a:rPr>
              <a:t>angioiden</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ist mit systemischen Anomalien assoziiert?</a:t>
            </a:r>
          </a:p>
          <a:p>
            <a:pPr eaLnBrk="1" hangingPunct="1"/>
            <a:r>
              <a:rPr lang="de-DE" sz="1400" noProof="0" dirty="0">
                <a:solidFill>
                  <a:srgbClr val="FF99FF"/>
                </a:solidFill>
              </a:rPr>
              <a:t>Etwa die Hälfte</a:t>
            </a:r>
          </a:p>
          <a:p>
            <a:pPr eaLnBrk="1" hangingPunct="1"/>
            <a:endParaRPr lang="de-DE" sz="1400" noProof="0" dirty="0">
              <a:solidFill>
                <a:srgbClr val="FF99FF"/>
              </a:solidFill>
            </a:endParaRPr>
          </a:p>
          <a:p>
            <a:pPr eaLnBrk="1" hangingPunct="1"/>
            <a:r>
              <a:rPr lang="de-DE" sz="1400" i="1" noProof="0" dirty="0">
                <a:solidFill>
                  <a:srgbClr val="FF99FF"/>
                </a:solidFill>
              </a:rPr>
              <a:t>Wie lautet die bekannte Eselsbrücke für die Assoziationen von </a:t>
            </a:r>
            <a:r>
              <a:rPr lang="de-DE" sz="1400" i="1" noProof="0" dirty="0" err="1">
                <a:solidFill>
                  <a:srgbClr val="FF99FF"/>
                </a:solidFill>
              </a:rPr>
              <a:t>Angioid</a:t>
            </a:r>
            <a:r>
              <a:rPr lang="de-DE" sz="1400" i="1" noProof="0" dirty="0">
                <a:solidFill>
                  <a:srgbClr val="FF99FF"/>
                </a:solidFill>
              </a:rPr>
              <a:t> </a:t>
            </a:r>
            <a:r>
              <a:rPr lang="de-DE" sz="1400" i="1" noProof="0" dirty="0" err="1">
                <a:solidFill>
                  <a:srgbClr val="FF99FF"/>
                </a:solidFill>
              </a:rPr>
              <a:t>streaks</a:t>
            </a:r>
            <a:r>
              <a:rPr lang="de-DE" sz="1400" i="1" noProof="0" dirty="0">
                <a:solidFill>
                  <a:srgbClr val="FF99FF"/>
                </a:solidFill>
              </a:rPr>
              <a:t>? Welche Assoziationen sind das?</a:t>
            </a:r>
          </a:p>
          <a:p>
            <a:pPr eaLnBrk="1" hangingPunct="1"/>
            <a:r>
              <a:rPr lang="de-DE" sz="1400" noProof="0" dirty="0">
                <a:solidFill>
                  <a:srgbClr val="FF99FF"/>
                </a:solidFill>
              </a:rPr>
              <a:t>Pseudoxanthoma elasticum (PXE)</a:t>
            </a:r>
          </a:p>
          <a:p>
            <a:pPr eaLnBrk="1" hangingPunct="1"/>
            <a:r>
              <a:rPr lang="de-DE" sz="1400" noProof="0" dirty="0">
                <a:solidFill>
                  <a:srgbClr val="FF99FF"/>
                </a:solidFill>
              </a:rPr>
              <a:t>Ehlers-Danlos-Syndrom</a:t>
            </a:r>
          </a:p>
          <a:p>
            <a:pPr eaLnBrk="1" hangingPunct="1"/>
            <a:r>
              <a:rPr lang="de-DE" sz="1400" noProof="0" dirty="0">
                <a:solidFill>
                  <a:srgbClr val="FF99FF"/>
                </a:solidFill>
              </a:rPr>
              <a:t>Paget-Krankheit</a:t>
            </a:r>
          </a:p>
          <a:p>
            <a:pPr eaLnBrk="1" hangingPunct="1"/>
            <a:r>
              <a:rPr lang="de-DE" sz="1400" noProof="0" dirty="0">
                <a:solidFill>
                  <a:srgbClr val="FF99FF"/>
                </a:solidFill>
              </a:rPr>
              <a:t>Sichelzellenanämie</a:t>
            </a:r>
          </a:p>
          <a:p>
            <a:pPr eaLnBrk="1" hangingPunct="1"/>
            <a:r>
              <a:rPr lang="de-DE" sz="1400" noProof="0" dirty="0">
                <a:solidFill>
                  <a:srgbClr val="FF99FF"/>
                </a:solidFill>
              </a:rPr>
              <a:t>Idiopathisch (d. h. ohne Assoziation)</a:t>
            </a:r>
          </a:p>
        </p:txBody>
      </p:sp>
    </p:spTree>
    <p:extLst>
      <p:ext uri="{BB962C8B-B14F-4D97-AF65-F5344CB8AC3E}">
        <p14:creationId xmlns:p14="http://schemas.microsoft.com/office/powerpoint/2010/main" val="2978089549"/>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FE31EB-D2FE-E8F2-E381-1D1FF47926C3}"/>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98C31AA3-3231-953B-AEA0-2ADEFDF83667}"/>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3593C935-979F-3C26-9EC7-9C7910BEFDE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247</a:t>
            </a:fld>
            <a:endParaRPr lang="de-DE" noProof="0" dirty="0"/>
          </a:p>
        </p:txBody>
      </p:sp>
      <p:sp>
        <p:nvSpPr>
          <p:cNvPr id="5" name="TextBox 4">
            <a:extLst>
              <a:ext uri="{FF2B5EF4-FFF2-40B4-BE49-F238E27FC236}">
                <a16:creationId xmlns:a16="http://schemas.microsoft.com/office/drawing/2014/main" id="{14307869-243C-3F9B-3776-8CB75FC2427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9C081E4E-1453-4B71-8870-510EE86B6FCB}"/>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B9D37331-DF88-5D98-5BA2-06F5D1D4D55A}"/>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EB524518-F09A-B9CE-94C4-FBA96F9558D3}"/>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6AD24DA8-D322-6AC7-A9F1-68FC229CB1D2}"/>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0EE7D0AC-6E98-0DBC-B2DB-E105450BCB2F}"/>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0000FF"/>
              </a:solidFill>
            </a:endParaRPr>
          </a:p>
          <a:p>
            <a:pPr eaLnBrk="1" hangingPunct="1"/>
            <a:r>
              <a:rPr lang="de-DE" sz="1400" i="1" noProof="0" dirty="0">
                <a:solidFill>
                  <a:srgbClr val="0000FF"/>
                </a:solidFill>
              </a:rPr>
              <a:t>Welcher Anteil der </a:t>
            </a:r>
            <a:r>
              <a:rPr lang="de-DE" sz="1400" i="1" noProof="0" dirty="0" err="1">
                <a:solidFill>
                  <a:srgbClr val="0000FF"/>
                </a:solidFill>
              </a:rPr>
              <a:t>angioiden</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ist mit systemischen Anomalien assoziiert?</a:t>
            </a:r>
          </a:p>
          <a:p>
            <a:pPr eaLnBrk="1" hangingPunct="1"/>
            <a:r>
              <a:rPr lang="de-DE" sz="1400" noProof="0" dirty="0">
                <a:solidFill>
                  <a:srgbClr val="0000FF"/>
                </a:solidFill>
              </a:rPr>
              <a:t>Etwa die Hälfte</a:t>
            </a:r>
          </a:p>
          <a:p>
            <a:pPr eaLnBrk="1" hangingPunct="1"/>
            <a:endParaRPr lang="de-DE" sz="1400" noProof="0" dirty="0">
              <a:solidFill>
                <a:srgbClr val="FF99FF"/>
              </a:solidFill>
            </a:endParaRPr>
          </a:p>
          <a:p>
            <a:pPr eaLnBrk="1" hangingPunct="1"/>
            <a:r>
              <a:rPr lang="de-DE" sz="1400" i="1" noProof="0" dirty="0">
                <a:solidFill>
                  <a:srgbClr val="FF99FF"/>
                </a:solidFill>
              </a:rPr>
              <a:t>Wie lautet die bekannte Eselsbrücke für die Assoziationen von </a:t>
            </a:r>
            <a:r>
              <a:rPr lang="de-DE" sz="1400" i="1" noProof="0" dirty="0" err="1">
                <a:solidFill>
                  <a:srgbClr val="FF99FF"/>
                </a:solidFill>
              </a:rPr>
              <a:t>Angioid</a:t>
            </a:r>
            <a:r>
              <a:rPr lang="de-DE" sz="1400" i="1" noProof="0" dirty="0">
                <a:solidFill>
                  <a:srgbClr val="FF99FF"/>
                </a:solidFill>
              </a:rPr>
              <a:t> </a:t>
            </a:r>
            <a:r>
              <a:rPr lang="de-DE" sz="1400" i="1" noProof="0" dirty="0" err="1">
                <a:solidFill>
                  <a:srgbClr val="FF99FF"/>
                </a:solidFill>
              </a:rPr>
              <a:t>streaks</a:t>
            </a:r>
            <a:r>
              <a:rPr lang="de-DE" sz="1400" i="1" noProof="0" dirty="0">
                <a:solidFill>
                  <a:srgbClr val="FF99FF"/>
                </a:solidFill>
              </a:rPr>
              <a:t>? Welche Assoziationen sind das?</a:t>
            </a:r>
          </a:p>
          <a:p>
            <a:pPr eaLnBrk="1" hangingPunct="1"/>
            <a:r>
              <a:rPr lang="de-DE" sz="1400" noProof="0" dirty="0">
                <a:solidFill>
                  <a:srgbClr val="FF99FF"/>
                </a:solidFill>
              </a:rPr>
              <a:t>Pseudoxanthoma elasticum (PXE)</a:t>
            </a:r>
          </a:p>
          <a:p>
            <a:pPr eaLnBrk="1" hangingPunct="1"/>
            <a:r>
              <a:rPr lang="de-DE" sz="1400" noProof="0" dirty="0">
                <a:solidFill>
                  <a:srgbClr val="FF99FF"/>
                </a:solidFill>
              </a:rPr>
              <a:t>Ehlers-Danlos-Syndrom</a:t>
            </a:r>
          </a:p>
          <a:p>
            <a:pPr eaLnBrk="1" hangingPunct="1"/>
            <a:r>
              <a:rPr lang="de-DE" sz="1400" noProof="0" dirty="0">
                <a:solidFill>
                  <a:srgbClr val="FF99FF"/>
                </a:solidFill>
              </a:rPr>
              <a:t>Paget-Krankheit</a:t>
            </a:r>
          </a:p>
          <a:p>
            <a:pPr eaLnBrk="1" hangingPunct="1"/>
            <a:r>
              <a:rPr lang="de-DE" sz="1400" noProof="0" dirty="0">
                <a:solidFill>
                  <a:srgbClr val="FF99FF"/>
                </a:solidFill>
              </a:rPr>
              <a:t>Sichelzellenanämie</a:t>
            </a:r>
          </a:p>
          <a:p>
            <a:pPr eaLnBrk="1" hangingPunct="1"/>
            <a:r>
              <a:rPr lang="de-DE" sz="1400" noProof="0" dirty="0">
                <a:solidFill>
                  <a:srgbClr val="FF99FF"/>
                </a:solidFill>
              </a:rPr>
              <a:t>Idiopathisch (d. h. ohne Assoziation)</a:t>
            </a:r>
          </a:p>
        </p:txBody>
      </p:sp>
    </p:spTree>
    <p:extLst>
      <p:ext uri="{BB962C8B-B14F-4D97-AF65-F5344CB8AC3E}">
        <p14:creationId xmlns:p14="http://schemas.microsoft.com/office/powerpoint/2010/main" val="4030891172"/>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89E31F-AA0C-2170-D4E3-6C7F8844A82E}"/>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4C4FE8D2-DA62-5493-B528-B98CD76E9A6D}"/>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7433EABB-DB3A-823F-EB62-D55C6246E3C6}"/>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248</a:t>
            </a:fld>
            <a:endParaRPr lang="de-DE" noProof="0" dirty="0"/>
          </a:p>
        </p:txBody>
      </p:sp>
      <p:sp>
        <p:nvSpPr>
          <p:cNvPr id="5" name="TextBox 4">
            <a:extLst>
              <a:ext uri="{FF2B5EF4-FFF2-40B4-BE49-F238E27FC236}">
                <a16:creationId xmlns:a16="http://schemas.microsoft.com/office/drawing/2014/main" id="{D5E7D44A-4598-E8A9-4832-36FC3E16D94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BB79A331-9538-04B2-4850-9763D77AAAD2}"/>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C68F79DD-0C1E-06B7-D376-4F839732FD28}"/>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26E04AA4-CCD7-96C2-14CF-E90099D33E02}"/>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23A2BA25-6286-BBBD-C027-B9DD502F0E58}"/>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FF33ECFF-BF3B-F996-9183-C6C08F84837E}"/>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0000FF"/>
              </a:solidFill>
            </a:endParaRPr>
          </a:p>
          <a:p>
            <a:pPr eaLnBrk="1" hangingPunct="1"/>
            <a:r>
              <a:rPr lang="de-DE" sz="1400" i="1" noProof="0" dirty="0">
                <a:solidFill>
                  <a:srgbClr val="0000FF"/>
                </a:solidFill>
              </a:rPr>
              <a:t>Welcher Anteil der </a:t>
            </a:r>
            <a:r>
              <a:rPr lang="de-DE" sz="1400" i="1" noProof="0" dirty="0" err="1">
                <a:solidFill>
                  <a:srgbClr val="0000FF"/>
                </a:solidFill>
              </a:rPr>
              <a:t>angioiden</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ist mit systemischen Anomalien assoziiert?</a:t>
            </a:r>
          </a:p>
          <a:p>
            <a:pPr eaLnBrk="1" hangingPunct="1"/>
            <a:r>
              <a:rPr lang="de-DE" sz="1400" noProof="0" dirty="0">
                <a:solidFill>
                  <a:srgbClr val="0000FF"/>
                </a:solidFill>
              </a:rPr>
              <a:t>Etwa die Hälfte</a:t>
            </a:r>
          </a:p>
          <a:p>
            <a:pPr eaLnBrk="1" hangingPunct="1"/>
            <a:endParaRPr lang="de-DE" sz="1400" noProof="0" dirty="0">
              <a:solidFill>
                <a:srgbClr val="0000FF"/>
              </a:solidFill>
            </a:endParaRPr>
          </a:p>
          <a:p>
            <a:pPr eaLnBrk="1" hangingPunct="1"/>
            <a:r>
              <a:rPr lang="de-DE" sz="1400" i="1" noProof="0" dirty="0">
                <a:solidFill>
                  <a:srgbClr val="0000FF"/>
                </a:solidFill>
              </a:rPr>
              <a:t>Wie lautet die bekannte Eselsbrücke für die Assoziationen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t>
            </a:r>
            <a:r>
              <a:rPr lang="de-DE" sz="1400" i="1" noProof="0" dirty="0">
                <a:solidFill>
                  <a:srgbClr val="FF99FF"/>
                </a:solidFill>
              </a:rPr>
              <a:t>Welche Assoziationen sind das?</a:t>
            </a:r>
          </a:p>
          <a:p>
            <a:pPr eaLnBrk="1" hangingPunct="1"/>
            <a:r>
              <a:rPr lang="de-DE" sz="1400" noProof="0" dirty="0">
                <a:solidFill>
                  <a:srgbClr val="FF99FF"/>
                </a:solidFill>
              </a:rPr>
              <a:t>Pseudoxanthoma elasticum (PXE)</a:t>
            </a:r>
          </a:p>
          <a:p>
            <a:pPr eaLnBrk="1" hangingPunct="1"/>
            <a:r>
              <a:rPr lang="de-DE" sz="1400" noProof="0" dirty="0">
                <a:solidFill>
                  <a:srgbClr val="FF99FF"/>
                </a:solidFill>
              </a:rPr>
              <a:t>Ehlers-Danlos-Syndrom</a:t>
            </a:r>
          </a:p>
          <a:p>
            <a:pPr eaLnBrk="1" hangingPunct="1"/>
            <a:r>
              <a:rPr lang="de-DE" sz="1400" noProof="0" dirty="0">
                <a:solidFill>
                  <a:srgbClr val="FF99FF"/>
                </a:solidFill>
              </a:rPr>
              <a:t>Paget-Krankheit</a:t>
            </a:r>
          </a:p>
          <a:p>
            <a:pPr eaLnBrk="1" hangingPunct="1"/>
            <a:r>
              <a:rPr lang="de-DE" sz="1400" noProof="0" dirty="0">
                <a:solidFill>
                  <a:srgbClr val="FF99FF"/>
                </a:solidFill>
              </a:rPr>
              <a:t>Sichelzellenanämie</a:t>
            </a:r>
          </a:p>
          <a:p>
            <a:pPr eaLnBrk="1" hangingPunct="1"/>
            <a:r>
              <a:rPr lang="de-DE" sz="1400" noProof="0" dirty="0">
                <a:solidFill>
                  <a:srgbClr val="FF99FF"/>
                </a:solidFill>
              </a:rPr>
              <a:t>Idiopathisch (d. h. ohne Assoziation)</a:t>
            </a:r>
          </a:p>
        </p:txBody>
      </p:sp>
    </p:spTree>
    <p:extLst>
      <p:ext uri="{BB962C8B-B14F-4D97-AF65-F5344CB8AC3E}">
        <p14:creationId xmlns:p14="http://schemas.microsoft.com/office/powerpoint/2010/main" val="735298566"/>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483D0D-9D26-A3A9-0D65-7A788B6BE03F}"/>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26F204A7-0FBC-0029-B9A0-C3892977B44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687976F9-6328-CC91-9882-79336654C300}"/>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249</a:t>
            </a:fld>
            <a:endParaRPr lang="de-DE" noProof="0" dirty="0"/>
          </a:p>
        </p:txBody>
      </p:sp>
      <p:sp>
        <p:nvSpPr>
          <p:cNvPr id="5" name="TextBox 4">
            <a:extLst>
              <a:ext uri="{FF2B5EF4-FFF2-40B4-BE49-F238E27FC236}">
                <a16:creationId xmlns:a16="http://schemas.microsoft.com/office/drawing/2014/main" id="{51D75565-6D73-ED84-11FC-E34E7F82BFE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516C4657-7C44-BF18-FEBA-068EFE9B5713}"/>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9A09AD97-F23E-B8DE-2A75-A4D035AF02AD}"/>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FACAF511-A1EB-D507-E319-D29744DA9DC3}"/>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F2F4B7D7-9102-12B2-1608-1F209AB104D3}"/>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4F9387D8-0A98-0D85-9A67-9DC7D9E82F7C}"/>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0000FF"/>
              </a:solidFill>
            </a:endParaRPr>
          </a:p>
          <a:p>
            <a:pPr eaLnBrk="1" hangingPunct="1"/>
            <a:r>
              <a:rPr lang="de-DE" sz="1400" i="1" noProof="0" dirty="0">
                <a:solidFill>
                  <a:srgbClr val="0000FF"/>
                </a:solidFill>
              </a:rPr>
              <a:t>Welcher Anteil der </a:t>
            </a:r>
            <a:r>
              <a:rPr lang="de-DE" sz="1400" i="1" noProof="0" dirty="0" err="1">
                <a:solidFill>
                  <a:srgbClr val="0000FF"/>
                </a:solidFill>
              </a:rPr>
              <a:t>angioiden</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ist mit systemischen Anomalien assoziiert?</a:t>
            </a:r>
          </a:p>
          <a:p>
            <a:pPr eaLnBrk="1" hangingPunct="1"/>
            <a:r>
              <a:rPr lang="de-DE" sz="1400" noProof="0" dirty="0">
                <a:solidFill>
                  <a:srgbClr val="0000FF"/>
                </a:solidFill>
              </a:rPr>
              <a:t>Etwa die Hälfte</a:t>
            </a:r>
          </a:p>
          <a:p>
            <a:pPr eaLnBrk="1" hangingPunct="1"/>
            <a:endParaRPr lang="de-DE" sz="1400" noProof="0" dirty="0">
              <a:solidFill>
                <a:srgbClr val="0000FF"/>
              </a:solidFill>
            </a:endParaRPr>
          </a:p>
          <a:p>
            <a:pPr eaLnBrk="1" hangingPunct="1"/>
            <a:r>
              <a:rPr lang="de-DE" sz="1400" i="1" noProof="0" dirty="0">
                <a:solidFill>
                  <a:srgbClr val="0000FF"/>
                </a:solidFill>
              </a:rPr>
              <a:t>Wie lautet die bekannte Eselsbrücke für die Assoziationen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t>
            </a:r>
            <a:r>
              <a:rPr lang="de-DE" sz="1400" i="1" noProof="0" dirty="0">
                <a:solidFill>
                  <a:srgbClr val="FF99FF"/>
                </a:solidFill>
              </a:rPr>
              <a:t>Welche Assoziationen sind das?</a:t>
            </a:r>
          </a:p>
          <a:p>
            <a:pPr eaLnBrk="1" hangingPunct="1"/>
            <a:r>
              <a:rPr lang="de-DE" sz="1400" b="1" noProof="0" dirty="0">
                <a:solidFill>
                  <a:srgbClr val="0000FF"/>
                </a:solidFill>
              </a:rPr>
              <a:t>P</a:t>
            </a:r>
            <a:r>
              <a:rPr lang="de-DE" sz="1400" b="1" noProof="0" dirty="0">
                <a:solidFill>
                  <a:srgbClr val="FF99FF"/>
                </a:solidFill>
              </a:rPr>
              <a:t>seudoxanthoma elasticum (PXE)</a:t>
            </a:r>
          </a:p>
          <a:p>
            <a:pPr eaLnBrk="1" hangingPunct="1"/>
            <a:r>
              <a:rPr lang="de-DE" sz="1400" b="1" noProof="0" dirty="0">
                <a:solidFill>
                  <a:srgbClr val="0000FF"/>
                </a:solidFill>
              </a:rPr>
              <a:t>E</a:t>
            </a:r>
            <a:r>
              <a:rPr lang="de-DE" sz="1400" b="1" noProof="0" dirty="0">
                <a:solidFill>
                  <a:srgbClr val="FF99FF"/>
                </a:solidFill>
              </a:rPr>
              <a:t>hlers-Danlos-Syndrom</a:t>
            </a:r>
          </a:p>
          <a:p>
            <a:pPr eaLnBrk="1" hangingPunct="1"/>
            <a:r>
              <a:rPr lang="de-DE" sz="1400" b="1" noProof="0" dirty="0">
                <a:solidFill>
                  <a:srgbClr val="0000FF"/>
                </a:solidFill>
              </a:rPr>
              <a:t>P</a:t>
            </a:r>
            <a:r>
              <a:rPr lang="de-DE" sz="1400" b="1" noProof="0" dirty="0">
                <a:solidFill>
                  <a:srgbClr val="FF99FF"/>
                </a:solidFill>
              </a:rPr>
              <a:t>aget-Krankheit</a:t>
            </a:r>
          </a:p>
          <a:p>
            <a:pPr eaLnBrk="1" hangingPunct="1"/>
            <a:r>
              <a:rPr lang="de-DE" sz="1400" b="1" noProof="0" dirty="0">
                <a:solidFill>
                  <a:srgbClr val="0000FF"/>
                </a:solidFill>
              </a:rPr>
              <a:t>S</a:t>
            </a:r>
            <a:r>
              <a:rPr lang="de-DE" sz="1400" b="1" noProof="0" dirty="0">
                <a:solidFill>
                  <a:srgbClr val="FF99FF"/>
                </a:solidFill>
              </a:rPr>
              <a:t>ichelzellenanämie</a:t>
            </a:r>
          </a:p>
          <a:p>
            <a:pPr eaLnBrk="1" hangingPunct="1"/>
            <a:r>
              <a:rPr lang="de-DE" sz="1400" b="1" noProof="0" dirty="0">
                <a:solidFill>
                  <a:srgbClr val="0000FF"/>
                </a:solidFill>
              </a:rPr>
              <a:t>I</a:t>
            </a:r>
            <a:r>
              <a:rPr lang="de-DE" sz="1400" b="1" noProof="0" dirty="0">
                <a:solidFill>
                  <a:srgbClr val="FF99FF"/>
                </a:solidFill>
              </a:rPr>
              <a:t>diopathisch </a:t>
            </a:r>
            <a:r>
              <a:rPr lang="de-DE" sz="1400" noProof="0" dirty="0">
                <a:solidFill>
                  <a:srgbClr val="FF99FF"/>
                </a:solidFill>
              </a:rPr>
              <a:t>(d. h. ohne Assoziation)</a:t>
            </a:r>
          </a:p>
        </p:txBody>
      </p:sp>
    </p:spTree>
    <p:extLst>
      <p:ext uri="{BB962C8B-B14F-4D97-AF65-F5344CB8AC3E}">
        <p14:creationId xmlns:p14="http://schemas.microsoft.com/office/powerpoint/2010/main" val="34823092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10D5FE-68F9-F886-E2B8-F976E4513D05}"/>
            </a:ext>
          </a:extLst>
        </p:cNvPr>
        <p:cNvGrpSpPr/>
        <p:nvPr/>
      </p:nvGrpSpPr>
      <p:grpSpPr>
        <a:xfrm>
          <a:off x="0" y="0"/>
          <a:ext cx="0" cy="0"/>
          <a:chOff x="0" y="0"/>
          <a:chExt cx="0" cy="0"/>
        </a:xfrm>
      </p:grpSpPr>
      <p:sp>
        <p:nvSpPr>
          <p:cNvPr id="8" name="Rectangle 5">
            <a:extLst>
              <a:ext uri="{FF2B5EF4-FFF2-40B4-BE49-F238E27FC236}">
                <a16:creationId xmlns:a16="http://schemas.microsoft.com/office/drawing/2014/main" id="{E0FB0AE7-F19B-CE4F-83CA-E76EC954AB70}"/>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6">
            <a:extLst>
              <a:ext uri="{FF2B5EF4-FFF2-40B4-BE49-F238E27FC236}">
                <a16:creationId xmlns:a16="http://schemas.microsoft.com/office/drawing/2014/main" id="{AA51705E-0D02-0788-FE46-C3B97C227D4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96338C2F-5CC7-8F23-D691-B737F4C5883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785DB1C-DF2F-2DD2-037F-C2E132A387B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25</a:t>
            </a:fld>
            <a:endParaRPr lang="de-DE" noProof="0" dirty="0"/>
          </a:p>
        </p:txBody>
      </p:sp>
      <p:sp>
        <p:nvSpPr>
          <p:cNvPr id="9" name="Content Placeholder 5">
            <a:extLst>
              <a:ext uri="{FF2B5EF4-FFF2-40B4-BE49-F238E27FC236}">
                <a16:creationId xmlns:a16="http://schemas.microsoft.com/office/drawing/2014/main" id="{5FBB7A10-D026-54BE-4E2D-571BEF527488}"/>
              </a:ext>
            </a:extLst>
          </p:cNvPr>
          <p:cNvSpPr>
            <a:spLocks noGrp="1"/>
          </p:cNvSpPr>
          <p:nvPr>
            <p:ph idx="1"/>
          </p:nvPr>
        </p:nvSpPr>
        <p:spPr>
          <a:xfrm>
            <a:off x="381000" y="762000"/>
            <a:ext cx="7696201" cy="1981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AMD</a:t>
            </a: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a:t>
            </a:r>
            <a:r>
              <a:rPr lang="de-DE" sz="1800" b="1" noProof="0" dirty="0">
                <a:solidFill>
                  <a:srgbClr val="0000FF"/>
                </a:solidFill>
                <a:latin typeface="Arial" panose="020B0604020202020204" pitchFamily="34" charset="0"/>
              </a:rPr>
              <a:t>Drusen </a:t>
            </a:r>
            <a:r>
              <a:rPr lang="de-DE" sz="1800" noProof="0" dirty="0">
                <a:solidFill>
                  <a:schemeClr val="bg1">
                    <a:lumMod val="75000"/>
                  </a:schemeClr>
                </a:solidFill>
                <a:latin typeface="Arial" panose="020B0604020202020204" pitchFamily="34" charset="0"/>
              </a:rPr>
              <a:t>in der Makula</a:t>
            </a:r>
          </a:p>
        </p:txBody>
      </p:sp>
      <p:sp>
        <p:nvSpPr>
          <p:cNvPr id="2" name="TextBox 1">
            <a:extLst>
              <a:ext uri="{FF2B5EF4-FFF2-40B4-BE49-F238E27FC236}">
                <a16:creationId xmlns:a16="http://schemas.microsoft.com/office/drawing/2014/main" id="{6E0C9BDF-DCF5-550E-410F-D1EF9D43E03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Oval 2">
            <a:extLst>
              <a:ext uri="{FF2B5EF4-FFF2-40B4-BE49-F238E27FC236}">
                <a16:creationId xmlns:a16="http://schemas.microsoft.com/office/drawing/2014/main" id="{5B310599-A052-C382-CA9C-8D77F1845F81}"/>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TextBox 9">
            <a:extLst>
              <a:ext uri="{FF2B5EF4-FFF2-40B4-BE49-F238E27FC236}">
                <a16:creationId xmlns:a16="http://schemas.microsoft.com/office/drawing/2014/main" id="{73B685D9-809D-1612-2AAA-31B41EB66F3F}"/>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endParaRPr lang="de-DE" sz="1400" i="1" noProof="0" dirty="0">
              <a:solidFill>
                <a:srgbClr val="D8D684"/>
              </a:solidFill>
            </a:endParaRPr>
          </a:p>
          <a:p>
            <a:r>
              <a:rPr lang="de-DE" sz="1400" noProof="0" dirty="0">
                <a:solidFill>
                  <a:srgbClr val="D8D684"/>
                </a:solidFill>
              </a:rPr>
              <a:t>Es gibt mehrere Möglichkeiten:</a:t>
            </a:r>
          </a:p>
        </p:txBody>
      </p:sp>
      <p:grpSp>
        <p:nvGrpSpPr>
          <p:cNvPr id="7" name="Gruppieren 6">
            <a:extLst>
              <a:ext uri="{FF2B5EF4-FFF2-40B4-BE49-F238E27FC236}">
                <a16:creationId xmlns:a16="http://schemas.microsoft.com/office/drawing/2014/main" id="{931126C8-C366-2F0F-136F-1BD7FE860803}"/>
              </a:ext>
            </a:extLst>
          </p:cNvPr>
          <p:cNvGrpSpPr/>
          <p:nvPr/>
        </p:nvGrpSpPr>
        <p:grpSpPr>
          <a:xfrm>
            <a:off x="6956040" y="2062038"/>
            <a:ext cx="1121162" cy="533400"/>
            <a:chOff x="6956040" y="2062038"/>
            <a:chExt cx="1121162" cy="533400"/>
          </a:xfrm>
        </p:grpSpPr>
        <p:sp>
          <p:nvSpPr>
            <p:cNvPr id="12" name="Oval 2">
              <a:extLst>
                <a:ext uri="{FF2B5EF4-FFF2-40B4-BE49-F238E27FC236}">
                  <a16:creationId xmlns:a16="http://schemas.microsoft.com/office/drawing/2014/main" id="{B26D21F9-A49D-BB3E-6CA3-5892478F6A5E}"/>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3" name="Textfeld 12">
              <a:extLst>
                <a:ext uri="{FF2B5EF4-FFF2-40B4-BE49-F238E27FC236}">
                  <a16:creationId xmlns:a16="http://schemas.microsoft.com/office/drawing/2014/main" id="{A5EB303F-5719-F742-9BAE-3BDD3CB856AB}"/>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789193631"/>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486DBD-A972-8C2A-A73C-EFDF4C45926E}"/>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B494BDB1-D030-E08D-5C22-3176652E945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F2C45BA7-33F2-9D04-2941-7CCA503410B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250</a:t>
            </a:fld>
            <a:endParaRPr lang="de-DE" noProof="0" dirty="0"/>
          </a:p>
        </p:txBody>
      </p:sp>
      <p:sp>
        <p:nvSpPr>
          <p:cNvPr id="5" name="TextBox 4">
            <a:extLst>
              <a:ext uri="{FF2B5EF4-FFF2-40B4-BE49-F238E27FC236}">
                <a16:creationId xmlns:a16="http://schemas.microsoft.com/office/drawing/2014/main" id="{025885BD-492C-6A2D-7D21-4D5C22295DB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A3188B63-8934-6A24-8736-3B20766AE473}"/>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3A29AF8A-59E6-08CA-FB00-E1B9C721ACFA}"/>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515427F0-57F5-F6F7-E64C-5EF0F25F3F6B}"/>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1C26DFF7-138B-385E-A174-7B0EA3F999AD}"/>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64C30EBF-2C90-F3CC-48F8-9AFF19C3C73A}"/>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0000FF"/>
              </a:solidFill>
            </a:endParaRPr>
          </a:p>
          <a:p>
            <a:pPr eaLnBrk="1" hangingPunct="1"/>
            <a:r>
              <a:rPr lang="de-DE" sz="1400" i="1" noProof="0" dirty="0">
                <a:solidFill>
                  <a:srgbClr val="0000FF"/>
                </a:solidFill>
              </a:rPr>
              <a:t>Welcher Anteil der </a:t>
            </a:r>
            <a:r>
              <a:rPr lang="de-DE" sz="1400" i="1" noProof="0" dirty="0" err="1">
                <a:solidFill>
                  <a:srgbClr val="0000FF"/>
                </a:solidFill>
              </a:rPr>
              <a:t>angioiden</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ist mit systemischen Anomalien assoziiert?</a:t>
            </a:r>
          </a:p>
          <a:p>
            <a:pPr eaLnBrk="1" hangingPunct="1"/>
            <a:r>
              <a:rPr lang="de-DE" sz="1400" noProof="0" dirty="0">
                <a:solidFill>
                  <a:srgbClr val="0000FF"/>
                </a:solidFill>
              </a:rPr>
              <a:t>Etwa die Hälfte</a:t>
            </a:r>
          </a:p>
          <a:p>
            <a:pPr eaLnBrk="1" hangingPunct="1"/>
            <a:endParaRPr lang="de-DE" sz="1400" noProof="0" dirty="0">
              <a:solidFill>
                <a:srgbClr val="0000FF"/>
              </a:solidFill>
            </a:endParaRPr>
          </a:p>
          <a:p>
            <a:pPr eaLnBrk="1" hangingPunct="1"/>
            <a:r>
              <a:rPr lang="de-DE" sz="1400" i="1" noProof="0" dirty="0">
                <a:solidFill>
                  <a:srgbClr val="0000FF"/>
                </a:solidFill>
              </a:rPr>
              <a:t>Wie lautet die bekannte Eselsbrücke für die Assoziationen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t>
            </a:r>
            <a:r>
              <a:rPr lang="de-DE" sz="1400" i="1" noProof="0" dirty="0">
                <a:solidFill>
                  <a:srgbClr val="000000"/>
                </a:solidFill>
              </a:rPr>
              <a:t>Welche Assoziationen sind das?</a:t>
            </a:r>
          </a:p>
          <a:p>
            <a:pPr eaLnBrk="1" hangingPunct="1"/>
            <a:r>
              <a:rPr lang="de-DE" sz="1400" b="1" noProof="0" dirty="0">
                <a:solidFill>
                  <a:srgbClr val="0000FF"/>
                </a:solidFill>
              </a:rPr>
              <a:t>P</a:t>
            </a:r>
            <a:r>
              <a:rPr lang="de-DE" sz="1400" b="1" noProof="0" dirty="0">
                <a:solidFill>
                  <a:srgbClr val="FF99FF"/>
                </a:solidFill>
              </a:rPr>
              <a:t>seudoxanthoma elasticum (PXE)</a:t>
            </a:r>
          </a:p>
          <a:p>
            <a:pPr eaLnBrk="1" hangingPunct="1"/>
            <a:r>
              <a:rPr lang="de-DE" sz="1400" b="1" noProof="0" dirty="0">
                <a:solidFill>
                  <a:srgbClr val="0000FF"/>
                </a:solidFill>
              </a:rPr>
              <a:t>E</a:t>
            </a:r>
            <a:r>
              <a:rPr lang="de-DE" sz="1400" b="1" noProof="0" dirty="0">
                <a:solidFill>
                  <a:srgbClr val="FF99FF"/>
                </a:solidFill>
              </a:rPr>
              <a:t>hlers-Danlos-Syndrom</a:t>
            </a:r>
          </a:p>
          <a:p>
            <a:pPr eaLnBrk="1" hangingPunct="1"/>
            <a:r>
              <a:rPr lang="de-DE" sz="1400" b="1" noProof="0" dirty="0">
                <a:solidFill>
                  <a:srgbClr val="0000FF"/>
                </a:solidFill>
              </a:rPr>
              <a:t>P</a:t>
            </a:r>
            <a:r>
              <a:rPr lang="de-DE" sz="1400" b="1" noProof="0" dirty="0">
                <a:solidFill>
                  <a:srgbClr val="FF99FF"/>
                </a:solidFill>
              </a:rPr>
              <a:t>aget-Krankheit</a:t>
            </a:r>
          </a:p>
          <a:p>
            <a:pPr eaLnBrk="1" hangingPunct="1"/>
            <a:r>
              <a:rPr lang="de-DE" sz="1400" b="1" noProof="0" dirty="0">
                <a:solidFill>
                  <a:srgbClr val="0000FF"/>
                </a:solidFill>
              </a:rPr>
              <a:t>S</a:t>
            </a:r>
            <a:r>
              <a:rPr lang="de-DE" sz="1400" b="1" noProof="0" dirty="0">
                <a:solidFill>
                  <a:srgbClr val="FF99FF"/>
                </a:solidFill>
              </a:rPr>
              <a:t>ichelzellenanämie</a:t>
            </a:r>
          </a:p>
          <a:p>
            <a:pPr eaLnBrk="1" hangingPunct="1"/>
            <a:r>
              <a:rPr lang="de-DE" sz="1400" b="1" noProof="0" dirty="0">
                <a:solidFill>
                  <a:srgbClr val="0000FF"/>
                </a:solidFill>
              </a:rPr>
              <a:t>I</a:t>
            </a:r>
            <a:r>
              <a:rPr lang="de-DE" sz="1400" b="1" noProof="0" dirty="0">
                <a:solidFill>
                  <a:srgbClr val="FF99FF"/>
                </a:solidFill>
              </a:rPr>
              <a:t>diopathisch </a:t>
            </a:r>
            <a:r>
              <a:rPr lang="de-DE" sz="1400" noProof="0" dirty="0">
                <a:solidFill>
                  <a:srgbClr val="FF99FF"/>
                </a:solidFill>
              </a:rPr>
              <a:t>(d. h. ohne Assoziation)</a:t>
            </a:r>
          </a:p>
        </p:txBody>
      </p:sp>
    </p:spTree>
    <p:extLst>
      <p:ext uri="{BB962C8B-B14F-4D97-AF65-F5344CB8AC3E}">
        <p14:creationId xmlns:p14="http://schemas.microsoft.com/office/powerpoint/2010/main" val="603035260"/>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0DC069-959C-CF59-9C0C-B665C3C667F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F5901EAA-8C8A-E50C-AD54-3F5FC8EB4740}"/>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900CCFD-94C7-1F43-1BC3-11C84CEEFE7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251</a:t>
            </a:fld>
            <a:endParaRPr lang="de-DE" noProof="0" dirty="0"/>
          </a:p>
        </p:txBody>
      </p:sp>
      <p:sp>
        <p:nvSpPr>
          <p:cNvPr id="5" name="TextBox 4">
            <a:extLst>
              <a:ext uri="{FF2B5EF4-FFF2-40B4-BE49-F238E27FC236}">
                <a16:creationId xmlns:a16="http://schemas.microsoft.com/office/drawing/2014/main" id="{46C7972C-81BC-D48E-0DDD-44166EFA6A8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4A64376D-4066-265A-6660-F14749169C67}"/>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CCDC941D-EEB0-759F-7103-085ED79EB435}"/>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2D88B14F-3D15-0596-B607-10263CE460C0}"/>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FF8EB552-2FE0-2D3D-BFCF-E3397711C387}"/>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90A90F97-0BF2-5808-C10D-D38D0D085072}"/>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0000FF"/>
              </a:solidFill>
            </a:endParaRPr>
          </a:p>
          <a:p>
            <a:pPr eaLnBrk="1" hangingPunct="1"/>
            <a:r>
              <a:rPr lang="de-DE" sz="1400" i="1" noProof="0" dirty="0">
                <a:solidFill>
                  <a:srgbClr val="0000FF"/>
                </a:solidFill>
              </a:rPr>
              <a:t>Welcher Anteil der </a:t>
            </a:r>
            <a:r>
              <a:rPr lang="de-DE" sz="1400" i="1" noProof="0" dirty="0" err="1">
                <a:solidFill>
                  <a:srgbClr val="0000FF"/>
                </a:solidFill>
              </a:rPr>
              <a:t>angioiden</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ist mit systemischen Anomalien assoziiert?</a:t>
            </a:r>
          </a:p>
          <a:p>
            <a:pPr eaLnBrk="1" hangingPunct="1"/>
            <a:r>
              <a:rPr lang="de-DE" sz="1400" noProof="0" dirty="0">
                <a:solidFill>
                  <a:srgbClr val="0000FF"/>
                </a:solidFill>
              </a:rPr>
              <a:t>Etwa die Hälfte</a:t>
            </a:r>
          </a:p>
          <a:p>
            <a:pPr eaLnBrk="1" hangingPunct="1"/>
            <a:endParaRPr lang="de-DE" sz="1400" noProof="0" dirty="0">
              <a:solidFill>
                <a:srgbClr val="0000FF"/>
              </a:solidFill>
            </a:endParaRPr>
          </a:p>
          <a:p>
            <a:pPr eaLnBrk="1" hangingPunct="1"/>
            <a:r>
              <a:rPr lang="de-DE" sz="1400" i="1" noProof="0" dirty="0">
                <a:solidFill>
                  <a:srgbClr val="0000FF"/>
                </a:solidFill>
              </a:rPr>
              <a:t>Wie lautet die bekannte Eselsbrücke für die Assoziationen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t>
            </a:r>
            <a:r>
              <a:rPr lang="de-DE" sz="1400" i="1" noProof="0" dirty="0">
                <a:solidFill>
                  <a:srgbClr val="000000"/>
                </a:solidFill>
              </a:rPr>
              <a:t>Welche Assoziationen sind das?</a:t>
            </a:r>
          </a:p>
          <a:p>
            <a:pPr eaLnBrk="1" hangingPunct="1"/>
            <a:r>
              <a:rPr lang="de-DE" sz="1400" b="1" noProof="0" dirty="0">
                <a:solidFill>
                  <a:srgbClr val="0000FF"/>
                </a:solidFill>
              </a:rPr>
              <a:t>P</a:t>
            </a:r>
            <a:r>
              <a:rPr lang="de-DE" sz="1400" noProof="0" dirty="0">
                <a:solidFill>
                  <a:srgbClr val="000000"/>
                </a:solidFill>
              </a:rPr>
              <a:t>seudoxanthoma elasticum (PXE)</a:t>
            </a:r>
          </a:p>
          <a:p>
            <a:pPr eaLnBrk="1" hangingPunct="1"/>
            <a:r>
              <a:rPr lang="de-DE" sz="1400" b="1" noProof="0" dirty="0">
                <a:solidFill>
                  <a:srgbClr val="0000FF"/>
                </a:solidFill>
              </a:rPr>
              <a:t>E</a:t>
            </a:r>
            <a:r>
              <a:rPr lang="de-DE" sz="1400" noProof="0" dirty="0">
                <a:solidFill>
                  <a:srgbClr val="000000"/>
                </a:solidFill>
              </a:rPr>
              <a:t>hlers-Danlos-Syndrom</a:t>
            </a:r>
          </a:p>
          <a:p>
            <a:pPr eaLnBrk="1" hangingPunct="1"/>
            <a:r>
              <a:rPr lang="de-DE" sz="1400" b="1" noProof="0" dirty="0">
                <a:solidFill>
                  <a:srgbClr val="0000FF"/>
                </a:solidFill>
              </a:rPr>
              <a:t>P</a:t>
            </a:r>
            <a:r>
              <a:rPr lang="de-DE" sz="1400" noProof="0" dirty="0">
                <a:solidFill>
                  <a:srgbClr val="000000"/>
                </a:solidFill>
              </a:rPr>
              <a:t>aget-Krankheit</a:t>
            </a:r>
          </a:p>
          <a:p>
            <a:pPr eaLnBrk="1" hangingPunct="1"/>
            <a:r>
              <a:rPr lang="de-DE" sz="1400" b="1" noProof="0" dirty="0">
                <a:solidFill>
                  <a:srgbClr val="0000FF"/>
                </a:solidFill>
              </a:rPr>
              <a:t>S</a:t>
            </a:r>
            <a:r>
              <a:rPr lang="de-DE" sz="1400" noProof="0" dirty="0">
                <a:solidFill>
                  <a:srgbClr val="000000"/>
                </a:solidFill>
              </a:rPr>
              <a:t>ichelzellenanämie</a:t>
            </a:r>
          </a:p>
          <a:p>
            <a:pPr eaLnBrk="1" hangingPunct="1"/>
            <a:r>
              <a:rPr lang="de-DE" sz="1400" b="1" noProof="0" dirty="0">
                <a:solidFill>
                  <a:srgbClr val="0000FF"/>
                </a:solidFill>
              </a:rPr>
              <a:t>I</a:t>
            </a:r>
            <a:r>
              <a:rPr lang="de-DE" sz="1400" noProof="0" dirty="0">
                <a:solidFill>
                  <a:srgbClr val="000000"/>
                </a:solidFill>
              </a:rPr>
              <a:t>diopathisch (d. h. ohne Assoziation)</a:t>
            </a:r>
          </a:p>
        </p:txBody>
      </p:sp>
    </p:spTree>
    <p:extLst>
      <p:ext uri="{BB962C8B-B14F-4D97-AF65-F5344CB8AC3E}">
        <p14:creationId xmlns:p14="http://schemas.microsoft.com/office/powerpoint/2010/main" val="1824915921"/>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F210FF-900D-EAD3-AE47-B72F44551D0C}"/>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EAA3560-C044-2345-8D54-38CD941FF56D}"/>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0AB867DD-AE3F-3CAC-A782-D7AD28D3940B}"/>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252</a:t>
            </a:fld>
            <a:endParaRPr lang="de-DE" noProof="0" dirty="0"/>
          </a:p>
        </p:txBody>
      </p:sp>
      <p:sp>
        <p:nvSpPr>
          <p:cNvPr id="5" name="TextBox 4">
            <a:extLst>
              <a:ext uri="{FF2B5EF4-FFF2-40B4-BE49-F238E27FC236}">
                <a16:creationId xmlns:a16="http://schemas.microsoft.com/office/drawing/2014/main" id="{C7E97D0E-9D9B-CD1C-CFA4-F6A33C20AD1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BAAE1C6C-5BA8-2026-1AF5-03029D2C6F02}"/>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68F86813-C136-0CAD-7BB6-0083C5FB7639}"/>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0A9C5EA5-5651-A4E2-4C02-8C871439417C}"/>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4DAA002E-9056-A3E7-A159-01FF88A208A8}"/>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A533C132-4538-395D-8653-DBC22D9316CC}"/>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0000FF"/>
              </a:solidFill>
            </a:endParaRPr>
          </a:p>
          <a:p>
            <a:pPr eaLnBrk="1" hangingPunct="1"/>
            <a:r>
              <a:rPr lang="de-DE" sz="1400" i="1" noProof="0" dirty="0">
                <a:solidFill>
                  <a:srgbClr val="0000FF"/>
                </a:solidFill>
              </a:rPr>
              <a:t>Welcher Anteil der </a:t>
            </a:r>
            <a:r>
              <a:rPr lang="de-DE" sz="1400" i="1" noProof="0" dirty="0" err="1">
                <a:solidFill>
                  <a:srgbClr val="0000FF"/>
                </a:solidFill>
              </a:rPr>
              <a:t>angioiden</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ist mit systemischen Anomalien assoziiert?</a:t>
            </a:r>
          </a:p>
          <a:p>
            <a:pPr eaLnBrk="1" hangingPunct="1"/>
            <a:r>
              <a:rPr lang="de-DE" sz="1400" noProof="0" dirty="0">
                <a:solidFill>
                  <a:srgbClr val="0000FF"/>
                </a:solidFill>
              </a:rPr>
              <a:t>Etwa die Hälfte</a:t>
            </a:r>
          </a:p>
          <a:p>
            <a:pPr eaLnBrk="1" hangingPunct="1"/>
            <a:endParaRPr lang="de-DE" sz="1400" noProof="0" dirty="0">
              <a:solidFill>
                <a:srgbClr val="0000FF"/>
              </a:solidFill>
            </a:endParaRPr>
          </a:p>
          <a:p>
            <a:pPr eaLnBrk="1" hangingPunct="1"/>
            <a:r>
              <a:rPr lang="de-DE" sz="1400" i="1" noProof="0" dirty="0">
                <a:solidFill>
                  <a:srgbClr val="0000FF"/>
                </a:solidFill>
              </a:rPr>
              <a:t>Wie lautet die bekannte Eselsbrücke für die Assoziationen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t>
            </a:r>
            <a:r>
              <a:rPr lang="de-DE" sz="1400" i="1" noProof="0" dirty="0">
                <a:solidFill>
                  <a:srgbClr val="000000"/>
                </a:solidFill>
              </a:rPr>
              <a:t>Welche Assoziationen sind das?</a:t>
            </a:r>
          </a:p>
          <a:p>
            <a:pPr eaLnBrk="1" hangingPunct="1"/>
            <a:r>
              <a:rPr lang="de-DE" sz="1400" b="1" noProof="0" dirty="0">
                <a:solidFill>
                  <a:srgbClr val="0000FF"/>
                </a:solidFill>
              </a:rPr>
              <a:t>P</a:t>
            </a:r>
            <a:r>
              <a:rPr lang="de-DE" sz="1400" noProof="0" dirty="0">
                <a:solidFill>
                  <a:srgbClr val="000000"/>
                </a:solidFill>
              </a:rPr>
              <a:t>seudoxanthoma elasticum (PXE)</a:t>
            </a:r>
          </a:p>
          <a:p>
            <a:pPr eaLnBrk="1" hangingPunct="1"/>
            <a:r>
              <a:rPr lang="de-DE" sz="1400" b="1" noProof="0" dirty="0">
                <a:solidFill>
                  <a:srgbClr val="0000FF"/>
                </a:solidFill>
              </a:rPr>
              <a:t>E</a:t>
            </a:r>
            <a:r>
              <a:rPr lang="de-DE" sz="1400" noProof="0" dirty="0">
                <a:solidFill>
                  <a:srgbClr val="000000"/>
                </a:solidFill>
              </a:rPr>
              <a:t>hlers-Danlos-Syndrom</a:t>
            </a:r>
          </a:p>
          <a:p>
            <a:pPr eaLnBrk="1" hangingPunct="1"/>
            <a:r>
              <a:rPr lang="de-DE" sz="1400" b="1" noProof="0" dirty="0">
                <a:solidFill>
                  <a:srgbClr val="0000FF"/>
                </a:solidFill>
              </a:rPr>
              <a:t>P</a:t>
            </a:r>
            <a:r>
              <a:rPr lang="de-DE" sz="1400" noProof="0" dirty="0">
                <a:solidFill>
                  <a:srgbClr val="000000"/>
                </a:solidFill>
              </a:rPr>
              <a:t>aget-Krankheit</a:t>
            </a:r>
          </a:p>
          <a:p>
            <a:pPr eaLnBrk="1" hangingPunct="1"/>
            <a:r>
              <a:rPr lang="de-DE" sz="1400" b="1" noProof="0" dirty="0" err="1">
                <a:solidFill>
                  <a:srgbClr val="0000FF"/>
                </a:solidFill>
              </a:rPr>
              <a:t>S</a:t>
            </a:r>
            <a:r>
              <a:rPr lang="de-DE" sz="1400" noProof="0" dirty="0" err="1">
                <a:solidFill>
                  <a:srgbClr val="000000"/>
                </a:solidFill>
              </a:rPr>
              <a:t>ichelzellenanäm</a:t>
            </a:r>
            <a:r>
              <a:rPr lang="de-DE" sz="1400" dirty="0" err="1">
                <a:solidFill>
                  <a:srgbClr val="000000"/>
                </a:solidFill>
              </a:rPr>
              <a:t>ie</a:t>
            </a:r>
            <a:endParaRPr lang="de-DE" sz="1400" dirty="0">
              <a:solidFill>
                <a:srgbClr val="000000"/>
              </a:solidFill>
            </a:endParaRPr>
          </a:p>
          <a:p>
            <a:pPr eaLnBrk="1" hangingPunct="1"/>
            <a:r>
              <a:rPr lang="de-DE" sz="1400" b="1" noProof="0" dirty="0">
                <a:solidFill>
                  <a:srgbClr val="0000FF"/>
                </a:solidFill>
              </a:rPr>
              <a:t>I</a:t>
            </a:r>
            <a:r>
              <a:rPr lang="de-DE" sz="1400" noProof="0" dirty="0">
                <a:solidFill>
                  <a:srgbClr val="000000"/>
                </a:solidFill>
              </a:rPr>
              <a:t>diopathisch (d. h. ohne Assoziation)</a:t>
            </a:r>
          </a:p>
        </p:txBody>
      </p:sp>
      <p:sp>
        <p:nvSpPr>
          <p:cNvPr id="7" name="Right Brace 11">
            <a:extLst>
              <a:ext uri="{FF2B5EF4-FFF2-40B4-BE49-F238E27FC236}">
                <a16:creationId xmlns:a16="http://schemas.microsoft.com/office/drawing/2014/main" id="{F01E867F-CD8D-4F14-B768-C77E0B6C9322}"/>
              </a:ext>
            </a:extLst>
          </p:cNvPr>
          <p:cNvSpPr/>
          <p:nvPr/>
        </p:nvSpPr>
        <p:spPr>
          <a:xfrm>
            <a:off x="3619464" y="5029504"/>
            <a:ext cx="152400" cy="84816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8" name="Right Brace 12">
            <a:extLst>
              <a:ext uri="{FF2B5EF4-FFF2-40B4-BE49-F238E27FC236}">
                <a16:creationId xmlns:a16="http://schemas.microsoft.com/office/drawing/2014/main" id="{E54D299E-3CF2-ABF5-1877-ED8E1A424BCB}"/>
              </a:ext>
            </a:extLst>
          </p:cNvPr>
          <p:cNvSpPr/>
          <p:nvPr/>
        </p:nvSpPr>
        <p:spPr>
          <a:xfrm>
            <a:off x="3619464" y="5877666"/>
            <a:ext cx="152400" cy="26405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10" name="TextBox 13">
            <a:extLst>
              <a:ext uri="{FF2B5EF4-FFF2-40B4-BE49-F238E27FC236}">
                <a16:creationId xmlns:a16="http://schemas.microsoft.com/office/drawing/2014/main" id="{9B3A2F7A-4C3E-7B71-22E9-070A8AC0D22D}"/>
              </a:ext>
            </a:extLst>
          </p:cNvPr>
          <p:cNvSpPr txBox="1"/>
          <p:nvPr/>
        </p:nvSpPr>
        <p:spPr>
          <a:xfrm>
            <a:off x="3879841" y="5757963"/>
            <a:ext cx="4360489" cy="307777"/>
          </a:xfrm>
          <a:prstGeom prst="rect">
            <a:avLst/>
          </a:prstGeom>
          <a:noFill/>
        </p:spPr>
        <p:txBody>
          <a:bodyPr wrap="square" lIns="25400" tIns="12700" rIns="25400" bIns="12700" rtlCol="0">
            <a:spAutoFit/>
          </a:bodyPr>
          <a:lstStyle/>
          <a:p>
            <a:r>
              <a:rPr lang="de-DE" sz="1200" noProof="0" dirty="0"/>
              <a:t>~50 % der Fälle weisen keinen bekannten systemischen Zusammenhang auf</a:t>
            </a:r>
          </a:p>
        </p:txBody>
      </p:sp>
      <p:sp>
        <p:nvSpPr>
          <p:cNvPr id="11" name="TextBox 19">
            <a:extLst>
              <a:ext uri="{FF2B5EF4-FFF2-40B4-BE49-F238E27FC236}">
                <a16:creationId xmlns:a16="http://schemas.microsoft.com/office/drawing/2014/main" id="{39FD526C-7931-0E1B-169B-1A4D7897F6FE}"/>
              </a:ext>
            </a:extLst>
          </p:cNvPr>
          <p:cNvSpPr txBox="1"/>
          <p:nvPr/>
        </p:nvSpPr>
        <p:spPr>
          <a:xfrm>
            <a:off x="3879841" y="5224367"/>
            <a:ext cx="4030270" cy="307777"/>
          </a:xfrm>
          <a:prstGeom prst="rect">
            <a:avLst/>
          </a:prstGeom>
          <a:noFill/>
        </p:spPr>
        <p:txBody>
          <a:bodyPr wrap="square" lIns="25400" tIns="12700" rIns="25400" bIns="12700" rtlCol="0">
            <a:spAutoFit/>
          </a:bodyPr>
          <a:lstStyle/>
          <a:p>
            <a:r>
              <a:rPr lang="de-DE" sz="1200" noProof="0" dirty="0"/>
              <a:t>~50 % der Fälle stehen mit einer der folgenden Erkrankungen in Zusammenhang</a:t>
            </a:r>
          </a:p>
        </p:txBody>
      </p:sp>
      <p:sp>
        <p:nvSpPr>
          <p:cNvPr id="12" name="Rectangle 20">
            <a:extLst>
              <a:ext uri="{FF2B5EF4-FFF2-40B4-BE49-F238E27FC236}">
                <a16:creationId xmlns:a16="http://schemas.microsoft.com/office/drawing/2014/main" id="{99041CD8-B8A5-0B42-CDFB-0AD3EFCC4141}"/>
              </a:ext>
            </a:extLst>
          </p:cNvPr>
          <p:cNvSpPr/>
          <p:nvPr/>
        </p:nvSpPr>
        <p:spPr>
          <a:xfrm>
            <a:off x="3901854" y="5224367"/>
            <a:ext cx="278257" cy="1992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rPr>
              <a:t>#</a:t>
            </a:r>
          </a:p>
        </p:txBody>
      </p:sp>
      <p:sp>
        <p:nvSpPr>
          <p:cNvPr id="13" name="Rectangle 20">
            <a:extLst>
              <a:ext uri="{FF2B5EF4-FFF2-40B4-BE49-F238E27FC236}">
                <a16:creationId xmlns:a16="http://schemas.microsoft.com/office/drawing/2014/main" id="{BE907B03-474D-3626-9306-9A7640035883}"/>
              </a:ext>
            </a:extLst>
          </p:cNvPr>
          <p:cNvSpPr/>
          <p:nvPr/>
        </p:nvSpPr>
        <p:spPr>
          <a:xfrm>
            <a:off x="3901854" y="5751418"/>
            <a:ext cx="278257" cy="1992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rPr>
              <a:t>#</a:t>
            </a:r>
          </a:p>
        </p:txBody>
      </p:sp>
    </p:spTree>
    <p:extLst>
      <p:ext uri="{BB962C8B-B14F-4D97-AF65-F5344CB8AC3E}">
        <p14:creationId xmlns:p14="http://schemas.microsoft.com/office/powerpoint/2010/main" val="3969642026"/>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C0F65E-61CD-F6D5-7021-D16A484110A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EC448A74-8BD3-E2D0-3064-656E9921E03D}"/>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0FE9121D-BF0E-A5EB-E747-4CA3C754201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253</a:t>
            </a:fld>
            <a:endParaRPr lang="de-DE" noProof="0" dirty="0"/>
          </a:p>
        </p:txBody>
      </p:sp>
      <p:sp>
        <p:nvSpPr>
          <p:cNvPr id="5" name="TextBox 4">
            <a:extLst>
              <a:ext uri="{FF2B5EF4-FFF2-40B4-BE49-F238E27FC236}">
                <a16:creationId xmlns:a16="http://schemas.microsoft.com/office/drawing/2014/main" id="{68E98965-DD3D-581B-7351-36B09F8E97D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671884A4-6F7F-8B8A-C3AA-CECE4440E3F5}"/>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A6732905-B113-2888-1136-E0C3F2F39990}"/>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E964228F-B0D6-976D-E26C-EA9254A57A2F}"/>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9A1E664E-F74C-14FF-66ED-CEDD654DAAB7}"/>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EEF2A897-DC5F-6156-5B3E-10C95DC0DD16}"/>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rgbClr val="0000FF"/>
                </a:solidFill>
              </a:rPr>
              <a:t>Wie sieht das klassische Fundus-Bild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aus?</a:t>
            </a:r>
          </a:p>
          <a:p>
            <a:pPr eaLnBrk="1" hangingPunct="1"/>
            <a:r>
              <a:rPr lang="de-DE" sz="1400" b="1" noProof="0" dirty="0">
                <a:solidFill>
                  <a:srgbClr val="FF0000"/>
                </a:solidFill>
              </a:rPr>
              <a:t>Rot</a:t>
            </a:r>
            <a:r>
              <a:rPr lang="de-DE" sz="1400" b="1" noProof="0" dirty="0">
                <a:solidFill>
                  <a:schemeClr val="accent1">
                    <a:lumMod val="50000"/>
                  </a:schemeClr>
                </a:solidFill>
              </a:rPr>
              <a:t>braune</a:t>
            </a:r>
            <a:r>
              <a:rPr lang="de-DE" sz="1400" b="1" noProof="0" dirty="0">
                <a:solidFill>
                  <a:srgbClr val="0000FF"/>
                </a:solidFill>
              </a:rPr>
              <a:t> </a:t>
            </a:r>
            <a:r>
              <a:rPr lang="de-DE" sz="1400" noProof="0" dirty="0">
                <a:solidFill>
                  <a:srgbClr val="0000FF"/>
                </a:solidFill>
              </a:rPr>
              <a:t>Linien, die radiär von der </a:t>
            </a:r>
            <a:r>
              <a:rPr lang="de-DE" sz="1400" noProof="0" dirty="0" err="1">
                <a:solidFill>
                  <a:srgbClr val="0000FF"/>
                </a:solidFill>
              </a:rPr>
              <a:t>peripapillären</a:t>
            </a:r>
            <a:r>
              <a:rPr lang="de-DE" sz="1400" noProof="0" dirty="0">
                <a:solidFill>
                  <a:srgbClr val="0000FF"/>
                </a:solidFill>
              </a:rPr>
              <a:t> Region ausgehen; diese Linien repräsentieren Risse in der Bruch-Membran.</a:t>
            </a:r>
          </a:p>
          <a:p>
            <a:pPr eaLnBrk="1" hangingPunct="1"/>
            <a:endParaRPr lang="de-DE" sz="1400" noProof="0" dirty="0">
              <a:solidFill>
                <a:srgbClr val="0000FF"/>
              </a:solidFill>
            </a:endParaRPr>
          </a:p>
          <a:p>
            <a:pPr eaLnBrk="1" hangingPunct="1"/>
            <a:r>
              <a:rPr lang="de-DE" sz="1400" i="1" noProof="0" dirty="0">
                <a:solidFill>
                  <a:srgbClr val="0000FF"/>
                </a:solidFill>
              </a:rPr>
              <a:t>Welcher Anteil der </a:t>
            </a:r>
            <a:r>
              <a:rPr lang="de-DE" sz="1400" i="1" noProof="0" dirty="0" err="1">
                <a:solidFill>
                  <a:srgbClr val="0000FF"/>
                </a:solidFill>
              </a:rPr>
              <a:t>angioiden</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ist mit systemischen Anomalien assoziiert?</a:t>
            </a:r>
          </a:p>
          <a:p>
            <a:pPr eaLnBrk="1" hangingPunct="1"/>
            <a:r>
              <a:rPr lang="de-DE" sz="1400" noProof="0" dirty="0">
                <a:solidFill>
                  <a:srgbClr val="0000FF"/>
                </a:solidFill>
              </a:rPr>
              <a:t>Etwa die Hälfte</a:t>
            </a:r>
          </a:p>
          <a:p>
            <a:pPr eaLnBrk="1" hangingPunct="1"/>
            <a:endParaRPr lang="de-DE" sz="1400" noProof="0" dirty="0">
              <a:solidFill>
                <a:srgbClr val="0000FF"/>
              </a:solidFill>
            </a:endParaRPr>
          </a:p>
          <a:p>
            <a:pPr eaLnBrk="1" hangingPunct="1"/>
            <a:r>
              <a:rPr lang="de-DE" sz="1400" i="1" noProof="0" dirty="0">
                <a:solidFill>
                  <a:srgbClr val="0000FF"/>
                </a:solidFill>
              </a:rPr>
              <a:t>Wie lautet die bekannte Eselsbrücke für die Assoziationen von </a:t>
            </a:r>
            <a:r>
              <a:rPr lang="de-DE" sz="1400" i="1" noProof="0" dirty="0" err="1">
                <a:solidFill>
                  <a:srgbClr val="0000FF"/>
                </a:solidFill>
              </a:rPr>
              <a:t>Angioid</a:t>
            </a:r>
            <a:r>
              <a:rPr lang="de-DE" sz="1400" i="1" noProof="0" dirty="0">
                <a:solidFill>
                  <a:srgbClr val="0000FF"/>
                </a:solidFill>
              </a:rPr>
              <a:t> </a:t>
            </a:r>
            <a:r>
              <a:rPr lang="de-DE" sz="1400" i="1" noProof="0" dirty="0" err="1">
                <a:solidFill>
                  <a:srgbClr val="0000FF"/>
                </a:solidFill>
              </a:rPr>
              <a:t>streaks</a:t>
            </a:r>
            <a:r>
              <a:rPr lang="de-DE" sz="1400" i="1" noProof="0" dirty="0">
                <a:solidFill>
                  <a:srgbClr val="0000FF"/>
                </a:solidFill>
              </a:rPr>
              <a:t>? </a:t>
            </a:r>
            <a:r>
              <a:rPr lang="de-DE" sz="1400" i="1" noProof="0" dirty="0">
                <a:solidFill>
                  <a:srgbClr val="000000"/>
                </a:solidFill>
              </a:rPr>
              <a:t>Welche Assoziationen sind das?</a:t>
            </a:r>
          </a:p>
          <a:p>
            <a:pPr eaLnBrk="1" hangingPunct="1"/>
            <a:r>
              <a:rPr lang="de-DE" sz="1400" b="1" noProof="0" dirty="0">
                <a:solidFill>
                  <a:srgbClr val="0000FF"/>
                </a:solidFill>
              </a:rPr>
              <a:t>P</a:t>
            </a:r>
            <a:r>
              <a:rPr lang="de-DE" sz="1400" noProof="0" dirty="0">
                <a:solidFill>
                  <a:srgbClr val="000000"/>
                </a:solidFill>
              </a:rPr>
              <a:t>seudoxanthoma elasticum (PXE)</a:t>
            </a:r>
          </a:p>
          <a:p>
            <a:pPr eaLnBrk="1" hangingPunct="1"/>
            <a:r>
              <a:rPr lang="de-DE" sz="1400" b="1" noProof="0" dirty="0">
                <a:solidFill>
                  <a:srgbClr val="0000FF"/>
                </a:solidFill>
              </a:rPr>
              <a:t>E</a:t>
            </a:r>
            <a:r>
              <a:rPr lang="de-DE" sz="1400" noProof="0" dirty="0">
                <a:solidFill>
                  <a:srgbClr val="000000"/>
                </a:solidFill>
              </a:rPr>
              <a:t>hlers-Danlos-Syndrom</a:t>
            </a:r>
          </a:p>
          <a:p>
            <a:pPr eaLnBrk="1" hangingPunct="1"/>
            <a:r>
              <a:rPr lang="de-DE" sz="1400" b="1" noProof="0" dirty="0">
                <a:solidFill>
                  <a:srgbClr val="0000FF"/>
                </a:solidFill>
              </a:rPr>
              <a:t>P</a:t>
            </a:r>
            <a:r>
              <a:rPr lang="de-DE" sz="1400" noProof="0" dirty="0">
                <a:solidFill>
                  <a:srgbClr val="000000"/>
                </a:solidFill>
              </a:rPr>
              <a:t>aget-Krankheit</a:t>
            </a:r>
          </a:p>
          <a:p>
            <a:pPr eaLnBrk="1" hangingPunct="1"/>
            <a:r>
              <a:rPr lang="de-DE" sz="1400" b="1" noProof="0" dirty="0">
                <a:solidFill>
                  <a:srgbClr val="0000FF"/>
                </a:solidFill>
              </a:rPr>
              <a:t>S</a:t>
            </a:r>
            <a:r>
              <a:rPr lang="de-DE" sz="1400" noProof="0" dirty="0">
                <a:solidFill>
                  <a:srgbClr val="000000"/>
                </a:solidFill>
              </a:rPr>
              <a:t>ichelzellenanämie</a:t>
            </a:r>
          </a:p>
          <a:p>
            <a:pPr eaLnBrk="1" hangingPunct="1"/>
            <a:r>
              <a:rPr lang="de-DE" sz="1400" b="1" noProof="0" dirty="0">
                <a:solidFill>
                  <a:srgbClr val="0000FF"/>
                </a:solidFill>
              </a:rPr>
              <a:t>I</a:t>
            </a:r>
            <a:r>
              <a:rPr lang="de-DE" sz="1400" noProof="0" dirty="0">
                <a:solidFill>
                  <a:srgbClr val="000000"/>
                </a:solidFill>
              </a:rPr>
              <a:t>diopathisch (d. h. ohne Assoziation)</a:t>
            </a:r>
          </a:p>
        </p:txBody>
      </p:sp>
      <p:sp>
        <p:nvSpPr>
          <p:cNvPr id="7" name="Right Brace 11">
            <a:extLst>
              <a:ext uri="{FF2B5EF4-FFF2-40B4-BE49-F238E27FC236}">
                <a16:creationId xmlns:a16="http://schemas.microsoft.com/office/drawing/2014/main" id="{F5B21FF5-2B65-8E55-FE69-CB6FE27E230F}"/>
              </a:ext>
            </a:extLst>
          </p:cNvPr>
          <p:cNvSpPr/>
          <p:nvPr/>
        </p:nvSpPr>
        <p:spPr>
          <a:xfrm>
            <a:off x="3619464" y="5029504"/>
            <a:ext cx="152400" cy="84816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8" name="Right Brace 12">
            <a:extLst>
              <a:ext uri="{FF2B5EF4-FFF2-40B4-BE49-F238E27FC236}">
                <a16:creationId xmlns:a16="http://schemas.microsoft.com/office/drawing/2014/main" id="{F2039FE2-E65C-B69C-8BDC-D2EA539454F2}"/>
              </a:ext>
            </a:extLst>
          </p:cNvPr>
          <p:cNvSpPr/>
          <p:nvPr/>
        </p:nvSpPr>
        <p:spPr>
          <a:xfrm>
            <a:off x="3619464" y="5877666"/>
            <a:ext cx="152400" cy="264052"/>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10" name="TextBox 13">
            <a:extLst>
              <a:ext uri="{FF2B5EF4-FFF2-40B4-BE49-F238E27FC236}">
                <a16:creationId xmlns:a16="http://schemas.microsoft.com/office/drawing/2014/main" id="{9A557C6C-65CF-CE1A-CD4D-76CAE8FAC631}"/>
              </a:ext>
            </a:extLst>
          </p:cNvPr>
          <p:cNvSpPr txBox="1"/>
          <p:nvPr/>
        </p:nvSpPr>
        <p:spPr>
          <a:xfrm>
            <a:off x="3879841" y="5757963"/>
            <a:ext cx="4360489" cy="307777"/>
          </a:xfrm>
          <a:prstGeom prst="rect">
            <a:avLst/>
          </a:prstGeom>
          <a:noFill/>
        </p:spPr>
        <p:txBody>
          <a:bodyPr wrap="square" lIns="25400" tIns="12700" rIns="25400" bIns="12700" rtlCol="0">
            <a:spAutoFit/>
          </a:bodyPr>
          <a:lstStyle/>
          <a:p>
            <a:r>
              <a:rPr lang="de-DE" sz="1200" noProof="0" dirty="0"/>
              <a:t>~50 % der Fälle weisen keinen bekannten systemischen Zusammenhang auf</a:t>
            </a:r>
          </a:p>
        </p:txBody>
      </p:sp>
      <p:sp>
        <p:nvSpPr>
          <p:cNvPr id="11" name="TextBox 19">
            <a:extLst>
              <a:ext uri="{FF2B5EF4-FFF2-40B4-BE49-F238E27FC236}">
                <a16:creationId xmlns:a16="http://schemas.microsoft.com/office/drawing/2014/main" id="{E7052EC7-A4E6-4927-854F-B52F0CFC0325}"/>
              </a:ext>
            </a:extLst>
          </p:cNvPr>
          <p:cNvSpPr txBox="1"/>
          <p:nvPr/>
        </p:nvSpPr>
        <p:spPr>
          <a:xfrm>
            <a:off x="3879841" y="5224367"/>
            <a:ext cx="4030270" cy="307777"/>
          </a:xfrm>
          <a:prstGeom prst="rect">
            <a:avLst/>
          </a:prstGeom>
          <a:noFill/>
        </p:spPr>
        <p:txBody>
          <a:bodyPr wrap="square" lIns="25400" tIns="12700" rIns="25400" bIns="12700" rtlCol="0">
            <a:spAutoFit/>
          </a:bodyPr>
          <a:lstStyle/>
          <a:p>
            <a:r>
              <a:rPr lang="de-DE" sz="1200" noProof="0" dirty="0"/>
              <a:t>~50 % der Fälle stehen mit einer der folgenden Erkrankungen in Zusammenhang</a:t>
            </a:r>
          </a:p>
        </p:txBody>
      </p:sp>
    </p:spTree>
    <p:extLst>
      <p:ext uri="{BB962C8B-B14F-4D97-AF65-F5344CB8AC3E}">
        <p14:creationId xmlns:p14="http://schemas.microsoft.com/office/powerpoint/2010/main" val="181442020"/>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C57664-0970-6A52-03A4-9A8479E68F1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39474CB5-5308-337D-99F1-68F7738D9BFE}"/>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E623B4C4-D30A-EEA8-D255-768ACD5204BA}"/>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254</a:t>
            </a:fld>
            <a:endParaRPr lang="de-DE" noProof="0" dirty="0"/>
          </a:p>
        </p:txBody>
      </p:sp>
      <p:sp>
        <p:nvSpPr>
          <p:cNvPr id="5" name="TextBox 4">
            <a:extLst>
              <a:ext uri="{FF2B5EF4-FFF2-40B4-BE49-F238E27FC236}">
                <a16:creationId xmlns:a16="http://schemas.microsoft.com/office/drawing/2014/main" id="{CCA2F2E0-89BE-D9D5-C462-517D7741C0B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8AEAF79A-6DAF-B422-ED9F-315C9CB0E24F}"/>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4D7E1C26-A6E3-2F72-1357-F1C28094A0AC}"/>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A10481B3-7161-B8C8-1E99-E65FC110C51C}"/>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3A6DD541-7814-71FD-10F4-ED8256BF21CF}"/>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C0A4D505-50E4-C795-FACD-4A83942737C1}"/>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i="1" noProof="0" dirty="0">
                <a:solidFill>
                  <a:srgbClr val="0000FF"/>
                </a:solidFill>
              </a:rPr>
              <a:t>P</a:t>
            </a:r>
            <a:r>
              <a:rPr lang="de-DE" sz="1400" i="1" noProof="0" dirty="0">
                <a:solidFill>
                  <a:srgbClr val="000000"/>
                </a:solidFill>
              </a:rPr>
              <a:t>seudoxanthoma elasticum (PXE)?</a:t>
            </a:r>
          </a:p>
          <a:p>
            <a:pPr eaLnBrk="1" hangingPunct="1"/>
            <a:r>
              <a:rPr lang="de-DE" sz="1400" b="1" i="1" noProof="0" dirty="0">
                <a:solidFill>
                  <a:srgbClr val="0000FF"/>
                </a:solidFill>
              </a:rPr>
              <a:t>E</a:t>
            </a:r>
            <a:r>
              <a:rPr lang="de-DE" sz="1400" i="1" noProof="0" dirty="0">
                <a:solidFill>
                  <a:srgbClr val="000000"/>
                </a:solidFill>
              </a:rPr>
              <a:t>hlers-</a:t>
            </a:r>
            <a:r>
              <a:rPr lang="de-DE" sz="1400" i="1" noProof="0" dirty="0" err="1">
                <a:solidFill>
                  <a:srgbClr val="000000"/>
                </a:solidFill>
              </a:rPr>
              <a:t>Danlos</a:t>
            </a:r>
            <a:r>
              <a:rPr lang="de-DE" sz="1400" i="1" noProof="0" dirty="0">
                <a:solidFill>
                  <a:srgbClr val="000000"/>
                </a:solidFill>
              </a:rPr>
              <a:t>-Syndrom?</a:t>
            </a:r>
          </a:p>
          <a:p>
            <a:pPr eaLnBrk="1" hangingPunct="1"/>
            <a:r>
              <a:rPr lang="de-DE" sz="1400" b="1" i="1" noProof="0" dirty="0">
                <a:solidFill>
                  <a:srgbClr val="0000FF"/>
                </a:solidFill>
              </a:rPr>
              <a:t>P</a:t>
            </a:r>
            <a:r>
              <a:rPr lang="de-DE" sz="1400" i="1" noProof="0" dirty="0">
                <a:solidFill>
                  <a:srgbClr val="000000"/>
                </a:solidFill>
              </a:rPr>
              <a:t>aget-Krankheit?</a:t>
            </a:r>
          </a:p>
          <a:p>
            <a:pPr eaLnBrk="1" hangingPunct="1"/>
            <a:r>
              <a:rPr lang="de-DE" sz="1400" b="1" i="1" noProof="0" dirty="0" err="1">
                <a:solidFill>
                  <a:srgbClr val="0000FF"/>
                </a:solidFill>
              </a:rPr>
              <a:t>S</a:t>
            </a:r>
            <a:r>
              <a:rPr lang="de-DE" sz="1400" i="1" noProof="0" dirty="0" err="1">
                <a:solidFill>
                  <a:srgbClr val="000000"/>
                </a:solidFill>
              </a:rPr>
              <a:t>ichelzellenanämie?</a:t>
            </a:r>
            <a:r>
              <a:rPr lang="de-DE" sz="1400" b="1" i="1" noProof="0" dirty="0" err="1">
                <a:solidFill>
                  <a:srgbClr val="FF99FF"/>
                </a:solidFill>
              </a:rPr>
              <a:t>ie</a:t>
            </a:r>
            <a:endParaRPr lang="de-DE" sz="1400" b="1" i="1" noProof="0" dirty="0">
              <a:solidFill>
                <a:srgbClr val="FF99FF"/>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73D36AAE-A477-3781-AE25-68A7DC9F8315}"/>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0000FF"/>
                </a:solidFill>
              </a:rPr>
              <a:t>Welche Erkrankung weist den stärksten Zusammenhang mit angioiden Streifen auf?</a:t>
            </a:r>
          </a:p>
          <a:p>
            <a:r>
              <a:rPr lang="de-DE" sz="1400" noProof="0" dirty="0">
                <a:solidFill>
                  <a:srgbClr val="FFFF00"/>
                </a:solidFill>
              </a:rPr>
              <a:t>PXE, mit großem Abstand</a:t>
            </a:r>
          </a:p>
        </p:txBody>
      </p:sp>
    </p:spTree>
    <p:extLst>
      <p:ext uri="{BB962C8B-B14F-4D97-AF65-F5344CB8AC3E}">
        <p14:creationId xmlns:p14="http://schemas.microsoft.com/office/powerpoint/2010/main" val="2528823307"/>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967B6E-2741-7AAF-8A6E-CF2E7C5117D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0769D6C6-215E-53CB-78B5-51C549C08016}"/>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8C81FAB7-358F-5209-0C8A-ADB2CF4F5676}"/>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255</a:t>
            </a:fld>
            <a:endParaRPr lang="de-DE" noProof="0" dirty="0"/>
          </a:p>
        </p:txBody>
      </p:sp>
      <p:sp>
        <p:nvSpPr>
          <p:cNvPr id="5" name="TextBox 4">
            <a:extLst>
              <a:ext uri="{FF2B5EF4-FFF2-40B4-BE49-F238E27FC236}">
                <a16:creationId xmlns:a16="http://schemas.microsoft.com/office/drawing/2014/main" id="{22CF7809-614F-6EAC-73F3-AE8E4FB63F9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ABDA0219-8B23-A090-33AA-FCF619DC56B2}"/>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EB9799CB-AE91-8987-F0FA-569715BE82A7}"/>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6FEE74A6-E4E5-385A-D184-9C8FA44B8327}"/>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68465A76-AF1D-F802-9C14-0046F192BF8D}"/>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76F99F6D-8735-1E2A-2251-225121498604}"/>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3214C236-3CE6-3A36-2B9F-EC973B1B47FC}"/>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0000FF"/>
                </a:solidFill>
              </a:rPr>
              <a:t>Welche Erkrankung weist den stärksten Zusammenhang mit angioiden Streifen auf?</a:t>
            </a:r>
          </a:p>
          <a:p>
            <a:r>
              <a:rPr lang="de-DE" sz="1400" noProof="0" dirty="0">
                <a:solidFill>
                  <a:srgbClr val="0000FF"/>
                </a:solidFill>
              </a:rPr>
              <a:t>PXE, mit großem Abstand</a:t>
            </a:r>
          </a:p>
        </p:txBody>
      </p:sp>
    </p:spTree>
    <p:extLst>
      <p:ext uri="{BB962C8B-B14F-4D97-AF65-F5344CB8AC3E}">
        <p14:creationId xmlns:p14="http://schemas.microsoft.com/office/powerpoint/2010/main" val="1566654932"/>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BE1D9F-6548-C3A9-AA93-CA45542618E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6AA8175A-B777-9754-839B-E9C28C99AE96}"/>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A75C10F5-FCF7-366C-AA59-B5FCEE74D22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256</a:t>
            </a:fld>
            <a:endParaRPr lang="de-DE" noProof="0" dirty="0"/>
          </a:p>
        </p:txBody>
      </p:sp>
      <p:sp>
        <p:nvSpPr>
          <p:cNvPr id="5" name="TextBox 4">
            <a:extLst>
              <a:ext uri="{FF2B5EF4-FFF2-40B4-BE49-F238E27FC236}">
                <a16:creationId xmlns:a16="http://schemas.microsoft.com/office/drawing/2014/main" id="{3DDA1E4F-2D5E-FFA0-C180-1E501829182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4E8F7417-DBEA-332A-9CF5-87FACAF60450}"/>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8CAEB5ED-988D-F221-70AD-92F4B955F8FC}"/>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C3B09E82-BE97-90A8-6C94-F47DB2A9AE1C}"/>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DA406F14-DD48-12C2-DF7B-5F248A92140D}"/>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F8A6C1B0-13A6-CE0A-AFA7-D9858A266D45}"/>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483AB926-6754-B62F-AE08-0EB865E86699}"/>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8" name="Oval 13">
            <a:extLst>
              <a:ext uri="{FF2B5EF4-FFF2-40B4-BE49-F238E27FC236}">
                <a16:creationId xmlns:a16="http://schemas.microsoft.com/office/drawing/2014/main" id="{71251CC5-1618-E871-D29A-82F3E8A85AF5}"/>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Text Box 10">
            <a:extLst>
              <a:ext uri="{FF2B5EF4-FFF2-40B4-BE49-F238E27FC236}">
                <a16:creationId xmlns:a16="http://schemas.microsoft.com/office/drawing/2014/main" id="{60146D9B-1A72-0EB8-D184-EF9EE34E0C6F}"/>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bg1"/>
                </a:solidFill>
              </a:rPr>
              <a:t>Welche anderen Organsysteme sind bei PXE betroffen?</a:t>
            </a:r>
          </a:p>
          <a:p>
            <a:pPr eaLnBrk="1" hangingPunct="1">
              <a:spcBef>
                <a:spcPct val="0"/>
              </a:spcBef>
              <a:buClrTx/>
              <a:buSzTx/>
              <a:buFontTx/>
              <a:buNone/>
            </a:pPr>
            <a:r>
              <a:rPr lang="de-DE" sz="1400" noProof="0" dirty="0">
                <a:solidFill>
                  <a:schemeClr val="bg1"/>
                </a:solidFill>
              </a:rPr>
              <a:t>--</a:t>
            </a:r>
            <a:r>
              <a:rPr lang="de-DE" sz="1400" b="1" i="1" noProof="0" dirty="0">
                <a:solidFill>
                  <a:schemeClr val="bg1"/>
                </a:solidFill>
              </a:rPr>
              <a:t>?</a:t>
            </a:r>
          </a:p>
          <a:p>
            <a:pPr eaLnBrk="1" hangingPunct="1">
              <a:spcBef>
                <a:spcPct val="0"/>
              </a:spcBef>
              <a:buClrTx/>
              <a:buSzTx/>
              <a:buFontTx/>
              <a:buNone/>
            </a:pPr>
            <a:r>
              <a:rPr lang="de-DE" sz="1400" noProof="0" dirty="0">
                <a:solidFill>
                  <a:schemeClr val="bg1"/>
                </a:solidFill>
              </a:rPr>
              <a:t>--</a:t>
            </a:r>
            <a:r>
              <a:rPr lang="de-DE" sz="1400" b="1" i="1" noProof="0" dirty="0">
                <a:solidFill>
                  <a:schemeClr val="bg1"/>
                </a:solidFill>
              </a:rPr>
              <a:t>?</a:t>
            </a:r>
          </a:p>
          <a:p>
            <a:pPr eaLnBrk="1" hangingPunct="1">
              <a:spcBef>
                <a:spcPct val="0"/>
              </a:spcBef>
              <a:buClrTx/>
              <a:buSzTx/>
              <a:buFontTx/>
              <a:buNone/>
            </a:pPr>
            <a:r>
              <a:rPr lang="de-DE" sz="1400" noProof="0" dirty="0">
                <a:solidFill>
                  <a:schemeClr val="bg1"/>
                </a:solidFill>
              </a:rPr>
              <a:t>--</a:t>
            </a:r>
            <a:r>
              <a:rPr lang="de-DE" sz="1400" b="1" i="1" noProof="0" dirty="0">
                <a:solidFill>
                  <a:schemeClr val="bg1"/>
                </a:solidFill>
              </a:rPr>
              <a:t>?</a:t>
            </a:r>
          </a:p>
          <a:p>
            <a:pPr eaLnBrk="1" hangingPunct="1">
              <a:spcBef>
                <a:spcPct val="0"/>
              </a:spcBef>
              <a:buClrTx/>
              <a:buSzTx/>
              <a:buFontTx/>
              <a:buNone/>
            </a:pPr>
            <a:r>
              <a:rPr lang="de-DE" sz="1400" noProof="0" dirty="0">
                <a:solidFill>
                  <a:schemeClr val="bg1"/>
                </a:solidFill>
              </a:rPr>
              <a:t>--Auge</a:t>
            </a:r>
          </a:p>
        </p:txBody>
      </p:sp>
    </p:spTree>
    <p:extLst>
      <p:ext uri="{BB962C8B-B14F-4D97-AF65-F5344CB8AC3E}">
        <p14:creationId xmlns:p14="http://schemas.microsoft.com/office/powerpoint/2010/main" val="1833809732"/>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34C229-7074-507B-1066-0954AA2031F3}"/>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19BC1F19-D7FB-878D-9DED-02C5C8D712AF}"/>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FEB7000A-2FAF-4CD8-2DB2-A2D4FCC39F6A}"/>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257</a:t>
            </a:fld>
            <a:endParaRPr lang="de-DE" noProof="0" dirty="0"/>
          </a:p>
        </p:txBody>
      </p:sp>
      <p:sp>
        <p:nvSpPr>
          <p:cNvPr id="5" name="TextBox 4">
            <a:extLst>
              <a:ext uri="{FF2B5EF4-FFF2-40B4-BE49-F238E27FC236}">
                <a16:creationId xmlns:a16="http://schemas.microsoft.com/office/drawing/2014/main" id="{78E621D3-4E57-9D7F-C91D-3913DD3468C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2CB0A88C-D031-672C-F715-87E928FAE56D}"/>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8F77FCAE-60DB-C325-81B7-83DBCE6FDF62}"/>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B676CC19-C244-AA69-CDDD-93D4C06A06DA}"/>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CDFB45D9-E4F9-86C4-C7F8-6678258B297C}"/>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26D5C8C6-5E95-632F-0B38-4157C4C72E7C}"/>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0668CD10-525C-77C6-3BF2-ABB9E049F2C9}"/>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6E2C42A9-B721-D923-C4B8-A4C18C16C4A9}"/>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bg1"/>
                </a:solidFill>
              </a:rPr>
              <a:t>Welche anderen Organsysteme sind bei PXE betroffen?</a:t>
            </a:r>
          </a:p>
          <a:p>
            <a:pPr eaLnBrk="1" hangingPunct="1">
              <a:spcBef>
                <a:spcPct val="0"/>
              </a:spcBef>
              <a:buClrTx/>
              <a:buSzTx/>
              <a:buFontTx/>
              <a:buNone/>
            </a:pPr>
            <a:r>
              <a:rPr lang="de-DE" sz="1400" noProof="0" dirty="0">
                <a:solidFill>
                  <a:schemeClr val="bg1"/>
                </a:solidFill>
              </a:rPr>
              <a:t>--Haut</a:t>
            </a:r>
          </a:p>
          <a:p>
            <a:pPr eaLnBrk="1" hangingPunct="1">
              <a:spcBef>
                <a:spcPct val="0"/>
              </a:spcBef>
              <a:buClrTx/>
              <a:buSzTx/>
              <a:buFontTx/>
              <a:buNone/>
            </a:pPr>
            <a:r>
              <a:rPr lang="de-DE" sz="1400" noProof="0" dirty="0">
                <a:solidFill>
                  <a:schemeClr val="bg1"/>
                </a:solidFill>
              </a:rPr>
              <a:t>--Gefäßsystem</a:t>
            </a:r>
          </a:p>
          <a:p>
            <a:pPr eaLnBrk="1" hangingPunct="1">
              <a:spcBef>
                <a:spcPct val="0"/>
              </a:spcBef>
              <a:buClrTx/>
              <a:buSzTx/>
              <a:buFontTx/>
              <a:buNone/>
            </a:pPr>
            <a:r>
              <a:rPr lang="de-DE" sz="1400" noProof="0" dirty="0">
                <a:solidFill>
                  <a:schemeClr val="bg1"/>
                </a:solidFill>
              </a:rPr>
              <a:t>--Magen-Darm-Trakt</a:t>
            </a:r>
          </a:p>
          <a:p>
            <a:pPr eaLnBrk="1" hangingPunct="1">
              <a:spcBef>
                <a:spcPct val="0"/>
              </a:spcBef>
              <a:buClrTx/>
              <a:buSzTx/>
              <a:buFontTx/>
              <a:buNone/>
            </a:pPr>
            <a:r>
              <a:rPr lang="de-DE" sz="1400" noProof="0" dirty="0">
                <a:solidFill>
                  <a:schemeClr val="bg1"/>
                </a:solidFill>
              </a:rPr>
              <a:t>--Auge</a:t>
            </a:r>
          </a:p>
        </p:txBody>
      </p:sp>
      <p:sp>
        <p:nvSpPr>
          <p:cNvPr id="8" name="Oval 13">
            <a:extLst>
              <a:ext uri="{FF2B5EF4-FFF2-40B4-BE49-F238E27FC236}">
                <a16:creationId xmlns:a16="http://schemas.microsoft.com/office/drawing/2014/main" id="{54C9CC37-242D-99BB-FE19-A8A97BC093AA}"/>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037673417"/>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8AFB25-6165-BA4E-E901-3FFADB9188B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D9B6BA67-4433-82C5-5029-81C31B97F42E}"/>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BB2A5FB-7925-6F47-F05B-3CA67FABCE7F}"/>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258</a:t>
            </a:fld>
            <a:endParaRPr lang="de-DE" noProof="0" dirty="0"/>
          </a:p>
        </p:txBody>
      </p:sp>
      <p:sp>
        <p:nvSpPr>
          <p:cNvPr id="5" name="TextBox 4">
            <a:extLst>
              <a:ext uri="{FF2B5EF4-FFF2-40B4-BE49-F238E27FC236}">
                <a16:creationId xmlns:a16="http://schemas.microsoft.com/office/drawing/2014/main" id="{FE6F764A-DADC-B12D-C200-F6E8396535C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BC9C16D9-8358-D366-E2D7-EE8661867E53}"/>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EE331A21-9327-AE69-B57F-A4CAC0C4A255}"/>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D0C05DCB-1C94-FB60-0103-18231C3968DC}"/>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81CEE49C-D8DD-F188-52A4-BE1C8EFEA197}"/>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FB755B3F-E53C-2082-6BC6-3317C49E36C3}"/>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11D3D214-1BDE-9FAA-1F1F-1803C22C3D1F}"/>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CBE1E22C-E760-1169-E955-67F52AE66BD7}"/>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accent4">
                    <a:lumMod val="65000"/>
                    <a:lumOff val="35000"/>
                  </a:schemeClr>
                </a:solidFill>
              </a:rPr>
              <a:t>Welche anderen Organsysteme sind bei PXE betroffen?</a:t>
            </a:r>
          </a:p>
          <a:p>
            <a:pPr eaLnBrk="1" hangingPunct="1">
              <a:spcBef>
                <a:spcPct val="0"/>
              </a:spcBef>
              <a:buClrTx/>
              <a:buSzTx/>
              <a:buFontTx/>
              <a:buNone/>
            </a:pPr>
            <a:r>
              <a:rPr lang="de-DE" sz="1400" noProof="0" dirty="0">
                <a:solidFill>
                  <a:schemeClr val="accent4">
                    <a:lumMod val="65000"/>
                    <a:lumOff val="35000"/>
                  </a:schemeClr>
                </a:solidFill>
              </a:rPr>
              <a:t>--</a:t>
            </a:r>
            <a:r>
              <a:rPr lang="de-DE" sz="1400" noProof="0" dirty="0">
                <a:solidFill>
                  <a:schemeClr val="bg1"/>
                </a:solidFill>
              </a:rPr>
              <a:t>Haut</a:t>
            </a:r>
          </a:p>
          <a:p>
            <a:pPr eaLnBrk="1" hangingPunct="1">
              <a:spcBef>
                <a:spcPct val="0"/>
              </a:spcBef>
              <a:buClrTx/>
              <a:buSzTx/>
              <a:buFontTx/>
              <a:buNone/>
            </a:pPr>
            <a:r>
              <a:rPr lang="de-DE" sz="1400" noProof="0" dirty="0">
                <a:solidFill>
                  <a:schemeClr val="accent4">
                    <a:lumMod val="65000"/>
                    <a:lumOff val="35000"/>
                  </a:schemeClr>
                </a:solidFill>
              </a:rPr>
              <a:t>--Gefäßsystem</a:t>
            </a:r>
          </a:p>
          <a:p>
            <a:pPr eaLnBrk="1" hangingPunct="1">
              <a:spcBef>
                <a:spcPct val="0"/>
              </a:spcBef>
              <a:buClrTx/>
              <a:buSzTx/>
              <a:buFontTx/>
              <a:buNone/>
            </a:pPr>
            <a:r>
              <a:rPr lang="de-DE" sz="1400" noProof="0" dirty="0">
                <a:solidFill>
                  <a:schemeClr val="accent4">
                    <a:lumMod val="65000"/>
                    <a:lumOff val="35000"/>
                  </a:schemeClr>
                </a:solidFill>
              </a:rPr>
              <a:t>--Magen-Darm-Trakt</a:t>
            </a:r>
          </a:p>
          <a:p>
            <a:pPr eaLnBrk="1" hangingPunct="1">
              <a:spcBef>
                <a:spcPct val="0"/>
              </a:spcBef>
              <a:buClrTx/>
              <a:buSzTx/>
              <a:buFontTx/>
              <a:buNone/>
            </a:pPr>
            <a:r>
              <a:rPr lang="de-DE" sz="1400" noProof="0" dirty="0">
                <a:solidFill>
                  <a:schemeClr val="accent4">
                    <a:lumMod val="65000"/>
                    <a:lumOff val="35000"/>
                  </a:schemeClr>
                </a:solidFill>
              </a:rPr>
              <a:t>--Auge</a:t>
            </a:r>
          </a:p>
        </p:txBody>
      </p:sp>
      <p:sp>
        <p:nvSpPr>
          <p:cNvPr id="8" name="Oval 13">
            <a:extLst>
              <a:ext uri="{FF2B5EF4-FFF2-40B4-BE49-F238E27FC236}">
                <a16:creationId xmlns:a16="http://schemas.microsoft.com/office/drawing/2014/main" id="{C8506ED8-C712-4D61-E03B-7F2A4D197A8F}"/>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Text Box 10">
            <a:extLst>
              <a:ext uri="{FF2B5EF4-FFF2-40B4-BE49-F238E27FC236}">
                <a16:creationId xmlns:a16="http://schemas.microsoft.com/office/drawing/2014/main" id="{CFCDE900-4F26-7347-FC15-3C09FE203780}"/>
              </a:ext>
            </a:extLst>
          </p:cNvPr>
          <p:cNvSpPr txBox="1">
            <a:spLocks noChangeArrowheads="1"/>
          </p:cNvSpPr>
          <p:nvPr/>
        </p:nvSpPr>
        <p:spPr bwMode="auto">
          <a:xfrm>
            <a:off x="2179982" y="3052971"/>
            <a:ext cx="4875144" cy="1216743"/>
          </a:xfrm>
          <a:prstGeom prst="rect">
            <a:avLst/>
          </a:prstGeom>
          <a:solidFill>
            <a:srgbClr val="C2BF41"/>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lnSpc>
                <a:spcPct val="90000"/>
              </a:lnSpc>
              <a:spcBef>
                <a:spcPct val="0"/>
              </a:spcBef>
              <a:buClrTx/>
              <a:buSzTx/>
              <a:buFontTx/>
              <a:buNone/>
            </a:pPr>
            <a:r>
              <a:rPr lang="de-DE" sz="1400" i="1" noProof="0" dirty="0">
                <a:solidFill>
                  <a:srgbClr val="0000FF"/>
                </a:solidFill>
              </a:rPr>
              <a:t>Wie sieht die betroffene Haut aus?</a:t>
            </a:r>
            <a:endParaRPr lang="de-DE" sz="1400" i="1" noProof="0" dirty="0">
              <a:solidFill>
                <a:srgbClr val="C2BF41"/>
              </a:solidFill>
            </a:endParaRPr>
          </a:p>
          <a:p>
            <a:pPr eaLnBrk="1" hangingPunct="1">
              <a:lnSpc>
                <a:spcPct val="90000"/>
              </a:lnSpc>
              <a:spcBef>
                <a:spcPct val="0"/>
              </a:spcBef>
              <a:buClrTx/>
              <a:buSzTx/>
              <a:buFontTx/>
              <a:buNone/>
            </a:pPr>
            <a:r>
              <a:rPr lang="de-DE" sz="1400" noProof="0" dirty="0">
                <a:solidFill>
                  <a:srgbClr val="C2BF41"/>
                </a:solidFill>
              </a:rPr>
              <a:t>Ein Bereich mit wachsgelben, papelartigen Läsionen</a:t>
            </a:r>
          </a:p>
          <a:p>
            <a:pPr eaLnBrk="1" hangingPunct="1">
              <a:lnSpc>
                <a:spcPct val="90000"/>
              </a:lnSpc>
              <a:spcBef>
                <a:spcPct val="0"/>
              </a:spcBef>
              <a:buClrTx/>
              <a:buSzTx/>
              <a:buFontTx/>
              <a:buNone/>
            </a:pPr>
            <a:endParaRPr lang="de-DE" sz="1600" noProof="0" dirty="0">
              <a:solidFill>
                <a:srgbClr val="C2BF41"/>
              </a:solidFill>
            </a:endParaRPr>
          </a:p>
          <a:p>
            <a:pPr eaLnBrk="1" hangingPunct="1">
              <a:lnSpc>
                <a:spcPct val="90000"/>
              </a:lnSpc>
              <a:spcBef>
                <a:spcPct val="0"/>
              </a:spcBef>
              <a:buClrTx/>
              <a:buSzTx/>
              <a:buFontTx/>
              <a:buNone/>
            </a:pPr>
            <a:r>
              <a:rPr lang="de-DE" sz="1400" i="1" noProof="0" dirty="0">
                <a:solidFill>
                  <a:srgbClr val="C2BF41"/>
                </a:solidFill>
              </a:rPr>
              <a:t>Wie lautet die klassische umgangssprachliche Bezeichnung für dieses Erscheinungsbild?</a:t>
            </a:r>
          </a:p>
          <a:p>
            <a:pPr eaLnBrk="1" hangingPunct="1">
              <a:lnSpc>
                <a:spcPct val="90000"/>
              </a:lnSpc>
              <a:spcBef>
                <a:spcPct val="0"/>
              </a:spcBef>
              <a:buClrTx/>
              <a:buSzTx/>
              <a:buFontTx/>
              <a:buNone/>
            </a:pPr>
            <a:r>
              <a:rPr lang="de-DE" sz="1400" noProof="0" dirty="0">
                <a:solidFill>
                  <a:srgbClr val="C2BF41"/>
                </a:solidFill>
              </a:rPr>
              <a:t>„Hühnerhaut“</a:t>
            </a:r>
            <a:endParaRPr lang="de-DE" sz="1600" noProof="0" dirty="0">
              <a:solidFill>
                <a:srgbClr val="C2BF41"/>
              </a:solidFill>
            </a:endParaRPr>
          </a:p>
        </p:txBody>
      </p:sp>
      <p:sp>
        <p:nvSpPr>
          <p:cNvPr id="11" name="Oval 20">
            <a:extLst>
              <a:ext uri="{FF2B5EF4-FFF2-40B4-BE49-F238E27FC236}">
                <a16:creationId xmlns:a16="http://schemas.microsoft.com/office/drawing/2014/main" id="{76344B14-BB52-2959-0325-9F259744AF44}"/>
              </a:ext>
            </a:extLst>
          </p:cNvPr>
          <p:cNvSpPr/>
          <p:nvPr/>
        </p:nvSpPr>
        <p:spPr>
          <a:xfrm>
            <a:off x="1447800" y="3303214"/>
            <a:ext cx="570672" cy="42691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436700121"/>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BD8856-AA55-D2EB-C58F-30F08E0B8320}"/>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A5109771-7C2B-C851-B8E3-E86ECE7ECA75}"/>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4DBA9F0-63D9-4BCC-8D4C-72B4C013265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259</a:t>
            </a:fld>
            <a:endParaRPr lang="de-DE" noProof="0" dirty="0"/>
          </a:p>
        </p:txBody>
      </p:sp>
      <p:sp>
        <p:nvSpPr>
          <p:cNvPr id="5" name="TextBox 4">
            <a:extLst>
              <a:ext uri="{FF2B5EF4-FFF2-40B4-BE49-F238E27FC236}">
                <a16:creationId xmlns:a16="http://schemas.microsoft.com/office/drawing/2014/main" id="{66096731-8FB9-9E6D-0A30-1989FF68185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26E41808-5C5A-86C6-BBB5-4F5957A9C5C4}"/>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FC9CBD80-6F3F-8C82-1CCC-657AB5D49580}"/>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26D10692-F129-7ED0-F207-4958839B8062}"/>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1B812EDB-6C23-51C6-BF4F-7C18E53F8C56}"/>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0B13443D-678E-A761-E80A-71C6FA7E99FF}"/>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CA8EA6BF-C210-FA4B-1EC8-9B93CEB8A2CB}"/>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ED827EBD-8E0B-B0E7-936D-F22CFB879008}"/>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accent4">
                    <a:lumMod val="65000"/>
                    <a:lumOff val="35000"/>
                  </a:schemeClr>
                </a:solidFill>
              </a:rPr>
              <a:t>Welche anderen Organsysteme sind bei PXE betroffen?</a:t>
            </a:r>
          </a:p>
          <a:p>
            <a:pPr eaLnBrk="1" hangingPunct="1">
              <a:spcBef>
                <a:spcPct val="0"/>
              </a:spcBef>
              <a:buClrTx/>
              <a:buSzTx/>
              <a:buFontTx/>
              <a:buNone/>
            </a:pPr>
            <a:r>
              <a:rPr lang="de-DE" sz="1400" noProof="0" dirty="0">
                <a:solidFill>
                  <a:schemeClr val="accent4">
                    <a:lumMod val="65000"/>
                    <a:lumOff val="35000"/>
                  </a:schemeClr>
                </a:solidFill>
              </a:rPr>
              <a:t>--</a:t>
            </a:r>
            <a:r>
              <a:rPr lang="de-DE" sz="1400" noProof="0" dirty="0">
                <a:solidFill>
                  <a:schemeClr val="bg1"/>
                </a:solidFill>
              </a:rPr>
              <a:t>Haut</a:t>
            </a:r>
          </a:p>
          <a:p>
            <a:pPr eaLnBrk="1" hangingPunct="1">
              <a:spcBef>
                <a:spcPct val="0"/>
              </a:spcBef>
              <a:buClrTx/>
              <a:buSzTx/>
              <a:buFontTx/>
              <a:buNone/>
            </a:pPr>
            <a:r>
              <a:rPr lang="de-DE" sz="1400" noProof="0" dirty="0">
                <a:solidFill>
                  <a:schemeClr val="accent4">
                    <a:lumMod val="65000"/>
                    <a:lumOff val="35000"/>
                  </a:schemeClr>
                </a:solidFill>
              </a:rPr>
              <a:t>--Gefäßsystem</a:t>
            </a:r>
          </a:p>
          <a:p>
            <a:pPr eaLnBrk="1" hangingPunct="1">
              <a:spcBef>
                <a:spcPct val="0"/>
              </a:spcBef>
              <a:buClrTx/>
              <a:buSzTx/>
              <a:buFontTx/>
              <a:buNone/>
            </a:pPr>
            <a:r>
              <a:rPr lang="de-DE" sz="1400" noProof="0" dirty="0">
                <a:solidFill>
                  <a:schemeClr val="accent4">
                    <a:lumMod val="65000"/>
                    <a:lumOff val="35000"/>
                  </a:schemeClr>
                </a:solidFill>
              </a:rPr>
              <a:t>--Magen-Darm-Trakt</a:t>
            </a:r>
          </a:p>
          <a:p>
            <a:pPr eaLnBrk="1" hangingPunct="1">
              <a:spcBef>
                <a:spcPct val="0"/>
              </a:spcBef>
              <a:buClrTx/>
              <a:buSzTx/>
              <a:buFontTx/>
              <a:buNone/>
            </a:pPr>
            <a:r>
              <a:rPr lang="de-DE" sz="1400" noProof="0" dirty="0">
                <a:solidFill>
                  <a:schemeClr val="accent4">
                    <a:lumMod val="65000"/>
                    <a:lumOff val="35000"/>
                  </a:schemeClr>
                </a:solidFill>
              </a:rPr>
              <a:t>--Auge</a:t>
            </a:r>
          </a:p>
        </p:txBody>
      </p:sp>
      <p:sp>
        <p:nvSpPr>
          <p:cNvPr id="8" name="Oval 13">
            <a:extLst>
              <a:ext uri="{FF2B5EF4-FFF2-40B4-BE49-F238E27FC236}">
                <a16:creationId xmlns:a16="http://schemas.microsoft.com/office/drawing/2014/main" id="{31C5AEEA-47B7-5695-38B4-D524B2BF3E6D}"/>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Text Box 10">
            <a:extLst>
              <a:ext uri="{FF2B5EF4-FFF2-40B4-BE49-F238E27FC236}">
                <a16:creationId xmlns:a16="http://schemas.microsoft.com/office/drawing/2014/main" id="{624FD12D-5ADE-4A8F-1810-B399D97D3BA5}"/>
              </a:ext>
            </a:extLst>
          </p:cNvPr>
          <p:cNvSpPr txBox="1">
            <a:spLocks noChangeArrowheads="1"/>
          </p:cNvSpPr>
          <p:nvPr/>
        </p:nvSpPr>
        <p:spPr bwMode="auto">
          <a:xfrm>
            <a:off x="2179982" y="3052971"/>
            <a:ext cx="4875144" cy="1216743"/>
          </a:xfrm>
          <a:prstGeom prst="rect">
            <a:avLst/>
          </a:prstGeom>
          <a:solidFill>
            <a:srgbClr val="C2BF41"/>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lnSpc>
                <a:spcPct val="90000"/>
              </a:lnSpc>
              <a:spcBef>
                <a:spcPct val="0"/>
              </a:spcBef>
              <a:buClrTx/>
              <a:buSzTx/>
              <a:buFontTx/>
              <a:buNone/>
            </a:pPr>
            <a:r>
              <a:rPr lang="de-DE" sz="1400" i="1" noProof="0" dirty="0">
                <a:solidFill>
                  <a:srgbClr val="0000FF"/>
                </a:solidFill>
              </a:rPr>
              <a:t>Wie sieht die betroffene Haut aus?</a:t>
            </a:r>
          </a:p>
          <a:p>
            <a:pPr eaLnBrk="1" hangingPunct="1">
              <a:lnSpc>
                <a:spcPct val="90000"/>
              </a:lnSpc>
              <a:spcBef>
                <a:spcPct val="0"/>
              </a:spcBef>
              <a:buClrTx/>
              <a:buSzTx/>
              <a:buFontTx/>
              <a:buNone/>
            </a:pPr>
            <a:r>
              <a:rPr lang="de-DE" sz="1400" noProof="0" dirty="0">
                <a:solidFill>
                  <a:srgbClr val="0000FF"/>
                </a:solidFill>
              </a:rPr>
              <a:t>Ein Bereich mit wachsgelben, papelartigen Läsionen</a:t>
            </a:r>
          </a:p>
          <a:p>
            <a:pPr eaLnBrk="1" hangingPunct="1">
              <a:lnSpc>
                <a:spcPct val="90000"/>
              </a:lnSpc>
              <a:spcBef>
                <a:spcPct val="0"/>
              </a:spcBef>
              <a:buClrTx/>
              <a:buSzTx/>
              <a:buFontTx/>
              <a:buNone/>
            </a:pPr>
            <a:endParaRPr lang="de-DE" sz="1600" noProof="0" dirty="0">
              <a:solidFill>
                <a:srgbClr val="C2BF41"/>
              </a:solidFill>
            </a:endParaRPr>
          </a:p>
          <a:p>
            <a:pPr eaLnBrk="1" hangingPunct="1">
              <a:lnSpc>
                <a:spcPct val="90000"/>
              </a:lnSpc>
              <a:spcBef>
                <a:spcPct val="0"/>
              </a:spcBef>
              <a:buClrTx/>
              <a:buSzTx/>
              <a:buFontTx/>
              <a:buNone/>
            </a:pPr>
            <a:r>
              <a:rPr lang="de-DE" sz="1400" i="1" noProof="0" dirty="0">
                <a:solidFill>
                  <a:srgbClr val="C2BF41"/>
                </a:solidFill>
              </a:rPr>
              <a:t>Wie lautet die klassische umgangssprachliche Bezeichnung für dieses Erscheinungsbild?</a:t>
            </a:r>
          </a:p>
          <a:p>
            <a:pPr eaLnBrk="1" hangingPunct="1">
              <a:lnSpc>
                <a:spcPct val="90000"/>
              </a:lnSpc>
              <a:spcBef>
                <a:spcPct val="0"/>
              </a:spcBef>
              <a:buClrTx/>
              <a:buSzTx/>
              <a:buFontTx/>
              <a:buNone/>
            </a:pPr>
            <a:r>
              <a:rPr lang="de-DE" sz="1400" noProof="0" dirty="0">
                <a:solidFill>
                  <a:srgbClr val="C2BF41"/>
                </a:solidFill>
              </a:rPr>
              <a:t>„Hühnerhaut“</a:t>
            </a:r>
            <a:endParaRPr lang="de-DE" sz="1600" noProof="0" dirty="0">
              <a:solidFill>
                <a:srgbClr val="C2BF41"/>
              </a:solidFill>
            </a:endParaRPr>
          </a:p>
        </p:txBody>
      </p:sp>
      <p:sp>
        <p:nvSpPr>
          <p:cNvPr id="11" name="Oval 20">
            <a:extLst>
              <a:ext uri="{FF2B5EF4-FFF2-40B4-BE49-F238E27FC236}">
                <a16:creationId xmlns:a16="http://schemas.microsoft.com/office/drawing/2014/main" id="{78352CBB-6832-5C78-2B11-43010C1B4929}"/>
              </a:ext>
            </a:extLst>
          </p:cNvPr>
          <p:cNvSpPr/>
          <p:nvPr/>
        </p:nvSpPr>
        <p:spPr>
          <a:xfrm>
            <a:off x="1447800" y="3303214"/>
            <a:ext cx="570672" cy="42691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99086561"/>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26</a:t>
            </a:fld>
            <a:endParaRPr lang="de-DE" noProof="0" dirty="0"/>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TextBox 12">
            <a:extLst>
              <a:ext uri="{FF2B5EF4-FFF2-40B4-BE49-F238E27FC236}">
                <a16:creationId xmlns:a16="http://schemas.microsoft.com/office/drawing/2014/main" id="{13618B8E-C2CA-4BC9-A7C8-AFA9687CC7D3}"/>
              </a:ext>
            </a:extLst>
          </p:cNvPr>
          <p:cNvSpPr txBox="1"/>
          <p:nvPr/>
        </p:nvSpPr>
        <p:spPr>
          <a:xfrm>
            <a:off x="4375702" y="3872973"/>
            <a:ext cx="4387298" cy="518091"/>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chemeClr val="bg1"/>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p:txBody>
      </p:sp>
      <p:sp>
        <p:nvSpPr>
          <p:cNvPr id="25" name="Rectangle 5">
            <a:extLst>
              <a:ext uri="{FF2B5EF4-FFF2-40B4-BE49-F238E27FC236}">
                <a16:creationId xmlns:a16="http://schemas.microsoft.com/office/drawing/2014/main" id="{B3F753DC-8835-6D61-BAB3-86181BD3FC3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6" name="Rectangle 6">
            <a:extLst>
              <a:ext uri="{FF2B5EF4-FFF2-40B4-BE49-F238E27FC236}">
                <a16:creationId xmlns:a16="http://schemas.microsoft.com/office/drawing/2014/main" id="{8D6AD978-1082-02B9-CCF4-F1A3526F2ED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7" name="Rectangle 4">
            <a:extLst>
              <a:ext uri="{FF2B5EF4-FFF2-40B4-BE49-F238E27FC236}">
                <a16:creationId xmlns:a16="http://schemas.microsoft.com/office/drawing/2014/main" id="{8E2009B4-0B2E-FC79-0E29-5016AD274CE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8" name="Content Placeholder 5">
            <a:extLst>
              <a:ext uri="{FF2B5EF4-FFF2-40B4-BE49-F238E27FC236}">
                <a16:creationId xmlns:a16="http://schemas.microsoft.com/office/drawing/2014/main" id="{53330996-2BCF-C552-D131-83F1414A8DFF}"/>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9" name="Oval 2">
            <a:extLst>
              <a:ext uri="{FF2B5EF4-FFF2-40B4-BE49-F238E27FC236}">
                <a16:creationId xmlns:a16="http://schemas.microsoft.com/office/drawing/2014/main" id="{4A67DBA0-D858-4D73-630F-D18FA430B91A}"/>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9">
            <a:extLst>
              <a:ext uri="{FF2B5EF4-FFF2-40B4-BE49-F238E27FC236}">
                <a16:creationId xmlns:a16="http://schemas.microsoft.com/office/drawing/2014/main" id="{E02168B6-DAE3-4BD9-886F-C983C8581F47}"/>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sp>
        <p:nvSpPr>
          <p:cNvPr id="11" name="TextBox 10">
            <a:extLst>
              <a:ext uri="{FF2B5EF4-FFF2-40B4-BE49-F238E27FC236}">
                <a16:creationId xmlns:a16="http://schemas.microsoft.com/office/drawing/2014/main" id="{BD0BCD23-42A0-493D-A354-A9ACF387914E}"/>
              </a:ext>
            </a:extLst>
          </p:cNvPr>
          <p:cNvSpPr txBox="1"/>
          <p:nvPr/>
        </p:nvSpPr>
        <p:spPr>
          <a:xfrm>
            <a:off x="152400" y="3888361"/>
            <a:ext cx="3545785" cy="518091"/>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chemeClr val="bg1"/>
                </a:solidFill>
                <a:effectLst/>
                <a:latin typeface="Arial" panose="020B0604020202020204" pitchFamily="34" charset="0"/>
              </a:rPr>
              <a:t>Größe</a:t>
            </a:r>
            <a:r>
              <a:rPr lang="de-DE" sz="1600" b="0" i="1" noProof="0" dirty="0">
                <a:effectLst/>
                <a:latin typeface="Arial" panose="020B0604020202020204" pitchFamily="34" charset="0"/>
              </a:rPr>
              <a:t> klassifiziert  </a:t>
            </a:r>
          </a:p>
        </p:txBody>
      </p:sp>
      <p:sp>
        <p:nvSpPr>
          <p:cNvPr id="12" name="TextBox 11">
            <a:extLst>
              <a:ext uri="{FF2B5EF4-FFF2-40B4-BE49-F238E27FC236}">
                <a16:creationId xmlns:a16="http://schemas.microsoft.com/office/drawing/2014/main" id="{807172DC-65A8-4B02-AD1B-D81DD8750C4B}"/>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chemeClr val="bg1"/>
                </a:solidFill>
                <a:effectLst/>
                <a:latin typeface="Arial" panose="020B0604020202020204" pitchFamily="34" charset="0"/>
              </a:rPr>
              <a:t>Grenzen</a:t>
            </a:r>
            <a:r>
              <a:rPr lang="de-DE" sz="1600" b="0" i="1" noProof="0" dirty="0">
                <a:solidFill>
                  <a:srgbClr val="000000"/>
                </a:solidFill>
                <a:effectLst/>
                <a:latin typeface="Arial" panose="020B0604020202020204" pitchFamily="34" charset="0"/>
              </a:rPr>
              <a:t> klassifiziert </a:t>
            </a:r>
          </a:p>
        </p:txBody>
      </p:sp>
      <p:cxnSp>
        <p:nvCxnSpPr>
          <p:cNvPr id="14" name="Straight Arrow Connector 13">
            <a:extLst>
              <a:ext uri="{FF2B5EF4-FFF2-40B4-BE49-F238E27FC236}">
                <a16:creationId xmlns:a16="http://schemas.microsoft.com/office/drawing/2014/main" id="{11C7AA50-BF49-4758-A3C5-E11E1E8AEF7B}"/>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6" name="Straight Arrow Connector 15">
            <a:extLst>
              <a:ext uri="{FF2B5EF4-FFF2-40B4-BE49-F238E27FC236}">
                <a16:creationId xmlns:a16="http://schemas.microsoft.com/office/drawing/2014/main" id="{3EF4D3F7-B57B-4104-80AA-22F696DFF3B8}"/>
              </a:ext>
            </a:extLst>
          </p:cNvPr>
          <p:cNvCxnSpPr>
            <a:cxnSpLocks/>
          </p:cNvCxnSpPr>
          <p:nvPr/>
        </p:nvCxnSpPr>
        <p:spPr>
          <a:xfrm>
            <a:off x="3810000" y="3577758"/>
            <a:ext cx="76200" cy="176195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8" name="Straight Arrow Connector 17">
            <a:extLst>
              <a:ext uri="{FF2B5EF4-FFF2-40B4-BE49-F238E27FC236}">
                <a16:creationId xmlns:a16="http://schemas.microsoft.com/office/drawing/2014/main" id="{A46C569B-AAF4-47AD-A593-7C99AA31F296}"/>
              </a:ext>
            </a:extLst>
          </p:cNvPr>
          <p:cNvCxnSpPr>
            <a:cxnSpLocks/>
          </p:cNvCxnSpPr>
          <p:nvPr/>
        </p:nvCxnSpPr>
        <p:spPr>
          <a:xfrm>
            <a:off x="3810000" y="3577758"/>
            <a:ext cx="3076989" cy="31060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7" name="TextBox 16">
            <a:extLst>
              <a:ext uri="{FF2B5EF4-FFF2-40B4-BE49-F238E27FC236}">
                <a16:creationId xmlns:a16="http://schemas.microsoft.com/office/drawing/2014/main" id="{0CDC68D1-7802-4378-9A42-F68568B4538C}"/>
              </a:ext>
            </a:extLst>
          </p:cNvPr>
          <p:cNvSpPr txBox="1"/>
          <p:nvPr/>
        </p:nvSpPr>
        <p:spPr>
          <a:xfrm>
            <a:off x="2819400" y="3888360"/>
            <a:ext cx="293670" cy="271869"/>
          </a:xfrm>
          <a:prstGeom prst="rect">
            <a:avLst/>
          </a:prstGeom>
          <a:noFill/>
        </p:spPr>
        <p:txBody>
          <a:bodyPr wrap="square" lIns="25400" tIns="12700" rIns="25400" bIns="12700" rtlCol="0">
            <a:spAutoFit/>
          </a:bodyPr>
          <a:lstStyle/>
          <a:p>
            <a:r>
              <a:rPr lang="de-DE" sz="1600" b="1" i="1" noProof="0" dirty="0">
                <a:solidFill>
                  <a:srgbClr val="0000FF"/>
                </a:solidFill>
              </a:rPr>
              <a:t>?</a:t>
            </a:r>
          </a:p>
        </p:txBody>
      </p:sp>
      <p:sp>
        <p:nvSpPr>
          <p:cNvPr id="19" name="TextBox 18">
            <a:extLst>
              <a:ext uri="{FF2B5EF4-FFF2-40B4-BE49-F238E27FC236}">
                <a16:creationId xmlns:a16="http://schemas.microsoft.com/office/drawing/2014/main" id="{2533BEFF-35E0-45B9-9853-C3DA82D56A8F}"/>
              </a:ext>
            </a:extLst>
          </p:cNvPr>
          <p:cNvSpPr txBox="1"/>
          <p:nvPr/>
        </p:nvSpPr>
        <p:spPr>
          <a:xfrm>
            <a:off x="3792192" y="5339714"/>
            <a:ext cx="293670" cy="271869"/>
          </a:xfrm>
          <a:prstGeom prst="rect">
            <a:avLst/>
          </a:prstGeom>
          <a:noFill/>
        </p:spPr>
        <p:txBody>
          <a:bodyPr wrap="square" lIns="25400" tIns="12700" rIns="25400" bIns="12700" rtlCol="0">
            <a:spAutoFit/>
          </a:bodyPr>
          <a:lstStyle/>
          <a:p>
            <a:r>
              <a:rPr lang="de-DE" sz="1600" b="1" i="1" noProof="0" dirty="0">
                <a:solidFill>
                  <a:srgbClr val="0000FF"/>
                </a:solidFill>
              </a:rPr>
              <a:t>?</a:t>
            </a:r>
          </a:p>
        </p:txBody>
      </p:sp>
      <p:sp>
        <p:nvSpPr>
          <p:cNvPr id="20" name="TextBox 19">
            <a:extLst>
              <a:ext uri="{FF2B5EF4-FFF2-40B4-BE49-F238E27FC236}">
                <a16:creationId xmlns:a16="http://schemas.microsoft.com/office/drawing/2014/main" id="{BDAB809F-5596-44D8-AA6C-46543F1BC5C5}"/>
              </a:ext>
            </a:extLst>
          </p:cNvPr>
          <p:cNvSpPr txBox="1"/>
          <p:nvPr/>
        </p:nvSpPr>
        <p:spPr>
          <a:xfrm>
            <a:off x="6886989" y="3888359"/>
            <a:ext cx="293670" cy="271869"/>
          </a:xfrm>
          <a:prstGeom prst="rect">
            <a:avLst/>
          </a:prstGeom>
          <a:noFill/>
        </p:spPr>
        <p:txBody>
          <a:bodyPr wrap="square" lIns="25400" tIns="12700" rIns="25400" bIns="12700" rtlCol="0">
            <a:spAutoFit/>
          </a:bodyPr>
          <a:lstStyle/>
          <a:p>
            <a:r>
              <a:rPr lang="de-DE" sz="1600" b="1" i="1" noProof="0" dirty="0">
                <a:solidFill>
                  <a:srgbClr val="0000FF"/>
                </a:solidFill>
              </a:rPr>
              <a:t>?</a:t>
            </a:r>
          </a:p>
        </p:txBody>
      </p:sp>
      <p:grpSp>
        <p:nvGrpSpPr>
          <p:cNvPr id="34" name="Gruppieren 33">
            <a:extLst>
              <a:ext uri="{FF2B5EF4-FFF2-40B4-BE49-F238E27FC236}">
                <a16:creationId xmlns:a16="http://schemas.microsoft.com/office/drawing/2014/main" id="{23D8B49A-141E-2877-4284-A0B4123C5F0C}"/>
              </a:ext>
            </a:extLst>
          </p:cNvPr>
          <p:cNvGrpSpPr/>
          <p:nvPr/>
        </p:nvGrpSpPr>
        <p:grpSpPr>
          <a:xfrm>
            <a:off x="6956040" y="2062038"/>
            <a:ext cx="1121162" cy="533400"/>
            <a:chOff x="6956040" y="2062038"/>
            <a:chExt cx="1121162" cy="533400"/>
          </a:xfrm>
        </p:grpSpPr>
        <p:sp>
          <p:nvSpPr>
            <p:cNvPr id="35" name="Oval 2">
              <a:extLst>
                <a:ext uri="{FF2B5EF4-FFF2-40B4-BE49-F238E27FC236}">
                  <a16:creationId xmlns:a16="http://schemas.microsoft.com/office/drawing/2014/main" id="{199FCF43-0B77-CCBF-6665-777AF136A3CB}"/>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36" name="Textfeld 35">
              <a:extLst>
                <a:ext uri="{FF2B5EF4-FFF2-40B4-BE49-F238E27FC236}">
                  <a16:creationId xmlns:a16="http://schemas.microsoft.com/office/drawing/2014/main" id="{167643B2-30B5-F8F6-E818-D5EADE6E1217}"/>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527449144"/>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773A65-A4FC-EA47-1BCD-60561F70C430}"/>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F68D9ECB-2427-5857-9269-FAA48DA0106F}"/>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83746522-4287-A19F-3B72-72E05DF3991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260</a:t>
            </a:fld>
            <a:endParaRPr lang="de-DE" noProof="0" dirty="0"/>
          </a:p>
        </p:txBody>
      </p:sp>
      <p:sp>
        <p:nvSpPr>
          <p:cNvPr id="5" name="TextBox 4">
            <a:extLst>
              <a:ext uri="{FF2B5EF4-FFF2-40B4-BE49-F238E27FC236}">
                <a16:creationId xmlns:a16="http://schemas.microsoft.com/office/drawing/2014/main" id="{61B5A25B-BF12-F223-0D0F-EB32B7419DB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D383D6B5-8C36-8E25-DFB0-4D3A9EBF0BE8}"/>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761B74DA-588C-5D12-C27B-00BD1A35285A}"/>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393010BC-C891-4E81-0301-CFEDC6182758}"/>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51E97DB4-075E-7435-1E2A-C179172F3856}"/>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FC5C20CB-C869-4455-F665-C877FEBE1343}"/>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150FE83B-4620-38E5-F727-41AC7A92A28E}"/>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6E992BEF-20EE-C7BD-3B8B-DFD0420D929A}"/>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accent4">
                    <a:lumMod val="65000"/>
                    <a:lumOff val="35000"/>
                  </a:schemeClr>
                </a:solidFill>
              </a:rPr>
              <a:t>Welche anderen Organsysteme sind bei PXE betroffen?</a:t>
            </a:r>
          </a:p>
          <a:p>
            <a:pPr eaLnBrk="1" hangingPunct="1">
              <a:spcBef>
                <a:spcPct val="0"/>
              </a:spcBef>
              <a:buClrTx/>
              <a:buSzTx/>
              <a:buFontTx/>
              <a:buNone/>
            </a:pPr>
            <a:r>
              <a:rPr lang="de-DE" sz="1400" noProof="0" dirty="0">
                <a:solidFill>
                  <a:schemeClr val="accent4">
                    <a:lumMod val="65000"/>
                    <a:lumOff val="35000"/>
                  </a:schemeClr>
                </a:solidFill>
              </a:rPr>
              <a:t>--</a:t>
            </a:r>
            <a:r>
              <a:rPr lang="de-DE" sz="1400" noProof="0" dirty="0">
                <a:solidFill>
                  <a:schemeClr val="bg1"/>
                </a:solidFill>
              </a:rPr>
              <a:t>Haut</a:t>
            </a:r>
          </a:p>
          <a:p>
            <a:pPr eaLnBrk="1" hangingPunct="1">
              <a:spcBef>
                <a:spcPct val="0"/>
              </a:spcBef>
              <a:buClrTx/>
              <a:buSzTx/>
              <a:buFontTx/>
              <a:buNone/>
            </a:pPr>
            <a:r>
              <a:rPr lang="de-DE" sz="1400" noProof="0" dirty="0">
                <a:solidFill>
                  <a:schemeClr val="accent4">
                    <a:lumMod val="65000"/>
                    <a:lumOff val="35000"/>
                  </a:schemeClr>
                </a:solidFill>
              </a:rPr>
              <a:t>--Gefäßsystem</a:t>
            </a:r>
          </a:p>
          <a:p>
            <a:pPr eaLnBrk="1" hangingPunct="1">
              <a:spcBef>
                <a:spcPct val="0"/>
              </a:spcBef>
              <a:buClrTx/>
              <a:buSzTx/>
              <a:buFontTx/>
              <a:buNone/>
            </a:pPr>
            <a:r>
              <a:rPr lang="de-DE" sz="1400" noProof="0" dirty="0">
                <a:solidFill>
                  <a:schemeClr val="accent4">
                    <a:lumMod val="65000"/>
                    <a:lumOff val="35000"/>
                  </a:schemeClr>
                </a:solidFill>
              </a:rPr>
              <a:t>--Magen-Darm-Trakt</a:t>
            </a:r>
          </a:p>
          <a:p>
            <a:pPr eaLnBrk="1" hangingPunct="1">
              <a:spcBef>
                <a:spcPct val="0"/>
              </a:spcBef>
              <a:buClrTx/>
              <a:buSzTx/>
              <a:buFontTx/>
              <a:buNone/>
            </a:pPr>
            <a:r>
              <a:rPr lang="de-DE" sz="1400" noProof="0" dirty="0">
                <a:solidFill>
                  <a:schemeClr val="accent4">
                    <a:lumMod val="65000"/>
                    <a:lumOff val="35000"/>
                  </a:schemeClr>
                </a:solidFill>
              </a:rPr>
              <a:t>--Auge</a:t>
            </a:r>
          </a:p>
        </p:txBody>
      </p:sp>
      <p:sp>
        <p:nvSpPr>
          <p:cNvPr id="8" name="Oval 13">
            <a:extLst>
              <a:ext uri="{FF2B5EF4-FFF2-40B4-BE49-F238E27FC236}">
                <a16:creationId xmlns:a16="http://schemas.microsoft.com/office/drawing/2014/main" id="{025A36B6-044C-6B0F-AA4E-C18A25D029B8}"/>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Text Box 10">
            <a:extLst>
              <a:ext uri="{FF2B5EF4-FFF2-40B4-BE49-F238E27FC236}">
                <a16:creationId xmlns:a16="http://schemas.microsoft.com/office/drawing/2014/main" id="{E94995F8-A150-842D-D985-CFCC09DDD4AA}"/>
              </a:ext>
            </a:extLst>
          </p:cNvPr>
          <p:cNvSpPr txBox="1">
            <a:spLocks noChangeArrowheads="1"/>
          </p:cNvSpPr>
          <p:nvPr/>
        </p:nvSpPr>
        <p:spPr bwMode="auto">
          <a:xfrm>
            <a:off x="2179982" y="3052971"/>
            <a:ext cx="4875144" cy="1216743"/>
          </a:xfrm>
          <a:prstGeom prst="rect">
            <a:avLst/>
          </a:prstGeom>
          <a:solidFill>
            <a:srgbClr val="C2BF41"/>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lnSpc>
                <a:spcPct val="90000"/>
              </a:lnSpc>
              <a:spcBef>
                <a:spcPct val="0"/>
              </a:spcBef>
              <a:buClrTx/>
              <a:buSzTx/>
              <a:buFontTx/>
              <a:buNone/>
            </a:pPr>
            <a:r>
              <a:rPr lang="de-DE" sz="1400" i="1" noProof="0" dirty="0">
                <a:solidFill>
                  <a:srgbClr val="0000FF"/>
                </a:solidFill>
              </a:rPr>
              <a:t>Wie sieht die betroffene Haut aus?</a:t>
            </a:r>
          </a:p>
          <a:p>
            <a:pPr eaLnBrk="1" hangingPunct="1">
              <a:lnSpc>
                <a:spcPct val="90000"/>
              </a:lnSpc>
              <a:spcBef>
                <a:spcPct val="0"/>
              </a:spcBef>
              <a:buClrTx/>
              <a:buSzTx/>
              <a:buFontTx/>
              <a:buNone/>
            </a:pPr>
            <a:r>
              <a:rPr lang="de-DE" sz="1400" noProof="0" dirty="0">
                <a:solidFill>
                  <a:srgbClr val="0000FF"/>
                </a:solidFill>
              </a:rPr>
              <a:t>Ein Bereich mit wachsgelben, papelartigen Läsionen</a:t>
            </a:r>
          </a:p>
          <a:p>
            <a:pPr eaLnBrk="1" hangingPunct="1">
              <a:lnSpc>
                <a:spcPct val="90000"/>
              </a:lnSpc>
              <a:spcBef>
                <a:spcPct val="0"/>
              </a:spcBef>
              <a:buClrTx/>
              <a:buSzTx/>
              <a:buFontTx/>
              <a:buNone/>
            </a:pPr>
            <a:endParaRPr lang="de-DE" sz="1600" noProof="0" dirty="0">
              <a:solidFill>
                <a:srgbClr val="0000FF"/>
              </a:solidFill>
            </a:endParaRPr>
          </a:p>
          <a:p>
            <a:pPr eaLnBrk="1" hangingPunct="1">
              <a:lnSpc>
                <a:spcPct val="90000"/>
              </a:lnSpc>
              <a:spcBef>
                <a:spcPct val="0"/>
              </a:spcBef>
              <a:buClrTx/>
              <a:buSzTx/>
              <a:buFontTx/>
              <a:buNone/>
            </a:pPr>
            <a:r>
              <a:rPr lang="de-DE" sz="1400" i="1" noProof="0" dirty="0">
                <a:solidFill>
                  <a:srgbClr val="0000FF"/>
                </a:solidFill>
              </a:rPr>
              <a:t>Wie lautet die klassische umgangssprachliche Bezeichnung für dieses Erscheinungsbild?</a:t>
            </a:r>
          </a:p>
          <a:p>
            <a:pPr eaLnBrk="1" hangingPunct="1">
              <a:lnSpc>
                <a:spcPct val="90000"/>
              </a:lnSpc>
              <a:spcBef>
                <a:spcPct val="0"/>
              </a:spcBef>
              <a:buClrTx/>
              <a:buSzTx/>
              <a:buFontTx/>
              <a:buNone/>
            </a:pPr>
            <a:r>
              <a:rPr lang="de-DE" sz="1400" noProof="0" dirty="0">
                <a:solidFill>
                  <a:srgbClr val="C2BF41"/>
                </a:solidFill>
              </a:rPr>
              <a:t>„Hühnerhaut“</a:t>
            </a:r>
            <a:endParaRPr lang="de-DE" sz="1600" noProof="0" dirty="0">
              <a:solidFill>
                <a:srgbClr val="C2BF41"/>
              </a:solidFill>
            </a:endParaRPr>
          </a:p>
        </p:txBody>
      </p:sp>
      <p:sp>
        <p:nvSpPr>
          <p:cNvPr id="11" name="Oval 20">
            <a:extLst>
              <a:ext uri="{FF2B5EF4-FFF2-40B4-BE49-F238E27FC236}">
                <a16:creationId xmlns:a16="http://schemas.microsoft.com/office/drawing/2014/main" id="{74724E30-B224-3EEB-D745-538CF6F07BEC}"/>
              </a:ext>
            </a:extLst>
          </p:cNvPr>
          <p:cNvSpPr/>
          <p:nvPr/>
        </p:nvSpPr>
        <p:spPr>
          <a:xfrm>
            <a:off x="1447800" y="3303214"/>
            <a:ext cx="570672" cy="42691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215155164"/>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C2A5ED-20CE-AB9C-B9DF-2E987F819ACC}"/>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F29F4C9B-746C-7734-6A75-8DEA4C2C2FB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32A3EC65-2EF9-F1B6-B013-50C33769CEAD}"/>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261</a:t>
            </a:fld>
            <a:endParaRPr lang="de-DE" noProof="0" dirty="0"/>
          </a:p>
        </p:txBody>
      </p:sp>
      <p:sp>
        <p:nvSpPr>
          <p:cNvPr id="5" name="TextBox 4">
            <a:extLst>
              <a:ext uri="{FF2B5EF4-FFF2-40B4-BE49-F238E27FC236}">
                <a16:creationId xmlns:a16="http://schemas.microsoft.com/office/drawing/2014/main" id="{FA732BE8-2A53-83FB-ACD4-2C23BD10E68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CEAFA156-A7E5-6671-B7BB-7FD6EEFD7DE7}"/>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AFDD2BF7-78B7-777E-AC3E-1468B6CC6A4B}"/>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A9EFA16C-1DDF-402C-5491-FB9C6F7215AF}"/>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FE9DB7BB-063A-91F9-6FA0-8BF23F1B8006}"/>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DD350B84-73FA-ACFC-3420-0B8788D56D1F}"/>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D01805C4-2DFE-0474-044C-C233C187FD3C}"/>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1561B0C8-CD28-2233-04D0-47FD61737E83}"/>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accent4">
                    <a:lumMod val="65000"/>
                    <a:lumOff val="35000"/>
                  </a:schemeClr>
                </a:solidFill>
              </a:rPr>
              <a:t>Welche anderen Organsysteme sind bei PXE betroffen?</a:t>
            </a:r>
          </a:p>
          <a:p>
            <a:pPr eaLnBrk="1" hangingPunct="1">
              <a:spcBef>
                <a:spcPct val="0"/>
              </a:spcBef>
              <a:buClrTx/>
              <a:buSzTx/>
              <a:buFontTx/>
              <a:buNone/>
            </a:pPr>
            <a:r>
              <a:rPr lang="de-DE" sz="1400" noProof="0" dirty="0">
                <a:solidFill>
                  <a:schemeClr val="accent4">
                    <a:lumMod val="65000"/>
                    <a:lumOff val="35000"/>
                  </a:schemeClr>
                </a:solidFill>
              </a:rPr>
              <a:t>--</a:t>
            </a:r>
            <a:r>
              <a:rPr lang="de-DE" sz="1400" noProof="0" dirty="0">
                <a:solidFill>
                  <a:schemeClr val="bg1"/>
                </a:solidFill>
              </a:rPr>
              <a:t>Haut</a:t>
            </a:r>
          </a:p>
          <a:p>
            <a:pPr eaLnBrk="1" hangingPunct="1">
              <a:spcBef>
                <a:spcPct val="0"/>
              </a:spcBef>
              <a:buClrTx/>
              <a:buSzTx/>
              <a:buFontTx/>
              <a:buNone/>
            </a:pPr>
            <a:r>
              <a:rPr lang="de-DE" sz="1400" noProof="0" dirty="0">
                <a:solidFill>
                  <a:schemeClr val="accent4">
                    <a:lumMod val="65000"/>
                    <a:lumOff val="35000"/>
                  </a:schemeClr>
                </a:solidFill>
              </a:rPr>
              <a:t>--Gefäßsystem</a:t>
            </a:r>
          </a:p>
          <a:p>
            <a:pPr eaLnBrk="1" hangingPunct="1">
              <a:spcBef>
                <a:spcPct val="0"/>
              </a:spcBef>
              <a:buClrTx/>
              <a:buSzTx/>
              <a:buFontTx/>
              <a:buNone/>
            </a:pPr>
            <a:r>
              <a:rPr lang="de-DE" sz="1400" noProof="0" dirty="0">
                <a:solidFill>
                  <a:schemeClr val="accent4">
                    <a:lumMod val="65000"/>
                    <a:lumOff val="35000"/>
                  </a:schemeClr>
                </a:solidFill>
              </a:rPr>
              <a:t>--Magen-Darm-Trakt</a:t>
            </a:r>
          </a:p>
          <a:p>
            <a:pPr eaLnBrk="1" hangingPunct="1">
              <a:spcBef>
                <a:spcPct val="0"/>
              </a:spcBef>
              <a:buClrTx/>
              <a:buSzTx/>
              <a:buFontTx/>
              <a:buNone/>
            </a:pPr>
            <a:r>
              <a:rPr lang="de-DE" sz="1400" noProof="0" dirty="0">
                <a:solidFill>
                  <a:schemeClr val="accent4">
                    <a:lumMod val="65000"/>
                    <a:lumOff val="35000"/>
                  </a:schemeClr>
                </a:solidFill>
              </a:rPr>
              <a:t>--Auge</a:t>
            </a:r>
          </a:p>
        </p:txBody>
      </p:sp>
      <p:sp>
        <p:nvSpPr>
          <p:cNvPr id="8" name="Oval 13">
            <a:extLst>
              <a:ext uri="{FF2B5EF4-FFF2-40B4-BE49-F238E27FC236}">
                <a16:creationId xmlns:a16="http://schemas.microsoft.com/office/drawing/2014/main" id="{BFCE46EC-AE2D-DEB6-4EE3-782126CED2FC}"/>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Text Box 10">
            <a:extLst>
              <a:ext uri="{FF2B5EF4-FFF2-40B4-BE49-F238E27FC236}">
                <a16:creationId xmlns:a16="http://schemas.microsoft.com/office/drawing/2014/main" id="{167B7DA0-1138-C06C-9E27-2BD7E415F02C}"/>
              </a:ext>
            </a:extLst>
          </p:cNvPr>
          <p:cNvSpPr txBox="1">
            <a:spLocks noChangeArrowheads="1"/>
          </p:cNvSpPr>
          <p:nvPr/>
        </p:nvSpPr>
        <p:spPr bwMode="auto">
          <a:xfrm>
            <a:off x="2179982" y="3052971"/>
            <a:ext cx="4875144" cy="1216743"/>
          </a:xfrm>
          <a:prstGeom prst="rect">
            <a:avLst/>
          </a:prstGeom>
          <a:solidFill>
            <a:srgbClr val="C2BF41"/>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lnSpc>
                <a:spcPct val="90000"/>
              </a:lnSpc>
              <a:spcBef>
                <a:spcPct val="0"/>
              </a:spcBef>
              <a:buClrTx/>
              <a:buSzTx/>
              <a:buFontTx/>
              <a:buNone/>
            </a:pPr>
            <a:r>
              <a:rPr lang="de-DE" sz="1400" i="1" noProof="0" dirty="0">
                <a:solidFill>
                  <a:srgbClr val="0000FF"/>
                </a:solidFill>
              </a:rPr>
              <a:t>Wie sieht die betroffene Haut aus?</a:t>
            </a:r>
          </a:p>
          <a:p>
            <a:pPr eaLnBrk="1" hangingPunct="1">
              <a:lnSpc>
                <a:spcPct val="90000"/>
              </a:lnSpc>
              <a:spcBef>
                <a:spcPct val="0"/>
              </a:spcBef>
              <a:buClrTx/>
              <a:buSzTx/>
              <a:buFontTx/>
              <a:buNone/>
            </a:pPr>
            <a:r>
              <a:rPr lang="de-DE" sz="1400" noProof="0" dirty="0">
                <a:solidFill>
                  <a:srgbClr val="0000FF"/>
                </a:solidFill>
              </a:rPr>
              <a:t>Ein Bereich mit wachsgelben, papelartigen Läsionen</a:t>
            </a:r>
          </a:p>
          <a:p>
            <a:pPr eaLnBrk="1" hangingPunct="1">
              <a:lnSpc>
                <a:spcPct val="90000"/>
              </a:lnSpc>
              <a:spcBef>
                <a:spcPct val="0"/>
              </a:spcBef>
              <a:buClrTx/>
              <a:buSzTx/>
              <a:buFontTx/>
              <a:buNone/>
            </a:pPr>
            <a:endParaRPr lang="de-DE" sz="1600" noProof="0" dirty="0">
              <a:solidFill>
                <a:srgbClr val="0000FF"/>
              </a:solidFill>
            </a:endParaRPr>
          </a:p>
          <a:p>
            <a:pPr eaLnBrk="1" hangingPunct="1">
              <a:lnSpc>
                <a:spcPct val="90000"/>
              </a:lnSpc>
              <a:spcBef>
                <a:spcPct val="0"/>
              </a:spcBef>
              <a:buClrTx/>
              <a:buSzTx/>
              <a:buFontTx/>
              <a:buNone/>
            </a:pPr>
            <a:r>
              <a:rPr lang="de-DE" sz="1400" i="1" noProof="0" dirty="0">
                <a:solidFill>
                  <a:srgbClr val="0000FF"/>
                </a:solidFill>
              </a:rPr>
              <a:t>Wie lautet die klassische umgangssprachliche Bezeichnung für dieses Erscheinungsbild?</a:t>
            </a:r>
          </a:p>
          <a:p>
            <a:pPr eaLnBrk="1" hangingPunct="1">
              <a:lnSpc>
                <a:spcPct val="90000"/>
              </a:lnSpc>
              <a:spcBef>
                <a:spcPct val="0"/>
              </a:spcBef>
              <a:buClrTx/>
              <a:buSzTx/>
              <a:buFontTx/>
              <a:buNone/>
            </a:pPr>
            <a:r>
              <a:rPr lang="de-DE" sz="1400" noProof="0" dirty="0">
                <a:solidFill>
                  <a:srgbClr val="0000FF"/>
                </a:solidFill>
              </a:rPr>
              <a:t>„Hühnerhaut“</a:t>
            </a:r>
            <a:endParaRPr lang="de-DE" sz="1600" noProof="0" dirty="0">
              <a:solidFill>
                <a:srgbClr val="0000FF"/>
              </a:solidFill>
            </a:endParaRPr>
          </a:p>
        </p:txBody>
      </p:sp>
      <p:sp>
        <p:nvSpPr>
          <p:cNvPr id="11" name="Oval 20">
            <a:extLst>
              <a:ext uri="{FF2B5EF4-FFF2-40B4-BE49-F238E27FC236}">
                <a16:creationId xmlns:a16="http://schemas.microsoft.com/office/drawing/2014/main" id="{FDC73548-6A44-0A0F-F64F-8EEADA5488DD}"/>
              </a:ext>
            </a:extLst>
          </p:cNvPr>
          <p:cNvSpPr/>
          <p:nvPr/>
        </p:nvSpPr>
        <p:spPr>
          <a:xfrm>
            <a:off x="1447800" y="3303214"/>
            <a:ext cx="570672" cy="42691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693026794"/>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4B59CE43-7E3C-47C2-86DE-D99788D285D0}"/>
              </a:ext>
            </a:extLst>
          </p:cNvPr>
          <p:cNvSpPr txBox="1"/>
          <p:nvPr/>
        </p:nvSpPr>
        <p:spPr>
          <a:xfrm>
            <a:off x="3929035" y="5638800"/>
            <a:ext cx="1120821" cy="302647"/>
          </a:xfrm>
          <a:prstGeom prst="rect">
            <a:avLst/>
          </a:prstGeom>
          <a:noFill/>
        </p:spPr>
        <p:txBody>
          <a:bodyPr wrap="square" lIns="25400" tIns="12700" rIns="25400" bIns="12700" rtlCol="0">
            <a:spAutoFit/>
          </a:bodyPr>
          <a:lstStyle/>
          <a:p>
            <a:pPr algn="ctr"/>
            <a:r>
              <a:rPr lang="de-DE" noProof="0" dirty="0"/>
              <a:t>PXE-Skin</a:t>
            </a:r>
          </a:p>
        </p:txBody>
      </p:sp>
      <p:pic>
        <p:nvPicPr>
          <p:cNvPr id="12" name="Picture 11">
            <a:extLst>
              <a:ext uri="{FF2B5EF4-FFF2-40B4-BE49-F238E27FC236}">
                <a16:creationId xmlns:a16="http://schemas.microsoft.com/office/drawing/2014/main" id="{15349065-13FF-45E0-860D-10DD8192B32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981198" y="1485900"/>
            <a:ext cx="5181600" cy="3886200"/>
          </a:xfrm>
          <a:prstGeom prst="rect">
            <a:avLst/>
          </a:prstGeom>
        </p:spPr>
      </p:pic>
      <p:sp>
        <p:nvSpPr>
          <p:cNvPr id="5" name="TextBox 4">
            <a:extLst>
              <a:ext uri="{FF2B5EF4-FFF2-40B4-BE49-F238E27FC236}">
                <a16:creationId xmlns:a16="http://schemas.microsoft.com/office/drawing/2014/main" id="{EF34FEDB-EF29-4411-A040-06225F3576B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402876271"/>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8F7FCC-4F11-6AC2-EB2A-82DF170203D1}"/>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BD26BD1F-E0B3-A0C7-C95B-57144A4659D7}"/>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64385242-F5D9-87F8-8E34-B8B40DE59ECD}"/>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263</a:t>
            </a:fld>
            <a:endParaRPr lang="de-DE" noProof="0" dirty="0"/>
          </a:p>
        </p:txBody>
      </p:sp>
      <p:sp>
        <p:nvSpPr>
          <p:cNvPr id="5" name="TextBox 4">
            <a:extLst>
              <a:ext uri="{FF2B5EF4-FFF2-40B4-BE49-F238E27FC236}">
                <a16:creationId xmlns:a16="http://schemas.microsoft.com/office/drawing/2014/main" id="{BBF69D67-2219-C40E-3AC0-BC3B33C8C11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3C3CB3E5-9C4A-3FEF-64E1-62C8A9A79B82}"/>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E1E5C95B-1A34-C7AA-0844-EC4E8E67647B}"/>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FAE346A7-823F-71BE-3215-374A0F3B9279}"/>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7E48B008-F9E3-3747-67B5-6B5CD79A59C4}"/>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7C40C6FB-B2DA-1FA1-1A84-9514C0EC3904}"/>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CE2483C4-EF42-5CC8-A0E9-84603A2E345B}"/>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BEDC9748-067C-6FC7-955E-0D744D804DB4}"/>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accent4">
                    <a:lumMod val="65000"/>
                    <a:lumOff val="35000"/>
                  </a:schemeClr>
                </a:solidFill>
              </a:rPr>
              <a:t>Welche anderen Organsysteme sind bei PXE betroffen?</a:t>
            </a:r>
          </a:p>
          <a:p>
            <a:pPr eaLnBrk="1" hangingPunct="1">
              <a:spcBef>
                <a:spcPct val="0"/>
              </a:spcBef>
              <a:buClrTx/>
              <a:buSzTx/>
              <a:buFontTx/>
              <a:buNone/>
            </a:pPr>
            <a:r>
              <a:rPr lang="de-DE" sz="1400" noProof="0" dirty="0">
                <a:solidFill>
                  <a:schemeClr val="accent4">
                    <a:lumMod val="65000"/>
                    <a:lumOff val="35000"/>
                  </a:schemeClr>
                </a:solidFill>
              </a:rPr>
              <a:t>--Haut</a:t>
            </a:r>
          </a:p>
          <a:p>
            <a:pPr eaLnBrk="1" hangingPunct="1">
              <a:spcBef>
                <a:spcPct val="0"/>
              </a:spcBef>
              <a:buClrTx/>
              <a:buSzTx/>
              <a:buFontTx/>
              <a:buNone/>
            </a:pPr>
            <a:r>
              <a:rPr lang="de-DE" sz="1400" noProof="0" dirty="0">
                <a:solidFill>
                  <a:schemeClr val="accent4">
                    <a:lumMod val="65000"/>
                    <a:lumOff val="35000"/>
                  </a:schemeClr>
                </a:solidFill>
              </a:rPr>
              <a:t>--Gefäßsystem</a:t>
            </a:r>
          </a:p>
          <a:p>
            <a:pPr eaLnBrk="1" hangingPunct="1">
              <a:spcBef>
                <a:spcPct val="0"/>
              </a:spcBef>
              <a:buClrTx/>
              <a:buSzTx/>
              <a:buFontTx/>
              <a:buNone/>
            </a:pPr>
            <a:r>
              <a:rPr lang="de-DE" sz="1400" noProof="0" dirty="0">
                <a:solidFill>
                  <a:schemeClr val="accent4">
                    <a:lumMod val="65000"/>
                    <a:lumOff val="35000"/>
                  </a:schemeClr>
                </a:solidFill>
              </a:rPr>
              <a:t>--Magen-Darm-Trakt</a:t>
            </a:r>
          </a:p>
          <a:p>
            <a:pPr eaLnBrk="1" hangingPunct="1">
              <a:spcBef>
                <a:spcPct val="0"/>
              </a:spcBef>
              <a:buClrTx/>
              <a:buSzTx/>
              <a:buFontTx/>
              <a:buNone/>
            </a:pPr>
            <a:r>
              <a:rPr lang="de-DE" sz="1400" noProof="0" dirty="0">
                <a:solidFill>
                  <a:schemeClr val="accent4">
                    <a:lumMod val="65000"/>
                    <a:lumOff val="35000"/>
                  </a:schemeClr>
                </a:solidFill>
              </a:rPr>
              <a:t>--</a:t>
            </a:r>
            <a:r>
              <a:rPr lang="de-DE" sz="1400" noProof="0" dirty="0">
                <a:solidFill>
                  <a:schemeClr val="bg1"/>
                </a:solidFill>
              </a:rPr>
              <a:t>Auge</a:t>
            </a:r>
          </a:p>
        </p:txBody>
      </p:sp>
      <p:sp>
        <p:nvSpPr>
          <p:cNvPr id="8" name="Oval 13">
            <a:extLst>
              <a:ext uri="{FF2B5EF4-FFF2-40B4-BE49-F238E27FC236}">
                <a16:creationId xmlns:a16="http://schemas.microsoft.com/office/drawing/2014/main" id="{2F6E59F6-C35A-6ECC-875D-D2B45F797CBE}"/>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 name="Oval 20">
            <a:extLst>
              <a:ext uri="{FF2B5EF4-FFF2-40B4-BE49-F238E27FC236}">
                <a16:creationId xmlns:a16="http://schemas.microsoft.com/office/drawing/2014/main" id="{03B6C57C-9C27-4CAC-E0E8-8EB1B90F0CD5}"/>
              </a:ext>
            </a:extLst>
          </p:cNvPr>
          <p:cNvSpPr/>
          <p:nvPr/>
        </p:nvSpPr>
        <p:spPr>
          <a:xfrm>
            <a:off x="1447800" y="3926641"/>
            <a:ext cx="570672" cy="42691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 name="TextBox 21">
            <a:extLst>
              <a:ext uri="{FF2B5EF4-FFF2-40B4-BE49-F238E27FC236}">
                <a16:creationId xmlns:a16="http://schemas.microsoft.com/office/drawing/2014/main" id="{93D8D80F-E684-0A2C-B070-A611670F016A}"/>
              </a:ext>
            </a:extLst>
          </p:cNvPr>
          <p:cNvSpPr txBox="1"/>
          <p:nvPr/>
        </p:nvSpPr>
        <p:spPr>
          <a:xfrm>
            <a:off x="2285172" y="3311388"/>
            <a:ext cx="4267200" cy="1318310"/>
          </a:xfrm>
          <a:prstGeom prst="rect">
            <a:avLst/>
          </a:prstGeom>
          <a:solidFill>
            <a:srgbClr val="002060"/>
          </a:solidFill>
        </p:spPr>
        <p:txBody>
          <a:bodyPr wrap="square" lIns="25400" tIns="12700" rIns="25400" bIns="12700" rtlCol="0">
            <a:spAutoFit/>
          </a:bodyPr>
          <a:lstStyle/>
          <a:p>
            <a:r>
              <a:rPr lang="de-DE" sz="1400" i="1" noProof="0" dirty="0">
                <a:solidFill>
                  <a:schemeClr val="bg1"/>
                </a:solidFill>
              </a:rPr>
              <a:t>Bei PXE gibt es drei klassische Augenbefunde, von denen einer die </a:t>
            </a:r>
            <a:r>
              <a:rPr lang="de-DE" sz="1400" i="1" noProof="0" dirty="0" err="1">
                <a:solidFill>
                  <a:schemeClr val="bg1"/>
                </a:solidFill>
              </a:rPr>
              <a:t>Angioid</a:t>
            </a:r>
            <a:r>
              <a:rPr lang="de-DE" sz="1400" i="1" noProof="0" dirty="0">
                <a:solidFill>
                  <a:schemeClr val="bg1"/>
                </a:solidFill>
              </a:rPr>
              <a:t> </a:t>
            </a:r>
            <a:r>
              <a:rPr lang="de-DE" sz="1400" i="1" noProof="0" dirty="0" err="1">
                <a:solidFill>
                  <a:schemeClr val="bg1"/>
                </a:solidFill>
              </a:rPr>
              <a:t>streaks</a:t>
            </a:r>
            <a:r>
              <a:rPr lang="de-DE" sz="1400" i="1" noProof="0" dirty="0">
                <a:solidFill>
                  <a:schemeClr val="bg1"/>
                </a:solidFill>
              </a:rPr>
              <a:t> sind. Was sind die beiden anderen?</a:t>
            </a:r>
          </a:p>
          <a:p>
            <a:r>
              <a:rPr lang="de-DE" sz="1400" noProof="0" dirty="0">
                <a:solidFill>
                  <a:schemeClr val="bg1"/>
                </a:solidFill>
              </a:rPr>
              <a:t>--</a:t>
            </a:r>
            <a:r>
              <a:rPr lang="de-DE" sz="1400" noProof="0" dirty="0" err="1">
                <a:solidFill>
                  <a:schemeClr val="bg1"/>
                </a:solidFill>
              </a:rPr>
              <a:t>Angioide</a:t>
            </a:r>
            <a:r>
              <a:rPr lang="de-DE" sz="1400" noProof="0" dirty="0">
                <a:solidFill>
                  <a:schemeClr val="bg1"/>
                </a:solidFill>
              </a:rPr>
              <a:t> </a:t>
            </a:r>
            <a:r>
              <a:rPr lang="de-DE" sz="1400" noProof="0" dirty="0" err="1">
                <a:solidFill>
                  <a:schemeClr val="bg1"/>
                </a:solidFill>
              </a:rPr>
              <a:t>streaks</a:t>
            </a:r>
            <a:endParaRPr lang="de-DE" sz="1400" noProof="0" dirty="0">
              <a:solidFill>
                <a:schemeClr val="bg1"/>
              </a:solidFill>
            </a:endParaRPr>
          </a:p>
          <a:p>
            <a:r>
              <a:rPr lang="de-DE" sz="1400" noProof="0" dirty="0">
                <a:solidFill>
                  <a:schemeClr val="bg1"/>
                </a:solidFill>
              </a:rPr>
              <a:t>--?</a:t>
            </a:r>
          </a:p>
          <a:p>
            <a:r>
              <a:rPr lang="de-DE" sz="1400" noProof="0" dirty="0">
                <a:solidFill>
                  <a:schemeClr val="bg1"/>
                </a:solidFill>
              </a:rPr>
              <a:t>--?</a:t>
            </a:r>
          </a:p>
        </p:txBody>
      </p:sp>
    </p:spTree>
    <p:extLst>
      <p:ext uri="{BB962C8B-B14F-4D97-AF65-F5344CB8AC3E}">
        <p14:creationId xmlns:p14="http://schemas.microsoft.com/office/powerpoint/2010/main" val="3002705202"/>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D7173A-AA0A-7594-3550-17894FB089D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923361EF-9BD5-13C9-7397-626046062A07}"/>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0DC5EF4-E74F-5EA7-1E2E-4A998F089C72}"/>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264</a:t>
            </a:fld>
            <a:endParaRPr lang="de-DE" noProof="0" dirty="0"/>
          </a:p>
        </p:txBody>
      </p:sp>
      <p:sp>
        <p:nvSpPr>
          <p:cNvPr id="5" name="TextBox 4">
            <a:extLst>
              <a:ext uri="{FF2B5EF4-FFF2-40B4-BE49-F238E27FC236}">
                <a16:creationId xmlns:a16="http://schemas.microsoft.com/office/drawing/2014/main" id="{FB9AEC97-279A-ADB4-B73B-D604D14F073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AC5ED808-29D2-DB16-EE76-042E0D3F9D1E}"/>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D787C574-AB0A-8CCF-909C-5A2A96201C91}"/>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0006F903-CD32-5B8A-4B46-D17278A5034D}"/>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9282BD6E-8563-B176-859B-BDC0AE337CCE}"/>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2D9C4CC5-AC42-279A-8F96-01CB84D947EB}"/>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A4FC6F52-C54A-2F77-B80E-61C814F5A06B}"/>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909B7821-51D9-C09A-2406-508764FE8EF5}"/>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accent4">
                    <a:lumMod val="65000"/>
                    <a:lumOff val="35000"/>
                  </a:schemeClr>
                </a:solidFill>
              </a:rPr>
              <a:t>Welche anderen Organsysteme sind bei PXE betroffen?</a:t>
            </a:r>
          </a:p>
          <a:p>
            <a:pPr eaLnBrk="1" hangingPunct="1">
              <a:spcBef>
                <a:spcPct val="0"/>
              </a:spcBef>
              <a:buClrTx/>
              <a:buSzTx/>
              <a:buFontTx/>
              <a:buNone/>
            </a:pPr>
            <a:r>
              <a:rPr lang="de-DE" sz="1400" noProof="0" dirty="0">
                <a:solidFill>
                  <a:schemeClr val="accent4">
                    <a:lumMod val="65000"/>
                    <a:lumOff val="35000"/>
                  </a:schemeClr>
                </a:solidFill>
              </a:rPr>
              <a:t>--Haut</a:t>
            </a:r>
          </a:p>
          <a:p>
            <a:pPr eaLnBrk="1" hangingPunct="1">
              <a:spcBef>
                <a:spcPct val="0"/>
              </a:spcBef>
              <a:buClrTx/>
              <a:buSzTx/>
              <a:buFontTx/>
              <a:buNone/>
            </a:pPr>
            <a:r>
              <a:rPr lang="de-DE" sz="1400" noProof="0" dirty="0">
                <a:solidFill>
                  <a:schemeClr val="accent4">
                    <a:lumMod val="65000"/>
                    <a:lumOff val="35000"/>
                  </a:schemeClr>
                </a:solidFill>
              </a:rPr>
              <a:t>--Gefäßsystem</a:t>
            </a:r>
          </a:p>
          <a:p>
            <a:pPr eaLnBrk="1" hangingPunct="1">
              <a:spcBef>
                <a:spcPct val="0"/>
              </a:spcBef>
              <a:buClrTx/>
              <a:buSzTx/>
              <a:buFontTx/>
              <a:buNone/>
            </a:pPr>
            <a:r>
              <a:rPr lang="de-DE" sz="1400" noProof="0" dirty="0">
                <a:solidFill>
                  <a:schemeClr val="accent4">
                    <a:lumMod val="65000"/>
                    <a:lumOff val="35000"/>
                  </a:schemeClr>
                </a:solidFill>
              </a:rPr>
              <a:t>--Magen-Darm-Trakt</a:t>
            </a:r>
          </a:p>
          <a:p>
            <a:pPr eaLnBrk="1" hangingPunct="1">
              <a:spcBef>
                <a:spcPct val="0"/>
              </a:spcBef>
              <a:buClrTx/>
              <a:buSzTx/>
              <a:buFontTx/>
              <a:buNone/>
            </a:pPr>
            <a:r>
              <a:rPr lang="de-DE" sz="1400" noProof="0" dirty="0">
                <a:solidFill>
                  <a:schemeClr val="accent4">
                    <a:lumMod val="65000"/>
                    <a:lumOff val="35000"/>
                  </a:schemeClr>
                </a:solidFill>
              </a:rPr>
              <a:t>--</a:t>
            </a:r>
            <a:r>
              <a:rPr lang="de-DE" sz="1400" noProof="0" dirty="0">
                <a:solidFill>
                  <a:schemeClr val="bg1"/>
                </a:solidFill>
              </a:rPr>
              <a:t>Auge</a:t>
            </a:r>
          </a:p>
        </p:txBody>
      </p:sp>
      <p:sp>
        <p:nvSpPr>
          <p:cNvPr id="8" name="Oval 13">
            <a:extLst>
              <a:ext uri="{FF2B5EF4-FFF2-40B4-BE49-F238E27FC236}">
                <a16:creationId xmlns:a16="http://schemas.microsoft.com/office/drawing/2014/main" id="{D280CC8C-EF6B-3363-C0FB-86A18D192E74}"/>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 name="Oval 20">
            <a:extLst>
              <a:ext uri="{FF2B5EF4-FFF2-40B4-BE49-F238E27FC236}">
                <a16:creationId xmlns:a16="http://schemas.microsoft.com/office/drawing/2014/main" id="{284469E0-1DF2-C1F2-32CE-909B3CCFEB0F}"/>
              </a:ext>
            </a:extLst>
          </p:cNvPr>
          <p:cNvSpPr/>
          <p:nvPr/>
        </p:nvSpPr>
        <p:spPr>
          <a:xfrm>
            <a:off x="1447800" y="3926641"/>
            <a:ext cx="570672" cy="42691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 name="TextBox 21">
            <a:extLst>
              <a:ext uri="{FF2B5EF4-FFF2-40B4-BE49-F238E27FC236}">
                <a16:creationId xmlns:a16="http://schemas.microsoft.com/office/drawing/2014/main" id="{7A519A04-FDC8-8119-1490-A91109158FDB}"/>
              </a:ext>
            </a:extLst>
          </p:cNvPr>
          <p:cNvSpPr txBox="1"/>
          <p:nvPr/>
        </p:nvSpPr>
        <p:spPr>
          <a:xfrm>
            <a:off x="2285172" y="3311388"/>
            <a:ext cx="4267200" cy="1318310"/>
          </a:xfrm>
          <a:prstGeom prst="rect">
            <a:avLst/>
          </a:prstGeom>
          <a:solidFill>
            <a:srgbClr val="002060"/>
          </a:solidFill>
        </p:spPr>
        <p:txBody>
          <a:bodyPr wrap="square" lIns="25400" tIns="12700" rIns="25400" bIns="12700" rtlCol="0">
            <a:spAutoFit/>
          </a:bodyPr>
          <a:lstStyle/>
          <a:p>
            <a:r>
              <a:rPr lang="de-DE" sz="1400" i="1" noProof="0" dirty="0">
                <a:solidFill>
                  <a:schemeClr val="bg1"/>
                </a:solidFill>
              </a:rPr>
              <a:t>Bei PXE gibt es drei klassische Augenbefunde, von denen einer die </a:t>
            </a:r>
            <a:r>
              <a:rPr lang="de-DE" sz="1400" i="1" noProof="0" dirty="0" err="1">
                <a:solidFill>
                  <a:schemeClr val="bg1"/>
                </a:solidFill>
              </a:rPr>
              <a:t>Angioid</a:t>
            </a:r>
            <a:r>
              <a:rPr lang="de-DE" sz="1400" i="1" noProof="0" dirty="0">
                <a:solidFill>
                  <a:schemeClr val="bg1"/>
                </a:solidFill>
              </a:rPr>
              <a:t> </a:t>
            </a:r>
            <a:r>
              <a:rPr lang="de-DE" sz="1400" i="1" noProof="0" dirty="0" err="1">
                <a:solidFill>
                  <a:schemeClr val="bg1"/>
                </a:solidFill>
              </a:rPr>
              <a:t>streaks</a:t>
            </a:r>
            <a:r>
              <a:rPr lang="de-DE" sz="1400" i="1" noProof="0" dirty="0">
                <a:solidFill>
                  <a:schemeClr val="bg1"/>
                </a:solidFill>
              </a:rPr>
              <a:t> sind. Was sind die beiden anderen?</a:t>
            </a:r>
          </a:p>
          <a:p>
            <a:r>
              <a:rPr lang="de-DE" sz="1400" noProof="0" dirty="0">
                <a:solidFill>
                  <a:schemeClr val="bg1"/>
                </a:solidFill>
              </a:rPr>
              <a:t>--</a:t>
            </a:r>
            <a:r>
              <a:rPr lang="de-DE" sz="1400" noProof="0" dirty="0" err="1">
                <a:solidFill>
                  <a:schemeClr val="bg1"/>
                </a:solidFill>
              </a:rPr>
              <a:t>Angioide</a:t>
            </a:r>
            <a:r>
              <a:rPr lang="de-DE" sz="1400" noProof="0" dirty="0">
                <a:solidFill>
                  <a:schemeClr val="bg1"/>
                </a:solidFill>
              </a:rPr>
              <a:t> </a:t>
            </a:r>
            <a:r>
              <a:rPr lang="de-DE" sz="1400" noProof="0" dirty="0" err="1">
                <a:solidFill>
                  <a:schemeClr val="bg1"/>
                </a:solidFill>
              </a:rPr>
              <a:t>streaks</a:t>
            </a:r>
            <a:endParaRPr lang="de-DE" sz="1400" noProof="0" dirty="0">
              <a:solidFill>
                <a:schemeClr val="bg1"/>
              </a:solidFill>
            </a:endParaRPr>
          </a:p>
          <a:p>
            <a:r>
              <a:rPr lang="de-DE" sz="1400" noProof="0" dirty="0">
                <a:solidFill>
                  <a:schemeClr val="bg1"/>
                </a:solidFill>
              </a:rPr>
              <a:t>--RPE-</a:t>
            </a:r>
            <a:r>
              <a:rPr lang="de-DE" sz="1400" noProof="0" dirty="0" err="1">
                <a:solidFill>
                  <a:schemeClr val="bg1"/>
                </a:solidFill>
              </a:rPr>
              <a:t>Sprenkelung</a:t>
            </a:r>
            <a:endParaRPr lang="de-DE" sz="1400" noProof="0" dirty="0">
              <a:solidFill>
                <a:schemeClr val="bg1"/>
              </a:solidFill>
            </a:endParaRPr>
          </a:p>
          <a:p>
            <a:r>
              <a:rPr lang="de-DE" sz="1400" noProof="0" dirty="0">
                <a:solidFill>
                  <a:schemeClr val="bg1"/>
                </a:solidFill>
              </a:rPr>
              <a:t>--Drusen am </a:t>
            </a:r>
            <a:r>
              <a:rPr lang="de-DE" sz="1400" noProof="0" dirty="0" err="1">
                <a:solidFill>
                  <a:schemeClr val="bg1"/>
                </a:solidFill>
              </a:rPr>
              <a:t>Papillenrand</a:t>
            </a:r>
            <a:endParaRPr lang="de-DE" sz="1400" noProof="0" dirty="0">
              <a:solidFill>
                <a:schemeClr val="bg1"/>
              </a:solidFill>
            </a:endParaRPr>
          </a:p>
        </p:txBody>
      </p:sp>
    </p:spTree>
    <p:extLst>
      <p:ext uri="{BB962C8B-B14F-4D97-AF65-F5344CB8AC3E}">
        <p14:creationId xmlns:p14="http://schemas.microsoft.com/office/powerpoint/2010/main" val="3655204930"/>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7AE47E-C396-F704-6C4C-3020E94E61BD}"/>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BA51BC9-F4E3-7CF3-2F92-F097443D0F0A}"/>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F13DAF21-DDE5-4414-3331-FDEB9F80E66D}"/>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265</a:t>
            </a:fld>
            <a:endParaRPr lang="de-DE" noProof="0" dirty="0"/>
          </a:p>
        </p:txBody>
      </p:sp>
      <p:sp>
        <p:nvSpPr>
          <p:cNvPr id="5" name="TextBox 4">
            <a:extLst>
              <a:ext uri="{FF2B5EF4-FFF2-40B4-BE49-F238E27FC236}">
                <a16:creationId xmlns:a16="http://schemas.microsoft.com/office/drawing/2014/main" id="{9047935E-ABE2-6645-5D02-996A2078DA6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28210F23-8217-DBB7-CBEF-3F0C1451E34F}"/>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4A3299F6-0DC4-A1A1-6E8F-8542B9D37765}"/>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CBD46EE0-0C6A-1AC6-D6D4-F173A9A214CC}"/>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726B69FA-A176-7D31-1ED4-FB454EB32602}"/>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FD29F416-4B53-9D08-4681-5FB2F21245D9}"/>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BABB0D58-46EA-FE6A-F26E-0B53C53D2C6D}"/>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0D94EA24-20B3-395A-2144-289DE566B51F}"/>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accent4">
                    <a:lumMod val="65000"/>
                    <a:lumOff val="35000"/>
                  </a:schemeClr>
                </a:solidFill>
              </a:rPr>
              <a:t>Welche anderen Organsysteme sind bei PXE betroffen?</a:t>
            </a:r>
          </a:p>
          <a:p>
            <a:pPr eaLnBrk="1" hangingPunct="1">
              <a:spcBef>
                <a:spcPct val="0"/>
              </a:spcBef>
              <a:buClrTx/>
              <a:buSzTx/>
              <a:buFontTx/>
              <a:buNone/>
            </a:pPr>
            <a:r>
              <a:rPr lang="de-DE" sz="1400" noProof="0" dirty="0">
                <a:solidFill>
                  <a:schemeClr val="accent4">
                    <a:lumMod val="65000"/>
                    <a:lumOff val="35000"/>
                  </a:schemeClr>
                </a:solidFill>
              </a:rPr>
              <a:t>--Haut</a:t>
            </a:r>
          </a:p>
          <a:p>
            <a:pPr eaLnBrk="1" hangingPunct="1">
              <a:spcBef>
                <a:spcPct val="0"/>
              </a:spcBef>
              <a:buClrTx/>
              <a:buSzTx/>
              <a:buFontTx/>
              <a:buNone/>
            </a:pPr>
            <a:r>
              <a:rPr lang="de-DE" sz="1400" noProof="0" dirty="0">
                <a:solidFill>
                  <a:schemeClr val="accent4">
                    <a:lumMod val="65000"/>
                    <a:lumOff val="35000"/>
                  </a:schemeClr>
                </a:solidFill>
              </a:rPr>
              <a:t>--Gefäßsystem</a:t>
            </a:r>
          </a:p>
          <a:p>
            <a:pPr eaLnBrk="1" hangingPunct="1">
              <a:spcBef>
                <a:spcPct val="0"/>
              </a:spcBef>
              <a:buClrTx/>
              <a:buSzTx/>
              <a:buFontTx/>
              <a:buNone/>
            </a:pPr>
            <a:r>
              <a:rPr lang="de-DE" sz="1400" noProof="0" dirty="0">
                <a:solidFill>
                  <a:schemeClr val="accent4">
                    <a:lumMod val="65000"/>
                    <a:lumOff val="35000"/>
                  </a:schemeClr>
                </a:solidFill>
              </a:rPr>
              <a:t>--Magen-Darm-Trakt</a:t>
            </a:r>
          </a:p>
          <a:p>
            <a:pPr eaLnBrk="1" hangingPunct="1">
              <a:spcBef>
                <a:spcPct val="0"/>
              </a:spcBef>
              <a:buClrTx/>
              <a:buSzTx/>
              <a:buFontTx/>
              <a:buNone/>
            </a:pPr>
            <a:r>
              <a:rPr lang="de-DE" sz="1400" noProof="0" dirty="0">
                <a:solidFill>
                  <a:schemeClr val="accent4">
                    <a:lumMod val="65000"/>
                    <a:lumOff val="35000"/>
                  </a:schemeClr>
                </a:solidFill>
              </a:rPr>
              <a:t>--</a:t>
            </a:r>
            <a:r>
              <a:rPr lang="de-DE" sz="1400" noProof="0" dirty="0">
                <a:solidFill>
                  <a:schemeClr val="bg1"/>
                </a:solidFill>
              </a:rPr>
              <a:t>Auge</a:t>
            </a:r>
          </a:p>
        </p:txBody>
      </p:sp>
      <p:sp>
        <p:nvSpPr>
          <p:cNvPr id="8" name="Oval 13">
            <a:extLst>
              <a:ext uri="{FF2B5EF4-FFF2-40B4-BE49-F238E27FC236}">
                <a16:creationId xmlns:a16="http://schemas.microsoft.com/office/drawing/2014/main" id="{92B061FA-9859-5867-A048-36CECD19BD17}"/>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 name="Oval 20">
            <a:extLst>
              <a:ext uri="{FF2B5EF4-FFF2-40B4-BE49-F238E27FC236}">
                <a16:creationId xmlns:a16="http://schemas.microsoft.com/office/drawing/2014/main" id="{E2A7A4EB-931F-01D1-450B-7CE5E83CC660}"/>
              </a:ext>
            </a:extLst>
          </p:cNvPr>
          <p:cNvSpPr/>
          <p:nvPr/>
        </p:nvSpPr>
        <p:spPr>
          <a:xfrm>
            <a:off x="1447800" y="3926641"/>
            <a:ext cx="570672" cy="42691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 name="TextBox 21">
            <a:extLst>
              <a:ext uri="{FF2B5EF4-FFF2-40B4-BE49-F238E27FC236}">
                <a16:creationId xmlns:a16="http://schemas.microsoft.com/office/drawing/2014/main" id="{7DFEB249-845A-D714-6821-7FBDD1894627}"/>
              </a:ext>
            </a:extLst>
          </p:cNvPr>
          <p:cNvSpPr txBox="1"/>
          <p:nvPr/>
        </p:nvSpPr>
        <p:spPr>
          <a:xfrm>
            <a:off x="2285172" y="3311388"/>
            <a:ext cx="4267200" cy="1318310"/>
          </a:xfrm>
          <a:prstGeom prst="rect">
            <a:avLst/>
          </a:prstGeom>
          <a:solidFill>
            <a:srgbClr val="002060"/>
          </a:solidFill>
        </p:spPr>
        <p:txBody>
          <a:bodyPr wrap="square" lIns="25400" tIns="12700" rIns="25400" bIns="12700" rtlCol="0">
            <a:spAutoFit/>
          </a:bodyPr>
          <a:lstStyle/>
          <a:p>
            <a:r>
              <a:rPr lang="de-DE" sz="1400" i="1" noProof="0" dirty="0">
                <a:solidFill>
                  <a:schemeClr val="accent4">
                    <a:lumMod val="75000"/>
                    <a:lumOff val="25000"/>
                  </a:schemeClr>
                </a:solidFill>
              </a:rPr>
              <a:t>Bei PXE gibt es drei klassische Augenbefunde, von denen einer die </a:t>
            </a:r>
            <a:r>
              <a:rPr lang="de-DE" sz="1400" i="1" noProof="0" dirty="0" err="1">
                <a:solidFill>
                  <a:schemeClr val="accent4">
                    <a:lumMod val="75000"/>
                    <a:lumOff val="25000"/>
                  </a:schemeClr>
                </a:solidFill>
              </a:rPr>
              <a:t>Angioid</a:t>
            </a:r>
            <a:r>
              <a:rPr lang="de-DE" sz="1400" i="1" noProof="0" dirty="0">
                <a:solidFill>
                  <a:schemeClr val="accent4">
                    <a:lumMod val="75000"/>
                    <a:lumOff val="25000"/>
                  </a:schemeClr>
                </a:solidFill>
              </a:rPr>
              <a:t> </a:t>
            </a:r>
            <a:r>
              <a:rPr lang="de-DE" sz="1400" i="1" noProof="0" dirty="0" err="1">
                <a:solidFill>
                  <a:schemeClr val="accent4">
                    <a:lumMod val="75000"/>
                    <a:lumOff val="25000"/>
                  </a:schemeClr>
                </a:solidFill>
              </a:rPr>
              <a:t>streaks</a:t>
            </a:r>
            <a:r>
              <a:rPr lang="de-DE" sz="1400" i="1" noProof="0" dirty="0">
                <a:solidFill>
                  <a:schemeClr val="accent4">
                    <a:lumMod val="75000"/>
                    <a:lumOff val="25000"/>
                  </a:schemeClr>
                </a:solidFill>
              </a:rPr>
              <a:t> sind. Was sind die beiden anderen?</a:t>
            </a:r>
          </a:p>
          <a:p>
            <a:r>
              <a:rPr lang="de-DE" sz="1400" noProof="0" dirty="0">
                <a:solidFill>
                  <a:schemeClr val="accent4">
                    <a:lumMod val="75000"/>
                    <a:lumOff val="25000"/>
                  </a:schemeClr>
                </a:solidFill>
              </a:rPr>
              <a:t>--</a:t>
            </a:r>
            <a:r>
              <a:rPr lang="de-DE" sz="1400" noProof="0" dirty="0" err="1">
                <a:solidFill>
                  <a:schemeClr val="accent4">
                    <a:lumMod val="75000"/>
                    <a:lumOff val="25000"/>
                  </a:schemeClr>
                </a:solidFill>
              </a:rPr>
              <a:t>Angioide</a:t>
            </a:r>
            <a:r>
              <a:rPr lang="de-DE" sz="1400" noProof="0" dirty="0">
                <a:solidFill>
                  <a:schemeClr val="accent4">
                    <a:lumMod val="75000"/>
                    <a:lumOff val="25000"/>
                  </a:schemeClr>
                </a:solidFill>
              </a:rPr>
              <a:t> </a:t>
            </a:r>
            <a:r>
              <a:rPr lang="de-DE" sz="1400" noProof="0" dirty="0" err="1">
                <a:solidFill>
                  <a:schemeClr val="accent4">
                    <a:lumMod val="75000"/>
                    <a:lumOff val="25000"/>
                  </a:schemeClr>
                </a:solidFill>
              </a:rPr>
              <a:t>streaks</a:t>
            </a:r>
            <a:endParaRPr lang="de-DE" sz="1400" noProof="0" dirty="0">
              <a:solidFill>
                <a:schemeClr val="accent4">
                  <a:lumMod val="75000"/>
                  <a:lumOff val="25000"/>
                </a:schemeClr>
              </a:solidFill>
            </a:endParaRPr>
          </a:p>
          <a:p>
            <a:r>
              <a:rPr lang="de-DE" sz="1400" noProof="0" dirty="0">
                <a:solidFill>
                  <a:schemeClr val="bg1"/>
                </a:solidFill>
              </a:rPr>
              <a:t>--RPE-</a:t>
            </a:r>
            <a:r>
              <a:rPr lang="de-DE" sz="1400" noProof="0" dirty="0" err="1">
                <a:solidFill>
                  <a:schemeClr val="bg1"/>
                </a:solidFill>
              </a:rPr>
              <a:t>Sprenkelung</a:t>
            </a:r>
            <a:endParaRPr lang="de-DE" sz="1400" noProof="0" dirty="0">
              <a:solidFill>
                <a:schemeClr val="bg1"/>
              </a:solidFill>
            </a:endParaRPr>
          </a:p>
          <a:p>
            <a:r>
              <a:rPr lang="de-DE" sz="1400" noProof="0" dirty="0">
                <a:solidFill>
                  <a:schemeClr val="accent4">
                    <a:lumMod val="75000"/>
                    <a:lumOff val="25000"/>
                  </a:schemeClr>
                </a:solidFill>
              </a:rPr>
              <a:t>--Drusen am </a:t>
            </a:r>
            <a:r>
              <a:rPr lang="de-DE" sz="1400" noProof="0" dirty="0" err="1">
                <a:solidFill>
                  <a:schemeClr val="accent4">
                    <a:lumMod val="75000"/>
                    <a:lumOff val="25000"/>
                  </a:schemeClr>
                </a:solidFill>
              </a:rPr>
              <a:t>Papillenrand</a:t>
            </a:r>
            <a:endParaRPr lang="de-DE" sz="1400" noProof="0" dirty="0">
              <a:solidFill>
                <a:schemeClr val="accent4">
                  <a:lumMod val="75000"/>
                  <a:lumOff val="25000"/>
                </a:schemeClr>
              </a:solidFill>
            </a:endParaRPr>
          </a:p>
        </p:txBody>
      </p:sp>
      <p:sp>
        <p:nvSpPr>
          <p:cNvPr id="10" name="Oval 23">
            <a:extLst>
              <a:ext uri="{FF2B5EF4-FFF2-40B4-BE49-F238E27FC236}">
                <a16:creationId xmlns:a16="http://schemas.microsoft.com/office/drawing/2014/main" id="{401D6303-7541-7738-22CF-EC9F2B328257}"/>
              </a:ext>
            </a:extLst>
          </p:cNvPr>
          <p:cNvSpPr/>
          <p:nvPr/>
        </p:nvSpPr>
        <p:spPr>
          <a:xfrm>
            <a:off x="2293638" y="4085427"/>
            <a:ext cx="1744961" cy="405348"/>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Box 22">
            <a:extLst>
              <a:ext uri="{FF2B5EF4-FFF2-40B4-BE49-F238E27FC236}">
                <a16:creationId xmlns:a16="http://schemas.microsoft.com/office/drawing/2014/main" id="{ECF66107-AA28-9A84-B765-1F2164DE3E71}"/>
              </a:ext>
            </a:extLst>
          </p:cNvPr>
          <p:cNvSpPr txBox="1"/>
          <p:nvPr/>
        </p:nvSpPr>
        <p:spPr>
          <a:xfrm>
            <a:off x="4089065" y="3965916"/>
            <a:ext cx="4864435" cy="671979"/>
          </a:xfrm>
          <a:prstGeom prst="rect">
            <a:avLst/>
          </a:prstGeom>
          <a:solidFill>
            <a:schemeClr val="tx1"/>
          </a:solidFill>
          <a:ln>
            <a:solidFill>
              <a:srgbClr val="000000"/>
            </a:solidFill>
          </a:ln>
        </p:spPr>
        <p:txBody>
          <a:bodyPr wrap="square" lIns="25400" tIns="12700" rIns="25400" bIns="12700" rtlCol="0">
            <a:spAutoFit/>
          </a:bodyPr>
          <a:lstStyle/>
          <a:p>
            <a:r>
              <a:rPr lang="de-DE" sz="1400" i="1" noProof="0" dirty="0">
                <a:solidFill>
                  <a:schemeClr val="bg1"/>
                </a:solidFill>
              </a:rPr>
              <a:t>Welcher wohlklingende Begriff wird zur Beschreibung der RPE-Fleckenbildung verwendet?</a:t>
            </a:r>
          </a:p>
          <a:p>
            <a:r>
              <a:rPr lang="de-DE" sz="1400" b="1" noProof="0" dirty="0"/>
              <a:t>Peau d’orange</a:t>
            </a:r>
            <a:endParaRPr lang="de-DE" sz="1600" noProof="0" dirty="0"/>
          </a:p>
        </p:txBody>
      </p:sp>
    </p:spTree>
    <p:extLst>
      <p:ext uri="{BB962C8B-B14F-4D97-AF65-F5344CB8AC3E}">
        <p14:creationId xmlns:p14="http://schemas.microsoft.com/office/powerpoint/2010/main" val="48091125"/>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07EB9B-9988-09FF-5638-DED0BAE1B97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D637EBAF-3331-CFFC-EC74-58EC8F7170E5}"/>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b="1" noProof="0" dirty="0" err="1">
                <a:solidFill>
                  <a:srgbClr val="0000FF"/>
                </a:solidFill>
                <a:latin typeface="Arial" panose="020B0604020202020204" pitchFamily="34" charset="0"/>
              </a:rPr>
              <a:t>Angioid</a:t>
            </a:r>
            <a:r>
              <a:rPr lang="de-DE" b="1" noProof="0" dirty="0">
                <a:solidFill>
                  <a:srgbClr val="0000FF"/>
                </a:solidFill>
                <a:latin typeface="Arial" panose="020B0604020202020204" pitchFamily="34" charset="0"/>
              </a:rPr>
              <a:t> </a:t>
            </a:r>
            <a:r>
              <a:rPr lang="de-DE" b="1" noProof="0" dirty="0" err="1">
                <a:solidFill>
                  <a:srgbClr val="0000FF"/>
                </a:solidFill>
                <a:latin typeface="Arial" panose="020B0604020202020204" pitchFamily="34" charset="0"/>
              </a:rPr>
              <a:t>streaks</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65000"/>
                  </a:schemeClr>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E6EE1135-91E3-965D-6DAE-6AD78B3072EA}"/>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266</a:t>
            </a:fld>
            <a:endParaRPr lang="de-DE" noProof="0" dirty="0"/>
          </a:p>
        </p:txBody>
      </p:sp>
      <p:sp>
        <p:nvSpPr>
          <p:cNvPr id="5" name="TextBox 4">
            <a:extLst>
              <a:ext uri="{FF2B5EF4-FFF2-40B4-BE49-F238E27FC236}">
                <a16:creationId xmlns:a16="http://schemas.microsoft.com/office/drawing/2014/main" id="{43FBD4D3-23AC-E2BD-A440-12B772E3293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0C00E807-5EF8-71FE-6A11-032DF897AF91}"/>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8AE399CB-3F41-9C51-3936-D550FB13952B}"/>
              </a:ext>
            </a:extLst>
          </p:cNvPr>
          <p:cNvSpPr/>
          <p:nvPr/>
        </p:nvSpPr>
        <p:spPr>
          <a:xfrm>
            <a:off x="762000" y="241136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721C1BEA-8AB1-4ECB-49B8-981E60FC8B8A}"/>
              </a:ext>
            </a:extLst>
          </p:cNvPr>
          <p:cNvSpPr/>
          <p:nvPr/>
        </p:nvSpPr>
        <p:spPr>
          <a:xfrm>
            <a:off x="762000" y="287533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Oval 7">
            <a:extLst>
              <a:ext uri="{FF2B5EF4-FFF2-40B4-BE49-F238E27FC236}">
                <a16:creationId xmlns:a16="http://schemas.microsoft.com/office/drawing/2014/main" id="{1470CF65-AE59-BEEC-069E-C9BDC7C83852}"/>
              </a:ext>
            </a:extLst>
          </p:cNvPr>
          <p:cNvSpPr/>
          <p:nvPr/>
        </p:nvSpPr>
        <p:spPr>
          <a:xfrm>
            <a:off x="1106557" y="2199861"/>
            <a:ext cx="2667000" cy="74212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 Box 5">
            <a:extLst>
              <a:ext uri="{FF2B5EF4-FFF2-40B4-BE49-F238E27FC236}">
                <a16:creationId xmlns:a16="http://schemas.microsoft.com/office/drawing/2014/main" id="{F39749A1-EFE5-3CA9-6D3C-3ECDF9B2EFEE}"/>
              </a:ext>
            </a:extLst>
          </p:cNvPr>
          <p:cNvSpPr txBox="1">
            <a:spLocks noChangeArrowheads="1"/>
          </p:cNvSpPr>
          <p:nvPr/>
        </p:nvSpPr>
        <p:spPr bwMode="auto">
          <a:xfrm>
            <a:off x="723900" y="3101156"/>
            <a:ext cx="7962900" cy="3041858"/>
          </a:xfrm>
          <a:prstGeom prst="rect">
            <a:avLst/>
          </a:prstGeom>
          <a:solidFill>
            <a:srgbClr val="FF99FF"/>
          </a:solid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i="1" noProof="0" dirty="0">
                <a:solidFill>
                  <a:schemeClr val="bg1">
                    <a:lumMod val="65000"/>
                  </a:schemeClr>
                </a:solidFill>
              </a:rPr>
              <a:t>Wie sieht das klassische Fundus-Bild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aus?</a:t>
            </a:r>
          </a:p>
          <a:p>
            <a:pPr eaLnBrk="1" hangingPunct="1"/>
            <a:r>
              <a:rPr lang="de-DE" sz="1400" b="1" noProof="0" dirty="0">
                <a:solidFill>
                  <a:schemeClr val="bg1">
                    <a:lumMod val="65000"/>
                  </a:schemeClr>
                </a:solidFill>
              </a:rPr>
              <a:t>Rotbraune </a:t>
            </a:r>
            <a:r>
              <a:rPr lang="de-DE" sz="1400" noProof="0" dirty="0">
                <a:solidFill>
                  <a:schemeClr val="bg1">
                    <a:lumMod val="65000"/>
                  </a:schemeClr>
                </a:solidFill>
              </a:rPr>
              <a:t>Linien, die radiär von der </a:t>
            </a:r>
            <a:r>
              <a:rPr lang="de-DE" sz="1400" noProof="0" dirty="0" err="1">
                <a:solidFill>
                  <a:schemeClr val="bg1">
                    <a:lumMod val="65000"/>
                  </a:schemeClr>
                </a:solidFill>
              </a:rPr>
              <a:t>peripapillären</a:t>
            </a:r>
            <a:r>
              <a:rPr lang="de-DE" sz="1400" noProof="0" dirty="0">
                <a:solidFill>
                  <a:schemeClr val="bg1">
                    <a:lumMod val="65000"/>
                  </a:schemeClr>
                </a:solidFill>
              </a:rPr>
              <a:t> Region ausgehen; diese Linien repräsentieren Risse in der Bruch-Membran.</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Welcher Anteil der </a:t>
            </a:r>
            <a:r>
              <a:rPr lang="de-DE" sz="1400" i="1" noProof="0" dirty="0" err="1">
                <a:solidFill>
                  <a:schemeClr val="bg1">
                    <a:lumMod val="65000"/>
                  </a:schemeClr>
                </a:solidFill>
              </a:rPr>
              <a:t>angioiden</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ist mit systemischen Anomalien assoziiert?</a:t>
            </a:r>
          </a:p>
          <a:p>
            <a:pPr eaLnBrk="1" hangingPunct="1"/>
            <a:r>
              <a:rPr lang="de-DE" sz="1400" noProof="0" dirty="0">
                <a:solidFill>
                  <a:schemeClr val="bg1">
                    <a:lumMod val="65000"/>
                  </a:schemeClr>
                </a:solidFill>
              </a:rPr>
              <a:t>Etwa die Hälfte</a:t>
            </a:r>
          </a:p>
          <a:p>
            <a:pPr eaLnBrk="1" hangingPunct="1"/>
            <a:endParaRPr lang="de-DE" sz="1400" noProof="0" dirty="0">
              <a:solidFill>
                <a:schemeClr val="bg1">
                  <a:lumMod val="65000"/>
                </a:schemeClr>
              </a:solidFill>
            </a:endParaRPr>
          </a:p>
          <a:p>
            <a:pPr eaLnBrk="1" hangingPunct="1"/>
            <a:r>
              <a:rPr lang="de-DE" sz="1400" i="1" noProof="0" dirty="0">
                <a:solidFill>
                  <a:schemeClr val="bg1">
                    <a:lumMod val="65000"/>
                  </a:schemeClr>
                </a:solidFill>
              </a:rPr>
              <a:t>Wie lautet die bekannte Eselsbrücke für die Assoziationen von </a:t>
            </a:r>
            <a:r>
              <a:rPr lang="de-DE" sz="1400" i="1" noProof="0" dirty="0" err="1">
                <a:solidFill>
                  <a:schemeClr val="bg1">
                    <a:lumMod val="65000"/>
                  </a:schemeClr>
                </a:solidFill>
              </a:rPr>
              <a:t>Angioid</a:t>
            </a:r>
            <a:r>
              <a:rPr lang="de-DE" sz="1400" i="1" noProof="0" dirty="0">
                <a:solidFill>
                  <a:schemeClr val="bg1">
                    <a:lumMod val="65000"/>
                  </a:schemeClr>
                </a:solidFill>
              </a:rPr>
              <a:t> </a:t>
            </a:r>
            <a:r>
              <a:rPr lang="de-DE" sz="1400" i="1" noProof="0" dirty="0" err="1">
                <a:solidFill>
                  <a:schemeClr val="bg1">
                    <a:lumMod val="65000"/>
                  </a:schemeClr>
                </a:solidFill>
              </a:rPr>
              <a:t>streaks</a:t>
            </a:r>
            <a:r>
              <a:rPr lang="de-DE" sz="1400" i="1" noProof="0" dirty="0">
                <a:solidFill>
                  <a:schemeClr val="bg1">
                    <a:lumMod val="65000"/>
                  </a:schemeClr>
                </a:solidFill>
              </a:rPr>
              <a:t>? Welche Assoziationen sind das?</a:t>
            </a:r>
          </a:p>
          <a:p>
            <a:pPr eaLnBrk="1" hangingPunct="1"/>
            <a:r>
              <a:rPr lang="de-DE" sz="1400" b="1" noProof="0" dirty="0">
                <a:solidFill>
                  <a:srgbClr val="0000FF"/>
                </a:solidFill>
              </a:rPr>
              <a:t>P</a:t>
            </a:r>
            <a:r>
              <a:rPr lang="de-DE" sz="1400" b="1" noProof="0" dirty="0">
                <a:solidFill>
                  <a:srgbClr val="000000"/>
                </a:solidFill>
              </a:rPr>
              <a:t>seudoxanthoma elasticum (PXE)</a:t>
            </a:r>
          </a:p>
          <a:p>
            <a:pPr eaLnBrk="1" hangingPunct="1"/>
            <a:r>
              <a:rPr lang="de-DE" sz="1400" b="1" noProof="0" dirty="0">
                <a:solidFill>
                  <a:srgbClr val="B2B2B2"/>
                </a:solidFill>
              </a:rPr>
              <a:t>E</a:t>
            </a:r>
            <a:r>
              <a:rPr lang="de-DE" sz="1400" noProof="0" dirty="0">
                <a:solidFill>
                  <a:srgbClr val="B2B2B2"/>
                </a:solidFill>
              </a:rPr>
              <a:t>hlers-</a:t>
            </a:r>
            <a:r>
              <a:rPr lang="de-DE" sz="1400" noProof="0" dirty="0" err="1">
                <a:solidFill>
                  <a:srgbClr val="B2B2B2"/>
                </a:solidFill>
              </a:rPr>
              <a:t>Danlos</a:t>
            </a:r>
            <a:r>
              <a:rPr lang="de-DE" sz="1400" noProof="0" dirty="0">
                <a:solidFill>
                  <a:srgbClr val="B2B2B2"/>
                </a:solidFill>
              </a:rPr>
              <a:t>-Syndrom</a:t>
            </a:r>
          </a:p>
          <a:p>
            <a:pPr eaLnBrk="1" hangingPunct="1"/>
            <a:r>
              <a:rPr lang="de-DE" sz="1400" b="1" noProof="0" dirty="0">
                <a:solidFill>
                  <a:srgbClr val="B2B2B2"/>
                </a:solidFill>
              </a:rPr>
              <a:t>P</a:t>
            </a:r>
            <a:r>
              <a:rPr lang="de-DE" sz="1400" noProof="0" dirty="0">
                <a:solidFill>
                  <a:srgbClr val="B2B2B2"/>
                </a:solidFill>
              </a:rPr>
              <a:t>aget-Krankheit</a:t>
            </a:r>
          </a:p>
          <a:p>
            <a:pPr eaLnBrk="1" hangingPunct="1"/>
            <a:r>
              <a:rPr lang="de-DE" sz="1400" b="1" noProof="0" dirty="0">
                <a:solidFill>
                  <a:srgbClr val="B2B2B2"/>
                </a:solidFill>
              </a:rPr>
              <a:t>S</a:t>
            </a:r>
            <a:r>
              <a:rPr lang="de-DE" sz="1400" noProof="0" dirty="0">
                <a:solidFill>
                  <a:srgbClr val="B2B2B2"/>
                </a:solidFill>
              </a:rPr>
              <a:t>ichelzellenanämie</a:t>
            </a:r>
            <a:endParaRPr lang="de-DE" sz="1400" b="1" noProof="0" dirty="0">
              <a:solidFill>
                <a:srgbClr val="B2B2B2"/>
              </a:solidFill>
            </a:endParaRPr>
          </a:p>
          <a:p>
            <a:pPr eaLnBrk="1" hangingPunct="1"/>
            <a:r>
              <a:rPr lang="de-DE" sz="1400" b="1" noProof="0" dirty="0">
                <a:solidFill>
                  <a:schemeClr val="bg1">
                    <a:lumMod val="65000"/>
                  </a:schemeClr>
                </a:solidFill>
              </a:rPr>
              <a:t>I</a:t>
            </a:r>
            <a:r>
              <a:rPr lang="de-DE" sz="1400" noProof="0" dirty="0">
                <a:solidFill>
                  <a:schemeClr val="bg1">
                    <a:lumMod val="65000"/>
                  </a:schemeClr>
                </a:solidFill>
              </a:rPr>
              <a:t>diopathisch (d. h. ohne Assoziation)</a:t>
            </a:r>
          </a:p>
        </p:txBody>
      </p:sp>
      <p:sp>
        <p:nvSpPr>
          <p:cNvPr id="12" name="TextBox 11">
            <a:extLst>
              <a:ext uri="{FF2B5EF4-FFF2-40B4-BE49-F238E27FC236}">
                <a16:creationId xmlns:a16="http://schemas.microsoft.com/office/drawing/2014/main" id="{08384025-0E4B-8958-A950-4DE75B266CF5}"/>
              </a:ext>
            </a:extLst>
          </p:cNvPr>
          <p:cNvSpPr txBox="1"/>
          <p:nvPr/>
        </p:nvSpPr>
        <p:spPr>
          <a:xfrm>
            <a:off x="3773557" y="5029200"/>
            <a:ext cx="3733800" cy="671979"/>
          </a:xfrm>
          <a:prstGeom prst="rect">
            <a:avLst/>
          </a:prstGeom>
          <a:solidFill>
            <a:srgbClr val="FFFF00"/>
          </a:solidFill>
        </p:spPr>
        <p:txBody>
          <a:bodyPr wrap="square" lIns="25400" tIns="12700" rIns="25400" bIns="12700" rtlCol="0">
            <a:spAutoFit/>
          </a:bodyPr>
          <a:lstStyle/>
          <a:p>
            <a:r>
              <a:rPr lang="de-DE" sz="1400" i="1" noProof="0" dirty="0">
                <a:solidFill>
                  <a:srgbClr val="B2B2B2"/>
                </a:solidFill>
              </a:rPr>
              <a:t>Welche Erkrankung weist den stärksten Zusammenhang mit angioiden Streifen auf?</a:t>
            </a:r>
          </a:p>
          <a:p>
            <a:r>
              <a:rPr lang="de-DE" sz="1400" noProof="0" dirty="0">
                <a:solidFill>
                  <a:srgbClr val="B2B2B2"/>
                </a:solidFill>
              </a:rPr>
              <a:t>PXE, mit großem Abstand</a:t>
            </a:r>
          </a:p>
        </p:txBody>
      </p:sp>
      <p:sp>
        <p:nvSpPr>
          <p:cNvPr id="7" name="Text Box 10">
            <a:extLst>
              <a:ext uri="{FF2B5EF4-FFF2-40B4-BE49-F238E27FC236}">
                <a16:creationId xmlns:a16="http://schemas.microsoft.com/office/drawing/2014/main" id="{50DB25B5-036F-782E-C5D7-9F984DA5524E}"/>
              </a:ext>
            </a:extLst>
          </p:cNvPr>
          <p:cNvSpPr txBox="1">
            <a:spLocks noChangeArrowheads="1"/>
          </p:cNvSpPr>
          <p:nvPr/>
        </p:nvSpPr>
        <p:spPr bwMode="auto">
          <a:xfrm>
            <a:off x="1371600" y="3147392"/>
            <a:ext cx="4518991" cy="1102866"/>
          </a:xfrm>
          <a:prstGeom prst="rect">
            <a:avLst/>
          </a:prstGeom>
          <a:solidFill>
            <a:srgbClr val="0070C0"/>
          </a:solidFill>
          <a:ln>
            <a:noFill/>
          </a:ln>
          <a:effectLst/>
        </p:spPr>
        <p:txBody>
          <a:bodyPr wrap="square" lIns="25400" tIns="12700" rIns="25400" bIns="12700">
            <a:spAutoFit/>
          </a:bodyPr>
          <a:lstStyle>
            <a:lvl1pPr eaLnBrk="0" hangingPunct="0">
              <a:spcBef>
                <a:spcPct val="20000"/>
              </a:spcBef>
              <a:buClr>
                <a:schemeClr val="tx2"/>
              </a:buClr>
              <a:buSzPct val="70000"/>
              <a:buFont typeface="Wingdings" pitchFamily="2" charset="2"/>
              <a:buChar char="l"/>
              <a:defRPr sz="3000">
                <a:solidFill>
                  <a:schemeClr val="tx1"/>
                </a:solidFill>
                <a:latin typeface="Arial" charset="0"/>
              </a:defRPr>
            </a:lvl1pPr>
            <a:lvl2pPr marL="742950" indent="-285750" eaLnBrk="0" hangingPunct="0">
              <a:spcBef>
                <a:spcPct val="20000"/>
              </a:spcBef>
              <a:buClr>
                <a:schemeClr val="accent2"/>
              </a:buClr>
              <a:buSzPct val="70000"/>
              <a:buFont typeface="Wingdings" pitchFamily="2" charset="2"/>
              <a:buChar char="l"/>
              <a:defRPr sz="2600">
                <a:solidFill>
                  <a:schemeClr val="tx1"/>
                </a:solidFill>
                <a:latin typeface="Arial" charset="0"/>
              </a:defRPr>
            </a:lvl2pPr>
            <a:lvl3pPr marL="1143000" indent="-228600" eaLnBrk="0" hangingPunct="0">
              <a:spcBef>
                <a:spcPct val="20000"/>
              </a:spcBef>
              <a:buClr>
                <a:schemeClr val="accent1"/>
              </a:buClr>
              <a:buSzPct val="70000"/>
              <a:buFont typeface="Wingdings" pitchFamily="2" charset="2"/>
              <a:buChar char="l"/>
              <a:defRPr sz="2300">
                <a:solidFill>
                  <a:schemeClr val="tx1"/>
                </a:solidFill>
                <a:latin typeface="Arial" charset="0"/>
              </a:defRPr>
            </a:lvl3pPr>
            <a:lvl4pPr marL="1600200" indent="-228600" eaLnBrk="0" hangingPunct="0">
              <a:spcBef>
                <a:spcPct val="20000"/>
              </a:spcBef>
              <a:buClr>
                <a:schemeClr val="tx2"/>
              </a:buClr>
              <a:buSzPct val="75000"/>
              <a:buFont typeface="Wingdings" pitchFamily="2" charset="2"/>
              <a:buChar char="§"/>
              <a:defRPr sz="2000">
                <a:solidFill>
                  <a:schemeClr val="tx1"/>
                </a:solidFill>
                <a:latin typeface="Arial" charset="0"/>
              </a:defRPr>
            </a:lvl4pPr>
            <a:lvl5pPr marL="2057400" indent="-228600" eaLnBrk="0" hangingPunct="0">
              <a:spcBef>
                <a:spcPct val="20000"/>
              </a:spcBef>
              <a:buClr>
                <a:schemeClr val="folHlink"/>
              </a:buClr>
              <a:buSzPct val="80000"/>
              <a:buFont typeface="Wingdings" pitchFamily="2" charset="2"/>
              <a:buChar char="§"/>
              <a:defRPr sz="2000">
                <a:solidFill>
                  <a:schemeClr val="tx1"/>
                </a:solidFill>
                <a:latin typeface="Arial" charset="0"/>
              </a:defRPr>
            </a:lvl5pPr>
            <a:lvl6pPr marL="25146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6pPr>
            <a:lvl7pPr marL="29718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7pPr>
            <a:lvl8pPr marL="34290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8pPr>
            <a:lvl9pPr marL="3886200" indent="-228600" eaLnBrk="0" fontAlgn="base" hangingPunct="0">
              <a:spcBef>
                <a:spcPct val="20000"/>
              </a:spcBef>
              <a:spcAft>
                <a:spcPct val="0"/>
              </a:spcAft>
              <a:buClr>
                <a:schemeClr val="folHlink"/>
              </a:buClr>
              <a:buSzPct val="80000"/>
              <a:buFont typeface="Wingdings" pitchFamily="2" charset="2"/>
              <a:buChar char="§"/>
              <a:defRPr sz="2000">
                <a:solidFill>
                  <a:schemeClr val="tx1"/>
                </a:solidFill>
                <a:latin typeface="Arial" charset="0"/>
              </a:defRPr>
            </a:lvl9pPr>
          </a:lstStyle>
          <a:p>
            <a:pPr eaLnBrk="1" hangingPunct="1">
              <a:spcBef>
                <a:spcPct val="0"/>
              </a:spcBef>
              <a:buClrTx/>
              <a:buSzTx/>
              <a:buFontTx/>
              <a:buNone/>
            </a:pPr>
            <a:r>
              <a:rPr lang="de-DE" sz="1400" i="1" noProof="0" dirty="0">
                <a:solidFill>
                  <a:schemeClr val="accent4">
                    <a:lumMod val="65000"/>
                    <a:lumOff val="35000"/>
                  </a:schemeClr>
                </a:solidFill>
              </a:rPr>
              <a:t>Welche anderen Organsysteme sind bei PXE betroffen?</a:t>
            </a:r>
          </a:p>
          <a:p>
            <a:pPr eaLnBrk="1" hangingPunct="1">
              <a:spcBef>
                <a:spcPct val="0"/>
              </a:spcBef>
              <a:buClrTx/>
              <a:buSzTx/>
              <a:buFontTx/>
              <a:buNone/>
            </a:pPr>
            <a:r>
              <a:rPr lang="de-DE" sz="1400" noProof="0" dirty="0">
                <a:solidFill>
                  <a:schemeClr val="accent4">
                    <a:lumMod val="65000"/>
                    <a:lumOff val="35000"/>
                  </a:schemeClr>
                </a:solidFill>
              </a:rPr>
              <a:t>--Haut</a:t>
            </a:r>
          </a:p>
          <a:p>
            <a:pPr eaLnBrk="1" hangingPunct="1">
              <a:spcBef>
                <a:spcPct val="0"/>
              </a:spcBef>
              <a:buClrTx/>
              <a:buSzTx/>
              <a:buFontTx/>
              <a:buNone/>
            </a:pPr>
            <a:r>
              <a:rPr lang="de-DE" sz="1400" noProof="0" dirty="0">
                <a:solidFill>
                  <a:schemeClr val="accent4">
                    <a:lumMod val="65000"/>
                    <a:lumOff val="35000"/>
                  </a:schemeClr>
                </a:solidFill>
              </a:rPr>
              <a:t>--Gefäßsystem</a:t>
            </a:r>
          </a:p>
          <a:p>
            <a:pPr eaLnBrk="1" hangingPunct="1">
              <a:spcBef>
                <a:spcPct val="0"/>
              </a:spcBef>
              <a:buClrTx/>
              <a:buSzTx/>
              <a:buFontTx/>
              <a:buNone/>
            </a:pPr>
            <a:r>
              <a:rPr lang="de-DE" sz="1400" noProof="0" dirty="0">
                <a:solidFill>
                  <a:schemeClr val="accent4">
                    <a:lumMod val="65000"/>
                    <a:lumOff val="35000"/>
                  </a:schemeClr>
                </a:solidFill>
              </a:rPr>
              <a:t>--Magen-Darm-Trakt</a:t>
            </a:r>
          </a:p>
          <a:p>
            <a:pPr eaLnBrk="1" hangingPunct="1">
              <a:spcBef>
                <a:spcPct val="0"/>
              </a:spcBef>
              <a:buClrTx/>
              <a:buSzTx/>
              <a:buFontTx/>
              <a:buNone/>
            </a:pPr>
            <a:r>
              <a:rPr lang="de-DE" sz="1400" noProof="0" dirty="0">
                <a:solidFill>
                  <a:schemeClr val="accent4">
                    <a:lumMod val="65000"/>
                    <a:lumOff val="35000"/>
                  </a:schemeClr>
                </a:solidFill>
              </a:rPr>
              <a:t>--</a:t>
            </a:r>
            <a:r>
              <a:rPr lang="de-DE" sz="1400" noProof="0" dirty="0">
                <a:solidFill>
                  <a:schemeClr val="bg1"/>
                </a:solidFill>
              </a:rPr>
              <a:t>Auge</a:t>
            </a:r>
          </a:p>
        </p:txBody>
      </p:sp>
      <p:sp>
        <p:nvSpPr>
          <p:cNvPr id="8" name="Oval 13">
            <a:extLst>
              <a:ext uri="{FF2B5EF4-FFF2-40B4-BE49-F238E27FC236}">
                <a16:creationId xmlns:a16="http://schemas.microsoft.com/office/drawing/2014/main" id="{F3478060-9D26-E259-B848-12AAFB205250}"/>
              </a:ext>
            </a:extLst>
          </p:cNvPr>
          <p:cNvSpPr/>
          <p:nvPr/>
        </p:nvSpPr>
        <p:spPr>
          <a:xfrm>
            <a:off x="572329" y="4870215"/>
            <a:ext cx="3352800" cy="557746"/>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1" name="Oval 20">
            <a:extLst>
              <a:ext uri="{FF2B5EF4-FFF2-40B4-BE49-F238E27FC236}">
                <a16:creationId xmlns:a16="http://schemas.microsoft.com/office/drawing/2014/main" id="{A781EBE6-598D-D0B0-2364-80C64CAB3D47}"/>
              </a:ext>
            </a:extLst>
          </p:cNvPr>
          <p:cNvSpPr/>
          <p:nvPr/>
        </p:nvSpPr>
        <p:spPr>
          <a:xfrm>
            <a:off x="1447800" y="3926641"/>
            <a:ext cx="570672" cy="426912"/>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3" name="TextBox 21">
            <a:extLst>
              <a:ext uri="{FF2B5EF4-FFF2-40B4-BE49-F238E27FC236}">
                <a16:creationId xmlns:a16="http://schemas.microsoft.com/office/drawing/2014/main" id="{4F22BC75-E542-1A28-6F06-D12C60F50236}"/>
              </a:ext>
            </a:extLst>
          </p:cNvPr>
          <p:cNvSpPr txBox="1"/>
          <p:nvPr/>
        </p:nvSpPr>
        <p:spPr>
          <a:xfrm>
            <a:off x="2285172" y="3311388"/>
            <a:ext cx="4267200" cy="1318310"/>
          </a:xfrm>
          <a:prstGeom prst="rect">
            <a:avLst/>
          </a:prstGeom>
          <a:solidFill>
            <a:srgbClr val="002060"/>
          </a:solidFill>
        </p:spPr>
        <p:txBody>
          <a:bodyPr wrap="square" lIns="25400" tIns="12700" rIns="25400" bIns="12700" rtlCol="0">
            <a:spAutoFit/>
          </a:bodyPr>
          <a:lstStyle/>
          <a:p>
            <a:r>
              <a:rPr lang="de-DE" sz="1400" i="1" noProof="0" dirty="0">
                <a:solidFill>
                  <a:schemeClr val="accent4">
                    <a:lumMod val="75000"/>
                    <a:lumOff val="25000"/>
                  </a:schemeClr>
                </a:solidFill>
              </a:rPr>
              <a:t>Bei PXE gibt es drei klassische Augenbefunde, von denen einer die </a:t>
            </a:r>
            <a:r>
              <a:rPr lang="de-DE" sz="1400" i="1" noProof="0" dirty="0" err="1">
                <a:solidFill>
                  <a:schemeClr val="accent4">
                    <a:lumMod val="75000"/>
                    <a:lumOff val="25000"/>
                  </a:schemeClr>
                </a:solidFill>
              </a:rPr>
              <a:t>Angioid</a:t>
            </a:r>
            <a:r>
              <a:rPr lang="de-DE" sz="1400" i="1" noProof="0" dirty="0">
                <a:solidFill>
                  <a:schemeClr val="accent4">
                    <a:lumMod val="75000"/>
                    <a:lumOff val="25000"/>
                  </a:schemeClr>
                </a:solidFill>
              </a:rPr>
              <a:t> </a:t>
            </a:r>
            <a:r>
              <a:rPr lang="de-DE" sz="1400" i="1" noProof="0" dirty="0" err="1">
                <a:solidFill>
                  <a:schemeClr val="accent4">
                    <a:lumMod val="75000"/>
                    <a:lumOff val="25000"/>
                  </a:schemeClr>
                </a:solidFill>
              </a:rPr>
              <a:t>streaks</a:t>
            </a:r>
            <a:r>
              <a:rPr lang="de-DE" sz="1400" i="1" noProof="0" dirty="0">
                <a:solidFill>
                  <a:schemeClr val="accent4">
                    <a:lumMod val="75000"/>
                    <a:lumOff val="25000"/>
                  </a:schemeClr>
                </a:solidFill>
              </a:rPr>
              <a:t> sind. Was sind die beiden anderen?</a:t>
            </a:r>
          </a:p>
          <a:p>
            <a:r>
              <a:rPr lang="de-DE" sz="1400" noProof="0" dirty="0">
                <a:solidFill>
                  <a:schemeClr val="accent4">
                    <a:lumMod val="75000"/>
                    <a:lumOff val="25000"/>
                  </a:schemeClr>
                </a:solidFill>
              </a:rPr>
              <a:t>--</a:t>
            </a:r>
            <a:r>
              <a:rPr lang="de-DE" sz="1400" noProof="0" dirty="0" err="1">
                <a:solidFill>
                  <a:schemeClr val="accent4">
                    <a:lumMod val="75000"/>
                    <a:lumOff val="25000"/>
                  </a:schemeClr>
                </a:solidFill>
              </a:rPr>
              <a:t>Angioide</a:t>
            </a:r>
            <a:r>
              <a:rPr lang="de-DE" sz="1400" noProof="0" dirty="0">
                <a:solidFill>
                  <a:schemeClr val="accent4">
                    <a:lumMod val="75000"/>
                    <a:lumOff val="25000"/>
                  </a:schemeClr>
                </a:solidFill>
              </a:rPr>
              <a:t> </a:t>
            </a:r>
            <a:r>
              <a:rPr lang="de-DE" sz="1400" noProof="0" dirty="0" err="1">
                <a:solidFill>
                  <a:schemeClr val="accent4">
                    <a:lumMod val="75000"/>
                    <a:lumOff val="25000"/>
                  </a:schemeClr>
                </a:solidFill>
              </a:rPr>
              <a:t>streaks</a:t>
            </a:r>
            <a:endParaRPr lang="de-DE" sz="1400" noProof="0" dirty="0">
              <a:solidFill>
                <a:schemeClr val="accent4">
                  <a:lumMod val="75000"/>
                  <a:lumOff val="25000"/>
                </a:schemeClr>
              </a:solidFill>
            </a:endParaRPr>
          </a:p>
          <a:p>
            <a:r>
              <a:rPr lang="de-DE" sz="1400" noProof="0" dirty="0">
                <a:solidFill>
                  <a:schemeClr val="bg1"/>
                </a:solidFill>
              </a:rPr>
              <a:t>--RPE-</a:t>
            </a:r>
            <a:r>
              <a:rPr lang="de-DE" sz="1400" noProof="0" dirty="0" err="1">
                <a:solidFill>
                  <a:schemeClr val="bg1"/>
                </a:solidFill>
              </a:rPr>
              <a:t>Sprenkelung</a:t>
            </a:r>
            <a:endParaRPr lang="de-DE" sz="1400" noProof="0" dirty="0">
              <a:solidFill>
                <a:schemeClr val="bg1"/>
              </a:solidFill>
            </a:endParaRPr>
          </a:p>
          <a:p>
            <a:r>
              <a:rPr lang="de-DE" sz="1400" noProof="0" dirty="0">
                <a:solidFill>
                  <a:schemeClr val="accent4">
                    <a:lumMod val="75000"/>
                    <a:lumOff val="25000"/>
                  </a:schemeClr>
                </a:solidFill>
              </a:rPr>
              <a:t>--Drusen am </a:t>
            </a:r>
            <a:r>
              <a:rPr lang="de-DE" sz="1400" noProof="0" dirty="0" err="1">
                <a:solidFill>
                  <a:schemeClr val="accent4">
                    <a:lumMod val="75000"/>
                    <a:lumOff val="25000"/>
                  </a:schemeClr>
                </a:solidFill>
              </a:rPr>
              <a:t>Papillenrand</a:t>
            </a:r>
            <a:endParaRPr lang="de-DE" sz="1400" noProof="0" dirty="0">
              <a:solidFill>
                <a:schemeClr val="accent4">
                  <a:lumMod val="75000"/>
                  <a:lumOff val="25000"/>
                </a:schemeClr>
              </a:solidFill>
            </a:endParaRPr>
          </a:p>
        </p:txBody>
      </p:sp>
      <p:sp>
        <p:nvSpPr>
          <p:cNvPr id="10" name="Oval 23">
            <a:extLst>
              <a:ext uri="{FF2B5EF4-FFF2-40B4-BE49-F238E27FC236}">
                <a16:creationId xmlns:a16="http://schemas.microsoft.com/office/drawing/2014/main" id="{586AAC8C-F85D-97B2-C10E-8189648918B0}"/>
              </a:ext>
            </a:extLst>
          </p:cNvPr>
          <p:cNvSpPr/>
          <p:nvPr/>
        </p:nvSpPr>
        <p:spPr>
          <a:xfrm>
            <a:off x="2293638" y="4085427"/>
            <a:ext cx="1744961" cy="405348"/>
          </a:xfrm>
          <a:prstGeom prst="ellipse">
            <a:avLst/>
          </a:prstGeom>
          <a:noFill/>
          <a:ln>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Box 22">
            <a:extLst>
              <a:ext uri="{FF2B5EF4-FFF2-40B4-BE49-F238E27FC236}">
                <a16:creationId xmlns:a16="http://schemas.microsoft.com/office/drawing/2014/main" id="{B0FBD918-091B-3064-0198-15817B6417B2}"/>
              </a:ext>
            </a:extLst>
          </p:cNvPr>
          <p:cNvSpPr txBox="1"/>
          <p:nvPr/>
        </p:nvSpPr>
        <p:spPr>
          <a:xfrm>
            <a:off x="4089065" y="3965916"/>
            <a:ext cx="4864435" cy="671979"/>
          </a:xfrm>
          <a:prstGeom prst="rect">
            <a:avLst/>
          </a:prstGeom>
          <a:solidFill>
            <a:schemeClr val="tx1"/>
          </a:solidFill>
          <a:ln>
            <a:solidFill>
              <a:srgbClr val="000000"/>
            </a:solidFill>
          </a:ln>
        </p:spPr>
        <p:txBody>
          <a:bodyPr wrap="square" lIns="25400" tIns="12700" rIns="25400" bIns="12700" rtlCol="0">
            <a:spAutoFit/>
          </a:bodyPr>
          <a:lstStyle/>
          <a:p>
            <a:r>
              <a:rPr lang="de-DE" sz="1400" i="1" noProof="0" dirty="0">
                <a:solidFill>
                  <a:schemeClr val="bg1"/>
                </a:solidFill>
              </a:rPr>
              <a:t>Welcher wohlklingende Begriff wird zur Beschreibung der RPE-Fleckenbildung verwendet?</a:t>
            </a:r>
          </a:p>
          <a:p>
            <a:r>
              <a:rPr lang="de-DE" sz="1400" b="1" noProof="0" dirty="0">
                <a:solidFill>
                  <a:srgbClr val="FFC000"/>
                </a:solidFill>
              </a:rPr>
              <a:t>Peau d’orange</a:t>
            </a:r>
            <a:endParaRPr lang="de-DE" sz="1600" noProof="0" dirty="0">
              <a:solidFill>
                <a:srgbClr val="0000FF"/>
              </a:solidFill>
            </a:endParaRPr>
          </a:p>
        </p:txBody>
      </p:sp>
    </p:spTree>
    <p:extLst>
      <p:ext uri="{BB962C8B-B14F-4D97-AF65-F5344CB8AC3E}">
        <p14:creationId xmlns:p14="http://schemas.microsoft.com/office/powerpoint/2010/main" val="2705968855"/>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76462" y="1372830"/>
            <a:ext cx="4791075" cy="4112340"/>
          </a:xfrm>
          <a:prstGeom prst="rect">
            <a:avLst/>
          </a:prstGeom>
        </p:spPr>
      </p:pic>
      <p:sp>
        <p:nvSpPr>
          <p:cNvPr id="2" name="TextBox 1">
            <a:extLst>
              <a:ext uri="{FF2B5EF4-FFF2-40B4-BE49-F238E27FC236}">
                <a16:creationId xmlns:a16="http://schemas.microsoft.com/office/drawing/2014/main" id="{EAA0F835-7036-46AB-A5E5-6DDDD710B4C0}"/>
              </a:ext>
            </a:extLst>
          </p:cNvPr>
          <p:cNvSpPr txBox="1"/>
          <p:nvPr/>
        </p:nvSpPr>
        <p:spPr>
          <a:xfrm>
            <a:off x="3060206" y="5768113"/>
            <a:ext cx="3023585" cy="271869"/>
          </a:xfrm>
          <a:prstGeom prst="rect">
            <a:avLst/>
          </a:prstGeom>
          <a:noFill/>
        </p:spPr>
        <p:txBody>
          <a:bodyPr wrap="square" lIns="25400" tIns="12700" rIns="25400" bIns="12700" rtlCol="0">
            <a:spAutoFit/>
          </a:bodyPr>
          <a:lstStyle/>
          <a:p>
            <a:pPr algn="ctr"/>
            <a:r>
              <a:rPr lang="de-DE" sz="1600" noProof="0" dirty="0"/>
              <a:t>PXE: </a:t>
            </a:r>
            <a:r>
              <a:rPr lang="de-DE" sz="1600" i="1" noProof="0" dirty="0" err="1"/>
              <a:t>Peau</a:t>
            </a:r>
            <a:r>
              <a:rPr lang="de-DE" sz="1600" i="1" noProof="0" dirty="0"/>
              <a:t> </a:t>
            </a:r>
            <a:r>
              <a:rPr lang="de-DE" sz="1600" i="1" noProof="0" dirty="0" err="1"/>
              <a:t>d’orange</a:t>
            </a:r>
            <a:r>
              <a:rPr lang="de-DE" sz="1600" i="1" noProof="0" dirty="0"/>
              <a:t> </a:t>
            </a:r>
            <a:r>
              <a:rPr lang="de-DE" sz="1600" i="1" dirty="0"/>
              <a:t>im FF</a:t>
            </a:r>
            <a:endParaRPr lang="de-DE" sz="1600" noProof="0" dirty="0"/>
          </a:p>
        </p:txBody>
      </p:sp>
      <p:sp>
        <p:nvSpPr>
          <p:cNvPr id="5" name="TextBox 4">
            <a:extLst>
              <a:ext uri="{FF2B5EF4-FFF2-40B4-BE49-F238E27FC236}">
                <a16:creationId xmlns:a16="http://schemas.microsoft.com/office/drawing/2014/main" id="{16C6EAF2-4D7A-4D57-8712-CC51184E8D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416125013"/>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76462" y="1372830"/>
            <a:ext cx="4791075" cy="4112340"/>
          </a:xfrm>
          <a:prstGeom prst="rect">
            <a:avLst/>
          </a:prstGeom>
        </p:spPr>
      </p:pic>
      <p:sp>
        <p:nvSpPr>
          <p:cNvPr id="5" name="TextBox 4">
            <a:extLst>
              <a:ext uri="{FF2B5EF4-FFF2-40B4-BE49-F238E27FC236}">
                <a16:creationId xmlns:a16="http://schemas.microsoft.com/office/drawing/2014/main" id="{16C6EAF2-4D7A-4D57-8712-CC51184E8D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6" name="TextBox 5">
            <a:extLst>
              <a:ext uri="{FF2B5EF4-FFF2-40B4-BE49-F238E27FC236}">
                <a16:creationId xmlns:a16="http://schemas.microsoft.com/office/drawing/2014/main" id="{C68721C7-50D1-4C16-9821-159B6654A4FB}"/>
              </a:ext>
            </a:extLst>
          </p:cNvPr>
          <p:cNvSpPr txBox="1"/>
          <p:nvPr/>
        </p:nvSpPr>
        <p:spPr>
          <a:xfrm>
            <a:off x="620440" y="3136612"/>
            <a:ext cx="7903126" cy="302647"/>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pPr algn="ctr"/>
            <a:r>
              <a:rPr lang="de-DE" i="1" noProof="0" dirty="0"/>
              <a:t>Weitere Informationen zu Angioidstreifen finden Sie in der Folienreihe </a:t>
            </a:r>
            <a:r>
              <a:rPr lang="de-DE" noProof="0" dirty="0"/>
              <a:t>R61</a:t>
            </a:r>
          </a:p>
        </p:txBody>
      </p:sp>
      <p:sp>
        <p:nvSpPr>
          <p:cNvPr id="3" name="TextBox 1">
            <a:extLst>
              <a:ext uri="{FF2B5EF4-FFF2-40B4-BE49-F238E27FC236}">
                <a16:creationId xmlns:a16="http://schemas.microsoft.com/office/drawing/2014/main" id="{5ECB0F9E-5362-49C8-1907-067DC31C4FD3}"/>
              </a:ext>
            </a:extLst>
          </p:cNvPr>
          <p:cNvSpPr txBox="1"/>
          <p:nvPr/>
        </p:nvSpPr>
        <p:spPr>
          <a:xfrm>
            <a:off x="3060206" y="5768113"/>
            <a:ext cx="3023585" cy="271869"/>
          </a:xfrm>
          <a:prstGeom prst="rect">
            <a:avLst/>
          </a:prstGeom>
          <a:noFill/>
        </p:spPr>
        <p:txBody>
          <a:bodyPr wrap="square" lIns="25400" tIns="12700" rIns="25400" bIns="12700" rtlCol="0">
            <a:spAutoFit/>
          </a:bodyPr>
          <a:lstStyle/>
          <a:p>
            <a:pPr algn="ctr"/>
            <a:r>
              <a:rPr lang="de-DE" sz="1600" noProof="0" dirty="0">
                <a:solidFill>
                  <a:schemeClr val="bg1">
                    <a:lumMod val="75000"/>
                  </a:schemeClr>
                </a:solidFill>
              </a:rPr>
              <a:t>PXE: </a:t>
            </a:r>
            <a:r>
              <a:rPr lang="de-DE" sz="1600" i="1" noProof="0" dirty="0" err="1">
                <a:solidFill>
                  <a:schemeClr val="bg1">
                    <a:lumMod val="75000"/>
                  </a:schemeClr>
                </a:solidFill>
              </a:rPr>
              <a:t>Peau</a:t>
            </a:r>
            <a:r>
              <a:rPr lang="de-DE" sz="1600" i="1" noProof="0" dirty="0">
                <a:solidFill>
                  <a:schemeClr val="bg1">
                    <a:lumMod val="75000"/>
                  </a:schemeClr>
                </a:solidFill>
              </a:rPr>
              <a:t> </a:t>
            </a:r>
            <a:r>
              <a:rPr lang="de-DE" sz="1600" i="1" noProof="0" dirty="0" err="1">
                <a:solidFill>
                  <a:schemeClr val="bg1">
                    <a:lumMod val="75000"/>
                  </a:schemeClr>
                </a:solidFill>
              </a:rPr>
              <a:t>d’orange</a:t>
            </a:r>
            <a:r>
              <a:rPr lang="de-DE" sz="1600" i="1" noProof="0" dirty="0">
                <a:solidFill>
                  <a:schemeClr val="bg1">
                    <a:lumMod val="75000"/>
                  </a:schemeClr>
                </a:solidFill>
              </a:rPr>
              <a:t> </a:t>
            </a:r>
            <a:r>
              <a:rPr lang="de-DE" sz="1600" i="1" dirty="0">
                <a:solidFill>
                  <a:schemeClr val="bg1">
                    <a:lumMod val="75000"/>
                  </a:schemeClr>
                </a:solidFill>
              </a:rPr>
              <a:t>im FF</a:t>
            </a:r>
            <a:endParaRPr lang="de-DE" sz="1600" noProof="0" dirty="0">
              <a:solidFill>
                <a:schemeClr val="bg1">
                  <a:lumMod val="75000"/>
                </a:schemeClr>
              </a:solidFill>
            </a:endParaRPr>
          </a:p>
        </p:txBody>
      </p:sp>
    </p:spTree>
    <p:extLst>
      <p:ext uri="{BB962C8B-B14F-4D97-AF65-F5344CB8AC3E}">
        <p14:creationId xmlns:p14="http://schemas.microsoft.com/office/powerpoint/2010/main" val="25357893"/>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8AED96-06DF-758C-4A49-2E406AF3F80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A2D1A07F-CC04-C041-12A1-2ED21741916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noProof="0" dirty="0">
              <a:solidFill>
                <a:schemeClr val="bg1">
                  <a:lumMod val="75000"/>
                </a:schemeClr>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F12EF9C-04B8-C35F-1D62-D953A1F31F76}"/>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269</a:t>
            </a:fld>
            <a:endParaRPr lang="de-DE" noProof="0" dirty="0"/>
          </a:p>
        </p:txBody>
      </p:sp>
      <p:sp>
        <p:nvSpPr>
          <p:cNvPr id="5" name="TextBox 4">
            <a:extLst>
              <a:ext uri="{FF2B5EF4-FFF2-40B4-BE49-F238E27FC236}">
                <a16:creationId xmlns:a16="http://schemas.microsoft.com/office/drawing/2014/main" id="{1015E7C4-EEB5-A2FD-E024-15F7CFF78F2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6C5D181F-B118-25F8-4960-F0959DFE1D4E}"/>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728212C2-BE12-BE60-8431-DE68B8042D99}"/>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F9FC79C8-4766-273C-2051-748D96A76436}"/>
              </a:ext>
            </a:extLst>
          </p:cNvPr>
          <p:cNvSpPr/>
          <p:nvPr/>
        </p:nvSpPr>
        <p:spPr>
          <a:xfrm>
            <a:off x="762000" y="287533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Oval 7">
            <a:extLst>
              <a:ext uri="{FF2B5EF4-FFF2-40B4-BE49-F238E27FC236}">
                <a16:creationId xmlns:a16="http://schemas.microsoft.com/office/drawing/2014/main" id="{FDACE0D9-9D27-4203-22A0-4210B7C492AF}"/>
              </a:ext>
            </a:extLst>
          </p:cNvPr>
          <p:cNvSpPr/>
          <p:nvPr/>
        </p:nvSpPr>
        <p:spPr>
          <a:xfrm>
            <a:off x="1066800" y="2626968"/>
            <a:ext cx="4114800" cy="80203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 Box 6">
            <a:extLst>
              <a:ext uri="{FF2B5EF4-FFF2-40B4-BE49-F238E27FC236}">
                <a16:creationId xmlns:a16="http://schemas.microsoft.com/office/drawing/2014/main" id="{3B9D7DBB-6A4A-8B7E-7B55-E4CCD1DBB477}"/>
              </a:ext>
            </a:extLst>
          </p:cNvPr>
          <p:cNvSpPr txBox="1">
            <a:spLocks noChangeArrowheads="1"/>
          </p:cNvSpPr>
          <p:nvPr/>
        </p:nvSpPr>
        <p:spPr bwMode="auto">
          <a:xfrm>
            <a:off x="5297593" y="1980986"/>
            <a:ext cx="3429000" cy="3688189"/>
          </a:xfrm>
          <a:prstGeom prst="rect">
            <a:avLst/>
          </a:prstGeom>
          <a:solidFill>
            <a:srgbClr val="C9C960"/>
          </a:solidFill>
          <a:ln>
            <a:noFill/>
          </a:ln>
          <a:effectLst/>
        </p:spPr>
        <p:txBody>
          <a:bodyPr wrap="square" lIns="25400" tIns="12700" rIns="25400" bIns="12700">
            <a:spAutoFit/>
          </a:bodyPr>
          <a:lstStyle/>
          <a:p>
            <a:pPr>
              <a:defRPr/>
            </a:pPr>
            <a:r>
              <a:rPr lang="de-DE" sz="1400" i="1" noProof="0" dirty="0">
                <a:solidFill>
                  <a:srgbClr val="0000FF"/>
                </a:solidFill>
              </a:rPr>
              <a:t>Welche Achsenlänge dient laut dem Buch </a:t>
            </a:r>
            <a:r>
              <a:rPr lang="de-DE" sz="1400" noProof="0" dirty="0">
                <a:solidFill>
                  <a:srgbClr val="0000FF"/>
                </a:solidFill>
              </a:rPr>
              <a:t>„Retina</a:t>
            </a:r>
            <a:r>
              <a:rPr lang="de-DE" sz="1400" i="1" noProof="0" dirty="0">
                <a:solidFill>
                  <a:srgbClr val="0000FF"/>
                </a:solidFill>
              </a:rPr>
              <a:t>“ als nützlicher Grenzwert für die Definition einer </a:t>
            </a:r>
            <a:r>
              <a:rPr lang="de-DE" sz="1400" i="1" noProof="0" dirty="0" err="1">
                <a:solidFill>
                  <a:srgbClr val="0000FF"/>
                </a:solidFill>
              </a:rPr>
              <a:t>Myopia</a:t>
            </a:r>
            <a:r>
              <a:rPr lang="de-DE" sz="1400" i="1" noProof="0" dirty="0">
                <a:solidFill>
                  <a:srgbClr val="0000FF"/>
                </a:solidFill>
              </a:rPr>
              <a:t> magna?</a:t>
            </a:r>
            <a:endParaRPr lang="de-DE" sz="1400" i="1" noProof="0" dirty="0">
              <a:solidFill>
                <a:schemeClr val="accent5">
                  <a:lumMod val="75000"/>
                </a:schemeClr>
              </a:solidFill>
            </a:endParaRPr>
          </a:p>
          <a:p>
            <a:pPr>
              <a:defRPr/>
            </a:pPr>
            <a:r>
              <a:rPr lang="de-DE" sz="1400" noProof="0" dirty="0">
                <a:solidFill>
                  <a:schemeClr val="accent5">
                    <a:lumMod val="75000"/>
                  </a:schemeClr>
                </a:solidFill>
              </a:rPr>
              <a:t>26,5 mm</a:t>
            </a:r>
          </a:p>
          <a:p>
            <a:pPr>
              <a:defRPr/>
            </a:pPr>
            <a:endParaRPr lang="de-DE" sz="1400" noProof="0" dirty="0">
              <a:solidFill>
                <a:schemeClr val="accent5">
                  <a:lumMod val="75000"/>
                </a:schemeClr>
              </a:solidFill>
            </a:endParaRPr>
          </a:p>
          <a:p>
            <a:pPr>
              <a:defRPr/>
            </a:pPr>
            <a:endParaRPr lang="de-DE" sz="1400" i="1" noProof="0" dirty="0">
              <a:solidFill>
                <a:schemeClr val="accent5">
                  <a:lumMod val="75000"/>
                </a:schemeClr>
              </a:solidFill>
            </a:endParaRPr>
          </a:p>
          <a:p>
            <a:pPr>
              <a:defRPr/>
            </a:pPr>
            <a:r>
              <a:rPr lang="de-DE" sz="1400" i="1" noProof="0" dirty="0">
                <a:solidFill>
                  <a:schemeClr val="accent5">
                    <a:lumMod val="75000"/>
                  </a:schemeClr>
                </a:solidFill>
              </a:rPr>
              <a:t>Was ist der klassische Befund </a:t>
            </a:r>
            <a:r>
              <a:rPr lang="de-DE" sz="1400" i="1" dirty="0">
                <a:solidFill>
                  <a:schemeClr val="accent5">
                    <a:lumMod val="75000"/>
                  </a:schemeClr>
                </a:solidFill>
              </a:rPr>
              <a:t>in der </a:t>
            </a:r>
            <a:r>
              <a:rPr lang="de-DE" sz="1400" i="1" dirty="0" err="1">
                <a:solidFill>
                  <a:schemeClr val="accent5">
                    <a:lumMod val="75000"/>
                  </a:schemeClr>
                </a:solidFill>
              </a:rPr>
              <a:t>Funduskopie</a:t>
            </a:r>
            <a:r>
              <a:rPr lang="de-DE" sz="1400" i="1" noProof="0" dirty="0">
                <a:solidFill>
                  <a:schemeClr val="accent5">
                    <a:lumMod val="75000"/>
                  </a:schemeClr>
                </a:solidFill>
              </a:rPr>
              <a:t>, der bei hochgradig kurzsichtigen Patienten ein Risiko für MNV </a:t>
            </a:r>
          </a:p>
          <a:p>
            <a:pPr>
              <a:defRPr/>
            </a:pPr>
            <a:r>
              <a:rPr lang="de-DE" sz="1400" noProof="0" dirty="0">
                <a:solidFill>
                  <a:schemeClr val="accent5">
                    <a:lumMod val="75000"/>
                  </a:schemeClr>
                </a:solidFill>
              </a:rPr>
              <a:t>Lacksprünge</a:t>
            </a:r>
          </a:p>
          <a:p>
            <a:pPr>
              <a:defRPr/>
            </a:pPr>
            <a:endParaRPr lang="de-DE" sz="1400" noProof="0" dirty="0">
              <a:solidFill>
                <a:schemeClr val="accent5">
                  <a:lumMod val="75000"/>
                </a:schemeClr>
              </a:solidFill>
            </a:endParaRPr>
          </a:p>
          <a:p>
            <a:pPr>
              <a:defRPr/>
            </a:pPr>
            <a:r>
              <a:rPr lang="de-DE" sz="1400" i="1" noProof="0" dirty="0">
                <a:solidFill>
                  <a:schemeClr val="accent5">
                    <a:lumMod val="75000"/>
                  </a:schemeClr>
                </a:solidFill>
              </a:rPr>
              <a:t>Was sind </a:t>
            </a:r>
            <a:r>
              <a:rPr lang="de-DE" sz="1400" noProof="0" dirty="0">
                <a:solidFill>
                  <a:schemeClr val="accent5">
                    <a:lumMod val="75000"/>
                  </a:schemeClr>
                </a:solidFill>
              </a:rPr>
              <a:t>Lacksprünge</a:t>
            </a:r>
            <a:r>
              <a:rPr lang="de-DE" sz="1400" i="1" noProof="0" dirty="0">
                <a:solidFill>
                  <a:schemeClr val="accent5">
                    <a:lumMod val="75000"/>
                  </a:schemeClr>
                </a:solidFill>
              </a:rPr>
              <a:t>?</a:t>
            </a:r>
          </a:p>
          <a:p>
            <a:pPr>
              <a:defRPr/>
            </a:pPr>
            <a:r>
              <a:rPr lang="de-DE" sz="1400" noProof="0" dirty="0">
                <a:solidFill>
                  <a:schemeClr val="accent5">
                    <a:lumMod val="75000"/>
                  </a:schemeClr>
                </a:solidFill>
              </a:rPr>
              <a:t>Risse in der Bruch-Membran, gelblich gefärbt, die üblicherweise in der Makula zu finden sind. </a:t>
            </a:r>
            <a:r>
              <a:rPr lang="de-DE" sz="1400" u="sng" noProof="0" dirty="0">
                <a:solidFill>
                  <a:schemeClr val="accent5">
                    <a:lumMod val="75000"/>
                  </a:schemeClr>
                </a:solidFill>
              </a:rPr>
              <a:t>Diese Risse sind der Ausgangspunkt für das Eindringen von MNV bei myopischer </a:t>
            </a:r>
            <a:r>
              <a:rPr lang="de-DE" sz="1400" u="sng" noProof="0" dirty="0" err="1">
                <a:solidFill>
                  <a:schemeClr val="accent5">
                    <a:lumMod val="75000"/>
                  </a:schemeClr>
                </a:solidFill>
              </a:rPr>
              <a:t>Maklopathie</a:t>
            </a:r>
            <a:r>
              <a:rPr lang="de-DE" sz="1400" u="sng" noProof="0" dirty="0">
                <a:solidFill>
                  <a:schemeClr val="accent5">
                    <a:lumMod val="75000"/>
                  </a:schemeClr>
                </a:solidFill>
              </a:rPr>
              <a:t>.</a:t>
            </a:r>
          </a:p>
        </p:txBody>
      </p:sp>
    </p:spTree>
    <p:extLst>
      <p:ext uri="{BB962C8B-B14F-4D97-AF65-F5344CB8AC3E}">
        <p14:creationId xmlns:p14="http://schemas.microsoft.com/office/powerpoint/2010/main" val="287216538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27</a:t>
            </a:fld>
            <a:endParaRPr lang="de-DE" noProof="0" dirty="0"/>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1" name="TextBox 10">
            <a:extLst>
              <a:ext uri="{FF2B5EF4-FFF2-40B4-BE49-F238E27FC236}">
                <a16:creationId xmlns:a16="http://schemas.microsoft.com/office/drawing/2014/main" id="{BD0BCD23-42A0-493D-A354-A9ACF387914E}"/>
              </a:ext>
            </a:extLst>
          </p:cNvPr>
          <p:cNvSpPr txBox="1"/>
          <p:nvPr/>
        </p:nvSpPr>
        <p:spPr>
          <a:xfrm>
            <a:off x="152400" y="3888361"/>
            <a:ext cx="3545785" cy="518091"/>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a:t>
            </a:r>
          </a:p>
        </p:txBody>
      </p:sp>
      <p:sp>
        <p:nvSpPr>
          <p:cNvPr id="12" name="TextBox 11">
            <a:extLst>
              <a:ext uri="{FF2B5EF4-FFF2-40B4-BE49-F238E27FC236}">
                <a16:creationId xmlns:a16="http://schemas.microsoft.com/office/drawing/2014/main" id="{807172DC-65A8-4B02-AD1B-D81DD8750C4B}"/>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Grenzen</a:t>
            </a:r>
            <a:r>
              <a:rPr lang="de-DE" sz="1600" b="0" i="1" noProof="0" dirty="0">
                <a:solidFill>
                  <a:srgbClr val="000000"/>
                </a:solidFill>
                <a:effectLst/>
                <a:latin typeface="Arial" panose="020B0604020202020204" pitchFamily="34" charset="0"/>
              </a:rPr>
              <a:t> klassifiziert</a:t>
            </a:r>
          </a:p>
        </p:txBody>
      </p:sp>
      <p:sp>
        <p:nvSpPr>
          <p:cNvPr id="13" name="TextBox 12">
            <a:extLst>
              <a:ext uri="{FF2B5EF4-FFF2-40B4-BE49-F238E27FC236}">
                <a16:creationId xmlns:a16="http://schemas.microsoft.com/office/drawing/2014/main" id="{13618B8E-C2CA-4BC9-A7C8-AFA9687CC7D3}"/>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a:t>
            </a:r>
          </a:p>
        </p:txBody>
      </p:sp>
      <p:cxnSp>
        <p:nvCxnSpPr>
          <p:cNvPr id="8" name="Straight Arrow Connector 13">
            <a:extLst>
              <a:ext uri="{FF2B5EF4-FFF2-40B4-BE49-F238E27FC236}">
                <a16:creationId xmlns:a16="http://schemas.microsoft.com/office/drawing/2014/main" id="{6D4D3F6C-E5DA-B0DA-AFD4-5A56FAC13152}"/>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5" name="Straight Arrow Connector 15">
            <a:extLst>
              <a:ext uri="{FF2B5EF4-FFF2-40B4-BE49-F238E27FC236}">
                <a16:creationId xmlns:a16="http://schemas.microsoft.com/office/drawing/2014/main" id="{B04D870F-81D2-CC82-B1BD-0F32A27783D3}"/>
              </a:ext>
            </a:extLst>
          </p:cNvPr>
          <p:cNvCxnSpPr>
            <a:cxnSpLocks/>
          </p:cNvCxnSpPr>
          <p:nvPr/>
        </p:nvCxnSpPr>
        <p:spPr>
          <a:xfrm>
            <a:off x="3810000" y="3577758"/>
            <a:ext cx="76200" cy="1761957"/>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20" name="Rectangle 5">
            <a:extLst>
              <a:ext uri="{FF2B5EF4-FFF2-40B4-BE49-F238E27FC236}">
                <a16:creationId xmlns:a16="http://schemas.microsoft.com/office/drawing/2014/main" id="{4EB4446F-6588-5D63-2C05-E89DBF9A9217}"/>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Rectangle 6">
            <a:extLst>
              <a:ext uri="{FF2B5EF4-FFF2-40B4-BE49-F238E27FC236}">
                <a16:creationId xmlns:a16="http://schemas.microsoft.com/office/drawing/2014/main" id="{F2816E51-8C66-E20E-5CD5-AE4E96F6477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2" name="Rectangle 4">
            <a:extLst>
              <a:ext uri="{FF2B5EF4-FFF2-40B4-BE49-F238E27FC236}">
                <a16:creationId xmlns:a16="http://schemas.microsoft.com/office/drawing/2014/main" id="{6FD47C98-B513-F8DF-4227-2D1E211315DC}"/>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3" name="Content Placeholder 5">
            <a:extLst>
              <a:ext uri="{FF2B5EF4-FFF2-40B4-BE49-F238E27FC236}">
                <a16:creationId xmlns:a16="http://schemas.microsoft.com/office/drawing/2014/main" id="{09135353-B528-4963-C358-43BB2F408C05}"/>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4" name="Oval 2">
            <a:extLst>
              <a:ext uri="{FF2B5EF4-FFF2-40B4-BE49-F238E27FC236}">
                <a16:creationId xmlns:a16="http://schemas.microsoft.com/office/drawing/2014/main" id="{EB2B3AB2-FC83-BAFD-DD51-0F5A0E5521DB}"/>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9">
            <a:extLst>
              <a:ext uri="{FF2B5EF4-FFF2-40B4-BE49-F238E27FC236}">
                <a16:creationId xmlns:a16="http://schemas.microsoft.com/office/drawing/2014/main" id="{E02168B6-DAE3-4BD9-886F-C983C8581F47}"/>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17" name="Straight Arrow Connector 17">
            <a:extLst>
              <a:ext uri="{FF2B5EF4-FFF2-40B4-BE49-F238E27FC236}">
                <a16:creationId xmlns:a16="http://schemas.microsoft.com/office/drawing/2014/main" id="{4A0009B3-47A8-BB58-083C-4753B3D2182C}"/>
              </a:ext>
            </a:extLst>
          </p:cNvPr>
          <p:cNvCxnSpPr>
            <a:cxnSpLocks/>
          </p:cNvCxnSpPr>
          <p:nvPr/>
        </p:nvCxnSpPr>
        <p:spPr>
          <a:xfrm>
            <a:off x="3810000" y="3577758"/>
            <a:ext cx="3076989" cy="310603"/>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nvGrpSpPr>
          <p:cNvPr id="25" name="Gruppieren 24">
            <a:extLst>
              <a:ext uri="{FF2B5EF4-FFF2-40B4-BE49-F238E27FC236}">
                <a16:creationId xmlns:a16="http://schemas.microsoft.com/office/drawing/2014/main" id="{5BC03B31-DFEE-8CBA-75DC-529CCCEFAB48}"/>
              </a:ext>
            </a:extLst>
          </p:cNvPr>
          <p:cNvGrpSpPr/>
          <p:nvPr/>
        </p:nvGrpSpPr>
        <p:grpSpPr>
          <a:xfrm>
            <a:off x="6956040" y="2062038"/>
            <a:ext cx="1121162" cy="533400"/>
            <a:chOff x="6956040" y="2062038"/>
            <a:chExt cx="1121162" cy="533400"/>
          </a:xfrm>
        </p:grpSpPr>
        <p:sp>
          <p:nvSpPr>
            <p:cNvPr id="26" name="Oval 2">
              <a:extLst>
                <a:ext uri="{FF2B5EF4-FFF2-40B4-BE49-F238E27FC236}">
                  <a16:creationId xmlns:a16="http://schemas.microsoft.com/office/drawing/2014/main" id="{EE5C299D-0B12-37CB-94C7-2E165D74BBF7}"/>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27" name="Textfeld 26">
              <a:extLst>
                <a:ext uri="{FF2B5EF4-FFF2-40B4-BE49-F238E27FC236}">
                  <a16:creationId xmlns:a16="http://schemas.microsoft.com/office/drawing/2014/main" id="{28DF634B-D26B-ABE2-915F-77825B19E782}"/>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3094868695"/>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0DA66A-E3EF-8F58-3022-A7C152320F16}"/>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D809126D-E37C-3000-7F8A-BE7ED92C755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noProof="0" dirty="0">
              <a:solidFill>
                <a:schemeClr val="bg1">
                  <a:lumMod val="75000"/>
                </a:schemeClr>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5CC51BC-37D2-5C3D-B327-C8171DA0810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270</a:t>
            </a:fld>
            <a:endParaRPr lang="de-DE" noProof="0" dirty="0"/>
          </a:p>
        </p:txBody>
      </p:sp>
      <p:sp>
        <p:nvSpPr>
          <p:cNvPr id="5" name="TextBox 4">
            <a:extLst>
              <a:ext uri="{FF2B5EF4-FFF2-40B4-BE49-F238E27FC236}">
                <a16:creationId xmlns:a16="http://schemas.microsoft.com/office/drawing/2014/main" id="{CA545563-6AF4-4A83-290A-8A8F5C666AC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3BC46F9D-FC80-3FC4-BFE8-FFCB6FEE6038}"/>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9464D65B-A621-1C3B-06A3-494BE534816D}"/>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EA1F7457-C899-B8F6-0764-E8FF79E6211C}"/>
              </a:ext>
            </a:extLst>
          </p:cNvPr>
          <p:cNvSpPr/>
          <p:nvPr/>
        </p:nvSpPr>
        <p:spPr>
          <a:xfrm>
            <a:off x="762000" y="287533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Oval 7">
            <a:extLst>
              <a:ext uri="{FF2B5EF4-FFF2-40B4-BE49-F238E27FC236}">
                <a16:creationId xmlns:a16="http://schemas.microsoft.com/office/drawing/2014/main" id="{FD6D5C68-F810-9AEB-FE25-55827E7837F0}"/>
              </a:ext>
            </a:extLst>
          </p:cNvPr>
          <p:cNvSpPr/>
          <p:nvPr/>
        </p:nvSpPr>
        <p:spPr>
          <a:xfrm>
            <a:off x="1066800" y="2626968"/>
            <a:ext cx="4114800" cy="80203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 Box 6">
            <a:extLst>
              <a:ext uri="{FF2B5EF4-FFF2-40B4-BE49-F238E27FC236}">
                <a16:creationId xmlns:a16="http://schemas.microsoft.com/office/drawing/2014/main" id="{9B05E08A-8353-4FB1-4FFA-2767874A6ECC}"/>
              </a:ext>
            </a:extLst>
          </p:cNvPr>
          <p:cNvSpPr txBox="1">
            <a:spLocks noChangeArrowheads="1"/>
          </p:cNvSpPr>
          <p:nvPr/>
        </p:nvSpPr>
        <p:spPr bwMode="auto">
          <a:xfrm>
            <a:off x="5297593" y="1980986"/>
            <a:ext cx="3429000" cy="3688189"/>
          </a:xfrm>
          <a:prstGeom prst="rect">
            <a:avLst/>
          </a:prstGeom>
          <a:solidFill>
            <a:srgbClr val="C9C960"/>
          </a:solidFill>
          <a:ln>
            <a:noFill/>
          </a:ln>
          <a:effectLst/>
        </p:spPr>
        <p:txBody>
          <a:bodyPr wrap="square" lIns="25400" tIns="12700" rIns="25400" bIns="12700">
            <a:spAutoFit/>
          </a:bodyPr>
          <a:lstStyle/>
          <a:p>
            <a:pPr>
              <a:defRPr/>
            </a:pPr>
            <a:r>
              <a:rPr lang="de-DE" sz="1400" i="1" noProof="0" dirty="0">
                <a:solidFill>
                  <a:srgbClr val="0000FF"/>
                </a:solidFill>
              </a:rPr>
              <a:t>Welche Achsenlänge dient laut dem Buch </a:t>
            </a:r>
            <a:r>
              <a:rPr lang="de-DE" sz="1400" noProof="0" dirty="0">
                <a:solidFill>
                  <a:srgbClr val="0000FF"/>
                </a:solidFill>
              </a:rPr>
              <a:t>„Retina</a:t>
            </a:r>
            <a:r>
              <a:rPr lang="de-DE" sz="1400" i="1" noProof="0" dirty="0">
                <a:solidFill>
                  <a:srgbClr val="0000FF"/>
                </a:solidFill>
              </a:rPr>
              <a:t>“ als nützlicher Grenzwert für die Definition einer </a:t>
            </a:r>
            <a:r>
              <a:rPr lang="de-DE" sz="1400" i="1" noProof="0" dirty="0" err="1">
                <a:solidFill>
                  <a:srgbClr val="0000FF"/>
                </a:solidFill>
              </a:rPr>
              <a:t>Myopia</a:t>
            </a:r>
            <a:r>
              <a:rPr lang="de-DE" sz="1400" i="1" noProof="0" dirty="0">
                <a:solidFill>
                  <a:srgbClr val="0000FF"/>
                </a:solidFill>
              </a:rPr>
              <a:t> magna?</a:t>
            </a:r>
          </a:p>
          <a:p>
            <a:pPr>
              <a:defRPr/>
            </a:pPr>
            <a:r>
              <a:rPr lang="de-DE" sz="1400" noProof="0" dirty="0">
                <a:solidFill>
                  <a:srgbClr val="0000FF"/>
                </a:solidFill>
              </a:rPr>
              <a:t>26,5 mm</a:t>
            </a:r>
          </a:p>
          <a:p>
            <a:pPr>
              <a:defRPr/>
            </a:pPr>
            <a:endParaRPr lang="de-DE" sz="1400" noProof="0" dirty="0">
              <a:solidFill>
                <a:schemeClr val="accent5">
                  <a:lumMod val="75000"/>
                </a:schemeClr>
              </a:solidFill>
            </a:endParaRPr>
          </a:p>
          <a:p>
            <a:pPr>
              <a:defRPr/>
            </a:pPr>
            <a:r>
              <a:rPr lang="de-DE" sz="1400" i="1" noProof="0" dirty="0">
                <a:solidFill>
                  <a:schemeClr val="accent5">
                    <a:lumMod val="75000"/>
                  </a:schemeClr>
                </a:solidFill>
              </a:rPr>
              <a:t>Was ist der klassische Befund in der </a:t>
            </a:r>
            <a:r>
              <a:rPr lang="de-DE" sz="1400" i="1" noProof="0" dirty="0" err="1">
                <a:solidFill>
                  <a:schemeClr val="accent5">
                    <a:lumMod val="75000"/>
                  </a:schemeClr>
                </a:solidFill>
              </a:rPr>
              <a:t>Funduskopie</a:t>
            </a:r>
            <a:r>
              <a:rPr lang="de-DE" sz="1400" i="1" noProof="0" dirty="0">
                <a:solidFill>
                  <a:schemeClr val="accent5">
                    <a:lumMod val="75000"/>
                  </a:schemeClr>
                </a:solidFill>
              </a:rPr>
              <a:t>, der bei hoch myopen Patienten ein Risiko für MNV darstellt?</a:t>
            </a:r>
          </a:p>
          <a:p>
            <a:pPr>
              <a:defRPr/>
            </a:pPr>
            <a:r>
              <a:rPr lang="de-DE" sz="1400" i="1" noProof="0" dirty="0">
                <a:solidFill>
                  <a:schemeClr val="accent5">
                    <a:lumMod val="75000"/>
                  </a:schemeClr>
                </a:solidFill>
              </a:rPr>
              <a:t>Lacksprünge</a:t>
            </a:r>
          </a:p>
          <a:p>
            <a:pPr>
              <a:defRPr/>
            </a:pPr>
            <a:endParaRPr lang="de-DE" sz="1400" i="1" noProof="0" dirty="0">
              <a:solidFill>
                <a:schemeClr val="accent5">
                  <a:lumMod val="75000"/>
                </a:schemeClr>
              </a:solidFill>
            </a:endParaRPr>
          </a:p>
          <a:p>
            <a:pPr>
              <a:defRPr/>
            </a:pPr>
            <a:endParaRPr lang="de-DE" sz="1400" noProof="0" dirty="0">
              <a:solidFill>
                <a:schemeClr val="accent5">
                  <a:lumMod val="75000"/>
                </a:schemeClr>
              </a:solidFill>
            </a:endParaRPr>
          </a:p>
          <a:p>
            <a:pPr>
              <a:defRPr/>
            </a:pPr>
            <a:r>
              <a:rPr lang="de-DE" sz="1400" i="1" noProof="0" dirty="0">
                <a:solidFill>
                  <a:schemeClr val="accent5">
                    <a:lumMod val="75000"/>
                  </a:schemeClr>
                </a:solidFill>
              </a:rPr>
              <a:t>Was sind </a:t>
            </a:r>
            <a:r>
              <a:rPr lang="de-DE" sz="1400" noProof="0" dirty="0">
                <a:solidFill>
                  <a:schemeClr val="accent5">
                    <a:lumMod val="75000"/>
                  </a:schemeClr>
                </a:solidFill>
              </a:rPr>
              <a:t>Lacksprünge</a:t>
            </a:r>
            <a:r>
              <a:rPr lang="de-DE" sz="1400" i="1" noProof="0" dirty="0">
                <a:solidFill>
                  <a:schemeClr val="accent5">
                    <a:lumMod val="75000"/>
                  </a:schemeClr>
                </a:solidFill>
              </a:rPr>
              <a:t>?</a:t>
            </a:r>
          </a:p>
          <a:p>
            <a:pPr>
              <a:defRPr/>
            </a:pPr>
            <a:r>
              <a:rPr lang="de-DE" sz="1400" noProof="0" dirty="0">
                <a:solidFill>
                  <a:schemeClr val="accent5">
                    <a:lumMod val="75000"/>
                  </a:schemeClr>
                </a:solidFill>
              </a:rPr>
              <a:t>Risse in der Bruch-Membran, gelblich gefärbt, die üblicherweise in der Makula zu finden sind. </a:t>
            </a:r>
            <a:r>
              <a:rPr lang="de-DE" sz="1400" u="sng" noProof="0" dirty="0">
                <a:solidFill>
                  <a:schemeClr val="accent5">
                    <a:lumMod val="75000"/>
                  </a:schemeClr>
                </a:solidFill>
              </a:rPr>
              <a:t>Diese Risse sind der Ausgangspunkt für das Eindringen von MNV bei myopischer </a:t>
            </a:r>
            <a:r>
              <a:rPr lang="de-DE" sz="1400" u="sng" noProof="0" dirty="0" err="1">
                <a:solidFill>
                  <a:schemeClr val="accent5">
                    <a:lumMod val="75000"/>
                  </a:schemeClr>
                </a:solidFill>
              </a:rPr>
              <a:t>Maklopathie</a:t>
            </a:r>
            <a:r>
              <a:rPr lang="de-DE" sz="1400" u="sng" noProof="0" dirty="0">
                <a:solidFill>
                  <a:schemeClr val="accent5">
                    <a:lumMod val="75000"/>
                  </a:schemeClr>
                </a:solidFill>
              </a:rPr>
              <a:t>.</a:t>
            </a:r>
          </a:p>
        </p:txBody>
      </p:sp>
    </p:spTree>
    <p:extLst>
      <p:ext uri="{BB962C8B-B14F-4D97-AF65-F5344CB8AC3E}">
        <p14:creationId xmlns:p14="http://schemas.microsoft.com/office/powerpoint/2010/main" val="3419661296"/>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631A84-D7A5-6B06-73F2-62303C2F338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347069ED-5265-17D2-1E20-BD2A8514C9D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noProof="0" dirty="0">
              <a:solidFill>
                <a:schemeClr val="bg1">
                  <a:lumMod val="75000"/>
                </a:schemeClr>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630492BB-A689-17F8-9C20-A2A390254AB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271</a:t>
            </a:fld>
            <a:endParaRPr lang="de-DE" noProof="0" dirty="0"/>
          </a:p>
        </p:txBody>
      </p:sp>
      <p:sp>
        <p:nvSpPr>
          <p:cNvPr id="5" name="TextBox 4">
            <a:extLst>
              <a:ext uri="{FF2B5EF4-FFF2-40B4-BE49-F238E27FC236}">
                <a16:creationId xmlns:a16="http://schemas.microsoft.com/office/drawing/2014/main" id="{2830A63B-0C86-8868-F530-80267CDB6C4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67A2F3D7-65AA-8A77-1309-DF258D5C01D6}"/>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561C80B8-EFD0-9B7B-42B1-27C87F77D31C}"/>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4224A1C9-E819-7A5F-5081-CFF509C327BE}"/>
              </a:ext>
            </a:extLst>
          </p:cNvPr>
          <p:cNvSpPr/>
          <p:nvPr/>
        </p:nvSpPr>
        <p:spPr>
          <a:xfrm>
            <a:off x="762000" y="287533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Oval 7">
            <a:extLst>
              <a:ext uri="{FF2B5EF4-FFF2-40B4-BE49-F238E27FC236}">
                <a16:creationId xmlns:a16="http://schemas.microsoft.com/office/drawing/2014/main" id="{11E01C45-8E30-2202-8925-BDAACD65E14A}"/>
              </a:ext>
            </a:extLst>
          </p:cNvPr>
          <p:cNvSpPr/>
          <p:nvPr/>
        </p:nvSpPr>
        <p:spPr>
          <a:xfrm>
            <a:off x="1066800" y="2626968"/>
            <a:ext cx="4114800" cy="80203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 Box 6">
            <a:extLst>
              <a:ext uri="{FF2B5EF4-FFF2-40B4-BE49-F238E27FC236}">
                <a16:creationId xmlns:a16="http://schemas.microsoft.com/office/drawing/2014/main" id="{BA9C82D4-A6B7-7EE4-26DF-8B9D2A2E580C}"/>
              </a:ext>
            </a:extLst>
          </p:cNvPr>
          <p:cNvSpPr txBox="1">
            <a:spLocks noChangeArrowheads="1"/>
          </p:cNvSpPr>
          <p:nvPr/>
        </p:nvSpPr>
        <p:spPr bwMode="auto">
          <a:xfrm>
            <a:off x="5297593" y="1980986"/>
            <a:ext cx="3429000" cy="3688189"/>
          </a:xfrm>
          <a:prstGeom prst="rect">
            <a:avLst/>
          </a:prstGeom>
          <a:solidFill>
            <a:srgbClr val="C9C960"/>
          </a:solidFill>
          <a:ln>
            <a:noFill/>
          </a:ln>
          <a:effectLst/>
        </p:spPr>
        <p:txBody>
          <a:bodyPr wrap="square" lIns="25400" tIns="12700" rIns="25400" bIns="12700">
            <a:spAutoFit/>
          </a:bodyPr>
          <a:lstStyle/>
          <a:p>
            <a:pPr>
              <a:defRPr/>
            </a:pPr>
            <a:r>
              <a:rPr lang="de-DE" sz="1400" i="1" noProof="0" dirty="0">
                <a:solidFill>
                  <a:srgbClr val="0000FF"/>
                </a:solidFill>
              </a:rPr>
              <a:t>Welche Achsenlänge dient laut dem Buch </a:t>
            </a:r>
            <a:r>
              <a:rPr lang="de-DE" sz="1400" noProof="0" dirty="0">
                <a:solidFill>
                  <a:srgbClr val="0000FF"/>
                </a:solidFill>
              </a:rPr>
              <a:t>„Retina</a:t>
            </a:r>
            <a:r>
              <a:rPr lang="de-DE" sz="1400" i="1" noProof="0" dirty="0">
                <a:solidFill>
                  <a:srgbClr val="0000FF"/>
                </a:solidFill>
              </a:rPr>
              <a:t>“ als nützlicher Grenzwert für die Definition einer </a:t>
            </a:r>
            <a:r>
              <a:rPr lang="de-DE" sz="1400" i="1" noProof="0" dirty="0" err="1">
                <a:solidFill>
                  <a:srgbClr val="0000FF"/>
                </a:solidFill>
              </a:rPr>
              <a:t>Myopia</a:t>
            </a:r>
            <a:r>
              <a:rPr lang="de-DE" sz="1400" i="1" noProof="0" dirty="0">
                <a:solidFill>
                  <a:srgbClr val="0000FF"/>
                </a:solidFill>
              </a:rPr>
              <a:t> magna?</a:t>
            </a:r>
          </a:p>
          <a:p>
            <a:pPr>
              <a:defRPr/>
            </a:pPr>
            <a:r>
              <a:rPr lang="de-DE" sz="1400" noProof="0" dirty="0">
                <a:solidFill>
                  <a:srgbClr val="0000FF"/>
                </a:solidFill>
              </a:rPr>
              <a:t>26,5 mm</a:t>
            </a:r>
          </a:p>
          <a:p>
            <a:pPr>
              <a:defRPr/>
            </a:pPr>
            <a:endParaRPr lang="de-DE" sz="1400" noProof="0" dirty="0">
              <a:solidFill>
                <a:srgbClr val="0000FF"/>
              </a:solidFill>
            </a:endParaRPr>
          </a:p>
          <a:p>
            <a:pPr>
              <a:defRPr/>
            </a:pPr>
            <a:endParaRPr lang="de-DE" sz="1400" i="1" noProof="0" dirty="0">
              <a:solidFill>
                <a:srgbClr val="0000FF"/>
              </a:solidFill>
            </a:endParaRPr>
          </a:p>
          <a:p>
            <a:pPr>
              <a:defRPr/>
            </a:pPr>
            <a:r>
              <a:rPr lang="de-DE" sz="1400" i="1" noProof="0" dirty="0">
                <a:solidFill>
                  <a:srgbClr val="0000FF"/>
                </a:solidFill>
              </a:rPr>
              <a:t>Was ist der klassische Befund </a:t>
            </a:r>
            <a:r>
              <a:rPr lang="de-DE" sz="1400" i="1" dirty="0">
                <a:solidFill>
                  <a:srgbClr val="0000FF"/>
                </a:solidFill>
              </a:rPr>
              <a:t>in der </a:t>
            </a:r>
            <a:r>
              <a:rPr lang="de-DE" sz="1400" i="1" dirty="0" err="1">
                <a:solidFill>
                  <a:srgbClr val="0000FF"/>
                </a:solidFill>
              </a:rPr>
              <a:t>Funduskopie</a:t>
            </a:r>
            <a:r>
              <a:rPr lang="de-DE" sz="1400" i="1" noProof="0" dirty="0">
                <a:solidFill>
                  <a:srgbClr val="0000FF"/>
                </a:solidFill>
              </a:rPr>
              <a:t>, der bei hoch myopen Patienten ein Risiko für MNV darstellt?</a:t>
            </a:r>
          </a:p>
          <a:p>
            <a:pPr>
              <a:defRPr/>
            </a:pPr>
            <a:r>
              <a:rPr lang="de-DE" sz="1400" noProof="0" dirty="0">
                <a:solidFill>
                  <a:srgbClr val="C9C960"/>
                </a:solidFill>
              </a:rPr>
              <a:t>Lacksprünge</a:t>
            </a:r>
          </a:p>
          <a:p>
            <a:pPr>
              <a:defRPr/>
            </a:pPr>
            <a:endParaRPr lang="de-DE" sz="1400" noProof="0" dirty="0">
              <a:solidFill>
                <a:srgbClr val="C9C960"/>
              </a:solidFill>
            </a:endParaRPr>
          </a:p>
          <a:p>
            <a:pPr>
              <a:defRPr/>
            </a:pPr>
            <a:r>
              <a:rPr lang="de-DE" sz="1400" i="1" noProof="0" dirty="0">
                <a:solidFill>
                  <a:srgbClr val="C9C960"/>
                </a:solidFill>
              </a:rPr>
              <a:t>Was sind </a:t>
            </a:r>
            <a:r>
              <a:rPr lang="de-DE" sz="1400" noProof="0" dirty="0">
                <a:solidFill>
                  <a:srgbClr val="C9C960"/>
                </a:solidFill>
              </a:rPr>
              <a:t>Lacksprünge</a:t>
            </a:r>
            <a:r>
              <a:rPr lang="de-DE" sz="1400" i="1" noProof="0" dirty="0">
                <a:solidFill>
                  <a:srgbClr val="C9C960"/>
                </a:solidFill>
              </a:rPr>
              <a:t>?</a:t>
            </a:r>
          </a:p>
          <a:p>
            <a:pPr>
              <a:defRPr/>
            </a:pPr>
            <a:r>
              <a:rPr lang="de-DE" sz="1400" noProof="0" dirty="0">
                <a:solidFill>
                  <a:srgbClr val="C9C960"/>
                </a:solidFill>
              </a:rPr>
              <a:t>Risse in der Bruch-Membran</a:t>
            </a:r>
            <a:r>
              <a:rPr lang="de-DE" sz="1400" noProof="0" dirty="0">
                <a:solidFill>
                  <a:schemeClr val="accent5">
                    <a:lumMod val="75000"/>
                  </a:schemeClr>
                </a:solidFill>
              </a:rPr>
              <a:t>, gelblich gefärbt, die üblicherweise in der Makula zu finden sind. </a:t>
            </a:r>
            <a:r>
              <a:rPr lang="de-DE" sz="1400" u="sng" noProof="0" dirty="0">
                <a:solidFill>
                  <a:schemeClr val="accent5">
                    <a:lumMod val="75000"/>
                  </a:schemeClr>
                </a:solidFill>
              </a:rPr>
              <a:t>Diese Risse sind der Ausgangspunkt für das Eindringen von MNV bei myopischer </a:t>
            </a:r>
            <a:r>
              <a:rPr lang="de-DE" sz="1400" u="sng" noProof="0" dirty="0" err="1">
                <a:solidFill>
                  <a:schemeClr val="accent5">
                    <a:lumMod val="75000"/>
                  </a:schemeClr>
                </a:solidFill>
              </a:rPr>
              <a:t>Maklopathie</a:t>
            </a:r>
            <a:r>
              <a:rPr lang="de-DE" sz="1400" u="sng" noProof="0" dirty="0">
                <a:solidFill>
                  <a:schemeClr val="accent5">
                    <a:lumMod val="75000"/>
                  </a:schemeClr>
                </a:solidFill>
              </a:rPr>
              <a:t>.</a:t>
            </a:r>
          </a:p>
        </p:txBody>
      </p:sp>
    </p:spTree>
    <p:extLst>
      <p:ext uri="{BB962C8B-B14F-4D97-AF65-F5344CB8AC3E}">
        <p14:creationId xmlns:p14="http://schemas.microsoft.com/office/powerpoint/2010/main" val="1755293"/>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5EEAAB-5487-E35E-ADB8-256AA5283BA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42C8EC8D-D4DD-34FB-A768-D8A02932222E}"/>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noProof="0" dirty="0">
              <a:solidFill>
                <a:schemeClr val="bg1">
                  <a:lumMod val="75000"/>
                </a:schemeClr>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B245FA36-9400-47DA-8CE5-5792A9304E0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272</a:t>
            </a:fld>
            <a:endParaRPr lang="de-DE" noProof="0" dirty="0"/>
          </a:p>
        </p:txBody>
      </p:sp>
      <p:sp>
        <p:nvSpPr>
          <p:cNvPr id="5" name="TextBox 4">
            <a:extLst>
              <a:ext uri="{FF2B5EF4-FFF2-40B4-BE49-F238E27FC236}">
                <a16:creationId xmlns:a16="http://schemas.microsoft.com/office/drawing/2014/main" id="{5843EC76-287B-602F-2F0B-FD3EE6D523C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96EFD8C6-5BB7-8B2A-D2C3-1DCEB36074C2}"/>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CA0EEE24-0A61-F88E-C7C1-C7A17AFD7080}"/>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C0F4DC2C-5B4E-638E-8E62-4845958BE6B0}"/>
              </a:ext>
            </a:extLst>
          </p:cNvPr>
          <p:cNvSpPr/>
          <p:nvPr/>
        </p:nvSpPr>
        <p:spPr>
          <a:xfrm>
            <a:off x="762000" y="287533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Oval 7">
            <a:extLst>
              <a:ext uri="{FF2B5EF4-FFF2-40B4-BE49-F238E27FC236}">
                <a16:creationId xmlns:a16="http://schemas.microsoft.com/office/drawing/2014/main" id="{AA5BFC1D-65F7-2FC6-C699-EA8C8928F595}"/>
              </a:ext>
            </a:extLst>
          </p:cNvPr>
          <p:cNvSpPr/>
          <p:nvPr/>
        </p:nvSpPr>
        <p:spPr>
          <a:xfrm>
            <a:off x="1066800" y="2626968"/>
            <a:ext cx="4114800" cy="80203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 Box 6">
            <a:extLst>
              <a:ext uri="{FF2B5EF4-FFF2-40B4-BE49-F238E27FC236}">
                <a16:creationId xmlns:a16="http://schemas.microsoft.com/office/drawing/2014/main" id="{28DDB6E8-AC82-74AC-01D1-7E96C395FFD2}"/>
              </a:ext>
            </a:extLst>
          </p:cNvPr>
          <p:cNvSpPr txBox="1">
            <a:spLocks noChangeArrowheads="1"/>
          </p:cNvSpPr>
          <p:nvPr/>
        </p:nvSpPr>
        <p:spPr bwMode="auto">
          <a:xfrm>
            <a:off x="5297593" y="1980986"/>
            <a:ext cx="3429000" cy="3688189"/>
          </a:xfrm>
          <a:prstGeom prst="rect">
            <a:avLst/>
          </a:prstGeom>
          <a:solidFill>
            <a:srgbClr val="C9C960"/>
          </a:solidFill>
          <a:ln>
            <a:noFill/>
          </a:ln>
          <a:effectLst/>
        </p:spPr>
        <p:txBody>
          <a:bodyPr wrap="square" lIns="25400" tIns="12700" rIns="25400" bIns="12700">
            <a:spAutoFit/>
          </a:bodyPr>
          <a:lstStyle/>
          <a:p>
            <a:pPr>
              <a:defRPr/>
            </a:pPr>
            <a:r>
              <a:rPr lang="de-DE" sz="1400" i="1" noProof="0" dirty="0">
                <a:solidFill>
                  <a:srgbClr val="0000FF"/>
                </a:solidFill>
              </a:rPr>
              <a:t>Welche Achsenlänge dient laut dem Buch </a:t>
            </a:r>
            <a:r>
              <a:rPr lang="de-DE" sz="1400" noProof="0" dirty="0">
                <a:solidFill>
                  <a:srgbClr val="0000FF"/>
                </a:solidFill>
              </a:rPr>
              <a:t>„Retina</a:t>
            </a:r>
            <a:r>
              <a:rPr lang="de-DE" sz="1400" i="1" noProof="0" dirty="0">
                <a:solidFill>
                  <a:srgbClr val="0000FF"/>
                </a:solidFill>
              </a:rPr>
              <a:t>“ als nützlicher Grenzwert für die Definition einer </a:t>
            </a:r>
            <a:r>
              <a:rPr lang="de-DE" sz="1400" i="1" noProof="0" dirty="0" err="1">
                <a:solidFill>
                  <a:srgbClr val="0000FF"/>
                </a:solidFill>
              </a:rPr>
              <a:t>Myopia</a:t>
            </a:r>
            <a:r>
              <a:rPr lang="de-DE" sz="1400" i="1" noProof="0" dirty="0">
                <a:solidFill>
                  <a:srgbClr val="0000FF"/>
                </a:solidFill>
              </a:rPr>
              <a:t> magna?</a:t>
            </a:r>
          </a:p>
          <a:p>
            <a:pPr>
              <a:defRPr/>
            </a:pPr>
            <a:r>
              <a:rPr lang="de-DE" sz="1400" noProof="0" dirty="0">
                <a:solidFill>
                  <a:srgbClr val="0000FF"/>
                </a:solidFill>
              </a:rPr>
              <a:t>26,5 mm</a:t>
            </a:r>
          </a:p>
          <a:p>
            <a:pPr>
              <a:defRPr/>
            </a:pPr>
            <a:endParaRPr lang="de-DE" sz="1400" noProof="0" dirty="0">
              <a:solidFill>
                <a:srgbClr val="0000FF"/>
              </a:solidFill>
            </a:endParaRPr>
          </a:p>
          <a:p>
            <a:pPr>
              <a:defRPr/>
            </a:pPr>
            <a:endParaRPr lang="de-DE" sz="1400" i="1" noProof="0" dirty="0">
              <a:solidFill>
                <a:srgbClr val="0000FF"/>
              </a:solidFill>
            </a:endParaRPr>
          </a:p>
          <a:p>
            <a:pPr>
              <a:defRPr/>
            </a:pPr>
            <a:r>
              <a:rPr lang="de-DE" sz="1400" i="1" noProof="0" dirty="0">
                <a:solidFill>
                  <a:srgbClr val="0000FF"/>
                </a:solidFill>
              </a:rPr>
              <a:t>Was ist der klassische Befund </a:t>
            </a:r>
            <a:r>
              <a:rPr lang="de-DE" sz="1400" i="1" dirty="0">
                <a:solidFill>
                  <a:srgbClr val="0000FF"/>
                </a:solidFill>
              </a:rPr>
              <a:t>in der </a:t>
            </a:r>
            <a:r>
              <a:rPr lang="de-DE" sz="1400" i="1" dirty="0" err="1">
                <a:solidFill>
                  <a:srgbClr val="0000FF"/>
                </a:solidFill>
              </a:rPr>
              <a:t>Funduskopie</a:t>
            </a:r>
            <a:r>
              <a:rPr lang="de-DE" sz="1400" i="1" noProof="0" dirty="0">
                <a:solidFill>
                  <a:srgbClr val="0000FF"/>
                </a:solidFill>
              </a:rPr>
              <a:t>, der bei hoch myopen Patienten ein Risiko für MNV darstellt?</a:t>
            </a:r>
          </a:p>
          <a:p>
            <a:pPr>
              <a:defRPr/>
            </a:pPr>
            <a:r>
              <a:rPr lang="de-DE" sz="1400" noProof="0" dirty="0">
                <a:solidFill>
                  <a:srgbClr val="0000FF"/>
                </a:solidFill>
              </a:rPr>
              <a:t>Lacksprünge</a:t>
            </a:r>
          </a:p>
          <a:p>
            <a:pPr>
              <a:defRPr/>
            </a:pPr>
            <a:endParaRPr lang="de-DE" sz="1400" noProof="0" dirty="0">
              <a:solidFill>
                <a:srgbClr val="0000FF"/>
              </a:solidFill>
            </a:endParaRPr>
          </a:p>
          <a:p>
            <a:pPr>
              <a:defRPr/>
            </a:pPr>
            <a:r>
              <a:rPr lang="de-DE" sz="1400" i="1" noProof="0" dirty="0">
                <a:solidFill>
                  <a:srgbClr val="C9C960"/>
                </a:solidFill>
              </a:rPr>
              <a:t>Was sind </a:t>
            </a:r>
            <a:r>
              <a:rPr lang="de-DE" sz="1400" noProof="0" dirty="0">
                <a:solidFill>
                  <a:srgbClr val="C9C960"/>
                </a:solidFill>
              </a:rPr>
              <a:t>Lacksprünge</a:t>
            </a:r>
            <a:r>
              <a:rPr lang="de-DE" sz="1400" i="1" noProof="0" dirty="0">
                <a:solidFill>
                  <a:srgbClr val="C9C960"/>
                </a:solidFill>
              </a:rPr>
              <a:t>?</a:t>
            </a:r>
          </a:p>
          <a:p>
            <a:pPr>
              <a:defRPr/>
            </a:pPr>
            <a:r>
              <a:rPr lang="de-DE" sz="1400" noProof="0" dirty="0">
                <a:solidFill>
                  <a:schemeClr val="accent5">
                    <a:lumMod val="75000"/>
                  </a:schemeClr>
                </a:solidFill>
              </a:rPr>
              <a:t>Risse in der Bruch-Membran, gelblich gefärbt, die üblicherweise in der Makula zu finden sind. </a:t>
            </a:r>
            <a:r>
              <a:rPr lang="de-DE" sz="1400" u="sng" noProof="0" dirty="0">
                <a:solidFill>
                  <a:schemeClr val="accent5">
                    <a:lumMod val="75000"/>
                  </a:schemeClr>
                </a:solidFill>
              </a:rPr>
              <a:t>Diese Risse sind der Ausgangspunkt für das Eindringen von MNV bei myopischer </a:t>
            </a:r>
            <a:r>
              <a:rPr lang="de-DE" sz="1400" u="sng" noProof="0" dirty="0" err="1">
                <a:solidFill>
                  <a:schemeClr val="accent5">
                    <a:lumMod val="75000"/>
                  </a:schemeClr>
                </a:solidFill>
              </a:rPr>
              <a:t>Maklopathie</a:t>
            </a:r>
            <a:r>
              <a:rPr lang="de-DE" sz="1400" u="sng" noProof="0" dirty="0">
                <a:solidFill>
                  <a:schemeClr val="accent5">
                    <a:lumMod val="75000"/>
                  </a:schemeClr>
                </a:solidFill>
              </a:rPr>
              <a:t>.</a:t>
            </a:r>
          </a:p>
        </p:txBody>
      </p:sp>
    </p:spTree>
    <p:extLst>
      <p:ext uri="{BB962C8B-B14F-4D97-AF65-F5344CB8AC3E}">
        <p14:creationId xmlns:p14="http://schemas.microsoft.com/office/powerpoint/2010/main" val="566372778"/>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994EC1-2E66-1812-A373-8AEF7DD1B37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3BABD4AD-D882-6629-0669-E392B957A6C8}"/>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noProof="0" dirty="0">
              <a:solidFill>
                <a:schemeClr val="bg1">
                  <a:lumMod val="75000"/>
                </a:schemeClr>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5C18D89-8A16-027E-AFF4-5B2D21FAFA2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273</a:t>
            </a:fld>
            <a:endParaRPr lang="de-DE" noProof="0" dirty="0"/>
          </a:p>
        </p:txBody>
      </p:sp>
      <p:sp>
        <p:nvSpPr>
          <p:cNvPr id="5" name="TextBox 4">
            <a:extLst>
              <a:ext uri="{FF2B5EF4-FFF2-40B4-BE49-F238E27FC236}">
                <a16:creationId xmlns:a16="http://schemas.microsoft.com/office/drawing/2014/main" id="{41348EDA-37AA-E64D-CCF2-22F674E1269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57519196-0CFE-219F-6ADB-D8F2AD0E1556}"/>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3208F0C9-B7C3-7285-1663-01567E722E54}"/>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35F2D8EC-1D94-D785-7C12-540F0FCA97DB}"/>
              </a:ext>
            </a:extLst>
          </p:cNvPr>
          <p:cNvSpPr/>
          <p:nvPr/>
        </p:nvSpPr>
        <p:spPr>
          <a:xfrm>
            <a:off x="762000" y="287533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Oval 7">
            <a:extLst>
              <a:ext uri="{FF2B5EF4-FFF2-40B4-BE49-F238E27FC236}">
                <a16:creationId xmlns:a16="http://schemas.microsoft.com/office/drawing/2014/main" id="{7D1C0192-CF56-ACF1-1569-1CCD2FE8155C}"/>
              </a:ext>
            </a:extLst>
          </p:cNvPr>
          <p:cNvSpPr/>
          <p:nvPr/>
        </p:nvSpPr>
        <p:spPr>
          <a:xfrm>
            <a:off x="1066800" y="2626968"/>
            <a:ext cx="4114800" cy="80203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 Box 6">
            <a:extLst>
              <a:ext uri="{FF2B5EF4-FFF2-40B4-BE49-F238E27FC236}">
                <a16:creationId xmlns:a16="http://schemas.microsoft.com/office/drawing/2014/main" id="{22628B1E-1992-8F50-7C91-4185290D8E04}"/>
              </a:ext>
            </a:extLst>
          </p:cNvPr>
          <p:cNvSpPr txBox="1">
            <a:spLocks noChangeArrowheads="1"/>
          </p:cNvSpPr>
          <p:nvPr/>
        </p:nvSpPr>
        <p:spPr bwMode="auto">
          <a:xfrm>
            <a:off x="5297593" y="1980986"/>
            <a:ext cx="3429000" cy="3688189"/>
          </a:xfrm>
          <a:prstGeom prst="rect">
            <a:avLst/>
          </a:prstGeom>
          <a:solidFill>
            <a:srgbClr val="C9C960"/>
          </a:solidFill>
          <a:ln>
            <a:noFill/>
          </a:ln>
          <a:effectLst/>
        </p:spPr>
        <p:txBody>
          <a:bodyPr wrap="square" lIns="25400" tIns="12700" rIns="25400" bIns="12700">
            <a:spAutoFit/>
          </a:bodyPr>
          <a:lstStyle/>
          <a:p>
            <a:pPr>
              <a:defRPr/>
            </a:pPr>
            <a:r>
              <a:rPr lang="de-DE" sz="1400" i="1" noProof="0" dirty="0">
                <a:solidFill>
                  <a:srgbClr val="0000FF"/>
                </a:solidFill>
              </a:rPr>
              <a:t>Welche Achsenlänge dient laut dem Buch </a:t>
            </a:r>
            <a:r>
              <a:rPr lang="de-DE" sz="1400" noProof="0" dirty="0">
                <a:solidFill>
                  <a:srgbClr val="0000FF"/>
                </a:solidFill>
              </a:rPr>
              <a:t>„Retina</a:t>
            </a:r>
            <a:r>
              <a:rPr lang="de-DE" sz="1400" i="1" noProof="0" dirty="0">
                <a:solidFill>
                  <a:srgbClr val="0000FF"/>
                </a:solidFill>
              </a:rPr>
              <a:t>“ als nützlicher Grenzwert für die Definition einer </a:t>
            </a:r>
            <a:r>
              <a:rPr lang="de-DE" sz="1400" i="1" noProof="0" dirty="0" err="1">
                <a:solidFill>
                  <a:srgbClr val="0000FF"/>
                </a:solidFill>
              </a:rPr>
              <a:t>Myopia</a:t>
            </a:r>
            <a:r>
              <a:rPr lang="de-DE" sz="1400" i="1" noProof="0" dirty="0">
                <a:solidFill>
                  <a:srgbClr val="0000FF"/>
                </a:solidFill>
              </a:rPr>
              <a:t> magna?</a:t>
            </a:r>
          </a:p>
          <a:p>
            <a:pPr>
              <a:defRPr/>
            </a:pPr>
            <a:r>
              <a:rPr lang="de-DE" sz="1400" noProof="0" dirty="0">
                <a:solidFill>
                  <a:srgbClr val="0000FF"/>
                </a:solidFill>
              </a:rPr>
              <a:t>26,5 mm</a:t>
            </a:r>
          </a:p>
          <a:p>
            <a:pPr>
              <a:defRPr/>
            </a:pPr>
            <a:endParaRPr lang="de-DE" sz="1400" noProof="0" dirty="0">
              <a:solidFill>
                <a:srgbClr val="0000FF"/>
              </a:solidFill>
            </a:endParaRPr>
          </a:p>
          <a:p>
            <a:pPr>
              <a:defRPr/>
            </a:pPr>
            <a:endParaRPr lang="de-DE" sz="1400" i="1" noProof="0" dirty="0">
              <a:solidFill>
                <a:srgbClr val="0000FF"/>
              </a:solidFill>
            </a:endParaRPr>
          </a:p>
          <a:p>
            <a:pPr>
              <a:defRPr/>
            </a:pPr>
            <a:r>
              <a:rPr lang="de-DE" sz="1400" i="1" noProof="0" dirty="0">
                <a:solidFill>
                  <a:srgbClr val="0000FF"/>
                </a:solidFill>
              </a:rPr>
              <a:t>Was ist der klassische Befund </a:t>
            </a:r>
            <a:r>
              <a:rPr lang="de-DE" sz="1400" i="1" dirty="0">
                <a:solidFill>
                  <a:srgbClr val="0000FF"/>
                </a:solidFill>
              </a:rPr>
              <a:t>in der </a:t>
            </a:r>
            <a:r>
              <a:rPr lang="de-DE" sz="1400" i="1" dirty="0" err="1">
                <a:solidFill>
                  <a:srgbClr val="0000FF"/>
                </a:solidFill>
              </a:rPr>
              <a:t>Funduskopie</a:t>
            </a:r>
            <a:r>
              <a:rPr lang="de-DE" sz="1400" i="1" noProof="0" dirty="0">
                <a:solidFill>
                  <a:srgbClr val="0000FF"/>
                </a:solidFill>
              </a:rPr>
              <a:t>, der bei hoch myopen Patienten ein Risiko für MNV darstellt?</a:t>
            </a:r>
          </a:p>
          <a:p>
            <a:pPr>
              <a:defRPr/>
            </a:pPr>
            <a:r>
              <a:rPr lang="de-DE" sz="1400" noProof="0" dirty="0">
                <a:solidFill>
                  <a:srgbClr val="0000FF"/>
                </a:solidFill>
              </a:rPr>
              <a:t>Lacksprünge</a:t>
            </a:r>
          </a:p>
          <a:p>
            <a:pPr>
              <a:defRPr/>
            </a:pPr>
            <a:endParaRPr lang="de-DE" sz="1400" noProof="0" dirty="0">
              <a:solidFill>
                <a:srgbClr val="0000FF"/>
              </a:solidFill>
            </a:endParaRPr>
          </a:p>
          <a:p>
            <a:pPr>
              <a:defRPr/>
            </a:pPr>
            <a:r>
              <a:rPr lang="de-DE" sz="1400" i="1" noProof="0" dirty="0">
                <a:solidFill>
                  <a:srgbClr val="0000FF"/>
                </a:solidFill>
              </a:rPr>
              <a:t>Was sind </a:t>
            </a:r>
            <a:r>
              <a:rPr lang="de-DE" sz="1400" noProof="0" dirty="0">
                <a:solidFill>
                  <a:srgbClr val="0000FF"/>
                </a:solidFill>
              </a:rPr>
              <a:t>Lacksprünge</a:t>
            </a:r>
            <a:r>
              <a:rPr lang="de-DE" sz="1400" i="1" noProof="0" dirty="0">
                <a:solidFill>
                  <a:srgbClr val="0000FF"/>
                </a:solidFill>
              </a:rPr>
              <a:t>?</a:t>
            </a:r>
            <a:endParaRPr lang="de-DE" sz="1400" i="1" noProof="0" dirty="0">
              <a:solidFill>
                <a:srgbClr val="C9C960"/>
              </a:solidFill>
            </a:endParaRPr>
          </a:p>
          <a:p>
            <a:pPr>
              <a:defRPr/>
            </a:pPr>
            <a:r>
              <a:rPr lang="de-DE" sz="1400" noProof="0" dirty="0">
                <a:solidFill>
                  <a:srgbClr val="C9C960"/>
                </a:solidFill>
              </a:rPr>
              <a:t>Risse in der Bruch-Membran, gelblich gefärbt, die üblicherweise in der Makula zu finden sind. </a:t>
            </a:r>
            <a:r>
              <a:rPr lang="de-DE" sz="1400" u="sng" noProof="0" dirty="0">
                <a:solidFill>
                  <a:srgbClr val="C9C960"/>
                </a:solidFill>
              </a:rPr>
              <a:t>Diese Risse sind der </a:t>
            </a:r>
            <a:r>
              <a:rPr lang="de-DE" sz="1400" u="sng" noProof="0" dirty="0">
                <a:solidFill>
                  <a:schemeClr val="accent5">
                    <a:lumMod val="75000"/>
                  </a:schemeClr>
                </a:solidFill>
              </a:rPr>
              <a:t>Ausgangspunkt für das Eindringen von MNV bei myopischer </a:t>
            </a:r>
            <a:r>
              <a:rPr lang="de-DE" sz="1400" u="sng" noProof="0" dirty="0" err="1">
                <a:solidFill>
                  <a:schemeClr val="accent5">
                    <a:lumMod val="75000"/>
                  </a:schemeClr>
                </a:solidFill>
              </a:rPr>
              <a:t>Maklopathie</a:t>
            </a:r>
            <a:r>
              <a:rPr lang="de-DE" sz="1400" u="sng" noProof="0" dirty="0">
                <a:solidFill>
                  <a:schemeClr val="accent5">
                    <a:lumMod val="75000"/>
                  </a:schemeClr>
                </a:solidFill>
              </a:rPr>
              <a:t>.</a:t>
            </a:r>
          </a:p>
        </p:txBody>
      </p:sp>
    </p:spTree>
    <p:extLst>
      <p:ext uri="{BB962C8B-B14F-4D97-AF65-F5344CB8AC3E}">
        <p14:creationId xmlns:p14="http://schemas.microsoft.com/office/powerpoint/2010/main" val="742592693"/>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AD4677-CDC4-2A87-0065-D81953CACA31}"/>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31F0787F-642F-A7EA-09C8-B7B93C80AF42}"/>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noProof="0" dirty="0">
              <a:solidFill>
                <a:schemeClr val="bg1">
                  <a:lumMod val="75000"/>
                </a:schemeClr>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DE122FD-B571-EA4E-A0FC-7D3A2529B728}"/>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274</a:t>
            </a:fld>
            <a:endParaRPr lang="de-DE" noProof="0" dirty="0"/>
          </a:p>
        </p:txBody>
      </p:sp>
      <p:sp>
        <p:nvSpPr>
          <p:cNvPr id="5" name="TextBox 4">
            <a:extLst>
              <a:ext uri="{FF2B5EF4-FFF2-40B4-BE49-F238E27FC236}">
                <a16:creationId xmlns:a16="http://schemas.microsoft.com/office/drawing/2014/main" id="{4D15B223-9367-AAE5-330D-405CA7435F9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2D38AA1F-B26C-BC26-8A0A-0CF2FD183F4D}"/>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7F6100EA-8D81-75B4-E44D-4AB2F8732531}"/>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6F2D8464-5FFB-B26D-0922-1C734CF86A90}"/>
              </a:ext>
            </a:extLst>
          </p:cNvPr>
          <p:cNvSpPr/>
          <p:nvPr/>
        </p:nvSpPr>
        <p:spPr>
          <a:xfrm>
            <a:off x="762000" y="287533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Oval 7">
            <a:extLst>
              <a:ext uri="{FF2B5EF4-FFF2-40B4-BE49-F238E27FC236}">
                <a16:creationId xmlns:a16="http://schemas.microsoft.com/office/drawing/2014/main" id="{13DFAEAE-F4B1-E667-E0EA-CBB713DD5A0D}"/>
              </a:ext>
            </a:extLst>
          </p:cNvPr>
          <p:cNvSpPr/>
          <p:nvPr/>
        </p:nvSpPr>
        <p:spPr>
          <a:xfrm>
            <a:off x="1066800" y="2626968"/>
            <a:ext cx="4114800" cy="80203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 Box 6">
            <a:extLst>
              <a:ext uri="{FF2B5EF4-FFF2-40B4-BE49-F238E27FC236}">
                <a16:creationId xmlns:a16="http://schemas.microsoft.com/office/drawing/2014/main" id="{F2ED0B1B-E557-AD53-D1E3-CDC1540F0A22}"/>
              </a:ext>
            </a:extLst>
          </p:cNvPr>
          <p:cNvSpPr txBox="1">
            <a:spLocks noChangeArrowheads="1"/>
          </p:cNvSpPr>
          <p:nvPr/>
        </p:nvSpPr>
        <p:spPr bwMode="auto">
          <a:xfrm>
            <a:off x="5297593" y="1980986"/>
            <a:ext cx="3429000" cy="3688189"/>
          </a:xfrm>
          <a:prstGeom prst="rect">
            <a:avLst/>
          </a:prstGeom>
          <a:solidFill>
            <a:srgbClr val="C9C960"/>
          </a:solidFill>
          <a:ln>
            <a:noFill/>
          </a:ln>
          <a:effectLst/>
        </p:spPr>
        <p:txBody>
          <a:bodyPr wrap="square" lIns="25400" tIns="12700" rIns="25400" bIns="12700">
            <a:spAutoFit/>
          </a:bodyPr>
          <a:lstStyle/>
          <a:p>
            <a:pPr>
              <a:defRPr/>
            </a:pPr>
            <a:r>
              <a:rPr lang="de-DE" sz="1400" i="1" noProof="0" dirty="0">
                <a:solidFill>
                  <a:srgbClr val="0000FF"/>
                </a:solidFill>
              </a:rPr>
              <a:t>Welche Achsenlänge dient laut dem Buch </a:t>
            </a:r>
            <a:r>
              <a:rPr lang="de-DE" sz="1400" noProof="0" dirty="0">
                <a:solidFill>
                  <a:srgbClr val="0000FF"/>
                </a:solidFill>
              </a:rPr>
              <a:t>„Retina</a:t>
            </a:r>
            <a:r>
              <a:rPr lang="de-DE" sz="1400" i="1" noProof="0" dirty="0">
                <a:solidFill>
                  <a:srgbClr val="0000FF"/>
                </a:solidFill>
              </a:rPr>
              <a:t>“ als nützlicher Grenzwert für die Definition einer </a:t>
            </a:r>
            <a:r>
              <a:rPr lang="de-DE" sz="1400" i="1" noProof="0" dirty="0" err="1">
                <a:solidFill>
                  <a:srgbClr val="0000FF"/>
                </a:solidFill>
              </a:rPr>
              <a:t>Myopia</a:t>
            </a:r>
            <a:r>
              <a:rPr lang="de-DE" sz="1400" i="1" noProof="0" dirty="0">
                <a:solidFill>
                  <a:srgbClr val="0000FF"/>
                </a:solidFill>
              </a:rPr>
              <a:t> magna?</a:t>
            </a:r>
          </a:p>
          <a:p>
            <a:pPr>
              <a:defRPr/>
            </a:pPr>
            <a:r>
              <a:rPr lang="de-DE" sz="1400" noProof="0" dirty="0">
                <a:solidFill>
                  <a:srgbClr val="0000FF"/>
                </a:solidFill>
              </a:rPr>
              <a:t>26,5 mm</a:t>
            </a:r>
          </a:p>
          <a:p>
            <a:pPr>
              <a:defRPr/>
            </a:pPr>
            <a:endParaRPr lang="de-DE" sz="1400" noProof="0" dirty="0">
              <a:solidFill>
                <a:srgbClr val="0000FF"/>
              </a:solidFill>
            </a:endParaRPr>
          </a:p>
          <a:p>
            <a:pPr>
              <a:defRPr/>
            </a:pPr>
            <a:endParaRPr lang="de-DE" sz="1400" i="1" noProof="0" dirty="0">
              <a:solidFill>
                <a:srgbClr val="0000FF"/>
              </a:solidFill>
            </a:endParaRPr>
          </a:p>
          <a:p>
            <a:pPr>
              <a:defRPr/>
            </a:pPr>
            <a:r>
              <a:rPr lang="de-DE" sz="1400" i="1" noProof="0" dirty="0">
                <a:solidFill>
                  <a:srgbClr val="0000FF"/>
                </a:solidFill>
              </a:rPr>
              <a:t>Was ist der klassische Befund </a:t>
            </a:r>
            <a:r>
              <a:rPr lang="de-DE" sz="1400" i="1" dirty="0">
                <a:solidFill>
                  <a:srgbClr val="0000FF"/>
                </a:solidFill>
              </a:rPr>
              <a:t>in der </a:t>
            </a:r>
            <a:r>
              <a:rPr lang="de-DE" sz="1400" i="1" dirty="0" err="1">
                <a:solidFill>
                  <a:srgbClr val="0000FF"/>
                </a:solidFill>
              </a:rPr>
              <a:t>Funduskopie</a:t>
            </a:r>
            <a:r>
              <a:rPr lang="de-DE" sz="1400" i="1" noProof="0" dirty="0">
                <a:solidFill>
                  <a:srgbClr val="0000FF"/>
                </a:solidFill>
              </a:rPr>
              <a:t>, der bei hoch myopen Patienten ein Risiko für MNV darstellt?</a:t>
            </a:r>
          </a:p>
          <a:p>
            <a:pPr>
              <a:defRPr/>
            </a:pPr>
            <a:r>
              <a:rPr lang="de-DE" sz="1400" noProof="0" dirty="0">
                <a:solidFill>
                  <a:srgbClr val="0000FF"/>
                </a:solidFill>
              </a:rPr>
              <a:t>Lacksprünge</a:t>
            </a:r>
          </a:p>
          <a:p>
            <a:pPr>
              <a:defRPr/>
            </a:pPr>
            <a:endParaRPr lang="de-DE" sz="1400" noProof="0" dirty="0">
              <a:solidFill>
                <a:srgbClr val="0000FF"/>
              </a:solidFill>
            </a:endParaRPr>
          </a:p>
          <a:p>
            <a:pPr>
              <a:defRPr/>
            </a:pPr>
            <a:r>
              <a:rPr lang="de-DE" sz="1400" i="1" noProof="0" dirty="0">
                <a:solidFill>
                  <a:srgbClr val="0000FF"/>
                </a:solidFill>
              </a:rPr>
              <a:t>Was sind </a:t>
            </a:r>
            <a:r>
              <a:rPr lang="de-DE" sz="1400" noProof="0" dirty="0">
                <a:solidFill>
                  <a:srgbClr val="0000FF"/>
                </a:solidFill>
              </a:rPr>
              <a:t>Lacksprünge</a:t>
            </a:r>
            <a:r>
              <a:rPr lang="de-DE" sz="1400" i="1" noProof="0" dirty="0">
                <a:solidFill>
                  <a:srgbClr val="0000FF"/>
                </a:solidFill>
              </a:rPr>
              <a:t>?</a:t>
            </a:r>
          </a:p>
          <a:p>
            <a:pPr>
              <a:defRPr/>
            </a:pPr>
            <a:r>
              <a:rPr lang="de-DE" sz="1400" noProof="0" dirty="0">
                <a:solidFill>
                  <a:srgbClr val="0000FF"/>
                </a:solidFill>
              </a:rPr>
              <a:t>Risse in der Bruch-Membran, gelblich gefärbt, die üblicherweise in der Makula zu finden sind. </a:t>
            </a:r>
            <a:r>
              <a:rPr lang="de-DE" sz="1400" u="sng" noProof="0" dirty="0">
                <a:solidFill>
                  <a:schemeClr val="accent5">
                    <a:lumMod val="75000"/>
                  </a:schemeClr>
                </a:solidFill>
              </a:rPr>
              <a:t>Diese Risse sind der Ausgangspunkt für das Eindringen von MNV bei myopischer </a:t>
            </a:r>
            <a:r>
              <a:rPr lang="de-DE" sz="1400" u="sng" noProof="0" dirty="0" err="1">
                <a:solidFill>
                  <a:schemeClr val="accent5">
                    <a:lumMod val="75000"/>
                  </a:schemeClr>
                </a:solidFill>
              </a:rPr>
              <a:t>Maklopathie</a:t>
            </a:r>
            <a:r>
              <a:rPr lang="de-DE" sz="1400" u="sng" noProof="0" dirty="0">
                <a:solidFill>
                  <a:schemeClr val="accent5">
                    <a:lumMod val="75000"/>
                  </a:schemeClr>
                </a:solidFill>
              </a:rPr>
              <a:t>.</a:t>
            </a:r>
          </a:p>
        </p:txBody>
      </p:sp>
      <p:sp>
        <p:nvSpPr>
          <p:cNvPr id="2" name="Rectangle 12">
            <a:extLst>
              <a:ext uri="{FF2B5EF4-FFF2-40B4-BE49-F238E27FC236}">
                <a16:creationId xmlns:a16="http://schemas.microsoft.com/office/drawing/2014/main" id="{44A96A6D-72CA-58A3-59E8-A1E21E861C75}"/>
              </a:ext>
            </a:extLst>
          </p:cNvPr>
          <p:cNvSpPr/>
          <p:nvPr/>
        </p:nvSpPr>
        <p:spPr>
          <a:xfrm>
            <a:off x="7666268" y="4556760"/>
            <a:ext cx="761303"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de-DE" sz="1100" noProof="0" dirty="0">
                <a:solidFill>
                  <a:schemeClr val="tx1"/>
                </a:solidFill>
              </a:rPr>
              <a:t>Farbe</a:t>
            </a:r>
          </a:p>
        </p:txBody>
      </p:sp>
      <p:sp>
        <p:nvSpPr>
          <p:cNvPr id="4" name="Rectangle 13">
            <a:extLst>
              <a:ext uri="{FF2B5EF4-FFF2-40B4-BE49-F238E27FC236}">
                <a16:creationId xmlns:a16="http://schemas.microsoft.com/office/drawing/2014/main" id="{8A52AA7E-D766-4A4F-3E38-A7C5679EA1CF}"/>
              </a:ext>
            </a:extLst>
          </p:cNvPr>
          <p:cNvSpPr/>
          <p:nvPr/>
        </p:nvSpPr>
        <p:spPr>
          <a:xfrm>
            <a:off x="7381538" y="4785360"/>
            <a:ext cx="1062418"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050" noProof="0" dirty="0">
                <a:solidFill>
                  <a:schemeClr val="tx1"/>
                </a:solidFill>
              </a:rPr>
              <a:t>Netzhautbereich</a:t>
            </a:r>
          </a:p>
        </p:txBody>
      </p:sp>
    </p:spTree>
    <p:extLst>
      <p:ext uri="{BB962C8B-B14F-4D97-AF65-F5344CB8AC3E}">
        <p14:creationId xmlns:p14="http://schemas.microsoft.com/office/powerpoint/2010/main" val="394236130"/>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6361FF-0A04-F6FA-0FFD-492C5958C841}"/>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E86EC748-95C8-952E-30BA-DD487CFA15AA}"/>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noProof="0" dirty="0">
              <a:solidFill>
                <a:schemeClr val="bg1">
                  <a:lumMod val="75000"/>
                </a:schemeClr>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C8E5F02-2307-59DB-5DC8-02D7F870C88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275</a:t>
            </a:fld>
            <a:endParaRPr lang="de-DE" noProof="0" dirty="0"/>
          </a:p>
        </p:txBody>
      </p:sp>
      <p:sp>
        <p:nvSpPr>
          <p:cNvPr id="5" name="TextBox 4">
            <a:extLst>
              <a:ext uri="{FF2B5EF4-FFF2-40B4-BE49-F238E27FC236}">
                <a16:creationId xmlns:a16="http://schemas.microsoft.com/office/drawing/2014/main" id="{E8CF5A36-87A4-80CA-5765-131324B5AEE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9DA2FADE-682C-3880-A8E0-11A54570B295}"/>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A7D55CF6-6546-7B7F-288C-C9E45F0F8896}"/>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08848834-6493-B908-07DF-6CCE1C45B203}"/>
              </a:ext>
            </a:extLst>
          </p:cNvPr>
          <p:cNvSpPr/>
          <p:nvPr/>
        </p:nvSpPr>
        <p:spPr>
          <a:xfrm>
            <a:off x="762000" y="287533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Oval 7">
            <a:extLst>
              <a:ext uri="{FF2B5EF4-FFF2-40B4-BE49-F238E27FC236}">
                <a16:creationId xmlns:a16="http://schemas.microsoft.com/office/drawing/2014/main" id="{FB866704-8A2B-053D-4F70-A2B51EFE1620}"/>
              </a:ext>
            </a:extLst>
          </p:cNvPr>
          <p:cNvSpPr/>
          <p:nvPr/>
        </p:nvSpPr>
        <p:spPr>
          <a:xfrm>
            <a:off x="1066800" y="2626968"/>
            <a:ext cx="4114800" cy="80203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 Box 6">
            <a:extLst>
              <a:ext uri="{FF2B5EF4-FFF2-40B4-BE49-F238E27FC236}">
                <a16:creationId xmlns:a16="http://schemas.microsoft.com/office/drawing/2014/main" id="{2AD6DDA7-E254-9C96-BF3D-70FF61E95610}"/>
              </a:ext>
            </a:extLst>
          </p:cNvPr>
          <p:cNvSpPr txBox="1">
            <a:spLocks noChangeArrowheads="1"/>
          </p:cNvSpPr>
          <p:nvPr/>
        </p:nvSpPr>
        <p:spPr bwMode="auto">
          <a:xfrm>
            <a:off x="5297593" y="1980986"/>
            <a:ext cx="3429000" cy="3688189"/>
          </a:xfrm>
          <a:prstGeom prst="rect">
            <a:avLst/>
          </a:prstGeom>
          <a:solidFill>
            <a:srgbClr val="C9C960"/>
          </a:solidFill>
          <a:ln>
            <a:noFill/>
          </a:ln>
          <a:effectLst/>
        </p:spPr>
        <p:txBody>
          <a:bodyPr wrap="square" lIns="25400" tIns="12700" rIns="25400" bIns="12700">
            <a:spAutoFit/>
          </a:bodyPr>
          <a:lstStyle/>
          <a:p>
            <a:pPr>
              <a:defRPr/>
            </a:pPr>
            <a:r>
              <a:rPr lang="de-DE" sz="1400" i="1" noProof="0" dirty="0">
                <a:solidFill>
                  <a:srgbClr val="0000FF"/>
                </a:solidFill>
              </a:rPr>
              <a:t>Welche Achsenlänge dient laut dem Buch </a:t>
            </a:r>
            <a:r>
              <a:rPr lang="de-DE" sz="1400" noProof="0" dirty="0">
                <a:solidFill>
                  <a:srgbClr val="0000FF"/>
                </a:solidFill>
              </a:rPr>
              <a:t>„Retina</a:t>
            </a:r>
            <a:r>
              <a:rPr lang="de-DE" sz="1400" i="1" noProof="0" dirty="0">
                <a:solidFill>
                  <a:srgbClr val="0000FF"/>
                </a:solidFill>
              </a:rPr>
              <a:t>“ als nützlicher Grenzwert für die Definition einer </a:t>
            </a:r>
            <a:r>
              <a:rPr lang="de-DE" sz="1400" i="1" noProof="0" dirty="0" err="1">
                <a:solidFill>
                  <a:srgbClr val="0000FF"/>
                </a:solidFill>
              </a:rPr>
              <a:t>Myopia</a:t>
            </a:r>
            <a:r>
              <a:rPr lang="de-DE" sz="1400" i="1" noProof="0" dirty="0">
                <a:solidFill>
                  <a:srgbClr val="0000FF"/>
                </a:solidFill>
              </a:rPr>
              <a:t> magna?</a:t>
            </a:r>
          </a:p>
          <a:p>
            <a:pPr>
              <a:defRPr/>
            </a:pPr>
            <a:r>
              <a:rPr lang="de-DE" sz="1400" noProof="0" dirty="0">
                <a:solidFill>
                  <a:srgbClr val="0000FF"/>
                </a:solidFill>
              </a:rPr>
              <a:t>26,5 mm</a:t>
            </a:r>
          </a:p>
          <a:p>
            <a:pPr>
              <a:defRPr/>
            </a:pPr>
            <a:endParaRPr lang="de-DE" sz="1400" noProof="0" dirty="0">
              <a:solidFill>
                <a:srgbClr val="0000FF"/>
              </a:solidFill>
            </a:endParaRPr>
          </a:p>
          <a:p>
            <a:pPr>
              <a:defRPr/>
            </a:pPr>
            <a:endParaRPr lang="de-DE" sz="1400" i="1" noProof="0" dirty="0">
              <a:solidFill>
                <a:srgbClr val="0000FF"/>
              </a:solidFill>
            </a:endParaRPr>
          </a:p>
          <a:p>
            <a:pPr>
              <a:defRPr/>
            </a:pPr>
            <a:r>
              <a:rPr lang="de-DE" sz="1400" i="1" noProof="0" dirty="0">
                <a:solidFill>
                  <a:srgbClr val="0000FF"/>
                </a:solidFill>
              </a:rPr>
              <a:t>Was ist der klassische Befund </a:t>
            </a:r>
            <a:r>
              <a:rPr lang="de-DE" sz="1400" i="1" dirty="0">
                <a:solidFill>
                  <a:srgbClr val="0000FF"/>
                </a:solidFill>
              </a:rPr>
              <a:t>in der </a:t>
            </a:r>
            <a:r>
              <a:rPr lang="de-DE" sz="1400" i="1" dirty="0" err="1">
                <a:solidFill>
                  <a:srgbClr val="0000FF"/>
                </a:solidFill>
              </a:rPr>
              <a:t>Funduskopie</a:t>
            </a:r>
            <a:r>
              <a:rPr lang="de-DE" sz="1400" i="1" noProof="0" dirty="0">
                <a:solidFill>
                  <a:srgbClr val="0000FF"/>
                </a:solidFill>
              </a:rPr>
              <a:t>, der bei hoch myopen Patienten ein Risiko für MNV darstellt?</a:t>
            </a:r>
          </a:p>
          <a:p>
            <a:pPr>
              <a:defRPr/>
            </a:pPr>
            <a:r>
              <a:rPr lang="de-DE" sz="1400" noProof="0" dirty="0">
                <a:solidFill>
                  <a:srgbClr val="0000FF"/>
                </a:solidFill>
              </a:rPr>
              <a:t>Lacksprünge</a:t>
            </a:r>
          </a:p>
          <a:p>
            <a:pPr>
              <a:defRPr/>
            </a:pPr>
            <a:endParaRPr lang="de-DE" sz="1400" noProof="0" dirty="0">
              <a:solidFill>
                <a:srgbClr val="0000FF"/>
              </a:solidFill>
            </a:endParaRPr>
          </a:p>
          <a:p>
            <a:pPr>
              <a:defRPr/>
            </a:pPr>
            <a:r>
              <a:rPr lang="de-DE" sz="1400" i="1" noProof="0" dirty="0">
                <a:solidFill>
                  <a:srgbClr val="0000FF"/>
                </a:solidFill>
              </a:rPr>
              <a:t>Was sind </a:t>
            </a:r>
            <a:r>
              <a:rPr lang="de-DE" sz="1400" noProof="0" dirty="0">
                <a:solidFill>
                  <a:srgbClr val="0000FF"/>
                </a:solidFill>
              </a:rPr>
              <a:t>Lacksprünge</a:t>
            </a:r>
            <a:r>
              <a:rPr lang="de-DE" sz="1400" i="1" noProof="0" dirty="0">
                <a:solidFill>
                  <a:srgbClr val="0000FF"/>
                </a:solidFill>
              </a:rPr>
              <a:t>?</a:t>
            </a:r>
          </a:p>
          <a:p>
            <a:pPr>
              <a:defRPr/>
            </a:pPr>
            <a:r>
              <a:rPr lang="de-DE" sz="1400" noProof="0" dirty="0">
                <a:solidFill>
                  <a:srgbClr val="0000FF"/>
                </a:solidFill>
              </a:rPr>
              <a:t>Risse in der Bruch-Membran, </a:t>
            </a:r>
            <a:r>
              <a:rPr lang="de-DE" sz="1400" noProof="0" dirty="0">
                <a:solidFill>
                  <a:srgbClr val="FFFF00"/>
                </a:solidFill>
              </a:rPr>
              <a:t>gelblich</a:t>
            </a:r>
            <a:r>
              <a:rPr lang="de-DE" sz="1400" noProof="0" dirty="0">
                <a:solidFill>
                  <a:srgbClr val="0000FF"/>
                </a:solidFill>
              </a:rPr>
              <a:t> gefärbt, die üblicherweise in der Makula zu finden sind. </a:t>
            </a:r>
            <a:r>
              <a:rPr lang="de-DE" sz="1400" u="sng" noProof="0" dirty="0">
                <a:solidFill>
                  <a:schemeClr val="accent5">
                    <a:lumMod val="75000"/>
                  </a:schemeClr>
                </a:solidFill>
              </a:rPr>
              <a:t>Diese Risse sind der Ausgangspunkt für das Eindringen von MNV bei myopischer </a:t>
            </a:r>
            <a:r>
              <a:rPr lang="de-DE" sz="1400" u="sng" noProof="0" dirty="0" err="1">
                <a:solidFill>
                  <a:schemeClr val="accent5">
                    <a:lumMod val="75000"/>
                  </a:schemeClr>
                </a:solidFill>
              </a:rPr>
              <a:t>Maklopathie</a:t>
            </a:r>
            <a:r>
              <a:rPr lang="de-DE" sz="1400" u="sng" noProof="0" dirty="0">
                <a:solidFill>
                  <a:schemeClr val="accent5">
                    <a:lumMod val="75000"/>
                  </a:schemeClr>
                </a:solidFill>
              </a:rPr>
              <a:t>.</a:t>
            </a:r>
          </a:p>
        </p:txBody>
      </p:sp>
    </p:spTree>
    <p:extLst>
      <p:ext uri="{BB962C8B-B14F-4D97-AF65-F5344CB8AC3E}">
        <p14:creationId xmlns:p14="http://schemas.microsoft.com/office/powerpoint/2010/main" val="56140067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874E23DA-AE3E-460F-95B7-68676F87495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834741" y="1177055"/>
            <a:ext cx="5474517" cy="4503889"/>
          </a:xfrm>
          <a:prstGeom prst="rect">
            <a:avLst/>
          </a:prstGeom>
        </p:spPr>
      </p:pic>
      <p:sp>
        <p:nvSpPr>
          <p:cNvPr id="11" name="TextBox 10">
            <a:extLst>
              <a:ext uri="{FF2B5EF4-FFF2-40B4-BE49-F238E27FC236}">
                <a16:creationId xmlns:a16="http://schemas.microsoft.com/office/drawing/2014/main" id="{F9D960B3-2277-45B2-B402-C24EA949E7B0}"/>
              </a:ext>
            </a:extLst>
          </p:cNvPr>
          <p:cNvSpPr txBox="1"/>
          <p:nvPr/>
        </p:nvSpPr>
        <p:spPr>
          <a:xfrm>
            <a:off x="3697400" y="5943600"/>
            <a:ext cx="1749197" cy="271869"/>
          </a:xfrm>
          <a:prstGeom prst="rect">
            <a:avLst/>
          </a:prstGeom>
          <a:noFill/>
        </p:spPr>
        <p:txBody>
          <a:bodyPr wrap="square" lIns="25400" tIns="12700" rIns="25400" bIns="12700" rtlCol="0">
            <a:spAutoFit/>
          </a:bodyPr>
          <a:lstStyle/>
          <a:p>
            <a:pPr algn="ctr"/>
            <a:r>
              <a:rPr lang="de-DE" sz="1600" noProof="0" dirty="0"/>
              <a:t>Lacksprünge</a:t>
            </a:r>
          </a:p>
        </p:txBody>
      </p:sp>
      <p:sp>
        <p:nvSpPr>
          <p:cNvPr id="8" name="TextBox 7">
            <a:extLst>
              <a:ext uri="{FF2B5EF4-FFF2-40B4-BE49-F238E27FC236}">
                <a16:creationId xmlns:a16="http://schemas.microsoft.com/office/drawing/2014/main" id="{E884A387-7FAA-4B22-B4B7-B1AFDF334BF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648771937"/>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A7A563-FBD9-6575-87FB-54995C8C26D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73D8D85B-FADE-4A45-5DEC-560F9973EF77}"/>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6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noProof="0" dirty="0">
              <a:solidFill>
                <a:schemeClr val="bg1">
                  <a:lumMod val="75000"/>
                </a:schemeClr>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Myopische Makulopathie</a:t>
            </a:r>
          </a:p>
          <a:p>
            <a:pPr lvl="1" eaLnBrk="1" hangingPunct="1"/>
            <a:r>
              <a:rPr lang="de-DE" noProof="0" dirty="0">
                <a:solidFill>
                  <a:schemeClr val="bg1">
                    <a:lumMod val="65000"/>
                  </a:schemeClr>
                </a:solidFill>
                <a:latin typeface="Arial" panose="020B0604020202020204" pitchFamily="34" charset="0"/>
              </a:rPr>
              <a:t>Idiopathisch</a:t>
            </a:r>
          </a:p>
          <a:p>
            <a:pPr lvl="1" eaLnBrk="1" hangingPunct="1"/>
            <a:r>
              <a:rPr lang="de-DE" noProof="0" dirty="0">
                <a:solidFill>
                  <a:schemeClr val="bg1">
                    <a:lumMod val="65000"/>
                  </a:schemeClr>
                </a:solidFill>
                <a:latin typeface="Arial" panose="020B0604020202020204" pitchFamily="34" charset="0"/>
              </a:rPr>
              <a:t>Sorsby-Makuladystrophie</a:t>
            </a:r>
          </a:p>
          <a:p>
            <a:pPr lvl="1" eaLnBrk="1" hangingPunct="1"/>
            <a:r>
              <a:rPr lang="de-DE" noProof="0" dirty="0">
                <a:solidFill>
                  <a:schemeClr val="bg1">
                    <a:lumMod val="65000"/>
                  </a:schemeClr>
                </a:solidFill>
                <a:latin typeface="Arial" panose="020B0604020202020204" pitchFamily="34" charset="0"/>
              </a:rPr>
              <a:t>Traumatische Aderhautruptur</a:t>
            </a:r>
          </a:p>
          <a:p>
            <a:pPr lvl="1" eaLnBrk="1" hangingPunct="1"/>
            <a:r>
              <a:rPr lang="de-DE" noProof="0" dirty="0">
                <a:solidFill>
                  <a:schemeClr val="bg1">
                    <a:lumMod val="65000"/>
                  </a:schemeClr>
                </a:solidFill>
                <a:latin typeface="Arial" panose="020B0604020202020204" pitchFamily="34" charset="0"/>
              </a:rPr>
              <a:t>Iatrogen</a:t>
            </a:r>
          </a:p>
          <a:p>
            <a:pPr lvl="1" eaLnBrk="1" hangingPunct="1"/>
            <a:r>
              <a:rPr lang="de-DE" noProof="0" dirty="0">
                <a:solidFill>
                  <a:schemeClr val="bg1">
                    <a:lumMod val="65000"/>
                  </a:schemeClr>
                </a:solidFill>
                <a:latin typeface="Arial" panose="020B0604020202020204" pitchFamily="34" charset="0"/>
              </a:rPr>
              <a:t>Zentrale seröse Chorioretinopathie</a:t>
            </a:r>
          </a:p>
          <a:p>
            <a:pPr lvl="1" eaLnBrk="1" hangingPunct="1"/>
            <a:r>
              <a:rPr lang="de-DE" noProof="0" dirty="0">
                <a:solidFill>
                  <a:schemeClr val="bg1">
                    <a:lumMod val="65000"/>
                  </a:schemeClr>
                </a:solidFill>
                <a:latin typeface="Arial" panose="020B0604020202020204" pitchFamily="34" charset="0"/>
              </a:rPr>
              <a:t>Pattern Dystrophie</a:t>
            </a:r>
          </a:p>
          <a:p>
            <a:pPr lvl="1" eaLnBrk="1" hangingPunct="1"/>
            <a:r>
              <a:rPr lang="de-DE" noProof="0" dirty="0">
                <a:solidFill>
                  <a:schemeClr val="bg1">
                    <a:lumMod val="65000"/>
                  </a:schemeClr>
                </a:solidFill>
                <a:latin typeface="Arial" panose="020B0604020202020204" pitchFamily="34" charset="0"/>
              </a:rPr>
              <a:t>adulte </a:t>
            </a:r>
            <a:r>
              <a:rPr lang="de-DE" noProof="0" dirty="0" err="1">
                <a:solidFill>
                  <a:schemeClr val="bg1">
                    <a:lumMod val="65000"/>
                  </a:schemeClr>
                </a:solidFill>
                <a:latin typeface="Arial" panose="020B0604020202020204" pitchFamily="34" charset="0"/>
              </a:rPr>
              <a:t>vitelliforme</a:t>
            </a:r>
            <a:r>
              <a:rPr lang="de-DE" noProof="0" dirty="0">
                <a:solidFill>
                  <a:schemeClr val="bg1">
                    <a:lumMod val="6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34705F7-0B4B-BEE0-F127-25C2D5C6C6C6}"/>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277</a:t>
            </a:fld>
            <a:endParaRPr lang="de-DE" noProof="0" dirty="0"/>
          </a:p>
        </p:txBody>
      </p:sp>
      <p:sp>
        <p:nvSpPr>
          <p:cNvPr id="5" name="TextBox 4">
            <a:extLst>
              <a:ext uri="{FF2B5EF4-FFF2-40B4-BE49-F238E27FC236}">
                <a16:creationId xmlns:a16="http://schemas.microsoft.com/office/drawing/2014/main" id="{574C0508-42FC-9273-5843-9745007DC9F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Star: 5 Points 3">
            <a:extLst>
              <a:ext uri="{FF2B5EF4-FFF2-40B4-BE49-F238E27FC236}">
                <a16:creationId xmlns:a16="http://schemas.microsoft.com/office/drawing/2014/main" id="{E1121056-E016-58AE-99CF-3D648FE6CC1D}"/>
              </a:ext>
            </a:extLst>
          </p:cNvPr>
          <p:cNvSpPr/>
          <p:nvPr/>
        </p:nvSpPr>
        <p:spPr>
          <a:xfrm>
            <a:off x="762000" y="19541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Star: 5 Points 3">
            <a:extLst>
              <a:ext uri="{FF2B5EF4-FFF2-40B4-BE49-F238E27FC236}">
                <a16:creationId xmlns:a16="http://schemas.microsoft.com/office/drawing/2014/main" id="{AFC8F2A7-32F7-C4A1-2E2D-2E3250266FB8}"/>
              </a:ext>
            </a:extLst>
          </p:cNvPr>
          <p:cNvSpPr/>
          <p:nvPr/>
        </p:nvSpPr>
        <p:spPr>
          <a:xfrm>
            <a:off x="762000" y="2411364"/>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41153472-916F-6D8D-C2C2-A4C3C1E64E44}"/>
              </a:ext>
            </a:extLst>
          </p:cNvPr>
          <p:cNvSpPr/>
          <p:nvPr/>
        </p:nvSpPr>
        <p:spPr>
          <a:xfrm>
            <a:off x="762000" y="287533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Oval 7">
            <a:extLst>
              <a:ext uri="{FF2B5EF4-FFF2-40B4-BE49-F238E27FC236}">
                <a16:creationId xmlns:a16="http://schemas.microsoft.com/office/drawing/2014/main" id="{2394DE8C-2F82-3D67-DC16-81B2BF0126B3}"/>
              </a:ext>
            </a:extLst>
          </p:cNvPr>
          <p:cNvSpPr/>
          <p:nvPr/>
        </p:nvSpPr>
        <p:spPr>
          <a:xfrm>
            <a:off x="1066800" y="2626968"/>
            <a:ext cx="4114800" cy="802032"/>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4" name="Text Box 6">
            <a:extLst>
              <a:ext uri="{FF2B5EF4-FFF2-40B4-BE49-F238E27FC236}">
                <a16:creationId xmlns:a16="http://schemas.microsoft.com/office/drawing/2014/main" id="{CB559370-26FE-2E9C-F6CE-AB9F9A7938D3}"/>
              </a:ext>
            </a:extLst>
          </p:cNvPr>
          <p:cNvSpPr txBox="1">
            <a:spLocks noChangeArrowheads="1"/>
          </p:cNvSpPr>
          <p:nvPr/>
        </p:nvSpPr>
        <p:spPr bwMode="auto">
          <a:xfrm>
            <a:off x="5297593" y="1980986"/>
            <a:ext cx="3429000" cy="3688189"/>
          </a:xfrm>
          <a:prstGeom prst="rect">
            <a:avLst/>
          </a:prstGeom>
          <a:solidFill>
            <a:srgbClr val="C9C960"/>
          </a:solidFill>
          <a:ln>
            <a:noFill/>
          </a:ln>
          <a:effectLst/>
        </p:spPr>
        <p:txBody>
          <a:bodyPr wrap="square" lIns="25400" tIns="12700" rIns="25400" bIns="12700">
            <a:spAutoFit/>
          </a:bodyPr>
          <a:lstStyle/>
          <a:p>
            <a:pPr>
              <a:defRPr/>
            </a:pPr>
            <a:r>
              <a:rPr lang="de-DE" sz="1400" i="1" noProof="0" dirty="0">
                <a:solidFill>
                  <a:srgbClr val="0000FF"/>
                </a:solidFill>
              </a:rPr>
              <a:t>Welche Achsenlänge dient laut dem Buch </a:t>
            </a:r>
            <a:r>
              <a:rPr lang="de-DE" sz="1400" noProof="0" dirty="0">
                <a:solidFill>
                  <a:srgbClr val="0000FF"/>
                </a:solidFill>
              </a:rPr>
              <a:t>„Retina</a:t>
            </a:r>
            <a:r>
              <a:rPr lang="de-DE" sz="1400" i="1" noProof="0" dirty="0">
                <a:solidFill>
                  <a:srgbClr val="0000FF"/>
                </a:solidFill>
              </a:rPr>
              <a:t>“ als nützlicher Grenzwert für die Definition einer </a:t>
            </a:r>
            <a:r>
              <a:rPr lang="de-DE" sz="1400" i="1" noProof="0" dirty="0" err="1">
                <a:solidFill>
                  <a:srgbClr val="0000FF"/>
                </a:solidFill>
              </a:rPr>
              <a:t>Myopia</a:t>
            </a:r>
            <a:r>
              <a:rPr lang="de-DE" sz="1400" i="1" noProof="0" dirty="0">
                <a:solidFill>
                  <a:srgbClr val="0000FF"/>
                </a:solidFill>
              </a:rPr>
              <a:t> magna?</a:t>
            </a:r>
          </a:p>
          <a:p>
            <a:pPr>
              <a:defRPr/>
            </a:pPr>
            <a:r>
              <a:rPr lang="de-DE" sz="1400" noProof="0" dirty="0">
                <a:solidFill>
                  <a:srgbClr val="0000FF"/>
                </a:solidFill>
              </a:rPr>
              <a:t>26,5 mm</a:t>
            </a:r>
          </a:p>
          <a:p>
            <a:pPr>
              <a:defRPr/>
            </a:pPr>
            <a:endParaRPr lang="de-DE" sz="1400" noProof="0" dirty="0">
              <a:solidFill>
                <a:srgbClr val="0000FF"/>
              </a:solidFill>
            </a:endParaRPr>
          </a:p>
          <a:p>
            <a:pPr>
              <a:defRPr/>
            </a:pPr>
            <a:endParaRPr lang="de-DE" sz="1400" i="1" noProof="0" dirty="0">
              <a:solidFill>
                <a:srgbClr val="0000FF"/>
              </a:solidFill>
            </a:endParaRPr>
          </a:p>
          <a:p>
            <a:pPr>
              <a:defRPr/>
            </a:pPr>
            <a:r>
              <a:rPr lang="de-DE" sz="1400" i="1" noProof="0" dirty="0">
                <a:solidFill>
                  <a:srgbClr val="0000FF"/>
                </a:solidFill>
              </a:rPr>
              <a:t>Was ist der klassische Befund </a:t>
            </a:r>
            <a:r>
              <a:rPr lang="de-DE" sz="1400" i="1" dirty="0">
                <a:solidFill>
                  <a:srgbClr val="0000FF"/>
                </a:solidFill>
              </a:rPr>
              <a:t>in der </a:t>
            </a:r>
            <a:r>
              <a:rPr lang="de-DE" sz="1400" i="1" dirty="0" err="1">
                <a:solidFill>
                  <a:srgbClr val="0000FF"/>
                </a:solidFill>
              </a:rPr>
              <a:t>Funduskopie</a:t>
            </a:r>
            <a:r>
              <a:rPr lang="de-DE" sz="1400" i="1" noProof="0" dirty="0">
                <a:solidFill>
                  <a:srgbClr val="0000FF"/>
                </a:solidFill>
              </a:rPr>
              <a:t>, der bei hoch myopen Patienten ein Risiko für MNV darstellt?</a:t>
            </a:r>
          </a:p>
          <a:p>
            <a:pPr>
              <a:defRPr/>
            </a:pPr>
            <a:r>
              <a:rPr lang="de-DE" sz="1400" noProof="0" dirty="0">
                <a:solidFill>
                  <a:srgbClr val="0000FF"/>
                </a:solidFill>
              </a:rPr>
              <a:t>Lacksprünge</a:t>
            </a:r>
          </a:p>
          <a:p>
            <a:pPr>
              <a:defRPr/>
            </a:pPr>
            <a:endParaRPr lang="de-DE" sz="1400" noProof="0" dirty="0">
              <a:solidFill>
                <a:srgbClr val="0000FF"/>
              </a:solidFill>
            </a:endParaRPr>
          </a:p>
          <a:p>
            <a:pPr>
              <a:defRPr/>
            </a:pPr>
            <a:r>
              <a:rPr lang="de-DE" sz="1400" i="1" noProof="0" dirty="0">
                <a:solidFill>
                  <a:srgbClr val="0000FF"/>
                </a:solidFill>
              </a:rPr>
              <a:t>Was sind </a:t>
            </a:r>
            <a:r>
              <a:rPr lang="de-DE" sz="1400" noProof="0" dirty="0">
                <a:solidFill>
                  <a:srgbClr val="0000FF"/>
                </a:solidFill>
              </a:rPr>
              <a:t>Lacksprünge</a:t>
            </a:r>
            <a:r>
              <a:rPr lang="de-DE" sz="1400" i="1" noProof="0" dirty="0">
                <a:solidFill>
                  <a:srgbClr val="0000FF"/>
                </a:solidFill>
              </a:rPr>
              <a:t>?</a:t>
            </a:r>
          </a:p>
          <a:p>
            <a:pPr>
              <a:defRPr/>
            </a:pPr>
            <a:r>
              <a:rPr lang="de-DE" sz="1400" noProof="0" dirty="0">
                <a:solidFill>
                  <a:srgbClr val="0000FF"/>
                </a:solidFill>
              </a:rPr>
              <a:t>Risse in der Bruch-Membran, </a:t>
            </a:r>
            <a:r>
              <a:rPr lang="de-DE" sz="1400" noProof="0" dirty="0">
                <a:solidFill>
                  <a:srgbClr val="FFFF00"/>
                </a:solidFill>
              </a:rPr>
              <a:t>gelblich</a:t>
            </a:r>
            <a:r>
              <a:rPr lang="de-DE" sz="1400" noProof="0" dirty="0">
                <a:solidFill>
                  <a:srgbClr val="0000FF"/>
                </a:solidFill>
              </a:rPr>
              <a:t> gefärbt, die üblicherweise in der Makula zu finden sind. </a:t>
            </a:r>
            <a:r>
              <a:rPr lang="de-DE" sz="1400" u="sng" noProof="0" dirty="0">
                <a:solidFill>
                  <a:srgbClr val="000000"/>
                </a:solidFill>
              </a:rPr>
              <a:t>Diese Risse sind der Ausgangspunkt für das Eindringen von MNV bei myopischer </a:t>
            </a:r>
            <a:r>
              <a:rPr lang="de-DE" sz="1400" u="sng" noProof="0" dirty="0" err="1">
                <a:solidFill>
                  <a:srgbClr val="000000"/>
                </a:solidFill>
              </a:rPr>
              <a:t>Maklopathie</a:t>
            </a:r>
            <a:r>
              <a:rPr lang="de-DE" sz="1400" u="sng" noProof="0" dirty="0">
                <a:solidFill>
                  <a:srgbClr val="000000"/>
                </a:solidFill>
              </a:rPr>
              <a:t>.</a:t>
            </a:r>
          </a:p>
        </p:txBody>
      </p:sp>
    </p:spTree>
    <p:extLst>
      <p:ext uri="{BB962C8B-B14F-4D97-AF65-F5344CB8AC3E}">
        <p14:creationId xmlns:p14="http://schemas.microsoft.com/office/powerpoint/2010/main" val="3751998488"/>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2BC3B6-3B7C-A4BE-4060-F3266CF16450}"/>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4E81B819-C0E5-1F96-42E6-812FBC84585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i="1" noProof="0" dirty="0">
                <a:solidFill>
                  <a:srgbClr val="0000FF"/>
                </a:solidFill>
                <a:latin typeface="Arial" panose="020B0604020202020204" pitchFamily="34" charset="0"/>
              </a:rPr>
              <a:t>OHS</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err="1">
                <a:solidFill>
                  <a:srgbClr val="0000FF"/>
                </a:solidFill>
                <a:latin typeface="Arial" panose="020B0604020202020204" pitchFamily="34" charset="0"/>
              </a:rPr>
              <a:t>Angioid</a:t>
            </a:r>
            <a:r>
              <a:rPr lang="de-DE" i="1" noProof="0" dirty="0">
                <a:solidFill>
                  <a:srgbClr val="0000FF"/>
                </a:solidFill>
                <a:latin typeface="Arial" panose="020B0604020202020204" pitchFamily="34" charset="0"/>
              </a:rPr>
              <a:t> </a:t>
            </a:r>
            <a:r>
              <a:rPr lang="de-DE" i="1" noProof="0" dirty="0" err="1">
                <a:solidFill>
                  <a:srgbClr val="0000FF"/>
                </a:solidFill>
                <a:latin typeface="Arial" panose="020B0604020202020204" pitchFamily="34" charset="0"/>
              </a:rPr>
              <a:t>streaks</a:t>
            </a:r>
            <a:r>
              <a:rPr lang="de-DE" i="1" dirty="0">
                <a:solidFill>
                  <a:srgbClr val="0000FF"/>
                </a:solidFill>
                <a:latin typeface="Arial" panose="020B0604020202020204" pitchFamily="34" charset="0"/>
              </a:rPr>
              <a:t>?</a:t>
            </a:r>
          </a:p>
          <a:p>
            <a:pPr lvl="1" eaLnBrk="1" hangingPunct="1"/>
            <a:r>
              <a:rPr lang="de-DE" i="1" noProof="0" dirty="0">
                <a:solidFill>
                  <a:srgbClr val="0000FF"/>
                </a:solidFill>
                <a:latin typeface="Arial" panose="020B0604020202020204" pitchFamily="34" charset="0"/>
              </a:rPr>
              <a:t>Myopische Makulopathie</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Idiopathisch</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Sorsby-Makuladystrophie?</a:t>
            </a:r>
          </a:p>
          <a:p>
            <a:pPr lvl="1" eaLnBrk="1" hangingPunct="1"/>
            <a:r>
              <a:rPr lang="de-DE" i="1" noProof="0" dirty="0">
                <a:solidFill>
                  <a:srgbClr val="0000FF"/>
                </a:solidFill>
                <a:latin typeface="Arial" panose="020B0604020202020204" pitchFamily="34" charset="0"/>
              </a:rPr>
              <a:t>Traumatische Aderhautruptur</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Iatrogen</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Zentrale seröse </a:t>
            </a:r>
            <a:r>
              <a:rPr lang="de-DE" i="1" noProof="0" dirty="0" err="1">
                <a:solidFill>
                  <a:srgbClr val="0000FF"/>
                </a:solidFill>
                <a:latin typeface="Arial" panose="020B0604020202020204" pitchFamily="34" charset="0"/>
              </a:rPr>
              <a:t>Chorioretinopathie</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Pattern Dystrophie</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a:p>
            <a:pPr lvl="1" eaLnBrk="1" hangingPunct="1"/>
            <a:r>
              <a:rPr lang="de-DE" i="1" noProof="0" dirty="0">
                <a:solidFill>
                  <a:srgbClr val="0000FF"/>
                </a:solidFill>
                <a:latin typeface="Arial" panose="020B0604020202020204" pitchFamily="34" charset="0"/>
              </a:rPr>
              <a:t>adulte </a:t>
            </a:r>
            <a:r>
              <a:rPr lang="de-DE" i="1" noProof="0" dirty="0" err="1">
                <a:solidFill>
                  <a:srgbClr val="0000FF"/>
                </a:solidFill>
                <a:latin typeface="Arial" panose="020B0604020202020204" pitchFamily="34" charset="0"/>
              </a:rPr>
              <a:t>vitelliforme</a:t>
            </a:r>
            <a:r>
              <a:rPr lang="de-DE" i="1" noProof="0" dirty="0">
                <a:solidFill>
                  <a:srgbClr val="0000FF"/>
                </a:solidFill>
                <a:latin typeface="Arial" panose="020B0604020202020204" pitchFamily="34" charset="0"/>
              </a:rPr>
              <a:t> Makuladystrophie</a:t>
            </a:r>
            <a:r>
              <a:rPr lang="de-DE" i="1" dirty="0">
                <a:solidFill>
                  <a:srgbClr val="0000FF"/>
                </a:solidFill>
                <a:latin typeface="Arial" panose="020B0604020202020204" pitchFamily="34" charset="0"/>
              </a:rPr>
              <a:t>?</a:t>
            </a:r>
            <a:endParaRPr lang="de-DE" i="1" noProof="0" dirty="0">
              <a:solidFill>
                <a:srgbClr val="0000FF"/>
              </a:solidFill>
              <a:latin typeface="Arial" panose="020B0604020202020204" pitchFamily="34" charset="0"/>
            </a:endParaRPr>
          </a:p>
        </p:txBody>
      </p:sp>
      <p:sp>
        <p:nvSpPr>
          <p:cNvPr id="4100" name="Slide Number Placeholder 1">
            <a:extLst>
              <a:ext uri="{FF2B5EF4-FFF2-40B4-BE49-F238E27FC236}">
                <a16:creationId xmlns:a16="http://schemas.microsoft.com/office/drawing/2014/main" id="{F30EC786-0318-A8F2-68F7-478C896031DF}"/>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278</a:t>
            </a:fld>
            <a:endParaRPr lang="de-DE" noProof="0" dirty="0"/>
          </a:p>
        </p:txBody>
      </p:sp>
      <p:sp>
        <p:nvSpPr>
          <p:cNvPr id="5" name="TextBox 4">
            <a:extLst>
              <a:ext uri="{FF2B5EF4-FFF2-40B4-BE49-F238E27FC236}">
                <a16:creationId xmlns:a16="http://schemas.microsoft.com/office/drawing/2014/main" id="{5EA629D9-D0A4-252D-3D39-1DE279E3875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6">
            <a:extLst>
              <a:ext uri="{FF2B5EF4-FFF2-40B4-BE49-F238E27FC236}">
                <a16:creationId xmlns:a16="http://schemas.microsoft.com/office/drawing/2014/main" id="{8A58D641-06F5-ABCC-1CDF-571A4EF297FE}"/>
              </a:ext>
            </a:extLst>
          </p:cNvPr>
          <p:cNvSpPr txBox="1"/>
          <p:nvPr/>
        </p:nvSpPr>
        <p:spPr>
          <a:xfrm>
            <a:off x="4191000" y="1676400"/>
            <a:ext cx="4698673" cy="1102866"/>
          </a:xfrm>
          <a:prstGeom prst="rect">
            <a:avLst/>
          </a:prstGeom>
          <a:noFill/>
        </p:spPr>
        <p:txBody>
          <a:bodyPr wrap="square" lIns="25400" tIns="12700" rIns="25400" bIns="12700" rtlCol="0">
            <a:spAutoFit/>
          </a:bodyPr>
          <a:lstStyle/>
          <a:p>
            <a:r>
              <a:rPr lang="de-DE" sz="1400" i="1" noProof="0" dirty="0"/>
              <a:t>Im Kapitel über AMD im Buch </a:t>
            </a:r>
            <a:r>
              <a:rPr lang="de-DE" sz="1400" noProof="0" dirty="0"/>
              <a:t>„Retina“ </a:t>
            </a:r>
            <a:r>
              <a:rPr lang="de-DE" sz="1400" i="1" noProof="0" dirty="0"/>
              <a:t>wird eine dieser Erkrankungen als besonders anfällig für </a:t>
            </a:r>
            <a:r>
              <a:rPr lang="de-DE" sz="1400" b="1" noProof="0" dirty="0"/>
              <a:t>eine Fehldiagnose </a:t>
            </a:r>
            <a:r>
              <a:rPr lang="de-DE" sz="1400" i="1" noProof="0" dirty="0"/>
              <a:t>als MNV genannt, d. h., es entsteht der Eindruck, dass eine MNV vorliegt, obwohl dies nicht der Fall ist – welche ist das?</a:t>
            </a:r>
          </a:p>
        </p:txBody>
      </p:sp>
    </p:spTree>
    <p:extLst>
      <p:ext uri="{BB962C8B-B14F-4D97-AF65-F5344CB8AC3E}">
        <p14:creationId xmlns:p14="http://schemas.microsoft.com/office/powerpoint/2010/main" val="2611242584"/>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B11236-43ED-67CF-B69E-871D11EFB9D0}"/>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5CCAC5D-BB8C-D85D-3A14-F1272B8D8F3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187CB2A-AFA5-41C7-6FC7-E1078C328B3D}"/>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279</a:t>
            </a:fld>
            <a:endParaRPr lang="de-DE" noProof="0" dirty="0"/>
          </a:p>
        </p:txBody>
      </p:sp>
      <p:sp>
        <p:nvSpPr>
          <p:cNvPr id="5" name="TextBox 4">
            <a:extLst>
              <a:ext uri="{FF2B5EF4-FFF2-40B4-BE49-F238E27FC236}">
                <a16:creationId xmlns:a16="http://schemas.microsoft.com/office/drawing/2014/main" id="{C24343D8-DFF6-4292-8996-8252887BB88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6">
            <a:extLst>
              <a:ext uri="{FF2B5EF4-FFF2-40B4-BE49-F238E27FC236}">
                <a16:creationId xmlns:a16="http://schemas.microsoft.com/office/drawing/2014/main" id="{DA1BF058-12E6-5861-0C2A-7A0939BDE640}"/>
              </a:ext>
            </a:extLst>
          </p:cNvPr>
          <p:cNvSpPr txBox="1"/>
          <p:nvPr/>
        </p:nvSpPr>
        <p:spPr>
          <a:xfrm>
            <a:off x="4191000" y="1676400"/>
            <a:ext cx="4698673" cy="1102866"/>
          </a:xfrm>
          <a:prstGeom prst="rect">
            <a:avLst/>
          </a:prstGeom>
          <a:noFill/>
        </p:spPr>
        <p:txBody>
          <a:bodyPr wrap="square" lIns="25400" tIns="12700" rIns="25400" bIns="12700" rtlCol="0">
            <a:spAutoFit/>
          </a:bodyPr>
          <a:lstStyle/>
          <a:p>
            <a:r>
              <a:rPr lang="de-DE" sz="1400" i="1" noProof="0" dirty="0"/>
              <a:t>Im Kapitel über AMD im Buch </a:t>
            </a:r>
            <a:r>
              <a:rPr lang="de-DE" sz="1400" noProof="0" dirty="0"/>
              <a:t>„Retina“ </a:t>
            </a:r>
            <a:r>
              <a:rPr lang="de-DE" sz="1400" i="1" noProof="0" dirty="0"/>
              <a:t>wird eine dieser Erkrankungen als besonders anfällig für </a:t>
            </a:r>
            <a:r>
              <a:rPr lang="de-DE" sz="1400" b="1" noProof="0" dirty="0"/>
              <a:t>eine Fehldiagnose </a:t>
            </a:r>
            <a:r>
              <a:rPr lang="de-DE" sz="1400" i="1" noProof="0" dirty="0"/>
              <a:t>als MNV genannt, d. h., es entsteht der Eindruck, dass eine MNV vorliegt, obwohl dies nicht der Fall ist – welche ist das?</a:t>
            </a:r>
          </a:p>
        </p:txBody>
      </p:sp>
      <p:sp>
        <p:nvSpPr>
          <p:cNvPr id="2" name="Star: 5 Points 3">
            <a:extLst>
              <a:ext uri="{FF2B5EF4-FFF2-40B4-BE49-F238E27FC236}">
                <a16:creationId xmlns:a16="http://schemas.microsoft.com/office/drawing/2014/main" id="{EAAE4AFC-7D84-703F-68B8-E01ED0B5E6CF}"/>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08422578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28</a:t>
            </a:fld>
            <a:endParaRPr lang="de-DE" noProof="0" dirty="0"/>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1" name="TextBox 10">
            <a:extLst>
              <a:ext uri="{FF2B5EF4-FFF2-40B4-BE49-F238E27FC236}">
                <a16:creationId xmlns:a16="http://schemas.microsoft.com/office/drawing/2014/main" id="{BD0BCD23-42A0-493D-A354-A9ACF387914E}"/>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noProof="0" dirty="0"/>
              <a:t>--</a:t>
            </a:r>
            <a:r>
              <a:rPr lang="de-DE" sz="1600" b="1" i="1" noProof="0" dirty="0"/>
              <a:t>?</a:t>
            </a:r>
            <a:endParaRPr lang="de-DE" b="1" i="1" noProof="0" dirty="0">
              <a:effectLst/>
              <a:latin typeface="Arial" panose="020B0604020202020204" pitchFamily="34" charset="0"/>
            </a:endParaRPr>
          </a:p>
          <a:p>
            <a:r>
              <a:rPr lang="de-DE" sz="1600" b="0" i="0" noProof="0" dirty="0">
                <a:effectLst/>
                <a:latin typeface="Arial" panose="020B0604020202020204" pitchFamily="34" charset="0"/>
              </a:rPr>
              <a:t>--</a:t>
            </a:r>
            <a:r>
              <a:rPr lang="de-DE" sz="1600" b="1" i="1" noProof="0" dirty="0">
                <a:effectLst/>
                <a:latin typeface="Arial" panose="020B0604020202020204" pitchFamily="34" charset="0"/>
              </a:rPr>
              <a:t>?</a:t>
            </a:r>
          </a:p>
          <a:p>
            <a:r>
              <a:rPr lang="de-DE" sz="1600" b="0" i="0" noProof="0" dirty="0">
                <a:effectLst/>
                <a:latin typeface="Arial" panose="020B0604020202020204" pitchFamily="34" charset="0"/>
              </a:rPr>
              <a:t>--</a:t>
            </a:r>
            <a:r>
              <a:rPr lang="de-DE" sz="1600" b="1" i="1" noProof="0" dirty="0">
                <a:effectLst/>
                <a:latin typeface="Arial" panose="020B0604020202020204" pitchFamily="34" charset="0"/>
              </a:rPr>
              <a:t>?</a:t>
            </a:r>
          </a:p>
          <a:p>
            <a:r>
              <a:rPr lang="de-DE" sz="1600" noProof="0" dirty="0"/>
              <a:t>--</a:t>
            </a:r>
            <a:r>
              <a:rPr lang="de-DE" sz="1600" b="1" i="1" noProof="0" dirty="0"/>
              <a:t>?</a:t>
            </a:r>
            <a:endParaRPr lang="de-DE" b="1" i="1" noProof="0" dirty="0">
              <a:effectLst/>
              <a:latin typeface="Arial" panose="020B0604020202020204" pitchFamily="34" charset="0"/>
            </a:endParaRPr>
          </a:p>
        </p:txBody>
      </p:sp>
      <p:sp>
        <p:nvSpPr>
          <p:cNvPr id="17" name="TextBox 16">
            <a:extLst>
              <a:ext uri="{FF2B5EF4-FFF2-40B4-BE49-F238E27FC236}">
                <a16:creationId xmlns:a16="http://schemas.microsoft.com/office/drawing/2014/main" id="{5CE9DA8B-BA66-4B2F-B560-30E375529065}"/>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9" name="TextBox 18">
            <a:extLst>
              <a:ext uri="{FF2B5EF4-FFF2-40B4-BE49-F238E27FC236}">
                <a16:creationId xmlns:a16="http://schemas.microsoft.com/office/drawing/2014/main" id="{E03F3EB8-201F-4C63-BD80-F51D427DAFF5}"/>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12" name="Rectangle 5">
            <a:extLst>
              <a:ext uri="{FF2B5EF4-FFF2-40B4-BE49-F238E27FC236}">
                <a16:creationId xmlns:a16="http://schemas.microsoft.com/office/drawing/2014/main" id="{96D96331-C247-770A-FB8D-8A978DAD3DC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3" name="Rectangle 6">
            <a:extLst>
              <a:ext uri="{FF2B5EF4-FFF2-40B4-BE49-F238E27FC236}">
                <a16:creationId xmlns:a16="http://schemas.microsoft.com/office/drawing/2014/main" id="{749986C6-D738-829C-A186-41C220506DA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4">
            <a:extLst>
              <a:ext uri="{FF2B5EF4-FFF2-40B4-BE49-F238E27FC236}">
                <a16:creationId xmlns:a16="http://schemas.microsoft.com/office/drawing/2014/main" id="{41926A0D-8F84-950C-447B-71CB36475ED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Content Placeholder 5">
            <a:extLst>
              <a:ext uri="{FF2B5EF4-FFF2-40B4-BE49-F238E27FC236}">
                <a16:creationId xmlns:a16="http://schemas.microsoft.com/office/drawing/2014/main" id="{629CC0CE-2292-BD5F-9655-18ACFABC265D}"/>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1" name="Oval 2">
            <a:extLst>
              <a:ext uri="{FF2B5EF4-FFF2-40B4-BE49-F238E27FC236}">
                <a16:creationId xmlns:a16="http://schemas.microsoft.com/office/drawing/2014/main" id="{E3FA1599-0F70-902A-B022-0196EFB1D516}"/>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2" name="TextBox 9">
            <a:extLst>
              <a:ext uri="{FF2B5EF4-FFF2-40B4-BE49-F238E27FC236}">
                <a16:creationId xmlns:a16="http://schemas.microsoft.com/office/drawing/2014/main" id="{C8A997F5-466F-6563-DD52-5A463C6AC51E}"/>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3" name="Straight Arrow Connector 13">
            <a:extLst>
              <a:ext uri="{FF2B5EF4-FFF2-40B4-BE49-F238E27FC236}">
                <a16:creationId xmlns:a16="http://schemas.microsoft.com/office/drawing/2014/main" id="{26F8CCF5-2BDD-D3B7-C029-50A19F6E022A}"/>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4" name="Straight Arrow Connector 15">
            <a:extLst>
              <a:ext uri="{FF2B5EF4-FFF2-40B4-BE49-F238E27FC236}">
                <a16:creationId xmlns:a16="http://schemas.microsoft.com/office/drawing/2014/main" id="{56AE9169-A583-50E7-C896-C8AC109D9410}"/>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7">
            <a:extLst>
              <a:ext uri="{FF2B5EF4-FFF2-40B4-BE49-F238E27FC236}">
                <a16:creationId xmlns:a16="http://schemas.microsoft.com/office/drawing/2014/main" id="{4FF74BC5-CE49-844C-7F46-2F3C0A7B4D53}"/>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grpSp>
        <p:nvGrpSpPr>
          <p:cNvPr id="26" name="Gruppieren 25">
            <a:extLst>
              <a:ext uri="{FF2B5EF4-FFF2-40B4-BE49-F238E27FC236}">
                <a16:creationId xmlns:a16="http://schemas.microsoft.com/office/drawing/2014/main" id="{AE8BE70F-87BF-8858-12F6-47965307D047}"/>
              </a:ext>
            </a:extLst>
          </p:cNvPr>
          <p:cNvGrpSpPr/>
          <p:nvPr/>
        </p:nvGrpSpPr>
        <p:grpSpPr>
          <a:xfrm>
            <a:off x="6956040" y="2062038"/>
            <a:ext cx="1121162" cy="533400"/>
            <a:chOff x="6956040" y="2062038"/>
            <a:chExt cx="1121162" cy="533400"/>
          </a:xfrm>
        </p:grpSpPr>
        <p:sp>
          <p:nvSpPr>
            <p:cNvPr id="27" name="Oval 2">
              <a:extLst>
                <a:ext uri="{FF2B5EF4-FFF2-40B4-BE49-F238E27FC236}">
                  <a16:creationId xmlns:a16="http://schemas.microsoft.com/office/drawing/2014/main" id="{D37A36DF-9026-0872-3BCA-AB3B056AAC11}"/>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28" name="Textfeld 27">
              <a:extLst>
                <a:ext uri="{FF2B5EF4-FFF2-40B4-BE49-F238E27FC236}">
                  <a16:creationId xmlns:a16="http://schemas.microsoft.com/office/drawing/2014/main" id="{D3F20AD7-B5DE-78B1-9EFE-E19461708A1E}"/>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1522202593"/>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3FA304-177D-72DF-8CD9-4BB88E8A3B58}"/>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34F0A980-00D9-6342-68EC-D20EE256F47E}"/>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E5F1D2B-6058-3439-993F-EFA03E96410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280</a:t>
            </a:fld>
            <a:endParaRPr lang="de-DE" noProof="0" dirty="0"/>
          </a:p>
        </p:txBody>
      </p:sp>
      <p:sp>
        <p:nvSpPr>
          <p:cNvPr id="5" name="TextBox 4">
            <a:extLst>
              <a:ext uri="{FF2B5EF4-FFF2-40B4-BE49-F238E27FC236}">
                <a16:creationId xmlns:a16="http://schemas.microsoft.com/office/drawing/2014/main" id="{06257AD3-932B-A127-E41D-3D5A069EE7D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FAFC3D57-2266-7D75-7751-20B147D850AB}"/>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0C302C9A-1A4B-9918-BF91-D430A0A9A769}"/>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endParaRPr lang="de-DE" sz="1400" i="1" noProof="0" dirty="0">
              <a:solidFill>
                <a:srgbClr val="FFFF00"/>
              </a:solidFill>
            </a:endParaRPr>
          </a:p>
          <a:p>
            <a:r>
              <a:rPr lang="de-DE" sz="1400" noProof="0" dirty="0">
                <a:solidFill>
                  <a:srgbClr val="FFFF00"/>
                </a:solidFill>
              </a:rPr>
              <a:t>Hyperpermeabilität der Choroidea (der Begriff </a:t>
            </a:r>
            <a:r>
              <a:rPr lang="de-DE" sz="1400" i="1" noProof="0" dirty="0">
                <a:solidFill>
                  <a:srgbClr val="FFFF00"/>
                </a:solidFill>
              </a:rPr>
              <a:t>„Hyperpermeabilität der Choriokapillaris“ </a:t>
            </a:r>
            <a:r>
              <a:rPr lang="de-DE" sz="1400" noProof="0" dirty="0">
                <a:solidFill>
                  <a:srgbClr val="FFFF00"/>
                </a:solidFill>
              </a:rPr>
              <a:t>ist ebenfalls korrekt und wird möglicherweise sogar bevorzugt)</a:t>
            </a:r>
          </a:p>
          <a:p>
            <a:endParaRPr lang="de-DE" sz="1400" i="1" noProof="0" dirty="0">
              <a:solidFill>
                <a:srgbClr val="FFFF00"/>
              </a:solidFill>
            </a:endParaRPr>
          </a:p>
          <a:p>
            <a:r>
              <a:rPr lang="de-DE" sz="1400" i="1" noProof="0" dirty="0">
                <a:solidFill>
                  <a:srgbClr val="FFFF00"/>
                </a:solidFill>
              </a:rPr>
              <a:t>Um es klar zu sagen: Ist MNV mit </a:t>
            </a:r>
            <a:r>
              <a:rPr lang="de-DE" sz="1400" i="1" dirty="0">
                <a:solidFill>
                  <a:srgbClr val="FFFF00"/>
                </a:solidFill>
              </a:rPr>
              <a:t>ZSCR</a:t>
            </a:r>
            <a:r>
              <a:rPr lang="de-DE" sz="1400" i="1" noProof="0" dirty="0">
                <a:solidFill>
                  <a:srgbClr val="FFFF00"/>
                </a:solidFill>
              </a:rPr>
              <a:t> assoziiert?</a:t>
            </a:r>
            <a:endParaRPr lang="de-DE" sz="1400" noProof="0" dirty="0">
              <a:solidFill>
                <a:srgbClr val="FFFF00"/>
              </a:solidFill>
            </a:endParaRPr>
          </a:p>
          <a:p>
            <a:r>
              <a:rPr lang="de-DE" sz="1400" b="1" noProof="0" dirty="0">
                <a:solidFill>
                  <a:srgbClr val="FFFF00"/>
                </a:solidFill>
              </a:rPr>
              <a:t>Ja </a:t>
            </a:r>
            <a:r>
              <a:rPr lang="de-DE" sz="1400" noProof="0" dirty="0">
                <a:solidFill>
                  <a:srgbClr val="FFFF00"/>
                </a:solidFill>
              </a:rPr>
              <a:t>– sekundäre MNV kann bei </a:t>
            </a:r>
            <a:r>
              <a:rPr lang="de-DE" sz="1400" i="1" dirty="0">
                <a:solidFill>
                  <a:srgbClr val="FFFF00"/>
                </a:solidFill>
              </a:rPr>
              <a:t>ZSCR</a:t>
            </a:r>
            <a:r>
              <a:rPr lang="de-DE" sz="1400" noProof="0" dirty="0">
                <a:solidFill>
                  <a:srgbClr val="FFFF00"/>
                </a:solidFill>
              </a:rPr>
              <a:t> auftreten und tut dies auch, wenn auch selten.        Das Wichtigste zum Mitnehmen: ZSCR kann sowohl MNV verursachen </a:t>
            </a:r>
            <a:r>
              <a:rPr lang="de-DE" sz="1400" b="1" i="1" noProof="0" dirty="0">
                <a:solidFill>
                  <a:srgbClr val="FFFF00"/>
                </a:solidFill>
              </a:rPr>
              <a:t>als auch </a:t>
            </a:r>
            <a:r>
              <a:rPr lang="de-DE" sz="1400" noProof="0" dirty="0">
                <a:solidFill>
                  <a:srgbClr val="FFFF00"/>
                </a:solidFill>
              </a:rPr>
              <a:t>als </a:t>
            </a:r>
            <a:r>
              <a:rPr lang="en-US" sz="1400" dirty="0">
                <a:solidFill>
                  <a:srgbClr val="FFFF00"/>
                </a:solidFill>
              </a:rPr>
              <a:t>masquerade </a:t>
            </a:r>
            <a:r>
              <a:rPr lang="de-DE" sz="1400" noProof="0" dirty="0">
                <a:solidFill>
                  <a:srgbClr val="FFFF00"/>
                </a:solidFill>
              </a:rPr>
              <a:t>auftreten.</a:t>
            </a:r>
          </a:p>
          <a:p>
            <a:endParaRPr lang="de-DE" sz="1400" noProof="0" dirty="0">
              <a:solidFill>
                <a:srgbClr val="FFFF00"/>
              </a:solidFill>
            </a:endParaRPr>
          </a:p>
          <a:p>
            <a:r>
              <a:rPr lang="de-DE" sz="1400" i="1" noProof="0" dirty="0">
                <a:solidFill>
                  <a:srgbClr val="FFFF00"/>
                </a:solidFill>
              </a:rPr>
              <a:t>Für die </a:t>
            </a:r>
            <a:r>
              <a:rPr lang="de-DE" sz="1400" i="1" dirty="0">
                <a:solidFill>
                  <a:srgbClr val="FFFF00"/>
                </a:solidFill>
              </a:rPr>
              <a:t>ZSCR </a:t>
            </a:r>
            <a:r>
              <a:rPr lang="de-DE" sz="1400" i="1" noProof="0" dirty="0">
                <a:solidFill>
                  <a:srgbClr val="FFFF00"/>
                </a:solidFill>
              </a:rPr>
              <a:t>-Fälle, in denen keine MNV vorliegt: Welcher klinische Befund, der sowohl bei der feuchten AMD als auch bei </a:t>
            </a:r>
            <a:r>
              <a:rPr lang="de-DE" sz="1400" i="1" dirty="0">
                <a:solidFill>
                  <a:srgbClr val="FFFF00"/>
                </a:solidFill>
              </a:rPr>
              <a:t>ZSCR</a:t>
            </a:r>
            <a:r>
              <a:rPr lang="de-DE" sz="1400" i="1" noProof="0" dirty="0">
                <a:solidFill>
                  <a:srgbClr val="FFFF00"/>
                </a:solidFill>
              </a:rPr>
              <a:t> auftritt, ist für die Fehldiagnose verantwortlich?</a:t>
            </a:r>
            <a:endParaRPr lang="de-DE" sz="1400" noProof="0" dirty="0">
              <a:solidFill>
                <a:srgbClr val="FFFF00"/>
              </a:solidFill>
            </a:endParaRPr>
          </a:p>
          <a:p>
            <a:r>
              <a:rPr lang="de-DE" sz="1400" noProof="0" dirty="0">
                <a:solidFill>
                  <a:srgbClr val="FFFF00"/>
                </a:solidFill>
              </a:rPr>
              <a:t>Das Vorhandensein von SRF im OCT</a:t>
            </a:r>
          </a:p>
          <a:p>
            <a:endParaRPr lang="de-DE" sz="1400" i="1" noProof="0" dirty="0">
              <a:solidFill>
                <a:srgbClr val="FFFF00"/>
              </a:solidFill>
            </a:endParaRPr>
          </a:p>
          <a:p>
            <a:r>
              <a:rPr lang="de-DE" sz="1400" i="1" noProof="0" dirty="0">
                <a:solidFill>
                  <a:srgbClr val="FFFF00"/>
                </a:solidFill>
              </a:rPr>
              <a:t>Was unterscheidet das bei MNV im OCT sichtbare SRF von dem bei </a:t>
            </a:r>
            <a:r>
              <a:rPr lang="de-DE" sz="1400" i="1" dirty="0">
                <a:solidFill>
                  <a:srgbClr val="FFFF00"/>
                </a:solidFill>
              </a:rPr>
              <a:t>ZSCR</a:t>
            </a:r>
            <a:r>
              <a:rPr lang="de-DE" sz="1400" i="1" noProof="0" dirty="0">
                <a:solidFill>
                  <a:srgbClr val="FFFF00"/>
                </a:solidFill>
              </a:rPr>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3592995350"/>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21341B-9720-D773-6407-692BF29623C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B44FF844-FA76-34C8-AC66-40862FE0C26C}"/>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CA5CD885-C55F-39E2-390C-D91B69DA49C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281</a:t>
            </a:fld>
            <a:endParaRPr lang="de-DE" noProof="0" dirty="0"/>
          </a:p>
        </p:txBody>
      </p:sp>
      <p:sp>
        <p:nvSpPr>
          <p:cNvPr id="5" name="TextBox 4">
            <a:extLst>
              <a:ext uri="{FF2B5EF4-FFF2-40B4-BE49-F238E27FC236}">
                <a16:creationId xmlns:a16="http://schemas.microsoft.com/office/drawing/2014/main" id="{65C4CA6F-AD74-0670-B6D5-7FF1FC2C653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407E610E-3417-051C-F25A-0C1E9AEE432A}"/>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5928A709-8D68-328E-69C3-CB6EA7D5CB39}"/>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FFFF00"/>
                </a:solidFill>
                <a:highlight>
                  <a:srgbClr val="FFFF00"/>
                </a:highlight>
              </a:rPr>
              <a:t>(der Begriff </a:t>
            </a:r>
            <a:r>
              <a:rPr lang="de-DE" sz="1400" i="1" noProof="0" dirty="0">
                <a:solidFill>
                  <a:srgbClr val="FFFF00"/>
                </a:solidFill>
                <a:highlight>
                  <a:srgbClr val="FFFF00"/>
                </a:highlight>
              </a:rPr>
              <a:t>„Hyperpermeabilität der Choriokapillaris“ </a:t>
            </a:r>
            <a:r>
              <a:rPr lang="de-DE" sz="1400" noProof="0" dirty="0">
                <a:solidFill>
                  <a:srgbClr val="FFFF00"/>
                </a:solidFill>
                <a:highlight>
                  <a:srgbClr val="FFFF00"/>
                </a:highlight>
              </a:rPr>
              <a:t>ist ebenfalls korrekt und wird möglicherweise sogar bevorzugt)</a:t>
            </a:r>
          </a:p>
          <a:p>
            <a:endParaRPr lang="de-DE" sz="1400" i="1" noProof="0" dirty="0">
              <a:solidFill>
                <a:srgbClr val="FFFF00"/>
              </a:solidFill>
            </a:endParaRPr>
          </a:p>
          <a:p>
            <a:r>
              <a:rPr lang="de-DE" sz="1400" i="1" noProof="0" dirty="0">
                <a:solidFill>
                  <a:srgbClr val="FFFF00"/>
                </a:solidFill>
              </a:rPr>
              <a:t>Um es klar zu sagen: Ist MNV mit </a:t>
            </a:r>
            <a:r>
              <a:rPr lang="de-DE" sz="1400" i="1" dirty="0">
                <a:solidFill>
                  <a:srgbClr val="FFFF00"/>
                </a:solidFill>
              </a:rPr>
              <a:t>ZSCR</a:t>
            </a:r>
            <a:r>
              <a:rPr lang="de-DE" sz="1400" i="1" noProof="0" dirty="0">
                <a:solidFill>
                  <a:srgbClr val="FFFF00"/>
                </a:solidFill>
              </a:rPr>
              <a:t> assoziiert?</a:t>
            </a:r>
            <a:endParaRPr lang="de-DE" sz="1400" noProof="0" dirty="0">
              <a:solidFill>
                <a:srgbClr val="FFFF00"/>
              </a:solidFill>
            </a:endParaRPr>
          </a:p>
          <a:p>
            <a:r>
              <a:rPr lang="de-DE" sz="1400" b="1" noProof="0" dirty="0">
                <a:solidFill>
                  <a:srgbClr val="FFFF00"/>
                </a:solidFill>
              </a:rPr>
              <a:t>Ja </a:t>
            </a:r>
            <a:r>
              <a:rPr lang="de-DE" sz="1400" noProof="0" dirty="0">
                <a:solidFill>
                  <a:srgbClr val="FFFF00"/>
                </a:solidFill>
              </a:rPr>
              <a:t>– sekundäre MNV kann bei </a:t>
            </a:r>
            <a:r>
              <a:rPr lang="de-DE" sz="1400" i="1" dirty="0">
                <a:solidFill>
                  <a:srgbClr val="FFFF00"/>
                </a:solidFill>
              </a:rPr>
              <a:t>ZSCR</a:t>
            </a:r>
            <a:r>
              <a:rPr lang="de-DE" sz="1400" noProof="0" dirty="0">
                <a:solidFill>
                  <a:srgbClr val="FFFF00"/>
                </a:solidFill>
              </a:rPr>
              <a:t> auftreten und tut dies auch, wenn auch selten.        Das Wichtigste zum Mitnehmen: ZSCR kann sowohl MNV verursachen </a:t>
            </a:r>
            <a:r>
              <a:rPr lang="de-DE" sz="1400" b="1" i="1" noProof="0" dirty="0">
                <a:solidFill>
                  <a:srgbClr val="FFFF00"/>
                </a:solidFill>
              </a:rPr>
              <a:t>als auch </a:t>
            </a:r>
            <a:r>
              <a:rPr lang="de-DE" sz="1400" noProof="0" dirty="0">
                <a:solidFill>
                  <a:srgbClr val="FFFF00"/>
                </a:solidFill>
              </a:rPr>
              <a:t>als </a:t>
            </a:r>
            <a:r>
              <a:rPr lang="en-US" sz="1400" dirty="0">
                <a:solidFill>
                  <a:srgbClr val="FFFF00"/>
                </a:solidFill>
              </a:rPr>
              <a:t>masquerade </a:t>
            </a:r>
            <a:r>
              <a:rPr lang="de-DE" sz="1400" noProof="0" dirty="0">
                <a:solidFill>
                  <a:srgbClr val="FFFF00"/>
                </a:solidFill>
              </a:rPr>
              <a:t>auftreten.</a:t>
            </a:r>
          </a:p>
          <a:p>
            <a:endParaRPr lang="de-DE" sz="1400" noProof="0" dirty="0">
              <a:solidFill>
                <a:srgbClr val="FFFF00"/>
              </a:solidFill>
            </a:endParaRPr>
          </a:p>
          <a:p>
            <a:r>
              <a:rPr lang="de-DE" sz="1400" i="1" noProof="0" dirty="0">
                <a:solidFill>
                  <a:srgbClr val="FFFF00"/>
                </a:solidFill>
              </a:rPr>
              <a:t>Für die </a:t>
            </a:r>
            <a:r>
              <a:rPr lang="de-DE" sz="1400" i="1" dirty="0">
                <a:solidFill>
                  <a:srgbClr val="FFFF00"/>
                </a:solidFill>
              </a:rPr>
              <a:t>ZSCR </a:t>
            </a:r>
            <a:r>
              <a:rPr lang="de-DE" sz="1400" i="1" noProof="0" dirty="0">
                <a:solidFill>
                  <a:srgbClr val="FFFF00"/>
                </a:solidFill>
              </a:rPr>
              <a:t>-Fälle, in denen keine MNV vorliegt: Welcher klinische Befund, der sowohl bei der feuchten AMD als auch bei </a:t>
            </a:r>
            <a:r>
              <a:rPr lang="de-DE" sz="1400" i="1" dirty="0">
                <a:solidFill>
                  <a:srgbClr val="FFFF00"/>
                </a:solidFill>
              </a:rPr>
              <a:t>ZSCR</a:t>
            </a:r>
            <a:r>
              <a:rPr lang="de-DE" sz="1400" i="1" noProof="0" dirty="0">
                <a:solidFill>
                  <a:srgbClr val="FFFF00"/>
                </a:solidFill>
              </a:rPr>
              <a:t> auftritt, ist für die Fehldiagnose verantwortlich?</a:t>
            </a:r>
            <a:endParaRPr lang="de-DE" sz="1400" noProof="0" dirty="0">
              <a:solidFill>
                <a:srgbClr val="FFFF00"/>
              </a:solidFill>
            </a:endParaRPr>
          </a:p>
          <a:p>
            <a:r>
              <a:rPr lang="de-DE" sz="1400" noProof="0" dirty="0">
                <a:solidFill>
                  <a:srgbClr val="FFFF00"/>
                </a:solidFill>
              </a:rPr>
              <a:t>Das Vorhandensein von SRF im OCT</a:t>
            </a:r>
          </a:p>
          <a:p>
            <a:endParaRPr lang="de-DE" sz="1400" i="1" noProof="0" dirty="0">
              <a:solidFill>
                <a:srgbClr val="FFFF00"/>
              </a:solidFill>
            </a:endParaRPr>
          </a:p>
          <a:p>
            <a:r>
              <a:rPr lang="de-DE" sz="1400" i="1" noProof="0" dirty="0">
                <a:solidFill>
                  <a:srgbClr val="FFFF00"/>
                </a:solidFill>
              </a:rPr>
              <a:t>Was unterscheidet das bei MNV im OCT sichtbare SRF von dem bei </a:t>
            </a:r>
            <a:r>
              <a:rPr lang="de-DE" sz="1400" i="1" dirty="0">
                <a:solidFill>
                  <a:srgbClr val="FFFF00"/>
                </a:solidFill>
              </a:rPr>
              <a:t>ZSCR</a:t>
            </a:r>
            <a:r>
              <a:rPr lang="de-DE" sz="1400" i="1" noProof="0" dirty="0">
                <a:solidFill>
                  <a:srgbClr val="FFFF00"/>
                </a:solidFill>
              </a:rPr>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2520624915"/>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C6FB44-9DD5-6327-6458-5F70999E3F8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792F671F-1EC2-B16C-94AC-41CFCC9E7B83}"/>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836F9EB1-945C-52DF-0752-27CECA5D2138}"/>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282</a:t>
            </a:fld>
            <a:endParaRPr lang="de-DE" noProof="0" dirty="0"/>
          </a:p>
        </p:txBody>
      </p:sp>
      <p:sp>
        <p:nvSpPr>
          <p:cNvPr id="5" name="TextBox 4">
            <a:extLst>
              <a:ext uri="{FF2B5EF4-FFF2-40B4-BE49-F238E27FC236}">
                <a16:creationId xmlns:a16="http://schemas.microsoft.com/office/drawing/2014/main" id="{8B22F948-2DF6-1F87-3B6D-91FD924EFC9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3E6C2DD0-935C-025B-A549-CB7B2B3DD033}"/>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183A57BE-CEE1-7CBA-D06B-B3DD24BC033F}"/>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FFFF00"/>
              </a:solidFill>
            </a:endParaRPr>
          </a:p>
          <a:p>
            <a:r>
              <a:rPr lang="de-DE" sz="1400" i="1" noProof="0" dirty="0">
                <a:solidFill>
                  <a:srgbClr val="FFFF00"/>
                </a:solidFill>
              </a:rPr>
              <a:t>Um es klar zu sagen: Ist MNV mit </a:t>
            </a:r>
            <a:r>
              <a:rPr lang="de-DE" sz="1400" i="1" dirty="0">
                <a:solidFill>
                  <a:srgbClr val="FFFF00"/>
                </a:solidFill>
              </a:rPr>
              <a:t>ZSCR</a:t>
            </a:r>
            <a:r>
              <a:rPr lang="de-DE" sz="1400" i="1" noProof="0" dirty="0">
                <a:solidFill>
                  <a:srgbClr val="FFFF00"/>
                </a:solidFill>
              </a:rPr>
              <a:t> assoziiert?</a:t>
            </a:r>
            <a:endParaRPr lang="de-DE" sz="1400" noProof="0" dirty="0">
              <a:solidFill>
                <a:srgbClr val="FFFF00"/>
              </a:solidFill>
            </a:endParaRPr>
          </a:p>
          <a:p>
            <a:r>
              <a:rPr lang="de-DE" sz="1400" b="1" noProof="0" dirty="0">
                <a:solidFill>
                  <a:srgbClr val="FFFF00"/>
                </a:solidFill>
              </a:rPr>
              <a:t>Ja </a:t>
            </a:r>
            <a:r>
              <a:rPr lang="de-DE" sz="1400" noProof="0" dirty="0">
                <a:solidFill>
                  <a:srgbClr val="FFFF00"/>
                </a:solidFill>
              </a:rPr>
              <a:t>– sekundäre MNV kann bei </a:t>
            </a:r>
            <a:r>
              <a:rPr lang="de-DE" sz="1400" i="1" dirty="0">
                <a:solidFill>
                  <a:srgbClr val="FFFF00"/>
                </a:solidFill>
              </a:rPr>
              <a:t>ZSCR</a:t>
            </a:r>
            <a:r>
              <a:rPr lang="de-DE" sz="1400" noProof="0" dirty="0">
                <a:solidFill>
                  <a:srgbClr val="FFFF00"/>
                </a:solidFill>
              </a:rPr>
              <a:t> auftreten und tut dies auch, wenn auch selten.        Das Wichtigste zum Mitnehmen: ZSCR kann sowohl MNV verursachen </a:t>
            </a:r>
            <a:r>
              <a:rPr lang="de-DE" sz="1400" b="1" i="1" noProof="0" dirty="0">
                <a:solidFill>
                  <a:srgbClr val="FFFF00"/>
                </a:solidFill>
              </a:rPr>
              <a:t>als auch </a:t>
            </a:r>
            <a:r>
              <a:rPr lang="de-DE" sz="1400" noProof="0" dirty="0">
                <a:solidFill>
                  <a:srgbClr val="FFFF00"/>
                </a:solidFill>
              </a:rPr>
              <a:t>als </a:t>
            </a:r>
            <a:r>
              <a:rPr lang="en-US" sz="1400" dirty="0">
                <a:solidFill>
                  <a:srgbClr val="FFFF00"/>
                </a:solidFill>
              </a:rPr>
              <a:t>masquerade </a:t>
            </a:r>
            <a:r>
              <a:rPr lang="de-DE" sz="1400" noProof="0" dirty="0">
                <a:solidFill>
                  <a:srgbClr val="FFFF00"/>
                </a:solidFill>
              </a:rPr>
              <a:t>auftreten.</a:t>
            </a:r>
          </a:p>
          <a:p>
            <a:endParaRPr lang="de-DE" sz="1400" noProof="0" dirty="0">
              <a:solidFill>
                <a:srgbClr val="FFFF00"/>
              </a:solidFill>
            </a:endParaRPr>
          </a:p>
          <a:p>
            <a:r>
              <a:rPr lang="de-DE" sz="1400" i="1" noProof="0" dirty="0">
                <a:solidFill>
                  <a:srgbClr val="FFFF00"/>
                </a:solidFill>
              </a:rPr>
              <a:t>Für die </a:t>
            </a:r>
            <a:r>
              <a:rPr lang="de-DE" sz="1400" i="1" dirty="0">
                <a:solidFill>
                  <a:srgbClr val="FFFF00"/>
                </a:solidFill>
              </a:rPr>
              <a:t>ZSCR </a:t>
            </a:r>
            <a:r>
              <a:rPr lang="de-DE" sz="1400" i="1" noProof="0" dirty="0">
                <a:solidFill>
                  <a:srgbClr val="FFFF00"/>
                </a:solidFill>
              </a:rPr>
              <a:t>-Fälle, in denen keine MNV vorliegt: Welcher klinische Befund, der sowohl bei der feuchten AMD als auch bei </a:t>
            </a:r>
            <a:r>
              <a:rPr lang="de-DE" sz="1400" i="1" dirty="0">
                <a:solidFill>
                  <a:srgbClr val="FFFF00"/>
                </a:solidFill>
              </a:rPr>
              <a:t>ZSCR</a:t>
            </a:r>
            <a:r>
              <a:rPr lang="de-DE" sz="1400" i="1" noProof="0" dirty="0">
                <a:solidFill>
                  <a:srgbClr val="FFFF00"/>
                </a:solidFill>
              </a:rPr>
              <a:t> auftritt, ist für die Fehldiagnose verantwortlich?</a:t>
            </a:r>
            <a:endParaRPr lang="de-DE" sz="1400" noProof="0" dirty="0">
              <a:solidFill>
                <a:srgbClr val="FFFF00"/>
              </a:solidFill>
            </a:endParaRPr>
          </a:p>
          <a:p>
            <a:r>
              <a:rPr lang="de-DE" sz="1400" noProof="0" dirty="0">
                <a:solidFill>
                  <a:srgbClr val="FFFF00"/>
                </a:solidFill>
              </a:rPr>
              <a:t>Das Vorhandensein von SRF im OCT</a:t>
            </a:r>
          </a:p>
          <a:p>
            <a:endParaRPr lang="de-DE" sz="1400" i="1" noProof="0" dirty="0">
              <a:solidFill>
                <a:srgbClr val="FFFF00"/>
              </a:solidFill>
            </a:endParaRPr>
          </a:p>
          <a:p>
            <a:r>
              <a:rPr lang="de-DE" sz="1400" i="1" noProof="0" dirty="0">
                <a:solidFill>
                  <a:srgbClr val="FFFF00"/>
                </a:solidFill>
              </a:rPr>
              <a:t>Was unterscheidet das bei MNV im OCT sichtbare SRF von dem bei </a:t>
            </a:r>
            <a:r>
              <a:rPr lang="de-DE" sz="1400" i="1" dirty="0">
                <a:solidFill>
                  <a:srgbClr val="FFFF00"/>
                </a:solidFill>
              </a:rPr>
              <a:t>ZSCR</a:t>
            </a:r>
            <a:r>
              <a:rPr lang="de-DE" sz="1400" i="1" noProof="0" dirty="0">
                <a:solidFill>
                  <a:srgbClr val="FFFF00"/>
                </a:solidFill>
              </a:rPr>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585748321"/>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19715C-FD9F-314A-1B05-0C22105E7C0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7ECEEF3B-95F8-F79F-E1A3-0B0A6CFDC58A}"/>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C8546958-0522-40A4-9B29-D8000B1E8E0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283</a:t>
            </a:fld>
            <a:endParaRPr lang="de-DE" noProof="0" dirty="0"/>
          </a:p>
        </p:txBody>
      </p:sp>
      <p:sp>
        <p:nvSpPr>
          <p:cNvPr id="5" name="TextBox 4">
            <a:extLst>
              <a:ext uri="{FF2B5EF4-FFF2-40B4-BE49-F238E27FC236}">
                <a16:creationId xmlns:a16="http://schemas.microsoft.com/office/drawing/2014/main" id="{59CE8171-A140-ADE8-37D9-A2549583D81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EF5F4017-493D-33F2-245A-DEEE3B488944}"/>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6B39D77C-4513-F983-7510-1CDD78A1240F}"/>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000000"/>
              </a:solidFill>
            </a:endParaRPr>
          </a:p>
          <a:p>
            <a:r>
              <a:rPr lang="de-DE" sz="1400" i="1" noProof="0" dirty="0">
                <a:solidFill>
                  <a:srgbClr val="000000"/>
                </a:solidFill>
              </a:rPr>
              <a:t>Um es klar zu sagen: Ist MNV mit </a:t>
            </a:r>
            <a:r>
              <a:rPr lang="de-DE" sz="1400" i="1" dirty="0">
                <a:solidFill>
                  <a:srgbClr val="000000"/>
                </a:solidFill>
              </a:rPr>
              <a:t>ZSCR</a:t>
            </a:r>
            <a:r>
              <a:rPr lang="de-DE" sz="1400" i="1" noProof="0" dirty="0">
                <a:solidFill>
                  <a:srgbClr val="000000"/>
                </a:solidFill>
              </a:rPr>
              <a:t> assoziiert?</a:t>
            </a:r>
            <a:endParaRPr lang="de-DE" sz="1400" noProof="0" dirty="0">
              <a:solidFill>
                <a:srgbClr val="FFFF00"/>
              </a:solidFill>
            </a:endParaRPr>
          </a:p>
          <a:p>
            <a:r>
              <a:rPr lang="de-DE" sz="1400" b="1" noProof="0" dirty="0">
                <a:solidFill>
                  <a:srgbClr val="FFFF00"/>
                </a:solidFill>
              </a:rPr>
              <a:t>Ja </a:t>
            </a:r>
            <a:r>
              <a:rPr lang="de-DE" sz="1400" noProof="0" dirty="0">
                <a:solidFill>
                  <a:srgbClr val="FFFF00"/>
                </a:solidFill>
              </a:rPr>
              <a:t>– sekundäre MNV kann bei </a:t>
            </a:r>
            <a:r>
              <a:rPr lang="de-DE" sz="1400" i="1" dirty="0">
                <a:solidFill>
                  <a:srgbClr val="FFFF00"/>
                </a:solidFill>
              </a:rPr>
              <a:t>ZSCR</a:t>
            </a:r>
            <a:r>
              <a:rPr lang="de-DE" sz="1400" noProof="0" dirty="0">
                <a:solidFill>
                  <a:srgbClr val="FFFF00"/>
                </a:solidFill>
              </a:rPr>
              <a:t> auftreten und tut dies auch, wenn auch selten.        Das Wichtigste zum Mitnehmen: ZSCR kann sowohl MNV verursachen </a:t>
            </a:r>
            <a:r>
              <a:rPr lang="de-DE" sz="1400" b="1" i="1" noProof="0" dirty="0">
                <a:solidFill>
                  <a:srgbClr val="FFFF00"/>
                </a:solidFill>
              </a:rPr>
              <a:t>als auch </a:t>
            </a:r>
            <a:r>
              <a:rPr lang="de-DE" sz="1400" noProof="0" dirty="0">
                <a:solidFill>
                  <a:srgbClr val="FFFF00"/>
                </a:solidFill>
              </a:rPr>
              <a:t>als </a:t>
            </a:r>
            <a:r>
              <a:rPr lang="en-US" sz="1400" dirty="0">
                <a:solidFill>
                  <a:srgbClr val="FFFF00"/>
                </a:solidFill>
              </a:rPr>
              <a:t>masquerade </a:t>
            </a:r>
            <a:r>
              <a:rPr lang="de-DE" sz="1400" noProof="0" dirty="0">
                <a:solidFill>
                  <a:srgbClr val="FFFF00"/>
                </a:solidFill>
              </a:rPr>
              <a:t>auftreten.</a:t>
            </a:r>
          </a:p>
          <a:p>
            <a:endParaRPr lang="de-DE" sz="1400" noProof="0" dirty="0">
              <a:solidFill>
                <a:srgbClr val="FFFF00"/>
              </a:solidFill>
            </a:endParaRPr>
          </a:p>
          <a:p>
            <a:r>
              <a:rPr lang="de-DE" sz="1400" i="1" noProof="0" dirty="0">
                <a:solidFill>
                  <a:srgbClr val="FFFF00"/>
                </a:solidFill>
              </a:rPr>
              <a:t>Für die </a:t>
            </a:r>
            <a:r>
              <a:rPr lang="de-DE" sz="1400" i="1" dirty="0">
                <a:solidFill>
                  <a:srgbClr val="FFFF00"/>
                </a:solidFill>
              </a:rPr>
              <a:t>ZSCR </a:t>
            </a:r>
            <a:r>
              <a:rPr lang="de-DE" sz="1400" i="1" noProof="0" dirty="0">
                <a:solidFill>
                  <a:srgbClr val="FFFF00"/>
                </a:solidFill>
              </a:rPr>
              <a:t>-Fälle, in denen keine MNV vorliegt: Welcher klinische Befund, der sowohl bei der feuchten AMD als auch bei </a:t>
            </a:r>
            <a:r>
              <a:rPr lang="de-DE" sz="1400" i="1" dirty="0">
                <a:solidFill>
                  <a:srgbClr val="FFFF00"/>
                </a:solidFill>
              </a:rPr>
              <a:t>ZSCR</a:t>
            </a:r>
            <a:r>
              <a:rPr lang="de-DE" sz="1400" i="1" noProof="0" dirty="0">
                <a:solidFill>
                  <a:srgbClr val="FFFF00"/>
                </a:solidFill>
              </a:rPr>
              <a:t> auftritt, ist für die Fehldiagnose verantwortlich?</a:t>
            </a:r>
            <a:endParaRPr lang="de-DE" sz="1400" noProof="0" dirty="0">
              <a:solidFill>
                <a:srgbClr val="FFFF00"/>
              </a:solidFill>
            </a:endParaRPr>
          </a:p>
          <a:p>
            <a:r>
              <a:rPr lang="de-DE" sz="1400" noProof="0" dirty="0">
                <a:solidFill>
                  <a:srgbClr val="FFFF00"/>
                </a:solidFill>
              </a:rPr>
              <a:t>Das Vorhandensein von SRF im OCT</a:t>
            </a:r>
          </a:p>
          <a:p>
            <a:endParaRPr lang="de-DE" sz="1400" i="1" noProof="0" dirty="0">
              <a:solidFill>
                <a:srgbClr val="FFFF00"/>
              </a:solidFill>
            </a:endParaRPr>
          </a:p>
          <a:p>
            <a:r>
              <a:rPr lang="de-DE" sz="1400" i="1" noProof="0" dirty="0">
                <a:solidFill>
                  <a:srgbClr val="FFFF00"/>
                </a:solidFill>
              </a:rPr>
              <a:t>Was unterscheidet das bei MNV im OCT sichtbare SRF von dem bei </a:t>
            </a:r>
            <a:r>
              <a:rPr lang="de-DE" sz="1400" i="1" dirty="0">
                <a:solidFill>
                  <a:srgbClr val="FFFF00"/>
                </a:solidFill>
              </a:rPr>
              <a:t>ZSCR</a:t>
            </a:r>
            <a:r>
              <a:rPr lang="de-DE" sz="1400" i="1" noProof="0" dirty="0">
                <a:solidFill>
                  <a:srgbClr val="FFFF00"/>
                </a:solidFill>
              </a:rPr>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2881445672"/>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C13DC7-A9A8-32B8-3896-F3BBEA21046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9E28FC31-5C42-7517-DD7A-8B240C0CCB3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31B05D15-36D4-A9F4-D59E-E05F95A9CB5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284</a:t>
            </a:fld>
            <a:endParaRPr lang="de-DE" noProof="0" dirty="0"/>
          </a:p>
        </p:txBody>
      </p:sp>
      <p:sp>
        <p:nvSpPr>
          <p:cNvPr id="5" name="TextBox 4">
            <a:extLst>
              <a:ext uri="{FF2B5EF4-FFF2-40B4-BE49-F238E27FC236}">
                <a16:creationId xmlns:a16="http://schemas.microsoft.com/office/drawing/2014/main" id="{E56CDC94-BFA6-155F-F936-D807CD9644F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B78CBEE7-B0CC-8E60-7A05-FE29C13AF0F4}"/>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8D024525-256B-81EF-A075-8DC386B77E5C}"/>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000000"/>
              </a:solidFill>
            </a:endParaRPr>
          </a:p>
          <a:p>
            <a:r>
              <a:rPr lang="de-DE" sz="1400" i="1" noProof="0" dirty="0">
                <a:solidFill>
                  <a:srgbClr val="000000"/>
                </a:solidFill>
              </a:rPr>
              <a:t>Um es klar zu sagen: Ist MNV mit </a:t>
            </a:r>
            <a:r>
              <a:rPr lang="de-DE" sz="1400" i="1" dirty="0">
                <a:solidFill>
                  <a:srgbClr val="000000"/>
                </a:solidFill>
              </a:rPr>
              <a:t>ZSCR</a:t>
            </a:r>
            <a:r>
              <a:rPr lang="de-DE" sz="1400" i="1" noProof="0" dirty="0">
                <a:solidFill>
                  <a:srgbClr val="000000"/>
                </a:solidFill>
              </a:rPr>
              <a:t> assoziiert?</a:t>
            </a:r>
            <a:endParaRPr lang="de-DE" sz="1400" noProof="0" dirty="0">
              <a:solidFill>
                <a:srgbClr val="000000"/>
              </a:solidFill>
            </a:endParaRPr>
          </a:p>
          <a:p>
            <a:r>
              <a:rPr lang="de-DE" sz="1400" b="1" noProof="0" dirty="0">
                <a:solidFill>
                  <a:srgbClr val="000000"/>
                </a:solidFill>
              </a:rPr>
              <a:t>Ja </a:t>
            </a:r>
            <a:r>
              <a:rPr lang="de-DE" sz="1400" noProof="0" dirty="0">
                <a:solidFill>
                  <a:srgbClr val="000000"/>
                </a:solidFill>
              </a:rPr>
              <a:t>– sekundäre MNV kann bei </a:t>
            </a:r>
            <a:r>
              <a:rPr lang="de-DE" sz="1400" i="1" dirty="0">
                <a:solidFill>
                  <a:srgbClr val="000000"/>
                </a:solidFill>
              </a:rPr>
              <a:t>ZSCR</a:t>
            </a:r>
            <a:r>
              <a:rPr lang="de-DE" sz="1400" noProof="0" dirty="0">
                <a:solidFill>
                  <a:srgbClr val="000000"/>
                </a:solidFill>
              </a:rPr>
              <a:t> auftreten und tut dies auch, wenn auch selten.        </a:t>
            </a:r>
            <a:r>
              <a:rPr lang="de-DE" sz="1400" noProof="0" dirty="0">
                <a:solidFill>
                  <a:srgbClr val="FFFF00"/>
                </a:solidFill>
              </a:rPr>
              <a:t>Das Wichtigste zum Mitnehmen: ZSCR kann sowohl MNV verursachen </a:t>
            </a:r>
            <a:r>
              <a:rPr lang="de-DE" sz="1400" b="1" i="1" noProof="0" dirty="0">
                <a:solidFill>
                  <a:srgbClr val="FFFF00"/>
                </a:solidFill>
              </a:rPr>
              <a:t>als auch </a:t>
            </a:r>
            <a:r>
              <a:rPr lang="de-DE" sz="1400" noProof="0" dirty="0">
                <a:solidFill>
                  <a:srgbClr val="FFFF00"/>
                </a:solidFill>
              </a:rPr>
              <a:t>als </a:t>
            </a:r>
            <a:r>
              <a:rPr lang="en-US" sz="1400" dirty="0">
                <a:solidFill>
                  <a:srgbClr val="FFFF00"/>
                </a:solidFill>
              </a:rPr>
              <a:t>masquerade </a:t>
            </a:r>
            <a:r>
              <a:rPr lang="de-DE" sz="1400" noProof="0" dirty="0">
                <a:solidFill>
                  <a:srgbClr val="FFFF00"/>
                </a:solidFill>
              </a:rPr>
              <a:t>auftreten.</a:t>
            </a:r>
          </a:p>
          <a:p>
            <a:endParaRPr lang="de-DE" sz="1400" noProof="0" dirty="0">
              <a:solidFill>
                <a:srgbClr val="FFFF00"/>
              </a:solidFill>
            </a:endParaRPr>
          </a:p>
          <a:p>
            <a:r>
              <a:rPr lang="de-DE" sz="1400" i="1" noProof="0" dirty="0">
                <a:solidFill>
                  <a:srgbClr val="FFFF00"/>
                </a:solidFill>
              </a:rPr>
              <a:t>Für die </a:t>
            </a:r>
            <a:r>
              <a:rPr lang="de-DE" sz="1400" i="1" dirty="0">
                <a:solidFill>
                  <a:srgbClr val="FFFF00"/>
                </a:solidFill>
              </a:rPr>
              <a:t>ZSCR </a:t>
            </a:r>
            <a:r>
              <a:rPr lang="de-DE" sz="1400" i="1" noProof="0" dirty="0">
                <a:solidFill>
                  <a:srgbClr val="FFFF00"/>
                </a:solidFill>
              </a:rPr>
              <a:t>-Fälle, in denen keine MNV vorliegt: Welcher klinische Befund, der sowohl bei der feuchten AMD als auch bei </a:t>
            </a:r>
            <a:r>
              <a:rPr lang="de-DE" sz="1400" i="1" dirty="0">
                <a:solidFill>
                  <a:srgbClr val="FFFF00"/>
                </a:solidFill>
              </a:rPr>
              <a:t>ZSCR</a:t>
            </a:r>
            <a:r>
              <a:rPr lang="de-DE" sz="1400" i="1" noProof="0" dirty="0">
                <a:solidFill>
                  <a:srgbClr val="FFFF00"/>
                </a:solidFill>
              </a:rPr>
              <a:t> auftritt, ist für die Fehldiagnose verantwortlich?</a:t>
            </a:r>
            <a:endParaRPr lang="de-DE" sz="1400" noProof="0" dirty="0">
              <a:solidFill>
                <a:srgbClr val="FFFF00"/>
              </a:solidFill>
            </a:endParaRPr>
          </a:p>
          <a:p>
            <a:r>
              <a:rPr lang="de-DE" sz="1400" noProof="0" dirty="0">
                <a:solidFill>
                  <a:srgbClr val="FFFF00"/>
                </a:solidFill>
              </a:rPr>
              <a:t>Das Vorhandensein von SRF im OCT</a:t>
            </a:r>
          </a:p>
          <a:p>
            <a:endParaRPr lang="de-DE" sz="1400" i="1" noProof="0" dirty="0">
              <a:solidFill>
                <a:srgbClr val="FFFF00"/>
              </a:solidFill>
            </a:endParaRPr>
          </a:p>
          <a:p>
            <a:r>
              <a:rPr lang="de-DE" sz="1400" i="1" noProof="0" dirty="0">
                <a:solidFill>
                  <a:srgbClr val="FFFF00"/>
                </a:solidFill>
              </a:rPr>
              <a:t>Was unterscheidet das bei MNV im OCT sichtbare SRF von dem bei </a:t>
            </a:r>
            <a:r>
              <a:rPr lang="de-DE" sz="1400" i="1" dirty="0">
                <a:solidFill>
                  <a:srgbClr val="FFFF00"/>
                </a:solidFill>
              </a:rPr>
              <a:t>ZSCR</a:t>
            </a:r>
            <a:r>
              <a:rPr lang="de-DE" sz="1400" i="1" noProof="0" dirty="0">
                <a:solidFill>
                  <a:srgbClr val="FFFF00"/>
                </a:solidFill>
              </a:rPr>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3691403223"/>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A9F486-CC82-8694-9936-69758A1332C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8A1F72AC-47E5-E282-3F26-982E6BBD512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770E0235-060F-D0D5-BCE7-326C3DCFD508}"/>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285</a:t>
            </a:fld>
            <a:endParaRPr lang="de-DE" noProof="0" dirty="0"/>
          </a:p>
        </p:txBody>
      </p:sp>
      <p:sp>
        <p:nvSpPr>
          <p:cNvPr id="5" name="TextBox 4">
            <a:extLst>
              <a:ext uri="{FF2B5EF4-FFF2-40B4-BE49-F238E27FC236}">
                <a16:creationId xmlns:a16="http://schemas.microsoft.com/office/drawing/2014/main" id="{8C2D1001-535D-C0DE-D118-972CF99D21F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501730DF-715D-BC8A-2898-BA213D9B165C}"/>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38FC2B90-2779-9A5F-5CCC-9F37E89BEF63}"/>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000000"/>
              </a:solidFill>
            </a:endParaRPr>
          </a:p>
          <a:p>
            <a:r>
              <a:rPr lang="de-DE" sz="1400" i="1" noProof="0" dirty="0">
                <a:solidFill>
                  <a:srgbClr val="000000"/>
                </a:solidFill>
              </a:rPr>
              <a:t>Um es klar zu sagen: Ist MNV mit </a:t>
            </a:r>
            <a:r>
              <a:rPr lang="de-DE" sz="1400" i="1" dirty="0">
                <a:solidFill>
                  <a:srgbClr val="000000"/>
                </a:solidFill>
              </a:rPr>
              <a:t>ZSCR</a:t>
            </a:r>
            <a:r>
              <a:rPr lang="de-DE" sz="1400" i="1" noProof="0" dirty="0">
                <a:solidFill>
                  <a:srgbClr val="000000"/>
                </a:solidFill>
              </a:rPr>
              <a:t> assoziiert?</a:t>
            </a:r>
            <a:endParaRPr lang="de-DE" sz="1400" noProof="0" dirty="0">
              <a:solidFill>
                <a:srgbClr val="000000"/>
              </a:solidFill>
            </a:endParaRPr>
          </a:p>
          <a:p>
            <a:r>
              <a:rPr lang="de-DE" sz="1400" b="1" noProof="0" dirty="0">
                <a:solidFill>
                  <a:srgbClr val="000000"/>
                </a:solidFill>
              </a:rPr>
              <a:t>Ja </a:t>
            </a:r>
            <a:r>
              <a:rPr lang="de-DE" sz="1400" noProof="0" dirty="0">
                <a:solidFill>
                  <a:srgbClr val="000000"/>
                </a:solidFill>
              </a:rPr>
              <a:t>– sekundäre MNV kann bei </a:t>
            </a:r>
            <a:r>
              <a:rPr lang="de-DE" sz="1400" i="1" dirty="0">
                <a:solidFill>
                  <a:srgbClr val="000000"/>
                </a:solidFill>
              </a:rPr>
              <a:t>ZSCR</a:t>
            </a:r>
            <a:r>
              <a:rPr lang="de-DE" sz="1400" noProof="0" dirty="0">
                <a:solidFill>
                  <a:srgbClr val="000000"/>
                </a:solidFill>
              </a:rPr>
              <a:t> auftreten und tut dies auch, wenn auch selten</a:t>
            </a:r>
            <a:r>
              <a:rPr lang="de-DE" sz="1400" noProof="0" dirty="0">
                <a:solidFill>
                  <a:srgbClr val="0000FF"/>
                </a:solidFill>
              </a:rPr>
              <a:t>.        Das Wichtigste zum Mitnehmen: ZSCR kann sowohl MNV verursachen </a:t>
            </a:r>
            <a:r>
              <a:rPr lang="de-DE" sz="1400" b="1" i="1" noProof="0" dirty="0">
                <a:solidFill>
                  <a:srgbClr val="0000FF"/>
                </a:solidFill>
              </a:rPr>
              <a:t>als auch </a:t>
            </a:r>
            <a:r>
              <a:rPr lang="de-DE" sz="1400" noProof="0" dirty="0">
                <a:solidFill>
                  <a:srgbClr val="0000FF"/>
                </a:solidFill>
              </a:rPr>
              <a:t>als </a:t>
            </a:r>
            <a:r>
              <a:rPr lang="en-US" sz="1400" dirty="0">
                <a:solidFill>
                  <a:srgbClr val="0000FF"/>
                </a:solidFill>
              </a:rPr>
              <a:t>masquerade </a:t>
            </a:r>
            <a:r>
              <a:rPr lang="de-DE" sz="1400" noProof="0" dirty="0">
                <a:solidFill>
                  <a:srgbClr val="0000FF"/>
                </a:solidFill>
              </a:rPr>
              <a:t>auftreten.</a:t>
            </a:r>
          </a:p>
          <a:p>
            <a:endParaRPr lang="de-DE" sz="1400" noProof="0" dirty="0">
              <a:solidFill>
                <a:srgbClr val="FFFF00"/>
              </a:solidFill>
            </a:endParaRPr>
          </a:p>
          <a:p>
            <a:r>
              <a:rPr lang="de-DE" sz="1400" i="1" noProof="0" dirty="0">
                <a:solidFill>
                  <a:srgbClr val="FFFF00"/>
                </a:solidFill>
              </a:rPr>
              <a:t>Für die </a:t>
            </a:r>
            <a:r>
              <a:rPr lang="de-DE" sz="1400" i="1" dirty="0">
                <a:solidFill>
                  <a:srgbClr val="FFFF00"/>
                </a:solidFill>
              </a:rPr>
              <a:t>ZSCR </a:t>
            </a:r>
            <a:r>
              <a:rPr lang="de-DE" sz="1400" i="1" noProof="0" dirty="0">
                <a:solidFill>
                  <a:srgbClr val="FFFF00"/>
                </a:solidFill>
              </a:rPr>
              <a:t>-Fälle, in denen keine MNV vorliegt: Welcher klinische Befund, der sowohl bei der feuchten AMD als auch bei </a:t>
            </a:r>
            <a:r>
              <a:rPr lang="de-DE" sz="1400" i="1" dirty="0">
                <a:solidFill>
                  <a:srgbClr val="FFFF00"/>
                </a:solidFill>
              </a:rPr>
              <a:t>ZSCR</a:t>
            </a:r>
            <a:r>
              <a:rPr lang="de-DE" sz="1400" i="1" noProof="0" dirty="0">
                <a:solidFill>
                  <a:srgbClr val="FFFF00"/>
                </a:solidFill>
              </a:rPr>
              <a:t> auftritt, ist für die Fehldiagnose verantwortlich?</a:t>
            </a:r>
            <a:endParaRPr lang="de-DE" sz="1400" noProof="0" dirty="0">
              <a:solidFill>
                <a:srgbClr val="FFFF00"/>
              </a:solidFill>
            </a:endParaRPr>
          </a:p>
          <a:p>
            <a:r>
              <a:rPr lang="de-DE" sz="1400" noProof="0" dirty="0">
                <a:solidFill>
                  <a:srgbClr val="FFFF00"/>
                </a:solidFill>
              </a:rPr>
              <a:t>Das Vorhandensein von SRF im OCT</a:t>
            </a:r>
          </a:p>
          <a:p>
            <a:endParaRPr lang="de-DE" sz="1400" i="1" noProof="0" dirty="0">
              <a:solidFill>
                <a:srgbClr val="FFFF00"/>
              </a:solidFill>
            </a:endParaRPr>
          </a:p>
          <a:p>
            <a:r>
              <a:rPr lang="de-DE" sz="1400" i="1" noProof="0" dirty="0">
                <a:solidFill>
                  <a:srgbClr val="FFFF00"/>
                </a:solidFill>
              </a:rPr>
              <a:t>Was unterscheidet das bei MNV im OCT sichtbare SRF von dem bei </a:t>
            </a:r>
            <a:r>
              <a:rPr lang="de-DE" sz="1400" i="1" dirty="0">
                <a:solidFill>
                  <a:srgbClr val="FFFF00"/>
                </a:solidFill>
              </a:rPr>
              <a:t>ZSCR</a:t>
            </a:r>
            <a:r>
              <a:rPr lang="de-DE" sz="1400" i="1" noProof="0" dirty="0">
                <a:solidFill>
                  <a:srgbClr val="FFFF00"/>
                </a:solidFill>
              </a:rPr>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3501227242"/>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E9E128-FD09-D65A-46AE-9AE923614E21}"/>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F250B762-93F6-9165-CF29-0ED721137BB3}"/>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91B8562E-04A1-FDC1-1878-10E437394AF3}"/>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286</a:t>
            </a:fld>
            <a:endParaRPr lang="de-DE" noProof="0" dirty="0"/>
          </a:p>
        </p:txBody>
      </p:sp>
      <p:sp>
        <p:nvSpPr>
          <p:cNvPr id="5" name="TextBox 4">
            <a:extLst>
              <a:ext uri="{FF2B5EF4-FFF2-40B4-BE49-F238E27FC236}">
                <a16:creationId xmlns:a16="http://schemas.microsoft.com/office/drawing/2014/main" id="{9CEDC57B-5F80-BB23-9F2A-B86D10A12BA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587D0940-C338-63F4-7B64-71E855AE6CFF}"/>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C9D47DA3-FE92-3CEE-7EDF-7B7A0BE2B18B}"/>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000000"/>
              </a:solidFill>
            </a:endParaRPr>
          </a:p>
          <a:p>
            <a:r>
              <a:rPr lang="de-DE" sz="1400" i="1" noProof="0" dirty="0">
                <a:solidFill>
                  <a:srgbClr val="000000"/>
                </a:solidFill>
              </a:rPr>
              <a:t>Um es klar zu sagen: Ist MNV mit </a:t>
            </a:r>
            <a:r>
              <a:rPr lang="de-DE" sz="1400" i="1" dirty="0">
                <a:solidFill>
                  <a:srgbClr val="000000"/>
                </a:solidFill>
              </a:rPr>
              <a:t>ZSCR</a:t>
            </a:r>
            <a:r>
              <a:rPr lang="de-DE" sz="1400" i="1" noProof="0" dirty="0">
                <a:solidFill>
                  <a:srgbClr val="000000"/>
                </a:solidFill>
              </a:rPr>
              <a:t> assoziiert?</a:t>
            </a:r>
            <a:endParaRPr lang="de-DE" sz="1400" noProof="0" dirty="0">
              <a:solidFill>
                <a:srgbClr val="000000"/>
              </a:solidFill>
            </a:endParaRPr>
          </a:p>
          <a:p>
            <a:r>
              <a:rPr lang="de-DE" sz="1400" b="1" noProof="0" dirty="0">
                <a:solidFill>
                  <a:srgbClr val="000000"/>
                </a:solidFill>
              </a:rPr>
              <a:t>Ja </a:t>
            </a:r>
            <a:r>
              <a:rPr lang="de-DE" sz="1400" noProof="0" dirty="0">
                <a:solidFill>
                  <a:srgbClr val="000000"/>
                </a:solidFill>
              </a:rPr>
              <a:t>– sekundäre MNV kann bei </a:t>
            </a:r>
            <a:r>
              <a:rPr lang="de-DE" sz="1400" i="1" dirty="0">
                <a:solidFill>
                  <a:srgbClr val="000000"/>
                </a:solidFill>
              </a:rPr>
              <a:t>ZSCR</a:t>
            </a:r>
            <a:r>
              <a:rPr lang="de-DE" sz="1400" noProof="0" dirty="0">
                <a:solidFill>
                  <a:srgbClr val="000000"/>
                </a:solidFill>
              </a:rPr>
              <a:t> auftreten und tut dies auch, wenn auch selten</a:t>
            </a:r>
            <a:r>
              <a:rPr lang="de-DE" sz="1400" noProof="0" dirty="0">
                <a:solidFill>
                  <a:srgbClr val="0000FF"/>
                </a:solidFill>
              </a:rPr>
              <a:t>.        Das Wichtigste zum Mitnehmen: ZSCR kann sowohl MNV verursachen </a:t>
            </a:r>
            <a:r>
              <a:rPr lang="de-DE" sz="1400" b="1" i="1" noProof="0" dirty="0">
                <a:solidFill>
                  <a:srgbClr val="0000FF"/>
                </a:solidFill>
              </a:rPr>
              <a:t>als auch </a:t>
            </a:r>
            <a:r>
              <a:rPr lang="de-DE" sz="1400" noProof="0" dirty="0">
                <a:solidFill>
                  <a:srgbClr val="0000FF"/>
                </a:solidFill>
              </a:rPr>
              <a:t>als </a:t>
            </a:r>
            <a:r>
              <a:rPr lang="en-US" sz="1400" dirty="0">
                <a:solidFill>
                  <a:srgbClr val="0000FF"/>
                </a:solidFill>
              </a:rPr>
              <a:t>masquerade </a:t>
            </a:r>
            <a:r>
              <a:rPr lang="de-DE" sz="1400" noProof="0" dirty="0">
                <a:solidFill>
                  <a:srgbClr val="0000FF"/>
                </a:solidFill>
              </a:rPr>
              <a:t>auftreten.</a:t>
            </a:r>
            <a:endParaRPr lang="de-DE" sz="1400" noProof="0" dirty="0"/>
          </a:p>
          <a:p>
            <a:endParaRPr lang="de-DE" sz="1400" noProof="0" dirty="0"/>
          </a:p>
          <a:p>
            <a:r>
              <a:rPr lang="de-DE" sz="1400" i="1" noProof="0" dirty="0"/>
              <a:t>Für die </a:t>
            </a:r>
            <a:r>
              <a:rPr lang="de-DE" sz="1400" i="1" dirty="0"/>
              <a:t>ZSCR </a:t>
            </a:r>
            <a:r>
              <a:rPr lang="de-DE" sz="1400" i="1" noProof="0" dirty="0"/>
              <a:t>-Fälle, in denen keine MNV vorliegt: Welcher klinische Befund, der sowohl bei der feuchten AMD als auch bei </a:t>
            </a:r>
            <a:r>
              <a:rPr lang="de-DE" sz="1400" i="1" dirty="0"/>
              <a:t>ZSCR</a:t>
            </a:r>
            <a:r>
              <a:rPr lang="de-DE" sz="1400" i="1" noProof="0" dirty="0"/>
              <a:t> auftritt, ist für die Fehldiagnose verantwortlich?</a:t>
            </a:r>
            <a:endParaRPr lang="de-DE" sz="1400" noProof="0" dirty="0"/>
          </a:p>
          <a:p>
            <a:r>
              <a:rPr lang="de-DE" sz="1400" noProof="0" dirty="0">
                <a:solidFill>
                  <a:srgbClr val="FFFF00"/>
                </a:solidFill>
              </a:rPr>
              <a:t>Das Vorhandensein von SRF im OCT</a:t>
            </a:r>
          </a:p>
          <a:p>
            <a:endParaRPr lang="de-DE" sz="1400" i="1" noProof="0" dirty="0">
              <a:solidFill>
                <a:srgbClr val="FFFF00"/>
              </a:solidFill>
            </a:endParaRPr>
          </a:p>
          <a:p>
            <a:r>
              <a:rPr lang="de-DE" sz="1400" i="1" noProof="0" dirty="0">
                <a:solidFill>
                  <a:srgbClr val="FFFF00"/>
                </a:solidFill>
              </a:rPr>
              <a:t>Was unterscheidet das bei MNV im OCT sichtbare SRF von dem bei </a:t>
            </a:r>
            <a:r>
              <a:rPr lang="de-DE" sz="1400" i="1" dirty="0">
                <a:solidFill>
                  <a:srgbClr val="FFFF00"/>
                </a:solidFill>
              </a:rPr>
              <a:t>ZSCR</a:t>
            </a:r>
            <a:r>
              <a:rPr lang="de-DE" sz="1400" i="1" noProof="0" dirty="0">
                <a:solidFill>
                  <a:srgbClr val="FFFF00"/>
                </a:solidFill>
              </a:rPr>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1273485158"/>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E391C1-7BAE-B17B-45B3-43C6DEA145E8}"/>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0DB3F8C0-1325-DC23-01BE-85A30B5FF86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1BCA600-15A4-6C36-E676-00283F310D24}"/>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287</a:t>
            </a:fld>
            <a:endParaRPr lang="de-DE" noProof="0" dirty="0"/>
          </a:p>
        </p:txBody>
      </p:sp>
      <p:sp>
        <p:nvSpPr>
          <p:cNvPr id="5" name="TextBox 4">
            <a:extLst>
              <a:ext uri="{FF2B5EF4-FFF2-40B4-BE49-F238E27FC236}">
                <a16:creationId xmlns:a16="http://schemas.microsoft.com/office/drawing/2014/main" id="{A4327042-3DED-3D35-8E02-69493093171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6A34C5C7-7BF5-7255-DBCB-35E829024E33}"/>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F4BE648B-5EE8-5124-F42C-0527B1BE11DA}"/>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000000"/>
              </a:solidFill>
            </a:endParaRPr>
          </a:p>
          <a:p>
            <a:r>
              <a:rPr lang="de-DE" sz="1400" i="1" noProof="0" dirty="0">
                <a:solidFill>
                  <a:srgbClr val="000000"/>
                </a:solidFill>
              </a:rPr>
              <a:t>Um es klar zu sagen: Ist MNV mit </a:t>
            </a:r>
            <a:r>
              <a:rPr lang="de-DE" sz="1400" i="1" dirty="0">
                <a:solidFill>
                  <a:srgbClr val="000000"/>
                </a:solidFill>
              </a:rPr>
              <a:t>ZSCR</a:t>
            </a:r>
            <a:r>
              <a:rPr lang="de-DE" sz="1400" i="1" noProof="0" dirty="0">
                <a:solidFill>
                  <a:srgbClr val="000000"/>
                </a:solidFill>
              </a:rPr>
              <a:t> assoziiert?</a:t>
            </a:r>
            <a:endParaRPr lang="de-DE" sz="1400" noProof="0" dirty="0">
              <a:solidFill>
                <a:srgbClr val="000000"/>
              </a:solidFill>
            </a:endParaRPr>
          </a:p>
          <a:p>
            <a:r>
              <a:rPr lang="de-DE" sz="1400" b="1" noProof="0" dirty="0">
                <a:solidFill>
                  <a:srgbClr val="000000"/>
                </a:solidFill>
              </a:rPr>
              <a:t>Ja </a:t>
            </a:r>
            <a:r>
              <a:rPr lang="de-DE" sz="1400" noProof="0" dirty="0">
                <a:solidFill>
                  <a:srgbClr val="000000"/>
                </a:solidFill>
              </a:rPr>
              <a:t>– sekundäre MNV kann bei </a:t>
            </a:r>
            <a:r>
              <a:rPr lang="de-DE" sz="1400" i="1" dirty="0">
                <a:solidFill>
                  <a:srgbClr val="000000"/>
                </a:solidFill>
              </a:rPr>
              <a:t>ZSCR</a:t>
            </a:r>
            <a:r>
              <a:rPr lang="de-DE" sz="1400" noProof="0" dirty="0">
                <a:solidFill>
                  <a:srgbClr val="000000"/>
                </a:solidFill>
              </a:rPr>
              <a:t> auftreten und tut dies auch, wenn auch selten</a:t>
            </a:r>
            <a:r>
              <a:rPr lang="de-DE" sz="1400" noProof="0" dirty="0">
                <a:solidFill>
                  <a:srgbClr val="0000FF"/>
                </a:solidFill>
              </a:rPr>
              <a:t>.        Das Wichtigste zum Mitnehmen: ZSCR kann sowohl MNV verursachen </a:t>
            </a:r>
            <a:r>
              <a:rPr lang="de-DE" sz="1400" b="1" i="1" noProof="0" dirty="0">
                <a:solidFill>
                  <a:srgbClr val="0000FF"/>
                </a:solidFill>
              </a:rPr>
              <a:t>als auch </a:t>
            </a:r>
            <a:r>
              <a:rPr lang="de-DE" sz="1400" noProof="0" dirty="0">
                <a:solidFill>
                  <a:srgbClr val="0000FF"/>
                </a:solidFill>
              </a:rPr>
              <a:t>als </a:t>
            </a:r>
            <a:r>
              <a:rPr lang="en-US" sz="1400" dirty="0">
                <a:solidFill>
                  <a:srgbClr val="0000FF"/>
                </a:solidFill>
              </a:rPr>
              <a:t>masquerade </a:t>
            </a:r>
            <a:r>
              <a:rPr lang="de-DE" sz="1400" noProof="0" dirty="0">
                <a:solidFill>
                  <a:srgbClr val="0000FF"/>
                </a:solidFill>
              </a:rPr>
              <a:t>auftreten.</a:t>
            </a:r>
            <a:endParaRPr lang="de-DE" sz="1400" noProof="0" dirty="0"/>
          </a:p>
          <a:p>
            <a:endParaRPr lang="de-DE" sz="1400" noProof="0" dirty="0"/>
          </a:p>
          <a:p>
            <a:r>
              <a:rPr lang="de-DE" sz="1400" i="1" noProof="0" dirty="0"/>
              <a:t>Für die </a:t>
            </a:r>
            <a:r>
              <a:rPr lang="de-DE" sz="1400" i="1" dirty="0"/>
              <a:t>ZSCR </a:t>
            </a:r>
            <a:r>
              <a:rPr lang="de-DE" sz="1400" i="1" noProof="0" dirty="0"/>
              <a:t>-Fälle, in denen keine MNV vorliegt: Welcher klinische Befund, der sowohl bei der feuchten AMD als auch bei </a:t>
            </a:r>
            <a:r>
              <a:rPr lang="de-DE" sz="1400" i="1" dirty="0"/>
              <a:t>ZSCR</a:t>
            </a:r>
            <a:r>
              <a:rPr lang="de-DE" sz="1400" i="1" noProof="0" dirty="0"/>
              <a:t> auftritt, ist für die Fehldiagnose verantwortlich?</a:t>
            </a:r>
            <a:endParaRPr lang="de-DE" sz="1400" noProof="0" dirty="0"/>
          </a:p>
          <a:p>
            <a:r>
              <a:rPr lang="de-DE" sz="1400" noProof="0" dirty="0"/>
              <a:t>Das Vorhandensein von SRF im OCT</a:t>
            </a:r>
          </a:p>
          <a:p>
            <a:endParaRPr lang="de-DE" sz="1400" i="1" noProof="0" dirty="0">
              <a:solidFill>
                <a:srgbClr val="FFFF00"/>
              </a:solidFill>
            </a:endParaRPr>
          </a:p>
          <a:p>
            <a:r>
              <a:rPr lang="de-DE" sz="1400" i="1" noProof="0" dirty="0">
                <a:solidFill>
                  <a:srgbClr val="FFFF00"/>
                </a:solidFill>
              </a:rPr>
              <a:t>Was unterscheidet das bei MNV im OCT sichtbare SRF von dem bei </a:t>
            </a:r>
            <a:r>
              <a:rPr lang="de-DE" sz="1400" i="1" dirty="0">
                <a:solidFill>
                  <a:srgbClr val="FFFF00"/>
                </a:solidFill>
              </a:rPr>
              <a:t>ZSCR</a:t>
            </a:r>
            <a:r>
              <a:rPr lang="de-DE" sz="1400" i="1" noProof="0" dirty="0">
                <a:solidFill>
                  <a:srgbClr val="FFFF00"/>
                </a:solidFill>
              </a:rPr>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3580279435"/>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72412A-E1E5-CAF3-A38B-0DFEC9558DB7}"/>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89D4D12F-630B-9369-E3F6-47A15F40FAD5}"/>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D5ECD65-53C8-98C3-2436-9D4094F3655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288</a:t>
            </a:fld>
            <a:endParaRPr lang="de-DE" noProof="0" dirty="0"/>
          </a:p>
        </p:txBody>
      </p:sp>
      <p:sp>
        <p:nvSpPr>
          <p:cNvPr id="5" name="TextBox 4">
            <a:extLst>
              <a:ext uri="{FF2B5EF4-FFF2-40B4-BE49-F238E27FC236}">
                <a16:creationId xmlns:a16="http://schemas.microsoft.com/office/drawing/2014/main" id="{B69E2C53-9760-E6B3-391B-F2DC2770AA9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3A09C077-B2B8-21B5-6AEE-09733D9C60FC}"/>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ED544931-C85E-D1B3-7872-C486D1DE6E7F}"/>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000000"/>
              </a:solidFill>
            </a:endParaRPr>
          </a:p>
          <a:p>
            <a:r>
              <a:rPr lang="de-DE" sz="1400" i="1" noProof="0" dirty="0">
                <a:solidFill>
                  <a:srgbClr val="000000"/>
                </a:solidFill>
              </a:rPr>
              <a:t>Um es klar zu sagen: Ist MNV mit </a:t>
            </a:r>
            <a:r>
              <a:rPr lang="de-DE" sz="1400" i="1" dirty="0">
                <a:solidFill>
                  <a:srgbClr val="000000"/>
                </a:solidFill>
              </a:rPr>
              <a:t>ZSCR</a:t>
            </a:r>
            <a:r>
              <a:rPr lang="de-DE" sz="1400" i="1" noProof="0" dirty="0">
                <a:solidFill>
                  <a:srgbClr val="000000"/>
                </a:solidFill>
              </a:rPr>
              <a:t> assoziiert?</a:t>
            </a:r>
            <a:endParaRPr lang="de-DE" sz="1400" noProof="0" dirty="0">
              <a:solidFill>
                <a:srgbClr val="000000"/>
              </a:solidFill>
            </a:endParaRPr>
          </a:p>
          <a:p>
            <a:r>
              <a:rPr lang="de-DE" sz="1400" b="1" noProof="0" dirty="0">
                <a:solidFill>
                  <a:srgbClr val="000000"/>
                </a:solidFill>
              </a:rPr>
              <a:t>Ja </a:t>
            </a:r>
            <a:r>
              <a:rPr lang="de-DE" sz="1400" noProof="0" dirty="0">
                <a:solidFill>
                  <a:srgbClr val="000000"/>
                </a:solidFill>
              </a:rPr>
              <a:t>– sekundäre MNV kann bei </a:t>
            </a:r>
            <a:r>
              <a:rPr lang="de-DE" sz="1400" i="1" dirty="0">
                <a:solidFill>
                  <a:srgbClr val="000000"/>
                </a:solidFill>
              </a:rPr>
              <a:t>ZSCR</a:t>
            </a:r>
            <a:r>
              <a:rPr lang="de-DE" sz="1400" noProof="0" dirty="0">
                <a:solidFill>
                  <a:srgbClr val="000000"/>
                </a:solidFill>
              </a:rPr>
              <a:t> auftreten und tut dies auch, wenn auch selten</a:t>
            </a:r>
            <a:r>
              <a:rPr lang="de-DE" sz="1400" noProof="0" dirty="0">
                <a:solidFill>
                  <a:srgbClr val="0000FF"/>
                </a:solidFill>
              </a:rPr>
              <a:t>.        Das Wichtigste zum Mitnehmen: ZSCR kann sowohl MNV verursachen </a:t>
            </a:r>
            <a:r>
              <a:rPr lang="de-DE" sz="1400" b="1" i="1" noProof="0" dirty="0">
                <a:solidFill>
                  <a:srgbClr val="0000FF"/>
                </a:solidFill>
              </a:rPr>
              <a:t>als auch </a:t>
            </a:r>
            <a:r>
              <a:rPr lang="de-DE" sz="1400" noProof="0" dirty="0">
                <a:solidFill>
                  <a:srgbClr val="0000FF"/>
                </a:solidFill>
              </a:rPr>
              <a:t>als </a:t>
            </a:r>
            <a:r>
              <a:rPr lang="en-US" sz="1400" dirty="0">
                <a:solidFill>
                  <a:srgbClr val="0000FF"/>
                </a:solidFill>
              </a:rPr>
              <a:t>masquerade </a:t>
            </a:r>
            <a:r>
              <a:rPr lang="de-DE" sz="1400" noProof="0" dirty="0">
                <a:solidFill>
                  <a:srgbClr val="0000FF"/>
                </a:solidFill>
              </a:rPr>
              <a:t>auftreten.</a:t>
            </a:r>
            <a:endParaRPr lang="de-DE" sz="1400" noProof="0" dirty="0"/>
          </a:p>
          <a:p>
            <a:endParaRPr lang="de-DE" sz="1400" noProof="0" dirty="0"/>
          </a:p>
          <a:p>
            <a:r>
              <a:rPr lang="de-DE" sz="1400" i="1" noProof="0" dirty="0"/>
              <a:t>Für die </a:t>
            </a:r>
            <a:r>
              <a:rPr lang="de-DE" sz="1400" i="1" dirty="0"/>
              <a:t>ZSCR </a:t>
            </a:r>
            <a:r>
              <a:rPr lang="de-DE" sz="1400" i="1" noProof="0" dirty="0"/>
              <a:t>-Fälle, in denen keine MNV vorliegt: Welcher klinische Befund, der sowohl bei der feuchten AMD als auch bei </a:t>
            </a:r>
            <a:r>
              <a:rPr lang="de-DE" sz="1400" i="1" dirty="0"/>
              <a:t>ZSCR</a:t>
            </a:r>
            <a:r>
              <a:rPr lang="de-DE" sz="1400" i="1" noProof="0" dirty="0"/>
              <a:t> auftritt, ist für die Fehldiagnose verantwortlich?</a:t>
            </a:r>
            <a:endParaRPr lang="de-DE" sz="1400" noProof="0" dirty="0"/>
          </a:p>
          <a:p>
            <a:r>
              <a:rPr lang="de-DE" sz="1400" noProof="0" dirty="0"/>
              <a:t>Das Vorhandensein von SRF im OCT</a:t>
            </a:r>
          </a:p>
          <a:p>
            <a:endParaRPr lang="de-DE" sz="1400" i="1" noProof="0" dirty="0"/>
          </a:p>
          <a:p>
            <a:r>
              <a:rPr lang="de-DE" sz="1400" i="1" noProof="0" dirty="0"/>
              <a:t>Was unterscheidet das bei MNV im OCT sichtbare SRF von dem bei </a:t>
            </a:r>
            <a:r>
              <a:rPr lang="de-DE" sz="1400" i="1" dirty="0"/>
              <a:t>ZSCR</a:t>
            </a:r>
            <a:r>
              <a:rPr lang="de-DE" sz="1400" i="1" noProof="0" dirty="0"/>
              <a:t>?</a:t>
            </a:r>
          </a:p>
          <a:p>
            <a:r>
              <a:rPr lang="de-DE" sz="1400" noProof="0" dirty="0">
                <a:solidFill>
                  <a:srgbClr val="FFFF00"/>
                </a:solidFill>
              </a:rPr>
              <a:t>Bei MNV liegt in der Regel eine begleitende subretinale Blutung vor, während diese bei </a:t>
            </a:r>
            <a:r>
              <a:rPr lang="de-DE" sz="1400" i="1" dirty="0">
                <a:solidFill>
                  <a:srgbClr val="FFFF00"/>
                </a:solidFill>
              </a:rPr>
              <a:t>ZSCR</a:t>
            </a:r>
            <a:r>
              <a:rPr lang="de-DE" sz="1400" noProof="0" dirty="0">
                <a:solidFill>
                  <a:srgbClr val="FFFF00"/>
                </a:solidFill>
              </a:rPr>
              <a:t> (sofern keine sekundäre MNV vorliegt) nicht vorhanden ist</a:t>
            </a:r>
          </a:p>
        </p:txBody>
      </p:sp>
    </p:spTree>
    <p:extLst>
      <p:ext uri="{BB962C8B-B14F-4D97-AF65-F5344CB8AC3E}">
        <p14:creationId xmlns:p14="http://schemas.microsoft.com/office/powerpoint/2010/main" val="1597396238"/>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690433-B0D3-C0B6-EE79-CF3A4CF3C8C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49D3A364-BB6C-72B1-55DC-A907E29E6D17}"/>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CDA0E9A-E93C-BF24-6375-7E837D03D16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289</a:t>
            </a:fld>
            <a:endParaRPr lang="de-DE" noProof="0" dirty="0"/>
          </a:p>
        </p:txBody>
      </p:sp>
      <p:sp>
        <p:nvSpPr>
          <p:cNvPr id="5" name="TextBox 4">
            <a:extLst>
              <a:ext uri="{FF2B5EF4-FFF2-40B4-BE49-F238E27FC236}">
                <a16:creationId xmlns:a16="http://schemas.microsoft.com/office/drawing/2014/main" id="{A515C59E-0D3E-2C8F-AF50-AC508E569C4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7283E3CA-ED15-F345-0C3A-D0ACC6D0D7C5}"/>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27BD28F4-0232-1D34-4F70-C7FBE851D61B}"/>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000000"/>
              </a:solidFill>
            </a:endParaRPr>
          </a:p>
          <a:p>
            <a:r>
              <a:rPr lang="de-DE" sz="1400" i="1" noProof="0" dirty="0">
                <a:solidFill>
                  <a:srgbClr val="000000"/>
                </a:solidFill>
              </a:rPr>
              <a:t>Um es klar zu sagen: Ist MNV mit </a:t>
            </a:r>
            <a:r>
              <a:rPr lang="de-DE" sz="1400" i="1" dirty="0">
                <a:solidFill>
                  <a:srgbClr val="000000"/>
                </a:solidFill>
              </a:rPr>
              <a:t>ZSCR</a:t>
            </a:r>
            <a:r>
              <a:rPr lang="de-DE" sz="1400" i="1" noProof="0" dirty="0">
                <a:solidFill>
                  <a:srgbClr val="000000"/>
                </a:solidFill>
              </a:rPr>
              <a:t> assoziiert?</a:t>
            </a:r>
            <a:endParaRPr lang="de-DE" sz="1400" noProof="0" dirty="0">
              <a:solidFill>
                <a:srgbClr val="000000"/>
              </a:solidFill>
            </a:endParaRPr>
          </a:p>
          <a:p>
            <a:r>
              <a:rPr lang="de-DE" sz="1400" b="1" noProof="0" dirty="0">
                <a:solidFill>
                  <a:srgbClr val="000000"/>
                </a:solidFill>
              </a:rPr>
              <a:t>Ja </a:t>
            </a:r>
            <a:r>
              <a:rPr lang="de-DE" sz="1400" noProof="0" dirty="0">
                <a:solidFill>
                  <a:srgbClr val="000000"/>
                </a:solidFill>
              </a:rPr>
              <a:t>– sekundäre MNV kann bei </a:t>
            </a:r>
            <a:r>
              <a:rPr lang="de-DE" sz="1400" i="1" dirty="0">
                <a:solidFill>
                  <a:srgbClr val="000000"/>
                </a:solidFill>
              </a:rPr>
              <a:t>ZSCR</a:t>
            </a:r>
            <a:r>
              <a:rPr lang="de-DE" sz="1400" noProof="0" dirty="0">
                <a:solidFill>
                  <a:srgbClr val="000000"/>
                </a:solidFill>
              </a:rPr>
              <a:t> auftreten und tut dies auch, wenn auch selten</a:t>
            </a:r>
            <a:r>
              <a:rPr lang="de-DE" sz="1400" noProof="0" dirty="0">
                <a:solidFill>
                  <a:srgbClr val="0000FF"/>
                </a:solidFill>
              </a:rPr>
              <a:t>.        Das Wichtigste zum Mitnehmen: ZSCR kann sowohl MNV verursachen </a:t>
            </a:r>
            <a:r>
              <a:rPr lang="de-DE" sz="1400" b="1" i="1" noProof="0" dirty="0">
                <a:solidFill>
                  <a:srgbClr val="0000FF"/>
                </a:solidFill>
              </a:rPr>
              <a:t>als auch </a:t>
            </a:r>
            <a:r>
              <a:rPr lang="de-DE" sz="1400" noProof="0" dirty="0">
                <a:solidFill>
                  <a:srgbClr val="0000FF"/>
                </a:solidFill>
              </a:rPr>
              <a:t>als </a:t>
            </a:r>
            <a:r>
              <a:rPr lang="en-US" sz="1400" dirty="0">
                <a:solidFill>
                  <a:srgbClr val="0000FF"/>
                </a:solidFill>
              </a:rPr>
              <a:t>masquerade </a:t>
            </a:r>
            <a:r>
              <a:rPr lang="de-DE" sz="1400" noProof="0" dirty="0">
                <a:solidFill>
                  <a:srgbClr val="0000FF"/>
                </a:solidFill>
              </a:rPr>
              <a:t>auftreten.</a:t>
            </a:r>
            <a:endParaRPr lang="de-DE" sz="1400" noProof="0" dirty="0"/>
          </a:p>
          <a:p>
            <a:endParaRPr lang="de-DE" sz="1400" noProof="0" dirty="0"/>
          </a:p>
          <a:p>
            <a:r>
              <a:rPr lang="de-DE" sz="1400" i="1" noProof="0" dirty="0"/>
              <a:t>Für die </a:t>
            </a:r>
            <a:r>
              <a:rPr lang="de-DE" sz="1400" i="1" dirty="0"/>
              <a:t>ZSCR </a:t>
            </a:r>
            <a:r>
              <a:rPr lang="de-DE" sz="1400" i="1" noProof="0" dirty="0"/>
              <a:t>-Fälle, in denen keine MNV vorliegt: Welcher klinische Befund, der sowohl bei der feuchten AMD als auch bei </a:t>
            </a:r>
            <a:r>
              <a:rPr lang="de-DE" sz="1400" i="1" dirty="0"/>
              <a:t>ZSCR</a:t>
            </a:r>
            <a:r>
              <a:rPr lang="de-DE" sz="1400" i="1" noProof="0" dirty="0"/>
              <a:t> auftritt, ist für die Fehldiagnose verantwortlich?</a:t>
            </a:r>
            <a:endParaRPr lang="de-DE" sz="1400" noProof="0" dirty="0"/>
          </a:p>
          <a:p>
            <a:r>
              <a:rPr lang="de-DE" sz="1400" noProof="0" dirty="0"/>
              <a:t>Das Vorhandensein von SRF im OCT</a:t>
            </a:r>
          </a:p>
          <a:p>
            <a:endParaRPr lang="de-DE" sz="1400" i="1" noProof="0" dirty="0"/>
          </a:p>
          <a:p>
            <a:r>
              <a:rPr lang="de-DE" sz="1400" i="1" noProof="0" dirty="0"/>
              <a:t>Was unterscheidet das bei MNV im OCT sichtbare SRF von dem bei </a:t>
            </a:r>
            <a:r>
              <a:rPr lang="de-DE" sz="1400" i="1" dirty="0"/>
              <a:t>ZSCR</a:t>
            </a:r>
            <a:r>
              <a:rPr lang="de-DE" sz="1400" i="1" noProof="0" dirty="0"/>
              <a:t>?</a:t>
            </a:r>
          </a:p>
          <a:p>
            <a:r>
              <a:rPr lang="de-DE" sz="1400" noProof="0" dirty="0"/>
              <a:t>Bei MNV liegt in der Regel eine begleitende subretinale Blutung vor, während diese bei </a:t>
            </a:r>
            <a:r>
              <a:rPr lang="de-DE" sz="1400" i="1" dirty="0"/>
              <a:t>ZSCR</a:t>
            </a:r>
            <a:r>
              <a:rPr lang="de-DE" sz="1400" noProof="0" dirty="0"/>
              <a:t> (sofern keine sekundäre MNV vorliegt) nicht vorhanden ist</a:t>
            </a:r>
          </a:p>
        </p:txBody>
      </p:sp>
      <p:sp>
        <p:nvSpPr>
          <p:cNvPr id="4" name="Rectangle 1">
            <a:extLst>
              <a:ext uri="{FF2B5EF4-FFF2-40B4-BE49-F238E27FC236}">
                <a16:creationId xmlns:a16="http://schemas.microsoft.com/office/drawing/2014/main" id="{09859183-E649-0207-F0AD-ABC485AF21A0}"/>
              </a:ext>
            </a:extLst>
          </p:cNvPr>
          <p:cNvSpPr/>
          <p:nvPr/>
        </p:nvSpPr>
        <p:spPr>
          <a:xfrm>
            <a:off x="4648200" y="4724400"/>
            <a:ext cx="15240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Wörter</a:t>
            </a:r>
          </a:p>
        </p:txBody>
      </p:sp>
    </p:spTree>
    <p:extLst>
      <p:ext uri="{BB962C8B-B14F-4D97-AF65-F5344CB8AC3E}">
        <p14:creationId xmlns:p14="http://schemas.microsoft.com/office/powerpoint/2010/main" val="305626289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29</a:t>
            </a:fld>
            <a:endParaRPr lang="de-DE" noProof="0" dirty="0"/>
          </a:p>
        </p:txBody>
      </p:sp>
      <p:sp>
        <p:nvSpPr>
          <p:cNvPr id="2" name="TextBox 1">
            <a:extLst>
              <a:ext uri="{FF2B5EF4-FFF2-40B4-BE49-F238E27FC236}">
                <a16:creationId xmlns:a16="http://schemas.microsoft.com/office/drawing/2014/main" id="{9E92C801-F34B-4ADD-8C52-B49101CFFD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1" name="TextBox 10">
            <a:extLst>
              <a:ext uri="{FF2B5EF4-FFF2-40B4-BE49-F238E27FC236}">
                <a16:creationId xmlns:a16="http://schemas.microsoft.com/office/drawing/2014/main" id="{BD0BCD23-42A0-493D-A354-A9ACF387914E}"/>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p>
          <a:p>
            <a:r>
              <a:rPr lang="de-DE" sz="1600" b="1" i="0" noProof="0" dirty="0">
                <a:effectLst/>
                <a:latin typeface="Arial" panose="020B0604020202020204" pitchFamily="34" charset="0"/>
              </a:rPr>
              <a:t>--Mittelgroß</a:t>
            </a:r>
          </a:p>
          <a:p>
            <a:r>
              <a:rPr lang="de-DE" sz="1600" b="1" i="0" noProof="0" dirty="0">
                <a:effectLst/>
                <a:latin typeface="Arial" panose="020B0604020202020204" pitchFamily="34" charset="0"/>
              </a:rPr>
              <a:t>--Groß</a:t>
            </a:r>
          </a:p>
          <a:p>
            <a:r>
              <a:rPr lang="de-DE" sz="1600" b="1" noProof="0" dirty="0"/>
              <a:t>--</a:t>
            </a:r>
            <a:r>
              <a:rPr lang="de-DE" sz="1600" b="1" noProof="0" dirty="0" err="1"/>
              <a:t>Drusenoide</a:t>
            </a:r>
            <a:r>
              <a:rPr lang="de-DE" sz="1600" b="1" noProof="0" dirty="0"/>
              <a:t> PED</a:t>
            </a:r>
            <a:endParaRPr lang="de-DE" b="1" i="0" noProof="0" dirty="0">
              <a:effectLst/>
              <a:latin typeface="Arial" panose="020B0604020202020204" pitchFamily="34" charset="0"/>
            </a:endParaRPr>
          </a:p>
        </p:txBody>
      </p:sp>
      <p:sp>
        <p:nvSpPr>
          <p:cNvPr id="17" name="TextBox 16">
            <a:extLst>
              <a:ext uri="{FF2B5EF4-FFF2-40B4-BE49-F238E27FC236}">
                <a16:creationId xmlns:a16="http://schemas.microsoft.com/office/drawing/2014/main" id="{5CE9DA8B-BA66-4B2F-B560-30E375529065}"/>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9B35C1C4-2365-3D81-7C0D-850501FA11E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DEDC59C8-2A2C-30AF-53BA-577006C8454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18B188CE-A0A4-9C85-9FF7-600ADB828B6C}"/>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63B321FB-FE2F-3796-C62C-6A42804EE3C0}"/>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378FED26-713D-3275-2D9B-7CD535D81216}"/>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345D7E8F-B5D5-C777-5159-D36601740864}"/>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B1F6071D-3B40-4AE6-9E11-9E841B6BB49B}"/>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27C48A33-B169-D525-ECE6-84BD1A964318}"/>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21B68834-668E-5202-D844-972DE518BA23}"/>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ECFADC8C-5060-2742-6F87-21845CDA3D25}"/>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grpSp>
        <p:nvGrpSpPr>
          <p:cNvPr id="28" name="Gruppieren 27">
            <a:extLst>
              <a:ext uri="{FF2B5EF4-FFF2-40B4-BE49-F238E27FC236}">
                <a16:creationId xmlns:a16="http://schemas.microsoft.com/office/drawing/2014/main" id="{72806632-F48E-CE66-71E3-E5CACA5F98C9}"/>
              </a:ext>
            </a:extLst>
          </p:cNvPr>
          <p:cNvGrpSpPr/>
          <p:nvPr/>
        </p:nvGrpSpPr>
        <p:grpSpPr>
          <a:xfrm>
            <a:off x="6956040" y="2062038"/>
            <a:ext cx="1121162" cy="533400"/>
            <a:chOff x="6956040" y="2062038"/>
            <a:chExt cx="1121162" cy="533400"/>
          </a:xfrm>
        </p:grpSpPr>
        <p:sp>
          <p:nvSpPr>
            <p:cNvPr id="29" name="Oval 2">
              <a:extLst>
                <a:ext uri="{FF2B5EF4-FFF2-40B4-BE49-F238E27FC236}">
                  <a16:creationId xmlns:a16="http://schemas.microsoft.com/office/drawing/2014/main" id="{681F6017-3F0E-9E75-7178-2D84EEE9F80D}"/>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30" name="Textfeld 29">
              <a:extLst>
                <a:ext uri="{FF2B5EF4-FFF2-40B4-BE49-F238E27FC236}">
                  <a16:creationId xmlns:a16="http://schemas.microsoft.com/office/drawing/2014/main" id="{A850C88D-E82B-6FCC-0282-63A5DFDC1FCA}"/>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4030357148"/>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47FD4A-C44C-89A2-7DF3-4F128DB4142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DC05093F-E4F3-F124-7366-039512DE55B3}"/>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E58BA803-CC53-5666-0C4C-85F49AFEA3F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290</a:t>
            </a:fld>
            <a:endParaRPr lang="de-DE" noProof="0" dirty="0"/>
          </a:p>
        </p:txBody>
      </p:sp>
      <p:sp>
        <p:nvSpPr>
          <p:cNvPr id="5" name="TextBox 4">
            <a:extLst>
              <a:ext uri="{FF2B5EF4-FFF2-40B4-BE49-F238E27FC236}">
                <a16:creationId xmlns:a16="http://schemas.microsoft.com/office/drawing/2014/main" id="{CBFB2D07-CF56-0825-9A58-A8307502A71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D1B2F864-747B-80FF-C13C-3BA71997BD59}"/>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ACD2DC69-9536-733A-B4A9-585B15429857}"/>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t>Kurz gesagt, was ist die zugrunde liegende Ursache der ZS</a:t>
            </a:r>
            <a:r>
              <a:rPr lang="de-DE" sz="1400" i="1" dirty="0"/>
              <a:t>CR</a:t>
            </a:r>
            <a:r>
              <a:rPr lang="de-DE" sz="1400" i="1" noProof="0" dirty="0"/>
              <a:t>?</a:t>
            </a:r>
          </a:p>
          <a:p>
            <a:r>
              <a:rPr lang="de-DE" sz="1400" noProof="0" dirty="0"/>
              <a:t>Hyperpermeabilität der Choroidea </a:t>
            </a:r>
            <a:r>
              <a:rPr lang="de-DE" sz="1400" noProof="0" dirty="0">
                <a:solidFill>
                  <a:srgbClr val="0000FF"/>
                </a:solidFill>
              </a:rPr>
              <a:t>(der Begriff </a:t>
            </a:r>
            <a:r>
              <a:rPr lang="de-DE" sz="1400" i="1" noProof="0" dirty="0">
                <a:solidFill>
                  <a:srgbClr val="0000FF"/>
                </a:solidFill>
              </a:rPr>
              <a:t>„Hyperpermeabilität der Choriokapillaris“ </a:t>
            </a:r>
            <a:r>
              <a:rPr lang="de-DE" sz="1400" noProof="0" dirty="0">
                <a:solidFill>
                  <a:srgbClr val="0000FF"/>
                </a:solidFill>
              </a:rPr>
              <a:t>ist ebenfalls korrekt und wird möglicherweise sogar bevorzugt)</a:t>
            </a:r>
          </a:p>
          <a:p>
            <a:endParaRPr lang="de-DE" sz="1400" i="1" noProof="0" dirty="0">
              <a:solidFill>
                <a:srgbClr val="000000"/>
              </a:solidFill>
            </a:endParaRPr>
          </a:p>
          <a:p>
            <a:r>
              <a:rPr lang="de-DE" sz="1400" i="1" noProof="0" dirty="0">
                <a:solidFill>
                  <a:srgbClr val="000000"/>
                </a:solidFill>
              </a:rPr>
              <a:t>Um es klar zu sagen: Ist MNV mit </a:t>
            </a:r>
            <a:r>
              <a:rPr lang="de-DE" sz="1400" i="1" dirty="0">
                <a:solidFill>
                  <a:srgbClr val="000000"/>
                </a:solidFill>
              </a:rPr>
              <a:t>ZSCR</a:t>
            </a:r>
            <a:r>
              <a:rPr lang="de-DE" sz="1400" i="1" noProof="0" dirty="0">
                <a:solidFill>
                  <a:srgbClr val="000000"/>
                </a:solidFill>
              </a:rPr>
              <a:t> assoziiert?</a:t>
            </a:r>
            <a:endParaRPr lang="de-DE" sz="1400" noProof="0" dirty="0">
              <a:solidFill>
                <a:srgbClr val="000000"/>
              </a:solidFill>
            </a:endParaRPr>
          </a:p>
          <a:p>
            <a:r>
              <a:rPr lang="de-DE" sz="1400" b="1" noProof="0" dirty="0">
                <a:solidFill>
                  <a:srgbClr val="000000"/>
                </a:solidFill>
              </a:rPr>
              <a:t>Ja </a:t>
            </a:r>
            <a:r>
              <a:rPr lang="de-DE" sz="1400" noProof="0" dirty="0">
                <a:solidFill>
                  <a:srgbClr val="000000"/>
                </a:solidFill>
              </a:rPr>
              <a:t>– sekundäre MNV kann bei </a:t>
            </a:r>
            <a:r>
              <a:rPr lang="de-DE" sz="1400" i="1" dirty="0">
                <a:solidFill>
                  <a:srgbClr val="000000"/>
                </a:solidFill>
              </a:rPr>
              <a:t>ZSCR</a:t>
            </a:r>
            <a:r>
              <a:rPr lang="de-DE" sz="1400" noProof="0" dirty="0">
                <a:solidFill>
                  <a:srgbClr val="000000"/>
                </a:solidFill>
              </a:rPr>
              <a:t> auftreten und tut dies auch, wenn auch selten</a:t>
            </a:r>
            <a:r>
              <a:rPr lang="de-DE" sz="1400" noProof="0" dirty="0">
                <a:solidFill>
                  <a:srgbClr val="0000FF"/>
                </a:solidFill>
              </a:rPr>
              <a:t>.        Das Wichtigste zum Mitnehmen: ZSCR kann sowohl MNV verursachen </a:t>
            </a:r>
            <a:r>
              <a:rPr lang="de-DE" sz="1400" b="1" i="1" noProof="0" dirty="0">
                <a:solidFill>
                  <a:srgbClr val="0000FF"/>
                </a:solidFill>
              </a:rPr>
              <a:t>als auch </a:t>
            </a:r>
            <a:r>
              <a:rPr lang="de-DE" sz="1400" noProof="0" dirty="0">
                <a:solidFill>
                  <a:srgbClr val="0000FF"/>
                </a:solidFill>
              </a:rPr>
              <a:t>als </a:t>
            </a:r>
            <a:r>
              <a:rPr lang="en-US" sz="1400" dirty="0">
                <a:solidFill>
                  <a:srgbClr val="0000FF"/>
                </a:solidFill>
              </a:rPr>
              <a:t>masquerade </a:t>
            </a:r>
            <a:r>
              <a:rPr lang="de-DE" sz="1400" noProof="0" dirty="0">
                <a:solidFill>
                  <a:srgbClr val="0000FF"/>
                </a:solidFill>
              </a:rPr>
              <a:t>auftreten.</a:t>
            </a:r>
            <a:endParaRPr lang="de-DE" sz="1400" noProof="0" dirty="0"/>
          </a:p>
          <a:p>
            <a:endParaRPr lang="de-DE" sz="1400" noProof="0" dirty="0"/>
          </a:p>
          <a:p>
            <a:r>
              <a:rPr lang="de-DE" sz="1400" i="1" noProof="0" dirty="0"/>
              <a:t>Für die </a:t>
            </a:r>
            <a:r>
              <a:rPr lang="de-DE" sz="1400" i="1" dirty="0"/>
              <a:t>ZSCR </a:t>
            </a:r>
            <a:r>
              <a:rPr lang="de-DE" sz="1400" i="1" noProof="0" dirty="0"/>
              <a:t>-Fälle, in denen keine MNV vorliegt: Welcher klinische Befund, der sowohl bei der feuchten AMD als auch bei </a:t>
            </a:r>
            <a:r>
              <a:rPr lang="de-DE" sz="1400" i="1" dirty="0"/>
              <a:t>ZSCR</a:t>
            </a:r>
            <a:r>
              <a:rPr lang="de-DE" sz="1400" i="1" noProof="0" dirty="0"/>
              <a:t> auftritt, ist für die Fehldiagnose verantwortlich?</a:t>
            </a:r>
            <a:endParaRPr lang="de-DE" sz="1400" noProof="0" dirty="0"/>
          </a:p>
          <a:p>
            <a:r>
              <a:rPr lang="de-DE" sz="1400" noProof="0" dirty="0"/>
              <a:t>Das Vorhandensein von SRF im OCT</a:t>
            </a:r>
          </a:p>
          <a:p>
            <a:endParaRPr lang="de-DE" sz="1400" i="1" noProof="0" dirty="0"/>
          </a:p>
          <a:p>
            <a:r>
              <a:rPr lang="de-DE" sz="1400" i="1" noProof="0" dirty="0"/>
              <a:t>Was unterscheidet das bei MNV im OCT sichtbare SRF von dem bei </a:t>
            </a:r>
            <a:r>
              <a:rPr lang="de-DE" sz="1400" i="1" dirty="0"/>
              <a:t>ZSCR</a:t>
            </a:r>
            <a:r>
              <a:rPr lang="de-DE" sz="1400" i="1" noProof="0" dirty="0"/>
              <a:t>?</a:t>
            </a:r>
          </a:p>
          <a:p>
            <a:r>
              <a:rPr lang="de-DE" sz="1400" noProof="0" dirty="0"/>
              <a:t>Bei MNV liegt in der Regel eine begleitende subretinale Blutung vor, während diese bei </a:t>
            </a:r>
            <a:r>
              <a:rPr lang="de-DE" sz="1400" i="1" dirty="0"/>
              <a:t>ZSCR</a:t>
            </a:r>
            <a:r>
              <a:rPr lang="de-DE" sz="1400" noProof="0" dirty="0"/>
              <a:t> (sofern keine sekundäre MNV vorliegt) nicht vorhanden ist</a:t>
            </a:r>
          </a:p>
        </p:txBody>
      </p:sp>
    </p:spTree>
    <p:extLst>
      <p:ext uri="{BB962C8B-B14F-4D97-AF65-F5344CB8AC3E}">
        <p14:creationId xmlns:p14="http://schemas.microsoft.com/office/powerpoint/2010/main" val="327711028"/>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DD1951B-C5D1-4716-8336-C50DC680D9D6}"/>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291</a:t>
            </a:fld>
            <a:endParaRPr lang="de-DE" noProof="0" dirty="0"/>
          </a:p>
        </p:txBody>
      </p:sp>
      <p:sp>
        <p:nvSpPr>
          <p:cNvPr id="7" name="TextBox 6">
            <a:extLst>
              <a:ext uri="{FF2B5EF4-FFF2-40B4-BE49-F238E27FC236}">
                <a16:creationId xmlns:a16="http://schemas.microsoft.com/office/drawing/2014/main" id="{BE3C13EC-EF5C-4391-8EBB-742E58628898}"/>
              </a:ext>
            </a:extLst>
          </p:cNvPr>
          <p:cNvSpPr txBox="1"/>
          <p:nvPr/>
        </p:nvSpPr>
        <p:spPr>
          <a:xfrm>
            <a:off x="4419600" y="6172200"/>
            <a:ext cx="184731" cy="369332"/>
          </a:xfrm>
          <a:prstGeom prst="rect">
            <a:avLst/>
          </a:prstGeom>
          <a:noFill/>
        </p:spPr>
        <p:txBody>
          <a:bodyPr wrap="none" rtlCol="0">
            <a:spAutoFit/>
          </a:bodyPr>
          <a:lstStyle/>
          <a:p>
            <a:endParaRPr lang="de-DE" noProof="0" dirty="0"/>
          </a:p>
        </p:txBody>
      </p:sp>
      <p:pic>
        <p:nvPicPr>
          <p:cNvPr id="9" name="Picture 8">
            <a:extLst>
              <a:ext uri="{FF2B5EF4-FFF2-40B4-BE49-F238E27FC236}">
                <a16:creationId xmlns:a16="http://schemas.microsoft.com/office/drawing/2014/main" id="{12D78656-4348-4019-AAF6-98B63B1C1D6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81000" y="1954113"/>
            <a:ext cx="3880086" cy="2949773"/>
          </a:xfrm>
          <a:prstGeom prst="rect">
            <a:avLst/>
          </a:prstGeom>
        </p:spPr>
      </p:pic>
      <p:sp>
        <p:nvSpPr>
          <p:cNvPr id="10" name="TextBox 9">
            <a:extLst>
              <a:ext uri="{FF2B5EF4-FFF2-40B4-BE49-F238E27FC236}">
                <a16:creationId xmlns:a16="http://schemas.microsoft.com/office/drawing/2014/main" id="{12440C57-1E72-4273-8BD2-8DA557D28689}"/>
              </a:ext>
            </a:extLst>
          </p:cNvPr>
          <p:cNvSpPr txBox="1"/>
          <p:nvPr/>
        </p:nvSpPr>
        <p:spPr>
          <a:xfrm>
            <a:off x="387114" y="5029200"/>
            <a:ext cx="3880086" cy="518091"/>
          </a:xfrm>
          <a:prstGeom prst="rect">
            <a:avLst/>
          </a:prstGeom>
          <a:noFill/>
        </p:spPr>
        <p:txBody>
          <a:bodyPr wrap="square" lIns="25400" tIns="12700" rIns="25400" bIns="12700" rtlCol="0">
            <a:spAutoFit/>
          </a:bodyPr>
          <a:lstStyle/>
          <a:p>
            <a:r>
              <a:rPr lang="de-DE" sz="1600" b="1" i="0" noProof="0" dirty="0">
                <a:effectLst/>
                <a:latin typeface="+mn-lt"/>
              </a:rPr>
              <a:t>AMD</a:t>
            </a:r>
            <a:r>
              <a:rPr lang="de-DE" sz="1600" b="0" i="0" noProof="0" dirty="0">
                <a:effectLst/>
                <a:latin typeface="+mn-lt"/>
              </a:rPr>
              <a:t>: PED (</a:t>
            </a:r>
            <a:r>
              <a:rPr lang="de-DE" sz="1600" b="0" i="0" noProof="0" dirty="0">
                <a:effectLst/>
                <a:latin typeface="Symbol" panose="05050102010706020507" pitchFamily="18" charset="2"/>
              </a:rPr>
              <a:t>D</a:t>
            </a:r>
            <a:r>
              <a:rPr lang="de-DE" sz="1600" b="0" i="0" noProof="0" dirty="0">
                <a:effectLst/>
                <a:latin typeface="+mn-lt"/>
              </a:rPr>
              <a:t>) und SRF (↓) sowie subretinale Blutung (*)</a:t>
            </a:r>
            <a:endParaRPr lang="de-DE" sz="2000" noProof="0" dirty="0">
              <a:latin typeface="+mn-lt"/>
            </a:endParaRPr>
          </a:p>
        </p:txBody>
      </p:sp>
      <p:pic>
        <p:nvPicPr>
          <p:cNvPr id="14" name="Picture 13">
            <a:extLst>
              <a:ext uri="{FF2B5EF4-FFF2-40B4-BE49-F238E27FC236}">
                <a16:creationId xmlns:a16="http://schemas.microsoft.com/office/drawing/2014/main" id="{80819308-9E55-456A-AAA9-8B75ABB15F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82914" y="1964427"/>
            <a:ext cx="3880086" cy="2939459"/>
          </a:xfrm>
          <a:prstGeom prst="rect">
            <a:avLst/>
          </a:prstGeom>
        </p:spPr>
      </p:pic>
      <p:sp>
        <p:nvSpPr>
          <p:cNvPr id="15" name="TextBox 14">
            <a:extLst>
              <a:ext uri="{FF2B5EF4-FFF2-40B4-BE49-F238E27FC236}">
                <a16:creationId xmlns:a16="http://schemas.microsoft.com/office/drawing/2014/main" id="{58CA3469-96EE-4A56-AB81-96E0D5AB2A27}"/>
              </a:ext>
            </a:extLst>
          </p:cNvPr>
          <p:cNvSpPr txBox="1"/>
          <p:nvPr/>
        </p:nvSpPr>
        <p:spPr>
          <a:xfrm>
            <a:off x="4882914" y="5030298"/>
            <a:ext cx="3880086" cy="271869"/>
          </a:xfrm>
          <a:prstGeom prst="rect">
            <a:avLst/>
          </a:prstGeom>
          <a:noFill/>
        </p:spPr>
        <p:txBody>
          <a:bodyPr wrap="square" lIns="25400" tIns="12700" rIns="25400" bIns="12700" rtlCol="0">
            <a:spAutoFit/>
          </a:bodyPr>
          <a:lstStyle/>
          <a:p>
            <a:r>
              <a:rPr lang="de-DE" sz="1600" b="1" i="0" noProof="0" dirty="0">
                <a:effectLst/>
                <a:latin typeface="+mn-lt"/>
              </a:rPr>
              <a:t>CSC</a:t>
            </a:r>
            <a:r>
              <a:rPr lang="de-DE" sz="1600" b="0" i="0" noProof="0" dirty="0">
                <a:effectLst/>
                <a:latin typeface="+mn-lt"/>
              </a:rPr>
              <a:t>: PED und SRF, jedoch keine Blutung</a:t>
            </a:r>
            <a:endParaRPr lang="de-DE" sz="2000" noProof="0" dirty="0">
              <a:latin typeface="+mn-lt"/>
            </a:endParaRPr>
          </a:p>
        </p:txBody>
      </p:sp>
      <p:sp>
        <p:nvSpPr>
          <p:cNvPr id="16" name="TextBox 15">
            <a:extLst>
              <a:ext uri="{FF2B5EF4-FFF2-40B4-BE49-F238E27FC236}">
                <a16:creationId xmlns:a16="http://schemas.microsoft.com/office/drawing/2014/main" id="{7DDBA460-6E2D-493B-84C1-BDC202CE2D9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401682237"/>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238955-EFDA-496E-8F37-ECFD0CEC0028}"/>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7360C1BC-4874-32E5-F1CF-09EAB7AF3E0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56C2E81-BFC2-8536-A7BF-8B3BA4F3C7C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292</a:t>
            </a:fld>
            <a:endParaRPr lang="de-DE" noProof="0" dirty="0"/>
          </a:p>
        </p:txBody>
      </p:sp>
      <p:sp>
        <p:nvSpPr>
          <p:cNvPr id="5" name="TextBox 4">
            <a:extLst>
              <a:ext uri="{FF2B5EF4-FFF2-40B4-BE49-F238E27FC236}">
                <a16:creationId xmlns:a16="http://schemas.microsoft.com/office/drawing/2014/main" id="{17D7C174-657A-F7F2-E631-205D2127D8E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851FAD7E-96E6-CC5D-4A27-A109DB2CDE40}"/>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189AD55D-28C5-F051-4B8B-9EB60EB9EB6D}"/>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solidFill>
                  <a:schemeClr val="bg1">
                    <a:lumMod val="75000"/>
                  </a:schemeClr>
                </a:solidFill>
              </a:rPr>
              <a:t>Kurz gesagt, was ist die zugrunde liegende Ursache der ZS</a:t>
            </a:r>
            <a:r>
              <a:rPr lang="de-DE" sz="1400" i="1" dirty="0">
                <a:solidFill>
                  <a:schemeClr val="bg1">
                    <a:lumMod val="75000"/>
                  </a:schemeClr>
                </a:solidFill>
              </a:rPr>
              <a:t>CR</a:t>
            </a:r>
            <a:r>
              <a:rPr lang="de-DE" sz="1400" i="1" noProof="0" dirty="0">
                <a:solidFill>
                  <a:schemeClr val="bg1">
                    <a:lumMod val="75000"/>
                  </a:schemeClr>
                </a:solidFill>
              </a:rPr>
              <a:t>?</a:t>
            </a:r>
          </a:p>
          <a:p>
            <a:r>
              <a:rPr lang="de-DE" sz="1400" noProof="0" dirty="0">
                <a:solidFill>
                  <a:schemeClr val="bg1">
                    <a:lumMod val="75000"/>
                  </a:schemeClr>
                </a:solidFill>
              </a:rPr>
              <a:t>Hyperpermeabilität der Choroidea (der Begriff </a:t>
            </a:r>
            <a:r>
              <a:rPr lang="de-DE" sz="1400" i="1" noProof="0" dirty="0">
                <a:solidFill>
                  <a:schemeClr val="bg1">
                    <a:lumMod val="75000"/>
                  </a:schemeClr>
                </a:solidFill>
              </a:rPr>
              <a:t>„Hyperpermeabilität der Choriokapillaris“ </a:t>
            </a:r>
            <a:r>
              <a:rPr lang="de-DE" sz="1400" noProof="0" dirty="0">
                <a:solidFill>
                  <a:schemeClr val="bg1">
                    <a:lumMod val="75000"/>
                  </a:schemeClr>
                </a:solidFill>
              </a:rPr>
              <a:t>ist ebenfalls korrekt und wird möglicherweise sogar bevorzugt)</a:t>
            </a:r>
          </a:p>
          <a:p>
            <a:endParaRPr lang="de-DE" sz="1400" i="1" noProof="0" dirty="0">
              <a:solidFill>
                <a:schemeClr val="bg1">
                  <a:lumMod val="75000"/>
                </a:schemeClr>
              </a:solidFill>
            </a:endParaRPr>
          </a:p>
          <a:p>
            <a:r>
              <a:rPr lang="de-DE" sz="1400" i="1" noProof="0" dirty="0">
                <a:solidFill>
                  <a:schemeClr val="bg1">
                    <a:lumMod val="75000"/>
                  </a:schemeClr>
                </a:solidFill>
              </a:rPr>
              <a:t>Um es klar zu sagen: Ist MNV mit </a:t>
            </a:r>
            <a:r>
              <a:rPr lang="de-DE" sz="1400" i="1" dirty="0">
                <a:solidFill>
                  <a:schemeClr val="bg1">
                    <a:lumMod val="75000"/>
                  </a:schemeClr>
                </a:solidFill>
              </a:rPr>
              <a:t>ZSCR</a:t>
            </a:r>
            <a:r>
              <a:rPr lang="de-DE" sz="1400" i="1" noProof="0" dirty="0">
                <a:solidFill>
                  <a:schemeClr val="bg1">
                    <a:lumMod val="75000"/>
                  </a:schemeClr>
                </a:solidFill>
              </a:rPr>
              <a:t> assoziiert?</a:t>
            </a:r>
            <a:endParaRPr lang="de-DE" sz="1400" noProof="0" dirty="0">
              <a:solidFill>
                <a:schemeClr val="bg1">
                  <a:lumMod val="75000"/>
                </a:schemeClr>
              </a:solidFill>
            </a:endParaRPr>
          </a:p>
          <a:p>
            <a:r>
              <a:rPr lang="de-DE" sz="1400" b="1" noProof="0" dirty="0">
                <a:solidFill>
                  <a:schemeClr val="bg1">
                    <a:lumMod val="75000"/>
                  </a:schemeClr>
                </a:solidFill>
              </a:rPr>
              <a:t>Ja </a:t>
            </a:r>
            <a:r>
              <a:rPr lang="de-DE" sz="1400" noProof="0" dirty="0">
                <a:solidFill>
                  <a:schemeClr val="bg1">
                    <a:lumMod val="75000"/>
                  </a:schemeClr>
                </a:solidFill>
              </a:rPr>
              <a:t>– sekundäre MNV kann bei </a:t>
            </a:r>
            <a:r>
              <a:rPr lang="de-DE" sz="1400" i="1" dirty="0">
                <a:solidFill>
                  <a:schemeClr val="bg1">
                    <a:lumMod val="75000"/>
                  </a:schemeClr>
                </a:solidFill>
              </a:rPr>
              <a:t>ZSCR</a:t>
            </a:r>
            <a:r>
              <a:rPr lang="de-DE" sz="1400" noProof="0" dirty="0">
                <a:solidFill>
                  <a:schemeClr val="bg1">
                    <a:lumMod val="75000"/>
                  </a:schemeClr>
                </a:solidFill>
              </a:rPr>
              <a:t> auftreten und tut dies auch, wenn auch selten.        Das Wichtigste zum Mitnehmen: ZSCR kann sowohl MNV verursachen </a:t>
            </a:r>
            <a:r>
              <a:rPr lang="de-DE" sz="1400" b="1" i="1" noProof="0" dirty="0">
                <a:solidFill>
                  <a:schemeClr val="bg1">
                    <a:lumMod val="75000"/>
                  </a:schemeClr>
                </a:solidFill>
              </a:rPr>
              <a:t>als auch </a:t>
            </a:r>
            <a:r>
              <a:rPr lang="de-DE" sz="1400" noProof="0" dirty="0">
                <a:solidFill>
                  <a:schemeClr val="bg1">
                    <a:lumMod val="75000"/>
                  </a:schemeClr>
                </a:solidFill>
              </a:rPr>
              <a:t>als </a:t>
            </a:r>
            <a:r>
              <a:rPr lang="en-US" sz="1400" dirty="0">
                <a:solidFill>
                  <a:schemeClr val="bg1">
                    <a:lumMod val="75000"/>
                  </a:schemeClr>
                </a:solidFill>
              </a:rPr>
              <a:t>masquerade </a:t>
            </a:r>
            <a:r>
              <a:rPr lang="de-DE" sz="1400" noProof="0" dirty="0">
                <a:solidFill>
                  <a:schemeClr val="bg1">
                    <a:lumMod val="75000"/>
                  </a:schemeClr>
                </a:solidFill>
              </a:rPr>
              <a:t>auftreten.</a:t>
            </a:r>
          </a:p>
          <a:p>
            <a:endParaRPr lang="de-DE" sz="1400" noProof="0" dirty="0">
              <a:solidFill>
                <a:schemeClr val="bg1">
                  <a:lumMod val="75000"/>
                </a:schemeClr>
              </a:solidFill>
            </a:endParaRPr>
          </a:p>
          <a:p>
            <a:r>
              <a:rPr lang="de-DE" sz="1400" i="1" noProof="0" dirty="0">
                <a:solidFill>
                  <a:schemeClr val="bg1">
                    <a:lumMod val="75000"/>
                  </a:schemeClr>
                </a:solidFill>
              </a:rPr>
              <a:t>Für die </a:t>
            </a:r>
            <a:r>
              <a:rPr lang="de-DE" sz="1400" i="1" dirty="0">
                <a:solidFill>
                  <a:schemeClr val="bg1">
                    <a:lumMod val="75000"/>
                  </a:schemeClr>
                </a:solidFill>
              </a:rPr>
              <a:t>ZSCR </a:t>
            </a:r>
            <a:r>
              <a:rPr lang="de-DE" sz="1400" i="1" noProof="0" dirty="0">
                <a:solidFill>
                  <a:schemeClr val="bg1">
                    <a:lumMod val="75000"/>
                  </a:schemeClr>
                </a:solidFill>
              </a:rPr>
              <a:t>-Fälle, in denen keine MNV vorliegt: Welcher klinische Befund, der sowohl bei der feuchten AMD als auch bei </a:t>
            </a:r>
            <a:r>
              <a:rPr lang="de-DE" sz="1400" i="1" dirty="0">
                <a:solidFill>
                  <a:schemeClr val="bg1">
                    <a:lumMod val="75000"/>
                  </a:schemeClr>
                </a:solidFill>
              </a:rPr>
              <a:t>ZSCR</a:t>
            </a:r>
            <a:r>
              <a:rPr lang="de-DE" sz="1400" i="1" noProof="0" dirty="0">
                <a:solidFill>
                  <a:schemeClr val="bg1">
                    <a:lumMod val="75000"/>
                  </a:schemeClr>
                </a:solidFill>
              </a:rPr>
              <a:t> auftritt, ist für die Fehldiagnose verantwortlich?</a:t>
            </a:r>
            <a:endParaRPr lang="de-DE" sz="1400" noProof="0" dirty="0">
              <a:solidFill>
                <a:schemeClr val="bg1">
                  <a:lumMod val="75000"/>
                </a:schemeClr>
              </a:solidFill>
            </a:endParaRPr>
          </a:p>
          <a:p>
            <a:r>
              <a:rPr lang="de-DE" sz="1400" noProof="0" dirty="0">
                <a:solidFill>
                  <a:schemeClr val="bg1">
                    <a:lumMod val="75000"/>
                  </a:schemeClr>
                </a:solidFill>
              </a:rPr>
              <a:t>Das Vorhandensein von SRF im OCT</a:t>
            </a:r>
          </a:p>
          <a:p>
            <a:endParaRPr lang="de-DE" sz="1400" i="1" noProof="0" dirty="0">
              <a:solidFill>
                <a:schemeClr val="bg1">
                  <a:lumMod val="75000"/>
                </a:schemeClr>
              </a:solidFill>
            </a:endParaRPr>
          </a:p>
          <a:p>
            <a:r>
              <a:rPr lang="de-DE" sz="1400" i="1" noProof="0" dirty="0">
                <a:solidFill>
                  <a:schemeClr val="bg1">
                    <a:lumMod val="75000"/>
                  </a:schemeClr>
                </a:solidFill>
              </a:rPr>
              <a:t>Was unterscheidet das bei MNV im OCT sichtbare SRF von dem bei </a:t>
            </a:r>
            <a:r>
              <a:rPr lang="de-DE" sz="1400" i="1" dirty="0">
                <a:solidFill>
                  <a:schemeClr val="bg1">
                    <a:lumMod val="75000"/>
                  </a:schemeClr>
                </a:solidFill>
              </a:rPr>
              <a:t>ZSCR</a:t>
            </a:r>
            <a:r>
              <a:rPr lang="de-DE" sz="1400" i="1" noProof="0" dirty="0">
                <a:solidFill>
                  <a:schemeClr val="bg1">
                    <a:lumMod val="75000"/>
                  </a:schemeClr>
                </a:solidFill>
              </a:rPr>
              <a:t>?</a:t>
            </a:r>
          </a:p>
          <a:p>
            <a:r>
              <a:rPr lang="de-DE" sz="1400" noProof="0" dirty="0">
                <a:solidFill>
                  <a:schemeClr val="bg1">
                    <a:lumMod val="75000"/>
                  </a:schemeClr>
                </a:solidFill>
              </a:rPr>
              <a:t>Bei MNV liegt in der Regel eine begleitende subretinale Blutung vor, während diese bei </a:t>
            </a:r>
            <a:r>
              <a:rPr lang="de-DE" sz="1400" i="1" dirty="0">
                <a:solidFill>
                  <a:schemeClr val="bg1">
                    <a:lumMod val="75000"/>
                  </a:schemeClr>
                </a:solidFill>
              </a:rPr>
              <a:t>ZSCR</a:t>
            </a:r>
            <a:r>
              <a:rPr lang="de-DE" sz="1400" noProof="0" dirty="0">
                <a:solidFill>
                  <a:schemeClr val="bg1">
                    <a:lumMod val="75000"/>
                  </a:schemeClr>
                </a:solidFill>
              </a:rPr>
              <a:t> (sofern keine sekundäre MNV vorliegt) nicht vorhanden ist</a:t>
            </a:r>
          </a:p>
        </p:txBody>
      </p:sp>
      <p:sp>
        <p:nvSpPr>
          <p:cNvPr id="4" name="Rectangle 1">
            <a:extLst>
              <a:ext uri="{FF2B5EF4-FFF2-40B4-BE49-F238E27FC236}">
                <a16:creationId xmlns:a16="http://schemas.microsoft.com/office/drawing/2014/main" id="{89C1754D-C11F-51A7-8082-38E934A7705F}"/>
              </a:ext>
            </a:extLst>
          </p:cNvPr>
          <p:cNvSpPr/>
          <p:nvPr/>
        </p:nvSpPr>
        <p:spPr>
          <a:xfrm>
            <a:off x="4648200" y="4724400"/>
            <a:ext cx="15240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Wörter</a:t>
            </a:r>
          </a:p>
        </p:txBody>
      </p:sp>
      <p:sp>
        <p:nvSpPr>
          <p:cNvPr id="6" name="TextBox 7">
            <a:extLst>
              <a:ext uri="{FF2B5EF4-FFF2-40B4-BE49-F238E27FC236}">
                <a16:creationId xmlns:a16="http://schemas.microsoft.com/office/drawing/2014/main" id="{112FDE27-A793-3B02-5107-F45D5ACB7572}"/>
              </a:ext>
            </a:extLst>
          </p:cNvPr>
          <p:cNvSpPr txBox="1"/>
          <p:nvPr/>
        </p:nvSpPr>
        <p:spPr>
          <a:xfrm>
            <a:off x="1157907" y="3247549"/>
            <a:ext cx="7147893" cy="1964640"/>
          </a:xfrm>
          <a:prstGeom prst="rect">
            <a:avLst/>
          </a:prstGeom>
          <a:solidFill>
            <a:srgbClr val="CCFFCC"/>
          </a:solidFill>
        </p:spPr>
        <p:txBody>
          <a:bodyPr wrap="square" lIns="25400" tIns="12700" rIns="25400" bIns="12700" rtlCol="0">
            <a:spAutoFit/>
          </a:bodyPr>
          <a:lstStyle/>
          <a:p>
            <a:r>
              <a:rPr lang="de-DE" sz="1400" i="1" noProof="0" dirty="0">
                <a:solidFill>
                  <a:srgbClr val="0000FF"/>
                </a:solidFill>
              </a:rPr>
              <a:t>Es gibt einen weiteren wichtigen OCT-Befund, der ZSCR von AMD unterscheidet – welcher ist das?</a:t>
            </a:r>
            <a:endParaRPr lang="de-DE" sz="1400" i="1" noProof="0" dirty="0">
              <a:solidFill>
                <a:srgbClr val="CCFFCC"/>
              </a:solidFill>
            </a:endParaRPr>
          </a:p>
          <a:p>
            <a:r>
              <a:rPr lang="de-DE" sz="1400" noProof="0" dirty="0">
                <a:solidFill>
                  <a:srgbClr val="CCFFCC"/>
                </a:solidFill>
              </a:rPr>
              <a:t>Die Dicke der Aderhaut. Sie ist bei AMD tendenziell normal oder verdünnt, bei ZSCR hingegen verdickt.</a:t>
            </a:r>
          </a:p>
          <a:p>
            <a:endParaRPr lang="de-DE" sz="1400" noProof="0" dirty="0">
              <a:solidFill>
                <a:srgbClr val="CCFFCC"/>
              </a:solidFill>
            </a:endParaRPr>
          </a:p>
          <a:p>
            <a:r>
              <a:rPr lang="de-DE" sz="1400" i="1" noProof="0" dirty="0">
                <a:solidFill>
                  <a:srgbClr val="CCFFCC"/>
                </a:solidFill>
              </a:rPr>
              <a:t>Die Aderhautdicke lässt sich bei der spektralen Domänen-OCT (SD-OCT) möglicherweise nicht ohne Weiteres interpretieren. Welche OCT-Methode wird zur Beurteilung der Aderhaut bevorzugt?</a:t>
            </a:r>
          </a:p>
          <a:p>
            <a:r>
              <a:rPr lang="de-DE" sz="1400" noProof="0" dirty="0">
                <a:solidFill>
                  <a:srgbClr val="CCFFCC"/>
                </a:solidFill>
              </a:rPr>
              <a:t>OCT mit erweiterter Tiefenauflösung (EDI-OCT)</a:t>
            </a:r>
          </a:p>
        </p:txBody>
      </p:sp>
    </p:spTree>
    <p:extLst>
      <p:ext uri="{BB962C8B-B14F-4D97-AF65-F5344CB8AC3E}">
        <p14:creationId xmlns:p14="http://schemas.microsoft.com/office/powerpoint/2010/main" val="3493936942"/>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AAA60D-EFBD-0E19-FB99-9C0CF6029B0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A6AD3E6-DB83-9E96-0189-9FB7CC0DD9E6}"/>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41E924A-006D-06DA-3054-21E8902B9E4D}"/>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293</a:t>
            </a:fld>
            <a:endParaRPr lang="de-DE" noProof="0" dirty="0"/>
          </a:p>
        </p:txBody>
      </p:sp>
      <p:sp>
        <p:nvSpPr>
          <p:cNvPr id="5" name="TextBox 4">
            <a:extLst>
              <a:ext uri="{FF2B5EF4-FFF2-40B4-BE49-F238E27FC236}">
                <a16:creationId xmlns:a16="http://schemas.microsoft.com/office/drawing/2014/main" id="{D86D6418-A93B-C3C5-01C9-A5E6BC27D57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3FDEA6A3-F491-C7FA-7267-A04CD9F51D61}"/>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E9483800-FAD9-FF4C-6D5E-22D9A7B51780}"/>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solidFill>
                  <a:schemeClr val="bg1">
                    <a:lumMod val="75000"/>
                  </a:schemeClr>
                </a:solidFill>
              </a:rPr>
              <a:t>Kurz gesagt, was ist die zugrunde liegende Ursache der ZS</a:t>
            </a:r>
            <a:r>
              <a:rPr lang="de-DE" sz="1400" i="1" dirty="0">
                <a:solidFill>
                  <a:schemeClr val="bg1">
                    <a:lumMod val="75000"/>
                  </a:schemeClr>
                </a:solidFill>
              </a:rPr>
              <a:t>CR</a:t>
            </a:r>
            <a:r>
              <a:rPr lang="de-DE" sz="1400" i="1" noProof="0" dirty="0">
                <a:solidFill>
                  <a:schemeClr val="bg1">
                    <a:lumMod val="75000"/>
                  </a:schemeClr>
                </a:solidFill>
              </a:rPr>
              <a:t>?</a:t>
            </a:r>
          </a:p>
          <a:p>
            <a:r>
              <a:rPr lang="de-DE" sz="1400" noProof="0" dirty="0">
                <a:solidFill>
                  <a:schemeClr val="bg1">
                    <a:lumMod val="75000"/>
                  </a:schemeClr>
                </a:solidFill>
              </a:rPr>
              <a:t>Hyperpermeabilität der Choroidea (der Begriff </a:t>
            </a:r>
            <a:r>
              <a:rPr lang="de-DE" sz="1400" i="1" noProof="0" dirty="0">
                <a:solidFill>
                  <a:schemeClr val="bg1">
                    <a:lumMod val="75000"/>
                  </a:schemeClr>
                </a:solidFill>
              </a:rPr>
              <a:t>„Hyperpermeabilität der Choriokapillaris“ </a:t>
            </a:r>
            <a:r>
              <a:rPr lang="de-DE" sz="1400" noProof="0" dirty="0">
                <a:solidFill>
                  <a:schemeClr val="bg1">
                    <a:lumMod val="75000"/>
                  </a:schemeClr>
                </a:solidFill>
              </a:rPr>
              <a:t>ist ebenfalls korrekt und wird möglicherweise sogar bevorzugt)</a:t>
            </a:r>
          </a:p>
          <a:p>
            <a:endParaRPr lang="de-DE" sz="1400" i="1" noProof="0" dirty="0">
              <a:solidFill>
                <a:schemeClr val="bg1">
                  <a:lumMod val="75000"/>
                </a:schemeClr>
              </a:solidFill>
            </a:endParaRPr>
          </a:p>
          <a:p>
            <a:r>
              <a:rPr lang="de-DE" sz="1400" i="1" noProof="0" dirty="0">
                <a:solidFill>
                  <a:schemeClr val="bg1">
                    <a:lumMod val="75000"/>
                  </a:schemeClr>
                </a:solidFill>
              </a:rPr>
              <a:t>Um es klar zu sagen: Ist MNV mit </a:t>
            </a:r>
            <a:r>
              <a:rPr lang="de-DE" sz="1400" i="1" dirty="0">
                <a:solidFill>
                  <a:schemeClr val="bg1">
                    <a:lumMod val="75000"/>
                  </a:schemeClr>
                </a:solidFill>
              </a:rPr>
              <a:t>ZSCR</a:t>
            </a:r>
            <a:r>
              <a:rPr lang="de-DE" sz="1400" i="1" noProof="0" dirty="0">
                <a:solidFill>
                  <a:schemeClr val="bg1">
                    <a:lumMod val="75000"/>
                  </a:schemeClr>
                </a:solidFill>
              </a:rPr>
              <a:t> assoziiert?</a:t>
            </a:r>
            <a:endParaRPr lang="de-DE" sz="1400" noProof="0" dirty="0">
              <a:solidFill>
                <a:schemeClr val="bg1">
                  <a:lumMod val="75000"/>
                </a:schemeClr>
              </a:solidFill>
            </a:endParaRPr>
          </a:p>
          <a:p>
            <a:r>
              <a:rPr lang="de-DE" sz="1400" b="1" noProof="0" dirty="0">
                <a:solidFill>
                  <a:schemeClr val="bg1">
                    <a:lumMod val="75000"/>
                  </a:schemeClr>
                </a:solidFill>
              </a:rPr>
              <a:t>Ja </a:t>
            </a:r>
            <a:r>
              <a:rPr lang="de-DE" sz="1400" noProof="0" dirty="0">
                <a:solidFill>
                  <a:schemeClr val="bg1">
                    <a:lumMod val="75000"/>
                  </a:schemeClr>
                </a:solidFill>
              </a:rPr>
              <a:t>– sekundäre MNV kann bei </a:t>
            </a:r>
            <a:r>
              <a:rPr lang="de-DE" sz="1400" i="1" dirty="0">
                <a:solidFill>
                  <a:schemeClr val="bg1">
                    <a:lumMod val="75000"/>
                  </a:schemeClr>
                </a:solidFill>
              </a:rPr>
              <a:t>ZSCR</a:t>
            </a:r>
            <a:r>
              <a:rPr lang="de-DE" sz="1400" noProof="0" dirty="0">
                <a:solidFill>
                  <a:schemeClr val="bg1">
                    <a:lumMod val="75000"/>
                  </a:schemeClr>
                </a:solidFill>
              </a:rPr>
              <a:t> auftreten und tut dies auch, wenn auch selten.        Das Wichtigste zum Mitnehmen: ZSCR kann sowohl MNV verursachen </a:t>
            </a:r>
            <a:r>
              <a:rPr lang="de-DE" sz="1400" b="1" i="1" noProof="0" dirty="0">
                <a:solidFill>
                  <a:schemeClr val="bg1">
                    <a:lumMod val="75000"/>
                  </a:schemeClr>
                </a:solidFill>
              </a:rPr>
              <a:t>als auch </a:t>
            </a:r>
            <a:r>
              <a:rPr lang="de-DE" sz="1400" noProof="0" dirty="0">
                <a:solidFill>
                  <a:schemeClr val="bg1">
                    <a:lumMod val="75000"/>
                  </a:schemeClr>
                </a:solidFill>
              </a:rPr>
              <a:t>als </a:t>
            </a:r>
            <a:r>
              <a:rPr lang="en-US" sz="1400" dirty="0">
                <a:solidFill>
                  <a:schemeClr val="bg1">
                    <a:lumMod val="75000"/>
                  </a:schemeClr>
                </a:solidFill>
              </a:rPr>
              <a:t>masquerade </a:t>
            </a:r>
            <a:r>
              <a:rPr lang="de-DE" sz="1400" noProof="0" dirty="0">
                <a:solidFill>
                  <a:schemeClr val="bg1">
                    <a:lumMod val="75000"/>
                  </a:schemeClr>
                </a:solidFill>
              </a:rPr>
              <a:t>auftreten.</a:t>
            </a:r>
          </a:p>
          <a:p>
            <a:endParaRPr lang="de-DE" sz="1400" noProof="0" dirty="0">
              <a:solidFill>
                <a:schemeClr val="bg1">
                  <a:lumMod val="75000"/>
                </a:schemeClr>
              </a:solidFill>
            </a:endParaRPr>
          </a:p>
          <a:p>
            <a:r>
              <a:rPr lang="de-DE" sz="1400" i="1" noProof="0" dirty="0">
                <a:solidFill>
                  <a:schemeClr val="bg1">
                    <a:lumMod val="75000"/>
                  </a:schemeClr>
                </a:solidFill>
              </a:rPr>
              <a:t>Für die </a:t>
            </a:r>
            <a:r>
              <a:rPr lang="de-DE" sz="1400" i="1" dirty="0">
                <a:solidFill>
                  <a:schemeClr val="bg1">
                    <a:lumMod val="75000"/>
                  </a:schemeClr>
                </a:solidFill>
              </a:rPr>
              <a:t>ZSCR </a:t>
            </a:r>
            <a:r>
              <a:rPr lang="de-DE" sz="1400" i="1" noProof="0" dirty="0">
                <a:solidFill>
                  <a:schemeClr val="bg1">
                    <a:lumMod val="75000"/>
                  </a:schemeClr>
                </a:solidFill>
              </a:rPr>
              <a:t>-Fälle, in denen keine MNV vorliegt: Welcher klinische Befund, der sowohl bei der feuchten AMD als auch bei </a:t>
            </a:r>
            <a:r>
              <a:rPr lang="de-DE" sz="1400" i="1" dirty="0">
                <a:solidFill>
                  <a:schemeClr val="bg1">
                    <a:lumMod val="75000"/>
                  </a:schemeClr>
                </a:solidFill>
              </a:rPr>
              <a:t>ZSCR</a:t>
            </a:r>
            <a:r>
              <a:rPr lang="de-DE" sz="1400" i="1" noProof="0" dirty="0">
                <a:solidFill>
                  <a:schemeClr val="bg1">
                    <a:lumMod val="75000"/>
                  </a:schemeClr>
                </a:solidFill>
              </a:rPr>
              <a:t> auftritt, ist für die Fehldiagnose verantwortlich?</a:t>
            </a:r>
            <a:endParaRPr lang="de-DE" sz="1400" noProof="0" dirty="0">
              <a:solidFill>
                <a:schemeClr val="bg1">
                  <a:lumMod val="75000"/>
                </a:schemeClr>
              </a:solidFill>
            </a:endParaRPr>
          </a:p>
          <a:p>
            <a:r>
              <a:rPr lang="de-DE" sz="1400" noProof="0" dirty="0">
                <a:solidFill>
                  <a:schemeClr val="bg1">
                    <a:lumMod val="75000"/>
                  </a:schemeClr>
                </a:solidFill>
              </a:rPr>
              <a:t>Das Vorhandensein von SRF im OCT</a:t>
            </a:r>
          </a:p>
          <a:p>
            <a:endParaRPr lang="de-DE" sz="1400" i="1" noProof="0" dirty="0">
              <a:solidFill>
                <a:schemeClr val="bg1">
                  <a:lumMod val="75000"/>
                </a:schemeClr>
              </a:solidFill>
            </a:endParaRPr>
          </a:p>
          <a:p>
            <a:r>
              <a:rPr lang="de-DE" sz="1400" i="1" noProof="0" dirty="0">
                <a:solidFill>
                  <a:schemeClr val="bg1">
                    <a:lumMod val="75000"/>
                  </a:schemeClr>
                </a:solidFill>
              </a:rPr>
              <a:t>Was unterscheidet das bei MNV im OCT sichtbare SRF von dem bei </a:t>
            </a:r>
            <a:r>
              <a:rPr lang="de-DE" sz="1400" i="1" dirty="0">
                <a:solidFill>
                  <a:schemeClr val="bg1">
                    <a:lumMod val="75000"/>
                  </a:schemeClr>
                </a:solidFill>
              </a:rPr>
              <a:t>ZSCR</a:t>
            </a:r>
            <a:r>
              <a:rPr lang="de-DE" sz="1400" i="1" noProof="0" dirty="0">
                <a:solidFill>
                  <a:schemeClr val="bg1">
                    <a:lumMod val="75000"/>
                  </a:schemeClr>
                </a:solidFill>
              </a:rPr>
              <a:t>?</a:t>
            </a:r>
          </a:p>
          <a:p>
            <a:r>
              <a:rPr lang="de-DE" sz="1400" noProof="0" dirty="0">
                <a:solidFill>
                  <a:schemeClr val="bg1">
                    <a:lumMod val="75000"/>
                  </a:schemeClr>
                </a:solidFill>
              </a:rPr>
              <a:t>Bei MNV liegt in der Regel eine begleitende subretinale Blutung vor, während diese bei </a:t>
            </a:r>
            <a:r>
              <a:rPr lang="de-DE" sz="1400" i="1" dirty="0">
                <a:solidFill>
                  <a:schemeClr val="bg1">
                    <a:lumMod val="75000"/>
                  </a:schemeClr>
                </a:solidFill>
              </a:rPr>
              <a:t>ZSCR</a:t>
            </a:r>
            <a:r>
              <a:rPr lang="de-DE" sz="1400" noProof="0" dirty="0">
                <a:solidFill>
                  <a:schemeClr val="bg1">
                    <a:lumMod val="75000"/>
                  </a:schemeClr>
                </a:solidFill>
              </a:rPr>
              <a:t> (sofern keine sekundäre MNV vorliegt) nicht vorhanden ist</a:t>
            </a:r>
          </a:p>
        </p:txBody>
      </p:sp>
      <p:sp>
        <p:nvSpPr>
          <p:cNvPr id="4" name="Rectangle 1">
            <a:extLst>
              <a:ext uri="{FF2B5EF4-FFF2-40B4-BE49-F238E27FC236}">
                <a16:creationId xmlns:a16="http://schemas.microsoft.com/office/drawing/2014/main" id="{D9EF65B4-37C6-BCA6-7175-24CB4764A623}"/>
              </a:ext>
            </a:extLst>
          </p:cNvPr>
          <p:cNvSpPr/>
          <p:nvPr/>
        </p:nvSpPr>
        <p:spPr>
          <a:xfrm>
            <a:off x="4648200" y="4724400"/>
            <a:ext cx="15240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Wörter</a:t>
            </a:r>
          </a:p>
        </p:txBody>
      </p:sp>
      <p:sp>
        <p:nvSpPr>
          <p:cNvPr id="6" name="TextBox 7">
            <a:extLst>
              <a:ext uri="{FF2B5EF4-FFF2-40B4-BE49-F238E27FC236}">
                <a16:creationId xmlns:a16="http://schemas.microsoft.com/office/drawing/2014/main" id="{D9B9D239-B541-ABD5-8D8D-FF3592A0146D}"/>
              </a:ext>
            </a:extLst>
          </p:cNvPr>
          <p:cNvSpPr txBox="1"/>
          <p:nvPr/>
        </p:nvSpPr>
        <p:spPr>
          <a:xfrm>
            <a:off x="1157907" y="3247549"/>
            <a:ext cx="7147893" cy="1964640"/>
          </a:xfrm>
          <a:prstGeom prst="rect">
            <a:avLst/>
          </a:prstGeom>
          <a:solidFill>
            <a:srgbClr val="CCFFCC"/>
          </a:solidFill>
        </p:spPr>
        <p:txBody>
          <a:bodyPr wrap="square" lIns="25400" tIns="12700" rIns="25400" bIns="12700" rtlCol="0">
            <a:spAutoFit/>
          </a:bodyPr>
          <a:lstStyle/>
          <a:p>
            <a:r>
              <a:rPr lang="de-DE" sz="1400" i="1" noProof="0" dirty="0">
                <a:solidFill>
                  <a:srgbClr val="0000FF"/>
                </a:solidFill>
              </a:rPr>
              <a:t>Es gibt einen weiteren wichtigen OCT-Befund, der ZSCR von AMD unterscheidet – welcher ist das?</a:t>
            </a:r>
          </a:p>
          <a:p>
            <a:r>
              <a:rPr lang="de-DE" sz="1400" noProof="0" dirty="0">
                <a:solidFill>
                  <a:srgbClr val="0000FF"/>
                </a:solidFill>
              </a:rPr>
              <a:t>Die Dicke der </a:t>
            </a:r>
            <a:r>
              <a:rPr lang="de-DE" sz="1400" noProof="0" dirty="0" err="1">
                <a:solidFill>
                  <a:srgbClr val="0000FF"/>
                </a:solidFill>
              </a:rPr>
              <a:t>Choroidea</a:t>
            </a:r>
            <a:r>
              <a:rPr lang="de-DE" sz="1400" noProof="0" dirty="0" err="1">
                <a:solidFill>
                  <a:srgbClr val="CCFFCC"/>
                </a:solidFill>
              </a:rPr>
              <a:t>Sie</a:t>
            </a:r>
            <a:r>
              <a:rPr lang="de-DE" sz="1400" noProof="0" dirty="0">
                <a:solidFill>
                  <a:srgbClr val="CCFFCC"/>
                </a:solidFill>
              </a:rPr>
              <a:t> ist bei AMD tendenziell normal oder verdünnt, bei ZSCR hingegen verdickt.</a:t>
            </a:r>
          </a:p>
          <a:p>
            <a:endParaRPr lang="de-DE" sz="1400" noProof="0" dirty="0">
              <a:solidFill>
                <a:srgbClr val="CCFFCC"/>
              </a:solidFill>
            </a:endParaRPr>
          </a:p>
          <a:p>
            <a:r>
              <a:rPr lang="de-DE" sz="1400" i="1" noProof="0" dirty="0">
                <a:solidFill>
                  <a:srgbClr val="CCFFCC"/>
                </a:solidFill>
              </a:rPr>
              <a:t>Die Aderhautdicke lässt sich bei der spektralen Domänen-OCT (SD-OCT) möglicherweise nicht ohne Weiteres interpretieren. Welche OCT-Methode wird zur Beurteilung der Aderhaut bevorzugt?</a:t>
            </a:r>
          </a:p>
          <a:p>
            <a:r>
              <a:rPr lang="de-DE" sz="1400" noProof="0" dirty="0">
                <a:solidFill>
                  <a:srgbClr val="CCFFCC"/>
                </a:solidFill>
              </a:rPr>
              <a:t>OCT mit erweiterter Tiefenauflösung (EDI-OCT)</a:t>
            </a:r>
          </a:p>
        </p:txBody>
      </p:sp>
    </p:spTree>
    <p:extLst>
      <p:ext uri="{BB962C8B-B14F-4D97-AF65-F5344CB8AC3E}">
        <p14:creationId xmlns:p14="http://schemas.microsoft.com/office/powerpoint/2010/main" val="3873176876"/>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8AEC1A-9A5E-1EDC-F91B-6A62FF024AD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16F49FEE-3F39-7718-DAD8-A14BA9BFDB6A}"/>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58AB62C3-A59C-5D4C-7D70-6FB87271AD1F}"/>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294</a:t>
            </a:fld>
            <a:endParaRPr lang="de-DE" noProof="0" dirty="0"/>
          </a:p>
        </p:txBody>
      </p:sp>
      <p:sp>
        <p:nvSpPr>
          <p:cNvPr id="5" name="TextBox 4">
            <a:extLst>
              <a:ext uri="{FF2B5EF4-FFF2-40B4-BE49-F238E27FC236}">
                <a16:creationId xmlns:a16="http://schemas.microsoft.com/office/drawing/2014/main" id="{42ED5C0D-0A2E-F763-AF90-0ACD9A1FEFE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265CF231-E3D3-F0BB-B8F1-5ABD8E26472C}"/>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B99ACE60-D138-3595-9DE2-DBF9CDF7A770}"/>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solidFill>
                  <a:schemeClr val="bg1">
                    <a:lumMod val="75000"/>
                  </a:schemeClr>
                </a:solidFill>
              </a:rPr>
              <a:t>Kurz gesagt, was ist die zugrunde liegende Ursache der ZS</a:t>
            </a:r>
            <a:r>
              <a:rPr lang="de-DE" sz="1400" i="1" dirty="0">
                <a:solidFill>
                  <a:schemeClr val="bg1">
                    <a:lumMod val="75000"/>
                  </a:schemeClr>
                </a:solidFill>
              </a:rPr>
              <a:t>CR</a:t>
            </a:r>
            <a:r>
              <a:rPr lang="de-DE" sz="1400" i="1" noProof="0" dirty="0">
                <a:solidFill>
                  <a:schemeClr val="bg1">
                    <a:lumMod val="75000"/>
                  </a:schemeClr>
                </a:solidFill>
              </a:rPr>
              <a:t>?</a:t>
            </a:r>
          </a:p>
          <a:p>
            <a:r>
              <a:rPr lang="de-DE" sz="1400" noProof="0" dirty="0">
                <a:solidFill>
                  <a:schemeClr val="bg1">
                    <a:lumMod val="75000"/>
                  </a:schemeClr>
                </a:solidFill>
              </a:rPr>
              <a:t>Hyperpermeabilität der Choroidea (der Begriff </a:t>
            </a:r>
            <a:r>
              <a:rPr lang="de-DE" sz="1400" i="1" noProof="0" dirty="0">
                <a:solidFill>
                  <a:schemeClr val="bg1">
                    <a:lumMod val="75000"/>
                  </a:schemeClr>
                </a:solidFill>
              </a:rPr>
              <a:t>„Hyperpermeabilität der Choriokapillaris“ </a:t>
            </a:r>
            <a:r>
              <a:rPr lang="de-DE" sz="1400" noProof="0" dirty="0">
                <a:solidFill>
                  <a:schemeClr val="bg1">
                    <a:lumMod val="75000"/>
                  </a:schemeClr>
                </a:solidFill>
              </a:rPr>
              <a:t>ist ebenfalls korrekt und wird möglicherweise sogar bevorzugt)</a:t>
            </a:r>
          </a:p>
          <a:p>
            <a:endParaRPr lang="de-DE" sz="1400" i="1" noProof="0" dirty="0">
              <a:solidFill>
                <a:schemeClr val="bg1">
                  <a:lumMod val="75000"/>
                </a:schemeClr>
              </a:solidFill>
            </a:endParaRPr>
          </a:p>
          <a:p>
            <a:r>
              <a:rPr lang="de-DE" sz="1400" i="1" noProof="0" dirty="0">
                <a:solidFill>
                  <a:schemeClr val="bg1">
                    <a:lumMod val="75000"/>
                  </a:schemeClr>
                </a:solidFill>
              </a:rPr>
              <a:t>Um es klar zu sagen: Ist MNV mit </a:t>
            </a:r>
            <a:r>
              <a:rPr lang="de-DE" sz="1400" i="1" dirty="0">
                <a:solidFill>
                  <a:schemeClr val="bg1">
                    <a:lumMod val="75000"/>
                  </a:schemeClr>
                </a:solidFill>
              </a:rPr>
              <a:t>ZSCR</a:t>
            </a:r>
            <a:r>
              <a:rPr lang="de-DE" sz="1400" i="1" noProof="0" dirty="0">
                <a:solidFill>
                  <a:schemeClr val="bg1">
                    <a:lumMod val="75000"/>
                  </a:schemeClr>
                </a:solidFill>
              </a:rPr>
              <a:t> assoziiert?</a:t>
            </a:r>
            <a:endParaRPr lang="de-DE" sz="1400" noProof="0" dirty="0">
              <a:solidFill>
                <a:schemeClr val="bg1">
                  <a:lumMod val="75000"/>
                </a:schemeClr>
              </a:solidFill>
            </a:endParaRPr>
          </a:p>
          <a:p>
            <a:r>
              <a:rPr lang="de-DE" sz="1400" b="1" noProof="0" dirty="0">
                <a:solidFill>
                  <a:schemeClr val="bg1">
                    <a:lumMod val="75000"/>
                  </a:schemeClr>
                </a:solidFill>
              </a:rPr>
              <a:t>Ja </a:t>
            </a:r>
            <a:r>
              <a:rPr lang="de-DE" sz="1400" noProof="0" dirty="0">
                <a:solidFill>
                  <a:schemeClr val="bg1">
                    <a:lumMod val="75000"/>
                  </a:schemeClr>
                </a:solidFill>
              </a:rPr>
              <a:t>– sekundäre MNV kann bei </a:t>
            </a:r>
            <a:r>
              <a:rPr lang="de-DE" sz="1400" i="1" dirty="0">
                <a:solidFill>
                  <a:schemeClr val="bg1">
                    <a:lumMod val="75000"/>
                  </a:schemeClr>
                </a:solidFill>
              </a:rPr>
              <a:t>ZSCR</a:t>
            </a:r>
            <a:r>
              <a:rPr lang="de-DE" sz="1400" noProof="0" dirty="0">
                <a:solidFill>
                  <a:schemeClr val="bg1">
                    <a:lumMod val="75000"/>
                  </a:schemeClr>
                </a:solidFill>
              </a:rPr>
              <a:t> auftreten und tut dies auch, wenn auch selten.        Das Wichtigste zum Mitnehmen: ZSCR kann sowohl MNV verursachen </a:t>
            </a:r>
            <a:r>
              <a:rPr lang="de-DE" sz="1400" b="1" i="1" noProof="0" dirty="0">
                <a:solidFill>
                  <a:schemeClr val="bg1">
                    <a:lumMod val="75000"/>
                  </a:schemeClr>
                </a:solidFill>
              </a:rPr>
              <a:t>als auch </a:t>
            </a:r>
            <a:r>
              <a:rPr lang="de-DE" sz="1400" noProof="0" dirty="0">
                <a:solidFill>
                  <a:schemeClr val="bg1">
                    <a:lumMod val="75000"/>
                  </a:schemeClr>
                </a:solidFill>
              </a:rPr>
              <a:t>als </a:t>
            </a:r>
            <a:r>
              <a:rPr lang="en-US" sz="1400" dirty="0">
                <a:solidFill>
                  <a:schemeClr val="bg1">
                    <a:lumMod val="75000"/>
                  </a:schemeClr>
                </a:solidFill>
              </a:rPr>
              <a:t>masquerade </a:t>
            </a:r>
            <a:r>
              <a:rPr lang="de-DE" sz="1400" noProof="0" dirty="0">
                <a:solidFill>
                  <a:schemeClr val="bg1">
                    <a:lumMod val="75000"/>
                  </a:schemeClr>
                </a:solidFill>
              </a:rPr>
              <a:t>auftreten.</a:t>
            </a:r>
          </a:p>
          <a:p>
            <a:endParaRPr lang="de-DE" sz="1400" noProof="0" dirty="0">
              <a:solidFill>
                <a:schemeClr val="bg1">
                  <a:lumMod val="75000"/>
                </a:schemeClr>
              </a:solidFill>
            </a:endParaRPr>
          </a:p>
          <a:p>
            <a:r>
              <a:rPr lang="de-DE" sz="1400" i="1" noProof="0" dirty="0">
                <a:solidFill>
                  <a:schemeClr val="bg1">
                    <a:lumMod val="75000"/>
                  </a:schemeClr>
                </a:solidFill>
              </a:rPr>
              <a:t>Für die </a:t>
            </a:r>
            <a:r>
              <a:rPr lang="de-DE" sz="1400" i="1" dirty="0">
                <a:solidFill>
                  <a:schemeClr val="bg1">
                    <a:lumMod val="75000"/>
                  </a:schemeClr>
                </a:solidFill>
              </a:rPr>
              <a:t>ZSCR </a:t>
            </a:r>
            <a:r>
              <a:rPr lang="de-DE" sz="1400" i="1" noProof="0" dirty="0">
                <a:solidFill>
                  <a:schemeClr val="bg1">
                    <a:lumMod val="75000"/>
                  </a:schemeClr>
                </a:solidFill>
              </a:rPr>
              <a:t>-Fälle, in denen keine MNV vorliegt: Welcher klinische Befund, der sowohl bei der feuchten AMD als auch bei </a:t>
            </a:r>
            <a:r>
              <a:rPr lang="de-DE" sz="1400" i="1" dirty="0">
                <a:solidFill>
                  <a:schemeClr val="bg1">
                    <a:lumMod val="75000"/>
                  </a:schemeClr>
                </a:solidFill>
              </a:rPr>
              <a:t>ZSCR</a:t>
            </a:r>
            <a:r>
              <a:rPr lang="de-DE" sz="1400" i="1" noProof="0" dirty="0">
                <a:solidFill>
                  <a:schemeClr val="bg1">
                    <a:lumMod val="75000"/>
                  </a:schemeClr>
                </a:solidFill>
              </a:rPr>
              <a:t> auftritt, ist für die Fehldiagnose verantwortlich?</a:t>
            </a:r>
            <a:endParaRPr lang="de-DE" sz="1400" noProof="0" dirty="0">
              <a:solidFill>
                <a:schemeClr val="bg1">
                  <a:lumMod val="75000"/>
                </a:schemeClr>
              </a:solidFill>
            </a:endParaRPr>
          </a:p>
          <a:p>
            <a:r>
              <a:rPr lang="de-DE" sz="1400" noProof="0" dirty="0">
                <a:solidFill>
                  <a:schemeClr val="bg1">
                    <a:lumMod val="75000"/>
                  </a:schemeClr>
                </a:solidFill>
              </a:rPr>
              <a:t>Das Vorhandensein von SRF im OCT</a:t>
            </a:r>
          </a:p>
          <a:p>
            <a:endParaRPr lang="de-DE" sz="1400" i="1" noProof="0" dirty="0">
              <a:solidFill>
                <a:schemeClr val="bg1">
                  <a:lumMod val="75000"/>
                </a:schemeClr>
              </a:solidFill>
            </a:endParaRPr>
          </a:p>
          <a:p>
            <a:r>
              <a:rPr lang="de-DE" sz="1400" i="1" noProof="0" dirty="0">
                <a:solidFill>
                  <a:schemeClr val="bg1">
                    <a:lumMod val="75000"/>
                  </a:schemeClr>
                </a:solidFill>
              </a:rPr>
              <a:t>Was unterscheidet das bei MNV im OCT sichtbare SRF von dem bei </a:t>
            </a:r>
            <a:r>
              <a:rPr lang="de-DE" sz="1400" i="1" dirty="0">
                <a:solidFill>
                  <a:schemeClr val="bg1">
                    <a:lumMod val="75000"/>
                  </a:schemeClr>
                </a:solidFill>
              </a:rPr>
              <a:t>ZSCR</a:t>
            </a:r>
            <a:r>
              <a:rPr lang="de-DE" sz="1400" i="1" noProof="0" dirty="0">
                <a:solidFill>
                  <a:schemeClr val="bg1">
                    <a:lumMod val="75000"/>
                  </a:schemeClr>
                </a:solidFill>
              </a:rPr>
              <a:t>?</a:t>
            </a:r>
          </a:p>
          <a:p>
            <a:r>
              <a:rPr lang="de-DE" sz="1400" noProof="0" dirty="0">
                <a:solidFill>
                  <a:schemeClr val="bg1">
                    <a:lumMod val="75000"/>
                  </a:schemeClr>
                </a:solidFill>
              </a:rPr>
              <a:t>Bei MNV liegt in der Regel eine begleitende subretinale Blutung vor, während diese bei </a:t>
            </a:r>
            <a:r>
              <a:rPr lang="de-DE" sz="1400" i="1" dirty="0">
                <a:solidFill>
                  <a:schemeClr val="bg1">
                    <a:lumMod val="75000"/>
                  </a:schemeClr>
                </a:solidFill>
              </a:rPr>
              <a:t>ZSCR</a:t>
            </a:r>
            <a:r>
              <a:rPr lang="de-DE" sz="1400" noProof="0" dirty="0">
                <a:solidFill>
                  <a:schemeClr val="bg1">
                    <a:lumMod val="75000"/>
                  </a:schemeClr>
                </a:solidFill>
              </a:rPr>
              <a:t> (sofern keine sekundäre MNV vorliegt) nicht vorhanden ist</a:t>
            </a:r>
          </a:p>
        </p:txBody>
      </p:sp>
      <p:sp>
        <p:nvSpPr>
          <p:cNvPr id="4" name="Rectangle 1">
            <a:extLst>
              <a:ext uri="{FF2B5EF4-FFF2-40B4-BE49-F238E27FC236}">
                <a16:creationId xmlns:a16="http://schemas.microsoft.com/office/drawing/2014/main" id="{1F0A7823-B1BB-0CC6-EC0A-7A988C466072}"/>
              </a:ext>
            </a:extLst>
          </p:cNvPr>
          <p:cNvSpPr/>
          <p:nvPr/>
        </p:nvSpPr>
        <p:spPr>
          <a:xfrm>
            <a:off x="4648200" y="4724400"/>
            <a:ext cx="15240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Wörter</a:t>
            </a:r>
          </a:p>
        </p:txBody>
      </p:sp>
      <p:sp>
        <p:nvSpPr>
          <p:cNvPr id="6" name="TextBox 7">
            <a:extLst>
              <a:ext uri="{FF2B5EF4-FFF2-40B4-BE49-F238E27FC236}">
                <a16:creationId xmlns:a16="http://schemas.microsoft.com/office/drawing/2014/main" id="{2761C6D8-8C48-5960-8569-7D78160C86BD}"/>
              </a:ext>
            </a:extLst>
          </p:cNvPr>
          <p:cNvSpPr txBox="1"/>
          <p:nvPr/>
        </p:nvSpPr>
        <p:spPr>
          <a:xfrm>
            <a:off x="1157907" y="3247549"/>
            <a:ext cx="7147893" cy="1964640"/>
          </a:xfrm>
          <a:prstGeom prst="rect">
            <a:avLst/>
          </a:prstGeom>
          <a:solidFill>
            <a:srgbClr val="CCFFCC"/>
          </a:solidFill>
        </p:spPr>
        <p:txBody>
          <a:bodyPr wrap="square" lIns="25400" tIns="12700" rIns="25400" bIns="12700" rtlCol="0">
            <a:spAutoFit/>
          </a:bodyPr>
          <a:lstStyle/>
          <a:p>
            <a:r>
              <a:rPr lang="de-DE" sz="1400" i="1" noProof="0" dirty="0">
                <a:solidFill>
                  <a:srgbClr val="0000FF"/>
                </a:solidFill>
              </a:rPr>
              <a:t>Es gibt einen weiteren wichtigen OCT-Befund, der ZSCR von AMD unterscheidet – welcher ist das?</a:t>
            </a:r>
          </a:p>
          <a:p>
            <a:r>
              <a:rPr lang="de-DE" sz="1400" noProof="0" dirty="0">
                <a:solidFill>
                  <a:srgbClr val="0000FF"/>
                </a:solidFill>
              </a:rPr>
              <a:t>Die Dicke der Choroidea. </a:t>
            </a:r>
            <a:r>
              <a:rPr lang="de-DE" sz="1400" noProof="0" dirty="0"/>
              <a:t>Sie ist bei AMD tendenziell normal oder verdünnt, bei ZSCR</a:t>
            </a:r>
            <a:r>
              <a:rPr lang="de-DE" sz="1400" noProof="0" dirty="0">
                <a:solidFill>
                  <a:srgbClr val="CCFFCC"/>
                </a:solidFill>
              </a:rPr>
              <a:t> </a:t>
            </a:r>
            <a:r>
              <a:rPr lang="de-DE" sz="1400" noProof="0" dirty="0"/>
              <a:t>hingegen verdickt.</a:t>
            </a:r>
          </a:p>
          <a:p>
            <a:endParaRPr lang="de-DE" sz="1400" noProof="0" dirty="0">
              <a:solidFill>
                <a:srgbClr val="CCFFCC"/>
              </a:solidFill>
            </a:endParaRPr>
          </a:p>
          <a:p>
            <a:r>
              <a:rPr lang="de-DE" sz="1400" i="1" noProof="0" dirty="0">
                <a:solidFill>
                  <a:srgbClr val="CCFFCC"/>
                </a:solidFill>
              </a:rPr>
              <a:t>Die Aderhautdicke lässt sich bei der spektralen Domänen-OCT (SD-OCT) möglicherweise nicht ohne Weiteres interpretieren. Welche OCT-Methode wird zur Beurteilung der Aderhaut bevorzugt?</a:t>
            </a:r>
          </a:p>
          <a:p>
            <a:r>
              <a:rPr lang="en-US" sz="1400" dirty="0">
                <a:solidFill>
                  <a:srgbClr val="CCFFCC"/>
                </a:solidFill>
              </a:rPr>
              <a:t>Enhanced-depth imaging OCT </a:t>
            </a:r>
            <a:r>
              <a:rPr lang="de-DE" sz="1400" noProof="0" dirty="0">
                <a:solidFill>
                  <a:srgbClr val="CCFFCC"/>
                </a:solidFill>
              </a:rPr>
              <a:t>(EDI-OCT)</a:t>
            </a:r>
          </a:p>
        </p:txBody>
      </p:sp>
      <p:sp>
        <p:nvSpPr>
          <p:cNvPr id="7" name="Rectangle 1">
            <a:extLst>
              <a:ext uri="{FF2B5EF4-FFF2-40B4-BE49-F238E27FC236}">
                <a16:creationId xmlns:a16="http://schemas.microsoft.com/office/drawing/2014/main" id="{E86A17DF-664B-B395-6C54-AA8BAEAC4DA0}"/>
              </a:ext>
            </a:extLst>
          </p:cNvPr>
          <p:cNvSpPr/>
          <p:nvPr/>
        </p:nvSpPr>
        <p:spPr>
          <a:xfrm>
            <a:off x="1981200" y="3898819"/>
            <a:ext cx="850348" cy="19878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 name="Rectangle 10">
            <a:extLst>
              <a:ext uri="{FF2B5EF4-FFF2-40B4-BE49-F238E27FC236}">
                <a16:creationId xmlns:a16="http://schemas.microsoft.com/office/drawing/2014/main" id="{64FD2B78-8768-457F-2818-10466CFB501E}"/>
              </a:ext>
            </a:extLst>
          </p:cNvPr>
          <p:cNvSpPr/>
          <p:nvPr/>
        </p:nvSpPr>
        <p:spPr>
          <a:xfrm>
            <a:off x="6324600" y="3676549"/>
            <a:ext cx="762000" cy="21003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58706505"/>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A46BF1-E8C0-9223-8BC2-1781C1C5BF7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EFB76681-AA55-C780-4B68-5E3E17EA450A}"/>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E3501B94-9778-BBE4-F83E-AF533AA327B0}"/>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295</a:t>
            </a:fld>
            <a:endParaRPr lang="de-DE" noProof="0" dirty="0"/>
          </a:p>
        </p:txBody>
      </p:sp>
      <p:sp>
        <p:nvSpPr>
          <p:cNvPr id="5" name="TextBox 4">
            <a:extLst>
              <a:ext uri="{FF2B5EF4-FFF2-40B4-BE49-F238E27FC236}">
                <a16:creationId xmlns:a16="http://schemas.microsoft.com/office/drawing/2014/main" id="{FC13D4DB-EDD3-DBFF-9DC5-F2110638AC2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46FABABE-BD57-9E42-10A9-C9C90A4E0E0B}"/>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83C4E6BB-8C81-1F84-DA2A-8C2A12B759BA}"/>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solidFill>
                  <a:schemeClr val="bg1">
                    <a:lumMod val="75000"/>
                  </a:schemeClr>
                </a:solidFill>
              </a:rPr>
              <a:t>Kurz gesagt, was ist die zugrunde liegende Ursache der ZS</a:t>
            </a:r>
            <a:r>
              <a:rPr lang="de-DE" sz="1400" i="1" dirty="0">
                <a:solidFill>
                  <a:schemeClr val="bg1">
                    <a:lumMod val="75000"/>
                  </a:schemeClr>
                </a:solidFill>
              </a:rPr>
              <a:t>CR</a:t>
            </a:r>
            <a:r>
              <a:rPr lang="de-DE" sz="1400" i="1" noProof="0" dirty="0">
                <a:solidFill>
                  <a:schemeClr val="bg1">
                    <a:lumMod val="75000"/>
                  </a:schemeClr>
                </a:solidFill>
              </a:rPr>
              <a:t>?</a:t>
            </a:r>
          </a:p>
          <a:p>
            <a:r>
              <a:rPr lang="de-DE" sz="1400" noProof="0" dirty="0">
                <a:solidFill>
                  <a:schemeClr val="bg1">
                    <a:lumMod val="75000"/>
                  </a:schemeClr>
                </a:solidFill>
              </a:rPr>
              <a:t>Hyperpermeabilität der Choroidea (der Begriff </a:t>
            </a:r>
            <a:r>
              <a:rPr lang="de-DE" sz="1400" i="1" noProof="0" dirty="0">
                <a:solidFill>
                  <a:schemeClr val="bg1">
                    <a:lumMod val="75000"/>
                  </a:schemeClr>
                </a:solidFill>
              </a:rPr>
              <a:t>„Hyperpermeabilität der Choriokapillaris“ </a:t>
            </a:r>
            <a:r>
              <a:rPr lang="de-DE" sz="1400" noProof="0" dirty="0">
                <a:solidFill>
                  <a:schemeClr val="bg1">
                    <a:lumMod val="75000"/>
                  </a:schemeClr>
                </a:solidFill>
              </a:rPr>
              <a:t>ist ebenfalls korrekt und wird möglicherweise sogar bevorzugt)</a:t>
            </a:r>
          </a:p>
          <a:p>
            <a:endParaRPr lang="de-DE" sz="1400" i="1" noProof="0" dirty="0">
              <a:solidFill>
                <a:schemeClr val="bg1">
                  <a:lumMod val="75000"/>
                </a:schemeClr>
              </a:solidFill>
            </a:endParaRPr>
          </a:p>
          <a:p>
            <a:r>
              <a:rPr lang="de-DE" sz="1400" i="1" noProof="0" dirty="0">
                <a:solidFill>
                  <a:schemeClr val="bg1">
                    <a:lumMod val="75000"/>
                  </a:schemeClr>
                </a:solidFill>
              </a:rPr>
              <a:t>Um es klar zu sagen: Ist MNV mit </a:t>
            </a:r>
            <a:r>
              <a:rPr lang="de-DE" sz="1400" i="1" dirty="0">
                <a:solidFill>
                  <a:schemeClr val="bg1">
                    <a:lumMod val="75000"/>
                  </a:schemeClr>
                </a:solidFill>
              </a:rPr>
              <a:t>ZSCR</a:t>
            </a:r>
            <a:r>
              <a:rPr lang="de-DE" sz="1400" i="1" noProof="0" dirty="0">
                <a:solidFill>
                  <a:schemeClr val="bg1">
                    <a:lumMod val="75000"/>
                  </a:schemeClr>
                </a:solidFill>
              </a:rPr>
              <a:t> assoziiert?</a:t>
            </a:r>
            <a:endParaRPr lang="de-DE" sz="1400" noProof="0" dirty="0">
              <a:solidFill>
                <a:schemeClr val="bg1">
                  <a:lumMod val="75000"/>
                </a:schemeClr>
              </a:solidFill>
            </a:endParaRPr>
          </a:p>
          <a:p>
            <a:r>
              <a:rPr lang="de-DE" sz="1400" b="1" noProof="0" dirty="0">
                <a:solidFill>
                  <a:schemeClr val="bg1">
                    <a:lumMod val="75000"/>
                  </a:schemeClr>
                </a:solidFill>
              </a:rPr>
              <a:t>Ja </a:t>
            </a:r>
            <a:r>
              <a:rPr lang="de-DE" sz="1400" noProof="0" dirty="0">
                <a:solidFill>
                  <a:schemeClr val="bg1">
                    <a:lumMod val="75000"/>
                  </a:schemeClr>
                </a:solidFill>
              </a:rPr>
              <a:t>– sekundäre MNV kann bei </a:t>
            </a:r>
            <a:r>
              <a:rPr lang="de-DE" sz="1400" i="1" dirty="0">
                <a:solidFill>
                  <a:schemeClr val="bg1">
                    <a:lumMod val="75000"/>
                  </a:schemeClr>
                </a:solidFill>
              </a:rPr>
              <a:t>ZSCR</a:t>
            </a:r>
            <a:r>
              <a:rPr lang="de-DE" sz="1400" noProof="0" dirty="0">
                <a:solidFill>
                  <a:schemeClr val="bg1">
                    <a:lumMod val="75000"/>
                  </a:schemeClr>
                </a:solidFill>
              </a:rPr>
              <a:t> auftreten und tut dies auch, wenn auch selten.        Das Wichtigste zum Mitnehmen: ZSCR kann sowohl MNV verursachen </a:t>
            </a:r>
            <a:r>
              <a:rPr lang="de-DE" sz="1400" b="1" i="1" noProof="0" dirty="0">
                <a:solidFill>
                  <a:schemeClr val="bg1">
                    <a:lumMod val="75000"/>
                  </a:schemeClr>
                </a:solidFill>
              </a:rPr>
              <a:t>als auch </a:t>
            </a:r>
            <a:r>
              <a:rPr lang="de-DE" sz="1400" noProof="0" dirty="0">
                <a:solidFill>
                  <a:schemeClr val="bg1">
                    <a:lumMod val="75000"/>
                  </a:schemeClr>
                </a:solidFill>
              </a:rPr>
              <a:t>als </a:t>
            </a:r>
            <a:r>
              <a:rPr lang="en-US" sz="1400" dirty="0">
                <a:solidFill>
                  <a:schemeClr val="bg1">
                    <a:lumMod val="75000"/>
                  </a:schemeClr>
                </a:solidFill>
              </a:rPr>
              <a:t>masquerade </a:t>
            </a:r>
            <a:r>
              <a:rPr lang="de-DE" sz="1400" noProof="0" dirty="0">
                <a:solidFill>
                  <a:schemeClr val="bg1">
                    <a:lumMod val="75000"/>
                  </a:schemeClr>
                </a:solidFill>
              </a:rPr>
              <a:t>auftreten.</a:t>
            </a:r>
          </a:p>
          <a:p>
            <a:endParaRPr lang="de-DE" sz="1400" noProof="0" dirty="0">
              <a:solidFill>
                <a:schemeClr val="bg1">
                  <a:lumMod val="75000"/>
                </a:schemeClr>
              </a:solidFill>
            </a:endParaRPr>
          </a:p>
          <a:p>
            <a:r>
              <a:rPr lang="de-DE" sz="1400" i="1" noProof="0" dirty="0">
                <a:solidFill>
                  <a:schemeClr val="bg1">
                    <a:lumMod val="75000"/>
                  </a:schemeClr>
                </a:solidFill>
              </a:rPr>
              <a:t>Für die </a:t>
            </a:r>
            <a:r>
              <a:rPr lang="de-DE" sz="1400" i="1" dirty="0">
                <a:solidFill>
                  <a:schemeClr val="bg1">
                    <a:lumMod val="75000"/>
                  </a:schemeClr>
                </a:solidFill>
              </a:rPr>
              <a:t>ZSCR </a:t>
            </a:r>
            <a:r>
              <a:rPr lang="de-DE" sz="1400" i="1" noProof="0" dirty="0">
                <a:solidFill>
                  <a:schemeClr val="bg1">
                    <a:lumMod val="75000"/>
                  </a:schemeClr>
                </a:solidFill>
              </a:rPr>
              <a:t>-Fälle, in denen keine MNV vorliegt: Welcher klinische Befund, der sowohl bei der feuchten AMD als auch bei </a:t>
            </a:r>
            <a:r>
              <a:rPr lang="de-DE" sz="1400" i="1" dirty="0">
                <a:solidFill>
                  <a:schemeClr val="bg1">
                    <a:lumMod val="75000"/>
                  </a:schemeClr>
                </a:solidFill>
              </a:rPr>
              <a:t>ZSCR</a:t>
            </a:r>
            <a:r>
              <a:rPr lang="de-DE" sz="1400" i="1" noProof="0" dirty="0">
                <a:solidFill>
                  <a:schemeClr val="bg1">
                    <a:lumMod val="75000"/>
                  </a:schemeClr>
                </a:solidFill>
              </a:rPr>
              <a:t> auftritt, ist für die Fehldiagnose verantwortlich?</a:t>
            </a:r>
            <a:endParaRPr lang="de-DE" sz="1400" noProof="0" dirty="0">
              <a:solidFill>
                <a:schemeClr val="bg1">
                  <a:lumMod val="75000"/>
                </a:schemeClr>
              </a:solidFill>
            </a:endParaRPr>
          </a:p>
          <a:p>
            <a:r>
              <a:rPr lang="de-DE" sz="1400" noProof="0" dirty="0">
                <a:solidFill>
                  <a:schemeClr val="bg1">
                    <a:lumMod val="75000"/>
                  </a:schemeClr>
                </a:solidFill>
              </a:rPr>
              <a:t>Das Vorhandensein von SRF im OCT</a:t>
            </a:r>
          </a:p>
          <a:p>
            <a:endParaRPr lang="de-DE" sz="1400" i="1" noProof="0" dirty="0">
              <a:solidFill>
                <a:schemeClr val="bg1">
                  <a:lumMod val="75000"/>
                </a:schemeClr>
              </a:solidFill>
            </a:endParaRPr>
          </a:p>
          <a:p>
            <a:r>
              <a:rPr lang="de-DE" sz="1400" i="1" noProof="0" dirty="0">
                <a:solidFill>
                  <a:schemeClr val="bg1">
                    <a:lumMod val="75000"/>
                  </a:schemeClr>
                </a:solidFill>
              </a:rPr>
              <a:t>Was unterscheidet das bei MNV im OCT sichtbare SRF von dem bei </a:t>
            </a:r>
            <a:r>
              <a:rPr lang="de-DE" sz="1400" i="1" dirty="0">
                <a:solidFill>
                  <a:schemeClr val="bg1">
                    <a:lumMod val="75000"/>
                  </a:schemeClr>
                </a:solidFill>
              </a:rPr>
              <a:t>ZSCR</a:t>
            </a:r>
            <a:r>
              <a:rPr lang="de-DE" sz="1400" i="1" noProof="0" dirty="0">
                <a:solidFill>
                  <a:schemeClr val="bg1">
                    <a:lumMod val="75000"/>
                  </a:schemeClr>
                </a:solidFill>
              </a:rPr>
              <a:t>?</a:t>
            </a:r>
          </a:p>
          <a:p>
            <a:r>
              <a:rPr lang="de-DE" sz="1400" noProof="0" dirty="0">
                <a:solidFill>
                  <a:schemeClr val="bg1">
                    <a:lumMod val="75000"/>
                  </a:schemeClr>
                </a:solidFill>
              </a:rPr>
              <a:t>Bei MNV liegt in der Regel eine begleitende subretinale Blutung vor, während diese bei </a:t>
            </a:r>
            <a:r>
              <a:rPr lang="de-DE" sz="1400" i="1" dirty="0">
                <a:solidFill>
                  <a:schemeClr val="bg1">
                    <a:lumMod val="75000"/>
                  </a:schemeClr>
                </a:solidFill>
              </a:rPr>
              <a:t>ZSCR</a:t>
            </a:r>
            <a:r>
              <a:rPr lang="de-DE" sz="1400" noProof="0" dirty="0">
                <a:solidFill>
                  <a:schemeClr val="bg1">
                    <a:lumMod val="75000"/>
                  </a:schemeClr>
                </a:solidFill>
              </a:rPr>
              <a:t> (sofern keine sekundäre MNV vorliegt) nicht vorhanden ist</a:t>
            </a:r>
          </a:p>
        </p:txBody>
      </p:sp>
      <p:sp>
        <p:nvSpPr>
          <p:cNvPr id="4" name="Rectangle 1">
            <a:extLst>
              <a:ext uri="{FF2B5EF4-FFF2-40B4-BE49-F238E27FC236}">
                <a16:creationId xmlns:a16="http://schemas.microsoft.com/office/drawing/2014/main" id="{8AF76625-8384-EC86-ED78-2E9C248845AD}"/>
              </a:ext>
            </a:extLst>
          </p:cNvPr>
          <p:cNvSpPr/>
          <p:nvPr/>
        </p:nvSpPr>
        <p:spPr>
          <a:xfrm>
            <a:off x="4648200" y="4724400"/>
            <a:ext cx="15240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Wörter</a:t>
            </a:r>
          </a:p>
        </p:txBody>
      </p:sp>
      <p:sp>
        <p:nvSpPr>
          <p:cNvPr id="6" name="TextBox 7">
            <a:extLst>
              <a:ext uri="{FF2B5EF4-FFF2-40B4-BE49-F238E27FC236}">
                <a16:creationId xmlns:a16="http://schemas.microsoft.com/office/drawing/2014/main" id="{E1620030-48A6-A7DC-FE3B-10FADAD967B7}"/>
              </a:ext>
            </a:extLst>
          </p:cNvPr>
          <p:cNvSpPr txBox="1"/>
          <p:nvPr/>
        </p:nvSpPr>
        <p:spPr>
          <a:xfrm>
            <a:off x="1157907" y="3247549"/>
            <a:ext cx="7147893" cy="1964640"/>
          </a:xfrm>
          <a:prstGeom prst="rect">
            <a:avLst/>
          </a:prstGeom>
          <a:solidFill>
            <a:srgbClr val="CCFFCC"/>
          </a:solidFill>
        </p:spPr>
        <p:txBody>
          <a:bodyPr wrap="square" lIns="25400" tIns="12700" rIns="25400" bIns="12700" rtlCol="0">
            <a:spAutoFit/>
          </a:bodyPr>
          <a:lstStyle/>
          <a:p>
            <a:r>
              <a:rPr lang="de-DE" sz="1400" i="1" noProof="0" dirty="0">
                <a:solidFill>
                  <a:srgbClr val="0000FF"/>
                </a:solidFill>
              </a:rPr>
              <a:t>Es gibt einen weiteren wichtigen OCT-Befund, der ZSCR von AMD unterscheidet – welcher ist das?</a:t>
            </a:r>
          </a:p>
          <a:p>
            <a:r>
              <a:rPr lang="de-DE" sz="1400" noProof="0" dirty="0">
                <a:solidFill>
                  <a:srgbClr val="0000FF"/>
                </a:solidFill>
              </a:rPr>
              <a:t>Die Dicke der Choroidea. </a:t>
            </a:r>
            <a:r>
              <a:rPr lang="de-DE" sz="1400" noProof="0" dirty="0"/>
              <a:t>Sie ist bei AMD tendenziell normal oder verdünnt, bei ZSCR</a:t>
            </a:r>
            <a:r>
              <a:rPr lang="de-DE" sz="1400" noProof="0" dirty="0">
                <a:solidFill>
                  <a:srgbClr val="CCFFCC"/>
                </a:solidFill>
              </a:rPr>
              <a:t> </a:t>
            </a:r>
            <a:r>
              <a:rPr lang="de-DE" sz="1400" noProof="0" dirty="0"/>
              <a:t>hingegen verdickt.</a:t>
            </a:r>
          </a:p>
          <a:p>
            <a:endParaRPr lang="de-DE" sz="1400" noProof="0" dirty="0">
              <a:solidFill>
                <a:srgbClr val="CCFFCC"/>
              </a:solidFill>
            </a:endParaRPr>
          </a:p>
          <a:p>
            <a:r>
              <a:rPr lang="de-DE" sz="1400" i="1" noProof="0" dirty="0">
                <a:solidFill>
                  <a:srgbClr val="CCFFCC"/>
                </a:solidFill>
              </a:rPr>
              <a:t>Die Aderhautdicke lässt sich bei der spektralen Domänen-OCT (SD-OCT) möglicherweise nicht ohne Weiteres interpretieren. Welche OCT-Methode wird zur Beurteilung der Aderhaut bevorzugt?</a:t>
            </a:r>
          </a:p>
          <a:p>
            <a:r>
              <a:rPr lang="en-US" sz="1400" dirty="0">
                <a:solidFill>
                  <a:srgbClr val="CCFFCC"/>
                </a:solidFill>
              </a:rPr>
              <a:t>Enhanced-depth imaging OCT </a:t>
            </a:r>
            <a:r>
              <a:rPr lang="de-DE" sz="1400" noProof="0" dirty="0">
                <a:solidFill>
                  <a:srgbClr val="CCFFCC"/>
                </a:solidFill>
              </a:rPr>
              <a:t>(EDI-OCT)</a:t>
            </a:r>
          </a:p>
        </p:txBody>
      </p:sp>
    </p:spTree>
    <p:extLst>
      <p:ext uri="{BB962C8B-B14F-4D97-AF65-F5344CB8AC3E}">
        <p14:creationId xmlns:p14="http://schemas.microsoft.com/office/powerpoint/2010/main" val="2187077463"/>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C074DB9-BED1-424D-B90D-D3E3BA7B8BAD}"/>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296</a:t>
            </a:fld>
            <a:endParaRPr lang="de-DE" noProof="0" dirty="0"/>
          </a:p>
        </p:txBody>
      </p:sp>
      <p:sp>
        <p:nvSpPr>
          <p:cNvPr id="5" name="TextBox 4">
            <a:extLst>
              <a:ext uri="{FF2B5EF4-FFF2-40B4-BE49-F238E27FC236}">
                <a16:creationId xmlns:a16="http://schemas.microsoft.com/office/drawing/2014/main" id="{1AD2E0F8-58F0-4CEB-81FA-EEC3AA5D5D9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pic>
        <p:nvPicPr>
          <p:cNvPr id="1026" name="Picture 2">
            <a:extLst>
              <a:ext uri="{FF2B5EF4-FFF2-40B4-BE49-F238E27FC236}">
                <a16:creationId xmlns:a16="http://schemas.microsoft.com/office/drawing/2014/main" id="{FFCE3D9E-8B78-4EBF-852B-8C4818D16C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200" y="1981200"/>
            <a:ext cx="8991600" cy="2320822"/>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A61414D1-B4DF-4E28-898A-3A6A43B6D5D1}"/>
              </a:ext>
            </a:extLst>
          </p:cNvPr>
          <p:cNvSpPr txBox="1"/>
          <p:nvPr/>
        </p:nvSpPr>
        <p:spPr>
          <a:xfrm>
            <a:off x="323848" y="4592923"/>
            <a:ext cx="8496301" cy="1256754"/>
          </a:xfrm>
          <a:prstGeom prst="rect">
            <a:avLst/>
          </a:prstGeom>
          <a:noFill/>
        </p:spPr>
        <p:txBody>
          <a:bodyPr wrap="square" lIns="25400" tIns="12700" rIns="25400" bIns="12700" rtlCol="0">
            <a:spAutoFit/>
          </a:bodyPr>
          <a:lstStyle/>
          <a:p>
            <a:r>
              <a:rPr lang="de-DE" sz="1600" i="0" noProof="0" dirty="0">
                <a:effectLst/>
                <a:latin typeface="+mn-lt"/>
              </a:rPr>
              <a:t>Die Aderhaut ist im Querschnitt dargestellt. Die subfoveale Aderhautdicke wurde vertikal vom äußeren Rand des RPE bis zum inneren Rand der Sklera </a:t>
            </a:r>
            <a:r>
              <a:rPr lang="de-DE" sz="1600" i="1" noProof="0" dirty="0">
                <a:effectLst/>
                <a:latin typeface="+mn-lt"/>
              </a:rPr>
              <a:t>(Klammern) </a:t>
            </a:r>
            <a:r>
              <a:rPr lang="de-DE" sz="1600" i="0" noProof="0" dirty="0">
                <a:effectLst/>
                <a:latin typeface="+mn-lt"/>
              </a:rPr>
              <a:t>bei einem gesunden Auge eines 55-jährigen Mannes (A) sowie bei drei repräsentativen Augen mit CSC gemessen: bei einem 44-jährigen Mann (B),</a:t>
            </a:r>
          </a:p>
          <a:p>
            <a:r>
              <a:rPr lang="de-DE" sz="1600" i="0" noProof="0" dirty="0">
                <a:effectLst/>
                <a:latin typeface="+mn-lt"/>
              </a:rPr>
              <a:t>einem 57-jährigen Mann (C) und einem 63-jährigen Mann (D).</a:t>
            </a:r>
          </a:p>
        </p:txBody>
      </p:sp>
    </p:spTree>
    <p:extLst>
      <p:ext uri="{BB962C8B-B14F-4D97-AF65-F5344CB8AC3E}">
        <p14:creationId xmlns:p14="http://schemas.microsoft.com/office/powerpoint/2010/main" val="881537167"/>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5843BE-0F7D-936E-C089-C016A30D369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FE90DB87-1CBA-AD8E-49C9-0C5F39B12DCC}"/>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B299D5C0-55B8-D6F1-EA6D-2A2272182F9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297</a:t>
            </a:fld>
            <a:endParaRPr lang="de-DE" noProof="0" dirty="0"/>
          </a:p>
        </p:txBody>
      </p:sp>
      <p:sp>
        <p:nvSpPr>
          <p:cNvPr id="5" name="TextBox 4">
            <a:extLst>
              <a:ext uri="{FF2B5EF4-FFF2-40B4-BE49-F238E27FC236}">
                <a16:creationId xmlns:a16="http://schemas.microsoft.com/office/drawing/2014/main" id="{88A8F57B-CF16-CE97-45E6-C19A8D2D06D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EDDF35C0-F41C-CB4E-778B-21E55B50BC9F}"/>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08D0F539-A5AA-1C15-0703-1AC6296BD42F}"/>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solidFill>
                  <a:schemeClr val="bg1">
                    <a:lumMod val="75000"/>
                  </a:schemeClr>
                </a:solidFill>
              </a:rPr>
              <a:t>Kurz gesagt, was ist die zugrunde liegende Ursache der ZS</a:t>
            </a:r>
            <a:r>
              <a:rPr lang="de-DE" sz="1400" i="1" dirty="0">
                <a:solidFill>
                  <a:schemeClr val="bg1">
                    <a:lumMod val="75000"/>
                  </a:schemeClr>
                </a:solidFill>
              </a:rPr>
              <a:t>CR</a:t>
            </a:r>
            <a:r>
              <a:rPr lang="de-DE" sz="1400" i="1" noProof="0" dirty="0">
                <a:solidFill>
                  <a:schemeClr val="bg1">
                    <a:lumMod val="75000"/>
                  </a:schemeClr>
                </a:solidFill>
              </a:rPr>
              <a:t>?</a:t>
            </a:r>
          </a:p>
          <a:p>
            <a:r>
              <a:rPr lang="de-DE" sz="1400" noProof="0" dirty="0">
                <a:solidFill>
                  <a:schemeClr val="bg1">
                    <a:lumMod val="75000"/>
                  </a:schemeClr>
                </a:solidFill>
              </a:rPr>
              <a:t>Hyperpermeabilität der Choroidea (der Begriff </a:t>
            </a:r>
            <a:r>
              <a:rPr lang="de-DE" sz="1400" i="1" noProof="0" dirty="0">
                <a:solidFill>
                  <a:schemeClr val="bg1">
                    <a:lumMod val="75000"/>
                  </a:schemeClr>
                </a:solidFill>
              </a:rPr>
              <a:t>„Hyperpermeabilität der Choriokapillaris“ </a:t>
            </a:r>
            <a:r>
              <a:rPr lang="de-DE" sz="1400" noProof="0" dirty="0">
                <a:solidFill>
                  <a:schemeClr val="bg1">
                    <a:lumMod val="75000"/>
                  </a:schemeClr>
                </a:solidFill>
              </a:rPr>
              <a:t>ist ebenfalls korrekt und wird möglicherweise sogar bevorzugt)</a:t>
            </a:r>
          </a:p>
          <a:p>
            <a:endParaRPr lang="de-DE" sz="1400" i="1" noProof="0" dirty="0">
              <a:solidFill>
                <a:schemeClr val="bg1">
                  <a:lumMod val="75000"/>
                </a:schemeClr>
              </a:solidFill>
            </a:endParaRPr>
          </a:p>
          <a:p>
            <a:r>
              <a:rPr lang="de-DE" sz="1400" i="1" noProof="0" dirty="0">
                <a:solidFill>
                  <a:schemeClr val="bg1">
                    <a:lumMod val="75000"/>
                  </a:schemeClr>
                </a:solidFill>
              </a:rPr>
              <a:t>Um es klar zu sagen: Ist MNV mit </a:t>
            </a:r>
            <a:r>
              <a:rPr lang="de-DE" sz="1400" i="1" dirty="0">
                <a:solidFill>
                  <a:schemeClr val="bg1">
                    <a:lumMod val="75000"/>
                  </a:schemeClr>
                </a:solidFill>
              </a:rPr>
              <a:t>ZSCR</a:t>
            </a:r>
            <a:r>
              <a:rPr lang="de-DE" sz="1400" i="1" noProof="0" dirty="0">
                <a:solidFill>
                  <a:schemeClr val="bg1">
                    <a:lumMod val="75000"/>
                  </a:schemeClr>
                </a:solidFill>
              </a:rPr>
              <a:t> assoziiert?</a:t>
            </a:r>
            <a:endParaRPr lang="de-DE" sz="1400" noProof="0" dirty="0">
              <a:solidFill>
                <a:schemeClr val="bg1">
                  <a:lumMod val="75000"/>
                </a:schemeClr>
              </a:solidFill>
            </a:endParaRPr>
          </a:p>
          <a:p>
            <a:r>
              <a:rPr lang="de-DE" sz="1400" b="1" noProof="0" dirty="0">
                <a:solidFill>
                  <a:schemeClr val="bg1">
                    <a:lumMod val="75000"/>
                  </a:schemeClr>
                </a:solidFill>
              </a:rPr>
              <a:t>Ja </a:t>
            </a:r>
            <a:r>
              <a:rPr lang="de-DE" sz="1400" noProof="0" dirty="0">
                <a:solidFill>
                  <a:schemeClr val="bg1">
                    <a:lumMod val="75000"/>
                  </a:schemeClr>
                </a:solidFill>
              </a:rPr>
              <a:t>– sekundäre MNV kann bei </a:t>
            </a:r>
            <a:r>
              <a:rPr lang="de-DE" sz="1400" i="1" dirty="0">
                <a:solidFill>
                  <a:schemeClr val="bg1">
                    <a:lumMod val="75000"/>
                  </a:schemeClr>
                </a:solidFill>
              </a:rPr>
              <a:t>ZSCR</a:t>
            </a:r>
            <a:r>
              <a:rPr lang="de-DE" sz="1400" noProof="0" dirty="0">
                <a:solidFill>
                  <a:schemeClr val="bg1">
                    <a:lumMod val="75000"/>
                  </a:schemeClr>
                </a:solidFill>
              </a:rPr>
              <a:t> auftreten und tut dies auch, wenn auch selten.        Das Wichtigste zum Mitnehmen: ZSCR kann sowohl MNV verursachen </a:t>
            </a:r>
            <a:r>
              <a:rPr lang="de-DE" sz="1400" b="1" i="1" noProof="0" dirty="0">
                <a:solidFill>
                  <a:schemeClr val="bg1">
                    <a:lumMod val="75000"/>
                  </a:schemeClr>
                </a:solidFill>
              </a:rPr>
              <a:t>als auch </a:t>
            </a:r>
            <a:r>
              <a:rPr lang="de-DE" sz="1400" noProof="0" dirty="0">
                <a:solidFill>
                  <a:schemeClr val="bg1">
                    <a:lumMod val="75000"/>
                  </a:schemeClr>
                </a:solidFill>
              </a:rPr>
              <a:t>als </a:t>
            </a:r>
            <a:r>
              <a:rPr lang="en-US" sz="1400" dirty="0">
                <a:solidFill>
                  <a:schemeClr val="bg1">
                    <a:lumMod val="75000"/>
                  </a:schemeClr>
                </a:solidFill>
              </a:rPr>
              <a:t>masquerade </a:t>
            </a:r>
            <a:r>
              <a:rPr lang="de-DE" sz="1400" noProof="0" dirty="0">
                <a:solidFill>
                  <a:schemeClr val="bg1">
                    <a:lumMod val="75000"/>
                  </a:schemeClr>
                </a:solidFill>
              </a:rPr>
              <a:t>auftreten.</a:t>
            </a:r>
          </a:p>
          <a:p>
            <a:endParaRPr lang="de-DE" sz="1400" noProof="0" dirty="0">
              <a:solidFill>
                <a:schemeClr val="bg1">
                  <a:lumMod val="75000"/>
                </a:schemeClr>
              </a:solidFill>
            </a:endParaRPr>
          </a:p>
          <a:p>
            <a:r>
              <a:rPr lang="de-DE" sz="1400" i="1" noProof="0" dirty="0">
                <a:solidFill>
                  <a:schemeClr val="bg1">
                    <a:lumMod val="75000"/>
                  </a:schemeClr>
                </a:solidFill>
              </a:rPr>
              <a:t>Für die </a:t>
            </a:r>
            <a:r>
              <a:rPr lang="de-DE" sz="1400" i="1" dirty="0">
                <a:solidFill>
                  <a:schemeClr val="bg1">
                    <a:lumMod val="75000"/>
                  </a:schemeClr>
                </a:solidFill>
              </a:rPr>
              <a:t>ZSCR </a:t>
            </a:r>
            <a:r>
              <a:rPr lang="de-DE" sz="1400" i="1" noProof="0" dirty="0">
                <a:solidFill>
                  <a:schemeClr val="bg1">
                    <a:lumMod val="75000"/>
                  </a:schemeClr>
                </a:solidFill>
              </a:rPr>
              <a:t>-Fälle, in denen keine MNV vorliegt: Welcher klinische Befund, der sowohl bei der feuchten AMD als auch bei </a:t>
            </a:r>
            <a:r>
              <a:rPr lang="de-DE" sz="1400" i="1" dirty="0">
                <a:solidFill>
                  <a:schemeClr val="bg1">
                    <a:lumMod val="75000"/>
                  </a:schemeClr>
                </a:solidFill>
              </a:rPr>
              <a:t>ZSCR</a:t>
            </a:r>
            <a:r>
              <a:rPr lang="de-DE" sz="1400" i="1" noProof="0" dirty="0">
                <a:solidFill>
                  <a:schemeClr val="bg1">
                    <a:lumMod val="75000"/>
                  </a:schemeClr>
                </a:solidFill>
              </a:rPr>
              <a:t> auftritt, ist für die Fehldiagnose verantwortlich?</a:t>
            </a:r>
            <a:endParaRPr lang="de-DE" sz="1400" noProof="0" dirty="0">
              <a:solidFill>
                <a:schemeClr val="bg1">
                  <a:lumMod val="75000"/>
                </a:schemeClr>
              </a:solidFill>
            </a:endParaRPr>
          </a:p>
          <a:p>
            <a:r>
              <a:rPr lang="de-DE" sz="1400" noProof="0" dirty="0">
                <a:solidFill>
                  <a:schemeClr val="bg1">
                    <a:lumMod val="75000"/>
                  </a:schemeClr>
                </a:solidFill>
              </a:rPr>
              <a:t>Das Vorhandensein von SRF im OCT</a:t>
            </a:r>
          </a:p>
          <a:p>
            <a:endParaRPr lang="de-DE" sz="1400" i="1" noProof="0" dirty="0">
              <a:solidFill>
                <a:schemeClr val="bg1">
                  <a:lumMod val="75000"/>
                </a:schemeClr>
              </a:solidFill>
            </a:endParaRPr>
          </a:p>
          <a:p>
            <a:r>
              <a:rPr lang="de-DE" sz="1400" i="1" noProof="0" dirty="0">
                <a:solidFill>
                  <a:schemeClr val="bg1">
                    <a:lumMod val="75000"/>
                  </a:schemeClr>
                </a:solidFill>
              </a:rPr>
              <a:t>Was unterscheidet das bei MNV im OCT sichtbare SRF von dem bei </a:t>
            </a:r>
            <a:r>
              <a:rPr lang="de-DE" sz="1400" i="1" dirty="0">
                <a:solidFill>
                  <a:schemeClr val="bg1">
                    <a:lumMod val="75000"/>
                  </a:schemeClr>
                </a:solidFill>
              </a:rPr>
              <a:t>ZSCR</a:t>
            </a:r>
            <a:r>
              <a:rPr lang="de-DE" sz="1400" i="1" noProof="0" dirty="0">
                <a:solidFill>
                  <a:schemeClr val="bg1">
                    <a:lumMod val="75000"/>
                  </a:schemeClr>
                </a:solidFill>
              </a:rPr>
              <a:t>?</a:t>
            </a:r>
          </a:p>
          <a:p>
            <a:r>
              <a:rPr lang="de-DE" sz="1400" noProof="0" dirty="0">
                <a:solidFill>
                  <a:schemeClr val="bg1">
                    <a:lumMod val="75000"/>
                  </a:schemeClr>
                </a:solidFill>
              </a:rPr>
              <a:t>Bei MNV liegt in der Regel eine begleitende subretinale Blutung vor, während diese bei </a:t>
            </a:r>
            <a:r>
              <a:rPr lang="de-DE" sz="1400" i="1" dirty="0">
                <a:solidFill>
                  <a:schemeClr val="bg1">
                    <a:lumMod val="75000"/>
                  </a:schemeClr>
                </a:solidFill>
              </a:rPr>
              <a:t>ZSCR</a:t>
            </a:r>
            <a:r>
              <a:rPr lang="de-DE" sz="1400" noProof="0" dirty="0">
                <a:solidFill>
                  <a:schemeClr val="bg1">
                    <a:lumMod val="75000"/>
                  </a:schemeClr>
                </a:solidFill>
              </a:rPr>
              <a:t> (sofern keine sekundäre MNV vorliegt) nicht vorhanden ist</a:t>
            </a:r>
          </a:p>
        </p:txBody>
      </p:sp>
      <p:sp>
        <p:nvSpPr>
          <p:cNvPr id="4" name="Rectangle 1">
            <a:extLst>
              <a:ext uri="{FF2B5EF4-FFF2-40B4-BE49-F238E27FC236}">
                <a16:creationId xmlns:a16="http://schemas.microsoft.com/office/drawing/2014/main" id="{1E664C09-7ED1-D48D-2B74-FFE0528F7F1B}"/>
              </a:ext>
            </a:extLst>
          </p:cNvPr>
          <p:cNvSpPr/>
          <p:nvPr/>
        </p:nvSpPr>
        <p:spPr>
          <a:xfrm>
            <a:off x="4648200" y="4724400"/>
            <a:ext cx="15240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Wörter</a:t>
            </a:r>
          </a:p>
        </p:txBody>
      </p:sp>
      <p:sp>
        <p:nvSpPr>
          <p:cNvPr id="6" name="TextBox 7">
            <a:extLst>
              <a:ext uri="{FF2B5EF4-FFF2-40B4-BE49-F238E27FC236}">
                <a16:creationId xmlns:a16="http://schemas.microsoft.com/office/drawing/2014/main" id="{10056168-813E-9E91-B73E-DDD90F7CAE3B}"/>
              </a:ext>
            </a:extLst>
          </p:cNvPr>
          <p:cNvSpPr txBox="1"/>
          <p:nvPr/>
        </p:nvSpPr>
        <p:spPr>
          <a:xfrm>
            <a:off x="1157907" y="3247549"/>
            <a:ext cx="7147893" cy="1964640"/>
          </a:xfrm>
          <a:prstGeom prst="rect">
            <a:avLst/>
          </a:prstGeom>
          <a:solidFill>
            <a:srgbClr val="CCFFCC"/>
          </a:solidFill>
        </p:spPr>
        <p:txBody>
          <a:bodyPr wrap="square" lIns="25400" tIns="12700" rIns="25400" bIns="12700" rtlCol="0">
            <a:spAutoFit/>
          </a:bodyPr>
          <a:lstStyle/>
          <a:p>
            <a:r>
              <a:rPr lang="de-DE" sz="1400" i="1" noProof="0" dirty="0">
                <a:solidFill>
                  <a:srgbClr val="0000FF"/>
                </a:solidFill>
              </a:rPr>
              <a:t>Es gibt einen weiteren wichtigen OCT-Befund, der ZSCR von AMD unterscheidet – welcher ist das?</a:t>
            </a:r>
          </a:p>
          <a:p>
            <a:r>
              <a:rPr lang="de-DE" sz="1400" noProof="0" dirty="0">
                <a:solidFill>
                  <a:srgbClr val="0000FF"/>
                </a:solidFill>
              </a:rPr>
              <a:t>Die Dicke der Choroidea. </a:t>
            </a:r>
            <a:r>
              <a:rPr lang="de-DE" sz="1400" noProof="0" dirty="0"/>
              <a:t>Sie ist bei AMD tendenziell normal oder verdünnt, bei ZSCR</a:t>
            </a:r>
            <a:r>
              <a:rPr lang="de-DE" sz="1400" noProof="0" dirty="0">
                <a:solidFill>
                  <a:srgbClr val="CCFFCC"/>
                </a:solidFill>
              </a:rPr>
              <a:t> </a:t>
            </a:r>
            <a:r>
              <a:rPr lang="de-DE" sz="1400" noProof="0" dirty="0"/>
              <a:t>hingegen verdickt.</a:t>
            </a:r>
          </a:p>
          <a:p>
            <a:endParaRPr lang="de-DE" sz="1400" noProof="0" dirty="0">
              <a:solidFill>
                <a:srgbClr val="0000FF"/>
              </a:solidFill>
            </a:endParaRPr>
          </a:p>
          <a:p>
            <a:r>
              <a:rPr lang="de-DE" sz="1400" i="1" noProof="0" dirty="0">
                <a:solidFill>
                  <a:srgbClr val="0000FF"/>
                </a:solidFill>
              </a:rPr>
              <a:t>Die Aderhautdicke lässt sich bei der spektralen Domänen-OCT (SD-OCT) möglicherweise nicht ohne Weiteres interpretieren. Welche OCT-Methode wird zur Beurteilung der Aderhaut bevorzugt?</a:t>
            </a:r>
            <a:endParaRPr lang="de-DE" sz="1400" i="1" noProof="0" dirty="0">
              <a:solidFill>
                <a:srgbClr val="CCFFCC"/>
              </a:solidFill>
            </a:endParaRPr>
          </a:p>
          <a:p>
            <a:r>
              <a:rPr lang="en-US" sz="1400" dirty="0">
                <a:solidFill>
                  <a:srgbClr val="CCFFCC"/>
                </a:solidFill>
              </a:rPr>
              <a:t>Enhanced-depth imaging OCT </a:t>
            </a:r>
            <a:r>
              <a:rPr lang="de-DE" sz="1400" noProof="0" dirty="0">
                <a:solidFill>
                  <a:srgbClr val="CCFFCC"/>
                </a:solidFill>
              </a:rPr>
              <a:t>(EDI-OCT)</a:t>
            </a:r>
          </a:p>
        </p:txBody>
      </p:sp>
    </p:spTree>
    <p:extLst>
      <p:ext uri="{BB962C8B-B14F-4D97-AF65-F5344CB8AC3E}">
        <p14:creationId xmlns:p14="http://schemas.microsoft.com/office/powerpoint/2010/main" val="999004852"/>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58DE59-9670-ED28-C9AE-DA845E04AC5D}"/>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FF495763-0601-EEF2-FD7A-43B35D86D395}"/>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noProof="0" dirty="0" err="1">
                <a:solidFill>
                  <a:schemeClr val="bg1">
                    <a:lumMod val="75000"/>
                  </a:schemeClr>
                </a:solidFill>
                <a:latin typeface="Arial" panose="020B0604020202020204" pitchFamily="34" charset="0"/>
              </a:rPr>
              <a:t>Angioid</a:t>
            </a:r>
            <a:r>
              <a:rPr lang="de-DE" noProof="0" dirty="0">
                <a:solidFill>
                  <a:schemeClr val="bg1">
                    <a:lumMod val="75000"/>
                  </a:schemeClr>
                </a:solidFill>
                <a:latin typeface="Arial" panose="020B0604020202020204" pitchFamily="34" charset="0"/>
              </a:rPr>
              <a:t> </a:t>
            </a:r>
            <a:r>
              <a:rPr lang="de-DE" noProof="0"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noProof="0" dirty="0">
                <a:solidFill>
                  <a:schemeClr val="bg1">
                    <a:lumMod val="75000"/>
                  </a:schemeClr>
                </a:solidFill>
                <a:latin typeface="Arial" panose="020B0604020202020204" pitchFamily="34" charset="0"/>
              </a:rPr>
              <a:t>adulte </a:t>
            </a:r>
            <a:r>
              <a:rPr lang="de-DE" noProof="0" dirty="0" err="1">
                <a:solidFill>
                  <a:schemeClr val="bg1">
                    <a:lumMod val="75000"/>
                  </a:schemeClr>
                </a:solidFill>
                <a:latin typeface="Arial" panose="020B0604020202020204" pitchFamily="34" charset="0"/>
              </a:rPr>
              <a:t>vitelliforme</a:t>
            </a:r>
            <a:r>
              <a:rPr lang="de-DE" noProof="0"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3362E1BA-C621-CA00-6AE7-F2927EC94FA6}"/>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298</a:t>
            </a:fld>
            <a:endParaRPr lang="de-DE" noProof="0" dirty="0"/>
          </a:p>
        </p:txBody>
      </p:sp>
      <p:sp>
        <p:nvSpPr>
          <p:cNvPr id="5" name="TextBox 4">
            <a:extLst>
              <a:ext uri="{FF2B5EF4-FFF2-40B4-BE49-F238E27FC236}">
                <a16:creationId xmlns:a16="http://schemas.microsoft.com/office/drawing/2014/main" id="{3623D545-2106-1C63-2F8F-3C4D685A4AE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Star: 5 Points 3">
            <a:extLst>
              <a:ext uri="{FF2B5EF4-FFF2-40B4-BE49-F238E27FC236}">
                <a16:creationId xmlns:a16="http://schemas.microsoft.com/office/drawing/2014/main" id="{D3980644-25B7-9DCE-BA2E-9409FAFF5895}"/>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3" name="TextBox 9">
            <a:extLst>
              <a:ext uri="{FF2B5EF4-FFF2-40B4-BE49-F238E27FC236}">
                <a16:creationId xmlns:a16="http://schemas.microsoft.com/office/drawing/2014/main" id="{F0B23C18-DE25-BF7A-9AF4-3CB1A77DAC92}"/>
              </a:ext>
            </a:extLst>
          </p:cNvPr>
          <p:cNvSpPr txBox="1"/>
          <p:nvPr/>
        </p:nvSpPr>
        <p:spPr>
          <a:xfrm>
            <a:off x="1157907" y="1524000"/>
            <a:ext cx="6919293" cy="3688189"/>
          </a:xfrm>
          <a:prstGeom prst="rect">
            <a:avLst/>
          </a:prstGeom>
          <a:solidFill>
            <a:srgbClr val="FFFF85"/>
          </a:solidFill>
        </p:spPr>
        <p:txBody>
          <a:bodyPr wrap="square" lIns="25400" tIns="12700" rIns="25400" bIns="12700" rtlCol="0">
            <a:spAutoFit/>
          </a:bodyPr>
          <a:lstStyle/>
          <a:p>
            <a:r>
              <a:rPr lang="de-DE" sz="1400" i="1" noProof="0" dirty="0">
                <a:solidFill>
                  <a:schemeClr val="bg1">
                    <a:lumMod val="75000"/>
                  </a:schemeClr>
                </a:solidFill>
              </a:rPr>
              <a:t>Kurz gesagt, was ist die zugrunde liegende Ursache der ZS</a:t>
            </a:r>
            <a:r>
              <a:rPr lang="de-DE" sz="1400" i="1" dirty="0">
                <a:solidFill>
                  <a:schemeClr val="bg1">
                    <a:lumMod val="75000"/>
                  </a:schemeClr>
                </a:solidFill>
              </a:rPr>
              <a:t>CR</a:t>
            </a:r>
            <a:r>
              <a:rPr lang="de-DE" sz="1400" i="1" noProof="0" dirty="0">
                <a:solidFill>
                  <a:schemeClr val="bg1">
                    <a:lumMod val="75000"/>
                  </a:schemeClr>
                </a:solidFill>
              </a:rPr>
              <a:t>?</a:t>
            </a:r>
          </a:p>
          <a:p>
            <a:r>
              <a:rPr lang="de-DE" sz="1400" noProof="0" dirty="0">
                <a:solidFill>
                  <a:schemeClr val="bg1">
                    <a:lumMod val="75000"/>
                  </a:schemeClr>
                </a:solidFill>
              </a:rPr>
              <a:t>Hyperpermeabilität der Choroidea (der Begriff </a:t>
            </a:r>
            <a:r>
              <a:rPr lang="de-DE" sz="1400" i="1" noProof="0" dirty="0">
                <a:solidFill>
                  <a:schemeClr val="bg1">
                    <a:lumMod val="75000"/>
                  </a:schemeClr>
                </a:solidFill>
              </a:rPr>
              <a:t>„Hyperpermeabilität der Choriokapillaris“ </a:t>
            </a:r>
            <a:r>
              <a:rPr lang="de-DE" sz="1400" noProof="0" dirty="0">
                <a:solidFill>
                  <a:schemeClr val="bg1">
                    <a:lumMod val="75000"/>
                  </a:schemeClr>
                </a:solidFill>
              </a:rPr>
              <a:t>ist ebenfalls korrekt und wird möglicherweise sogar bevorzugt)</a:t>
            </a:r>
          </a:p>
          <a:p>
            <a:endParaRPr lang="de-DE" sz="1400" i="1" noProof="0" dirty="0">
              <a:solidFill>
                <a:schemeClr val="bg1">
                  <a:lumMod val="75000"/>
                </a:schemeClr>
              </a:solidFill>
            </a:endParaRPr>
          </a:p>
          <a:p>
            <a:r>
              <a:rPr lang="de-DE" sz="1400" i="1" noProof="0" dirty="0">
                <a:solidFill>
                  <a:schemeClr val="bg1">
                    <a:lumMod val="75000"/>
                  </a:schemeClr>
                </a:solidFill>
              </a:rPr>
              <a:t>Um es klar zu sagen: Ist MNV mit </a:t>
            </a:r>
            <a:r>
              <a:rPr lang="de-DE" sz="1400" i="1" dirty="0">
                <a:solidFill>
                  <a:schemeClr val="bg1">
                    <a:lumMod val="75000"/>
                  </a:schemeClr>
                </a:solidFill>
              </a:rPr>
              <a:t>ZSCR</a:t>
            </a:r>
            <a:r>
              <a:rPr lang="de-DE" sz="1400" i="1" noProof="0" dirty="0">
                <a:solidFill>
                  <a:schemeClr val="bg1">
                    <a:lumMod val="75000"/>
                  </a:schemeClr>
                </a:solidFill>
              </a:rPr>
              <a:t> assoziiert?</a:t>
            </a:r>
            <a:endParaRPr lang="de-DE" sz="1400" noProof="0" dirty="0">
              <a:solidFill>
                <a:schemeClr val="bg1">
                  <a:lumMod val="75000"/>
                </a:schemeClr>
              </a:solidFill>
            </a:endParaRPr>
          </a:p>
          <a:p>
            <a:r>
              <a:rPr lang="de-DE" sz="1400" b="1" noProof="0" dirty="0">
                <a:solidFill>
                  <a:schemeClr val="bg1">
                    <a:lumMod val="75000"/>
                  </a:schemeClr>
                </a:solidFill>
              </a:rPr>
              <a:t>Ja </a:t>
            </a:r>
            <a:r>
              <a:rPr lang="de-DE" sz="1400" noProof="0" dirty="0">
                <a:solidFill>
                  <a:schemeClr val="bg1">
                    <a:lumMod val="75000"/>
                  </a:schemeClr>
                </a:solidFill>
              </a:rPr>
              <a:t>– sekundäre MNV kann bei </a:t>
            </a:r>
            <a:r>
              <a:rPr lang="de-DE" sz="1400" i="1" dirty="0">
                <a:solidFill>
                  <a:schemeClr val="bg1">
                    <a:lumMod val="75000"/>
                  </a:schemeClr>
                </a:solidFill>
              </a:rPr>
              <a:t>ZSCR</a:t>
            </a:r>
            <a:r>
              <a:rPr lang="de-DE" sz="1400" noProof="0" dirty="0">
                <a:solidFill>
                  <a:schemeClr val="bg1">
                    <a:lumMod val="75000"/>
                  </a:schemeClr>
                </a:solidFill>
              </a:rPr>
              <a:t> auftreten und tut dies auch, wenn auch selten.        Das Wichtigste zum Mitnehmen: ZSCR kann sowohl MNV verursachen </a:t>
            </a:r>
            <a:r>
              <a:rPr lang="de-DE" sz="1400" b="1" i="1" noProof="0" dirty="0">
                <a:solidFill>
                  <a:schemeClr val="bg1">
                    <a:lumMod val="75000"/>
                  </a:schemeClr>
                </a:solidFill>
              </a:rPr>
              <a:t>als auch </a:t>
            </a:r>
            <a:r>
              <a:rPr lang="de-DE" sz="1400" noProof="0" dirty="0">
                <a:solidFill>
                  <a:schemeClr val="bg1">
                    <a:lumMod val="75000"/>
                  </a:schemeClr>
                </a:solidFill>
              </a:rPr>
              <a:t>als </a:t>
            </a:r>
            <a:r>
              <a:rPr lang="en-US" sz="1400" dirty="0">
                <a:solidFill>
                  <a:schemeClr val="bg1">
                    <a:lumMod val="75000"/>
                  </a:schemeClr>
                </a:solidFill>
              </a:rPr>
              <a:t>masquerade </a:t>
            </a:r>
            <a:r>
              <a:rPr lang="de-DE" sz="1400" noProof="0" dirty="0">
                <a:solidFill>
                  <a:schemeClr val="bg1">
                    <a:lumMod val="75000"/>
                  </a:schemeClr>
                </a:solidFill>
              </a:rPr>
              <a:t>auftreten.</a:t>
            </a:r>
          </a:p>
          <a:p>
            <a:endParaRPr lang="de-DE" sz="1400" noProof="0" dirty="0">
              <a:solidFill>
                <a:schemeClr val="bg1">
                  <a:lumMod val="75000"/>
                </a:schemeClr>
              </a:solidFill>
            </a:endParaRPr>
          </a:p>
          <a:p>
            <a:r>
              <a:rPr lang="de-DE" sz="1400" i="1" noProof="0" dirty="0">
                <a:solidFill>
                  <a:schemeClr val="bg1">
                    <a:lumMod val="75000"/>
                  </a:schemeClr>
                </a:solidFill>
              </a:rPr>
              <a:t>Für die </a:t>
            </a:r>
            <a:r>
              <a:rPr lang="de-DE" sz="1400" i="1" dirty="0">
                <a:solidFill>
                  <a:schemeClr val="bg1">
                    <a:lumMod val="75000"/>
                  </a:schemeClr>
                </a:solidFill>
              </a:rPr>
              <a:t>ZSCR </a:t>
            </a:r>
            <a:r>
              <a:rPr lang="de-DE" sz="1400" i="1" noProof="0" dirty="0">
                <a:solidFill>
                  <a:schemeClr val="bg1">
                    <a:lumMod val="75000"/>
                  </a:schemeClr>
                </a:solidFill>
              </a:rPr>
              <a:t>-Fälle, in denen keine MNV vorliegt: Welcher klinische Befund, der sowohl bei der feuchten AMD als auch bei </a:t>
            </a:r>
            <a:r>
              <a:rPr lang="de-DE" sz="1400" i="1" dirty="0">
                <a:solidFill>
                  <a:schemeClr val="bg1">
                    <a:lumMod val="75000"/>
                  </a:schemeClr>
                </a:solidFill>
              </a:rPr>
              <a:t>ZSCR</a:t>
            </a:r>
            <a:r>
              <a:rPr lang="de-DE" sz="1400" i="1" noProof="0" dirty="0">
                <a:solidFill>
                  <a:schemeClr val="bg1">
                    <a:lumMod val="75000"/>
                  </a:schemeClr>
                </a:solidFill>
              </a:rPr>
              <a:t> auftritt, ist für die Fehldiagnose verantwortlich?</a:t>
            </a:r>
            <a:endParaRPr lang="de-DE" sz="1400" noProof="0" dirty="0">
              <a:solidFill>
                <a:schemeClr val="bg1">
                  <a:lumMod val="75000"/>
                </a:schemeClr>
              </a:solidFill>
            </a:endParaRPr>
          </a:p>
          <a:p>
            <a:r>
              <a:rPr lang="de-DE" sz="1400" noProof="0" dirty="0">
                <a:solidFill>
                  <a:schemeClr val="bg1">
                    <a:lumMod val="75000"/>
                  </a:schemeClr>
                </a:solidFill>
              </a:rPr>
              <a:t>Das Vorhandensein von SRF im OCT</a:t>
            </a:r>
          </a:p>
          <a:p>
            <a:endParaRPr lang="de-DE" sz="1400" i="1" noProof="0" dirty="0">
              <a:solidFill>
                <a:schemeClr val="bg1">
                  <a:lumMod val="75000"/>
                </a:schemeClr>
              </a:solidFill>
            </a:endParaRPr>
          </a:p>
          <a:p>
            <a:r>
              <a:rPr lang="de-DE" sz="1400" i="1" noProof="0" dirty="0">
                <a:solidFill>
                  <a:schemeClr val="bg1">
                    <a:lumMod val="75000"/>
                  </a:schemeClr>
                </a:solidFill>
              </a:rPr>
              <a:t>Was unterscheidet das bei MNV im OCT sichtbare SRF von dem bei </a:t>
            </a:r>
            <a:r>
              <a:rPr lang="de-DE" sz="1400" i="1" dirty="0">
                <a:solidFill>
                  <a:schemeClr val="bg1">
                    <a:lumMod val="75000"/>
                  </a:schemeClr>
                </a:solidFill>
              </a:rPr>
              <a:t>ZSCR</a:t>
            </a:r>
            <a:r>
              <a:rPr lang="de-DE" sz="1400" i="1" noProof="0" dirty="0">
                <a:solidFill>
                  <a:schemeClr val="bg1">
                    <a:lumMod val="75000"/>
                  </a:schemeClr>
                </a:solidFill>
              </a:rPr>
              <a:t>?</a:t>
            </a:r>
          </a:p>
          <a:p>
            <a:r>
              <a:rPr lang="de-DE" sz="1400" noProof="0" dirty="0">
                <a:solidFill>
                  <a:schemeClr val="bg1">
                    <a:lumMod val="75000"/>
                  </a:schemeClr>
                </a:solidFill>
              </a:rPr>
              <a:t>Bei MNV liegt in der Regel eine begleitende subretinale Blutung vor, während diese bei </a:t>
            </a:r>
            <a:r>
              <a:rPr lang="de-DE" sz="1400" i="1" dirty="0">
                <a:solidFill>
                  <a:schemeClr val="bg1">
                    <a:lumMod val="75000"/>
                  </a:schemeClr>
                </a:solidFill>
              </a:rPr>
              <a:t>ZSCR</a:t>
            </a:r>
            <a:r>
              <a:rPr lang="de-DE" sz="1400" noProof="0" dirty="0">
                <a:solidFill>
                  <a:schemeClr val="bg1">
                    <a:lumMod val="75000"/>
                  </a:schemeClr>
                </a:solidFill>
              </a:rPr>
              <a:t> (sofern keine sekundäre MNV vorliegt) nicht vorhanden ist</a:t>
            </a:r>
          </a:p>
        </p:txBody>
      </p:sp>
      <p:sp>
        <p:nvSpPr>
          <p:cNvPr id="4" name="Rectangle 1">
            <a:extLst>
              <a:ext uri="{FF2B5EF4-FFF2-40B4-BE49-F238E27FC236}">
                <a16:creationId xmlns:a16="http://schemas.microsoft.com/office/drawing/2014/main" id="{07BD6E63-84A4-4D35-81F0-1EC2829E1A2E}"/>
              </a:ext>
            </a:extLst>
          </p:cNvPr>
          <p:cNvSpPr/>
          <p:nvPr/>
        </p:nvSpPr>
        <p:spPr>
          <a:xfrm>
            <a:off x="4648200" y="4724400"/>
            <a:ext cx="15240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zwei Wörter</a:t>
            </a:r>
          </a:p>
        </p:txBody>
      </p:sp>
      <p:sp>
        <p:nvSpPr>
          <p:cNvPr id="6" name="TextBox 7">
            <a:extLst>
              <a:ext uri="{FF2B5EF4-FFF2-40B4-BE49-F238E27FC236}">
                <a16:creationId xmlns:a16="http://schemas.microsoft.com/office/drawing/2014/main" id="{D51F0107-DF40-6347-2E27-91FC362F1EDB}"/>
              </a:ext>
            </a:extLst>
          </p:cNvPr>
          <p:cNvSpPr txBox="1"/>
          <p:nvPr/>
        </p:nvSpPr>
        <p:spPr>
          <a:xfrm>
            <a:off x="1157907" y="3247549"/>
            <a:ext cx="7147893" cy="1964640"/>
          </a:xfrm>
          <a:prstGeom prst="rect">
            <a:avLst/>
          </a:prstGeom>
          <a:solidFill>
            <a:srgbClr val="CCFFCC"/>
          </a:solidFill>
        </p:spPr>
        <p:txBody>
          <a:bodyPr wrap="square" lIns="25400" tIns="12700" rIns="25400" bIns="12700" rtlCol="0">
            <a:spAutoFit/>
          </a:bodyPr>
          <a:lstStyle/>
          <a:p>
            <a:r>
              <a:rPr lang="de-DE" sz="1400" i="1" noProof="0" dirty="0">
                <a:solidFill>
                  <a:srgbClr val="0000FF"/>
                </a:solidFill>
              </a:rPr>
              <a:t>Es gibt einen weiteren wichtigen OCT-Befund, der ZSCR von AMD unterscheidet – welcher ist das?</a:t>
            </a:r>
          </a:p>
          <a:p>
            <a:r>
              <a:rPr lang="de-DE" sz="1400" noProof="0" dirty="0">
                <a:solidFill>
                  <a:srgbClr val="0000FF"/>
                </a:solidFill>
              </a:rPr>
              <a:t>Die Dicke der Choroidea. </a:t>
            </a:r>
            <a:r>
              <a:rPr lang="de-DE" sz="1400" noProof="0" dirty="0"/>
              <a:t>Sie ist bei AMD tendenziell normal oder verdünnt, bei ZSCR</a:t>
            </a:r>
            <a:r>
              <a:rPr lang="de-DE" sz="1400" noProof="0" dirty="0">
                <a:solidFill>
                  <a:srgbClr val="CCFFCC"/>
                </a:solidFill>
              </a:rPr>
              <a:t> </a:t>
            </a:r>
            <a:r>
              <a:rPr lang="de-DE" sz="1400" noProof="0" dirty="0"/>
              <a:t>hingegen verdickt.</a:t>
            </a:r>
          </a:p>
          <a:p>
            <a:endParaRPr lang="de-DE" sz="1400" noProof="0" dirty="0">
              <a:solidFill>
                <a:srgbClr val="0000FF"/>
              </a:solidFill>
            </a:endParaRPr>
          </a:p>
          <a:p>
            <a:r>
              <a:rPr lang="de-DE" sz="1400" i="1" noProof="0" dirty="0">
                <a:solidFill>
                  <a:srgbClr val="0000FF"/>
                </a:solidFill>
              </a:rPr>
              <a:t>Die Aderhautdicke lässt sich bei der spektralen Domänen-OCT (SD-OCT) möglicherweise nicht ohne Weiteres interpretieren. Welche OCT-Methode wird zur Beurteilung der Aderhaut bevorzugt?</a:t>
            </a:r>
          </a:p>
          <a:p>
            <a:r>
              <a:rPr lang="en-US" sz="1400" dirty="0">
                <a:solidFill>
                  <a:srgbClr val="0000FF"/>
                </a:solidFill>
              </a:rPr>
              <a:t>Enhanced-depth imaging OCT </a:t>
            </a:r>
            <a:r>
              <a:rPr lang="de-DE" sz="1400" noProof="0" dirty="0">
                <a:solidFill>
                  <a:srgbClr val="0000FF"/>
                </a:solidFill>
              </a:rPr>
              <a:t>(EDI-OCT)</a:t>
            </a:r>
          </a:p>
        </p:txBody>
      </p:sp>
    </p:spTree>
    <p:extLst>
      <p:ext uri="{BB962C8B-B14F-4D97-AF65-F5344CB8AC3E}">
        <p14:creationId xmlns:p14="http://schemas.microsoft.com/office/powerpoint/2010/main" val="3238451998"/>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9" name="Rectangle 3">
            <a:extLst>
              <a:ext uri="{FF2B5EF4-FFF2-40B4-BE49-F238E27FC236}">
                <a16:creationId xmlns:a16="http://schemas.microsoft.com/office/drawing/2014/main" id="{C43822B3-DE7E-44D0-B9E6-C94DE088402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noProof="0" dirty="0">
                <a:solidFill>
                  <a:schemeClr val="bg1">
                    <a:lumMod val="75000"/>
                  </a:schemeClr>
                </a:solidFill>
                <a:latin typeface="Arial" panose="020B0604020202020204" pitchFamily="34" charset="0"/>
              </a:rPr>
              <a:t>Zentrale seröse Chorioretinopathie</a:t>
            </a: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dirty="0">
                <a:solidFill>
                  <a:schemeClr val="bg1">
                    <a:lumMod val="75000"/>
                  </a:schemeClr>
                </a:solidFill>
                <a:latin typeface="Arial" panose="020B0604020202020204" pitchFamily="34" charset="0"/>
              </a:rPr>
              <a:t>adulte </a:t>
            </a:r>
            <a:r>
              <a:rPr lang="de-DE" dirty="0" err="1">
                <a:solidFill>
                  <a:schemeClr val="bg1">
                    <a:lumMod val="75000"/>
                  </a:schemeClr>
                </a:solidFill>
                <a:latin typeface="Arial" panose="020B0604020202020204" pitchFamily="34" charset="0"/>
              </a:rPr>
              <a:t>vitelliforme</a:t>
            </a:r>
            <a:r>
              <a:rPr lang="de-DE"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999C1F9A-E26F-45AD-9521-748CB02CF9E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299</a:t>
            </a:fld>
            <a:endParaRPr lang="de-DE" noProof="0" dirty="0"/>
          </a:p>
        </p:txBody>
      </p:sp>
      <p:sp>
        <p:nvSpPr>
          <p:cNvPr id="5" name="TextBox 4">
            <a:extLst>
              <a:ext uri="{FF2B5EF4-FFF2-40B4-BE49-F238E27FC236}">
                <a16:creationId xmlns:a16="http://schemas.microsoft.com/office/drawing/2014/main" id="{F8A3156B-5908-49E7-B19F-D3AFAD7D197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E55E4BBA-B9ED-4F94-BFA2-DE2BC4A5C914}"/>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8">
            <a:extLst>
              <a:ext uri="{FF2B5EF4-FFF2-40B4-BE49-F238E27FC236}">
                <a16:creationId xmlns:a16="http://schemas.microsoft.com/office/drawing/2014/main" id="{C2DC83EF-FD5E-4C92-A7E5-C7F7E462A3B2}"/>
              </a:ext>
            </a:extLst>
          </p:cNvPr>
          <p:cNvSpPr txBox="1"/>
          <p:nvPr/>
        </p:nvSpPr>
        <p:spPr>
          <a:xfrm>
            <a:off x="3538330" y="556419"/>
            <a:ext cx="5486400" cy="764312"/>
          </a:xfrm>
          <a:prstGeom prst="rect">
            <a:avLst/>
          </a:prstGeom>
          <a:solidFill>
            <a:srgbClr val="FFFF00"/>
          </a:solidFill>
        </p:spPr>
        <p:txBody>
          <a:bodyPr wrap="square" lIns="25400" tIns="12700" rIns="25400" bIns="12700" rtlCol="0">
            <a:spAutoFit/>
          </a:bodyPr>
          <a:lstStyle/>
          <a:p>
            <a:r>
              <a:rPr lang="de-DE" sz="1600" i="1" noProof="0" dirty="0"/>
              <a:t>Was haben Erkrankungen, die fälschlicherweise als </a:t>
            </a:r>
            <a:r>
              <a:rPr lang="de-DE" sz="1600" b="1" noProof="0" dirty="0"/>
              <a:t>trockene </a:t>
            </a:r>
            <a:r>
              <a:rPr lang="de-DE" sz="1600" i="1" noProof="0" dirty="0"/>
              <a:t>AMD diagnostiziert werden können, gemeinsam?</a:t>
            </a:r>
          </a:p>
          <a:p>
            <a:r>
              <a:rPr lang="de-DE" sz="1600" noProof="0" dirty="0">
                <a:solidFill>
                  <a:srgbClr val="FFFF00"/>
                </a:solidFill>
              </a:rPr>
              <a:t>Anomalien des RPE</a:t>
            </a:r>
          </a:p>
        </p:txBody>
      </p:sp>
      <p:cxnSp>
        <p:nvCxnSpPr>
          <p:cNvPr id="2" name="Straight Connector 2">
            <a:extLst>
              <a:ext uri="{FF2B5EF4-FFF2-40B4-BE49-F238E27FC236}">
                <a16:creationId xmlns:a16="http://schemas.microsoft.com/office/drawing/2014/main" id="{441FDF06-9ED1-EAEF-DA13-0C06BF14586E}"/>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567DC045-F142-B0F3-AC43-8955D6B9E885}"/>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358174489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47EA9F9C-EB55-4F63-BCEC-D879E640F6C6}"/>
              </a:ext>
            </a:extLst>
          </p:cNvPr>
          <p:cNvSpPr/>
          <p:nvPr/>
        </p:nvSpPr>
        <p:spPr>
          <a:xfrm>
            <a:off x="4028272" y="1066800"/>
            <a:ext cx="1021584"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9906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a:t>
            </a:r>
            <a:r>
              <a:rPr lang="de-DE" sz="1800" noProof="0" dirty="0">
                <a:solidFill>
                  <a:srgbClr val="0000FF"/>
                </a:solidFill>
                <a:latin typeface="Arial" panose="020B0604020202020204" pitchFamily="34" charset="0"/>
              </a:rPr>
              <a:t> 50 Jahren </a:t>
            </a:r>
            <a:r>
              <a:rPr lang="de-DE" sz="1800" noProof="0" dirty="0">
                <a:latin typeface="Arial" panose="020B0604020202020204" pitchFamily="34" charset="0"/>
              </a:rPr>
              <a:t>in </a:t>
            </a:r>
            <a:r>
              <a:rPr lang="de-DE" sz="1800" dirty="0"/>
              <a:t>Industrienationen</a:t>
            </a:r>
            <a:endParaRPr lang="de-DE" sz="1800" noProof="0" dirty="0">
              <a:latin typeface="Arial" panose="020B0604020202020204" pitchFamily="34" charset="0"/>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a:t>
            </a:fld>
            <a:endParaRPr lang="de-DE" noProof="0" dirty="0"/>
          </a:p>
        </p:txBody>
      </p:sp>
      <p:sp>
        <p:nvSpPr>
          <p:cNvPr id="6" name="TextBox 5">
            <a:extLst>
              <a:ext uri="{FF2B5EF4-FFF2-40B4-BE49-F238E27FC236}">
                <a16:creationId xmlns:a16="http://schemas.microsoft.com/office/drawing/2014/main" id="{E5496B4C-14B3-4401-8050-833DD52A3DF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407717350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356DDE-F172-0659-A157-2B95923A1A2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42B25DB-C7E3-E78C-FA77-1AAA520C0E0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30</a:t>
            </a:fld>
            <a:endParaRPr lang="de-DE" noProof="0" dirty="0"/>
          </a:p>
        </p:txBody>
      </p:sp>
      <p:sp>
        <p:nvSpPr>
          <p:cNvPr id="2" name="TextBox 1">
            <a:extLst>
              <a:ext uri="{FF2B5EF4-FFF2-40B4-BE49-F238E27FC236}">
                <a16:creationId xmlns:a16="http://schemas.microsoft.com/office/drawing/2014/main" id="{6D26B322-3A4F-8B2B-3AD4-404F423BB5A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976C7069-D4FF-D0D8-A984-99752A8CC9B4}"/>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48BCF7E3-B864-F2B3-A638-A8919540695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EBB998EB-946B-CF3F-B3CD-ED8388A30EE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346EDA90-CCF0-9F65-B33C-0EE3293A4FD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07B1F628-52BF-59E2-3DED-EA37DA1B9C54}"/>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BA3204F6-10C8-F615-ECD0-8BBD1AD8161A}"/>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D70ABBDA-908E-E082-A4C1-25AABDFFD2F4}"/>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30BC07D1-4D96-4A3D-1497-0F2CD74C612B}"/>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BEB45B14-2CD8-2138-FE98-4A3AB6C0C488}"/>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F920F2F4-E9C1-8F8B-9FD7-D3CE0DAA52D1}"/>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77A4EB72-5AD3-9928-3EE7-E46974CC122D}"/>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8149D7DA-F481-D262-6DC2-4025BA9E133D}"/>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solidFill>
                  <a:schemeClr val="bg1">
                    <a:lumMod val="75000"/>
                  </a:schemeClr>
                </a:solidFill>
                <a:effectLst/>
                <a:latin typeface="Arial" panose="020B0604020202020204" pitchFamily="34" charset="0"/>
              </a:rPr>
              <a:t>--Mittelgroß</a:t>
            </a:r>
          </a:p>
          <a:p>
            <a:r>
              <a:rPr lang="de-DE" sz="1600" b="1" i="0" noProof="0" dirty="0">
                <a:solidFill>
                  <a:schemeClr val="bg1">
                    <a:lumMod val="75000"/>
                  </a:schemeClr>
                </a:solidFill>
                <a:effectLst/>
                <a:latin typeface="Arial" panose="020B0604020202020204" pitchFamily="34" charset="0"/>
              </a:rPr>
              <a:t>--Groß</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sp>
        <p:nvSpPr>
          <p:cNvPr id="5" name="Rectangle 7">
            <a:extLst>
              <a:ext uri="{FF2B5EF4-FFF2-40B4-BE49-F238E27FC236}">
                <a16:creationId xmlns:a16="http://schemas.microsoft.com/office/drawing/2014/main" id="{C2E87E08-396F-AF0E-B37B-3C4EC7E1C59C}"/>
              </a:ext>
            </a:extLst>
          </p:cNvPr>
          <p:cNvSpPr/>
          <p:nvPr/>
        </p:nvSpPr>
        <p:spPr>
          <a:xfrm>
            <a:off x="1107947" y="4408845"/>
            <a:ext cx="647701" cy="205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600" noProof="0" dirty="0">
                <a:solidFill>
                  <a:schemeClr val="tx1"/>
                </a:solidFill>
              </a:rPr>
              <a:t>Größe</a:t>
            </a:r>
          </a:p>
        </p:txBody>
      </p:sp>
      <p:grpSp>
        <p:nvGrpSpPr>
          <p:cNvPr id="6" name="Gruppieren 5">
            <a:extLst>
              <a:ext uri="{FF2B5EF4-FFF2-40B4-BE49-F238E27FC236}">
                <a16:creationId xmlns:a16="http://schemas.microsoft.com/office/drawing/2014/main" id="{CD67351A-96C9-5E04-9BF2-33F9C2C0522C}"/>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7D96DDE1-C31D-1D7E-015D-3300C1F32891}"/>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747DBABC-4565-61AC-C146-128516086669}"/>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3728606312"/>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229FBD-D269-9A21-BFAD-58BD65268EAF}"/>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F6AE6DFE-1383-90EF-B74C-C50C129216BE}"/>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noProof="0"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noProof="0" dirty="0">
                <a:solidFill>
                  <a:schemeClr val="bg1">
                    <a:lumMod val="75000"/>
                  </a:schemeClr>
                </a:solidFill>
                <a:latin typeface="Arial" panose="020B0604020202020204" pitchFamily="34" charset="0"/>
              </a:rPr>
              <a:t>Idiopathisch</a:t>
            </a:r>
          </a:p>
          <a:p>
            <a:pPr lvl="1" eaLnBrk="1" hangingPunct="1"/>
            <a:r>
              <a:rPr lang="de-DE" noProof="0" dirty="0">
                <a:solidFill>
                  <a:schemeClr val="bg1">
                    <a:lumMod val="75000"/>
                  </a:schemeClr>
                </a:solidFill>
                <a:latin typeface="Arial" panose="020B0604020202020204" pitchFamily="34" charset="0"/>
              </a:rPr>
              <a:t>Sorsby-Makuladystrophie</a:t>
            </a:r>
          </a:p>
          <a:p>
            <a:pPr lvl="1" eaLnBrk="1" hangingPunct="1"/>
            <a:r>
              <a:rPr lang="de-DE" noProof="0" dirty="0">
                <a:solidFill>
                  <a:schemeClr val="bg1">
                    <a:lumMod val="75000"/>
                  </a:schemeClr>
                </a:solidFill>
                <a:latin typeface="Arial" panose="020B0604020202020204" pitchFamily="34" charset="0"/>
              </a:rPr>
              <a:t>Traumatische Aderhautruptur</a:t>
            </a:r>
          </a:p>
          <a:p>
            <a:pPr lvl="1" eaLnBrk="1" hangingPunct="1"/>
            <a:r>
              <a:rPr lang="de-DE" noProof="0" dirty="0">
                <a:solidFill>
                  <a:schemeClr val="bg1">
                    <a:lumMod val="75000"/>
                  </a:schemeClr>
                </a:solidFill>
                <a:latin typeface="Arial" panose="020B0604020202020204" pitchFamily="34" charset="0"/>
              </a:rPr>
              <a:t>Iatrogen</a:t>
            </a:r>
          </a:p>
          <a:p>
            <a:pPr lvl="1" eaLnBrk="1" hangingPunct="1"/>
            <a:r>
              <a:rPr lang="de-DE" noProof="0" dirty="0">
                <a:solidFill>
                  <a:schemeClr val="bg1">
                    <a:lumMod val="75000"/>
                  </a:schemeClr>
                </a:solidFill>
                <a:latin typeface="Arial" panose="020B0604020202020204" pitchFamily="34" charset="0"/>
              </a:rPr>
              <a:t>Zentrale seröse Chorioretinopathie</a:t>
            </a: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dirty="0">
                <a:solidFill>
                  <a:schemeClr val="bg1">
                    <a:lumMod val="75000"/>
                  </a:schemeClr>
                </a:solidFill>
                <a:latin typeface="Arial" panose="020B0604020202020204" pitchFamily="34" charset="0"/>
              </a:rPr>
              <a:t>adulte </a:t>
            </a:r>
            <a:r>
              <a:rPr lang="de-DE" dirty="0" err="1">
                <a:solidFill>
                  <a:schemeClr val="bg1">
                    <a:lumMod val="75000"/>
                  </a:schemeClr>
                </a:solidFill>
                <a:latin typeface="Arial" panose="020B0604020202020204" pitchFamily="34" charset="0"/>
              </a:rPr>
              <a:t>vitelliforme</a:t>
            </a:r>
            <a:r>
              <a:rPr lang="de-DE" dirty="0">
                <a:solidFill>
                  <a:schemeClr val="bg1">
                    <a:lumMod val="75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2DD517F-46DC-7D5D-6742-8C57DEDCFE20}"/>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300</a:t>
            </a:fld>
            <a:endParaRPr lang="de-DE" noProof="0" dirty="0"/>
          </a:p>
        </p:txBody>
      </p:sp>
      <p:sp>
        <p:nvSpPr>
          <p:cNvPr id="5" name="TextBox 4">
            <a:extLst>
              <a:ext uri="{FF2B5EF4-FFF2-40B4-BE49-F238E27FC236}">
                <a16:creationId xmlns:a16="http://schemas.microsoft.com/office/drawing/2014/main" id="{B0480A86-6A79-998D-7812-589FFD3AE79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9E8EABDF-3ACF-C333-5AF9-3E4E3E9C1DAA}"/>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8">
            <a:extLst>
              <a:ext uri="{FF2B5EF4-FFF2-40B4-BE49-F238E27FC236}">
                <a16:creationId xmlns:a16="http://schemas.microsoft.com/office/drawing/2014/main" id="{5F954A39-BC3F-2F76-EE30-07739FE59E54}"/>
              </a:ext>
            </a:extLst>
          </p:cNvPr>
          <p:cNvSpPr txBox="1"/>
          <p:nvPr/>
        </p:nvSpPr>
        <p:spPr>
          <a:xfrm>
            <a:off x="3538330" y="556419"/>
            <a:ext cx="5486400" cy="764312"/>
          </a:xfrm>
          <a:prstGeom prst="rect">
            <a:avLst/>
          </a:prstGeom>
          <a:solidFill>
            <a:srgbClr val="FFFF00"/>
          </a:solidFill>
        </p:spPr>
        <p:txBody>
          <a:bodyPr wrap="square" lIns="25400" tIns="12700" rIns="25400" bIns="12700" rtlCol="0">
            <a:spAutoFit/>
          </a:bodyPr>
          <a:lstStyle/>
          <a:p>
            <a:r>
              <a:rPr lang="de-DE" sz="1600" i="1" noProof="0" dirty="0"/>
              <a:t>Was haben Erkrankungen, die fälschlicherweise als </a:t>
            </a:r>
            <a:r>
              <a:rPr lang="de-DE" sz="1600" b="1" noProof="0" dirty="0"/>
              <a:t>trockene </a:t>
            </a:r>
            <a:r>
              <a:rPr lang="de-DE" sz="1600" i="1" noProof="0" dirty="0"/>
              <a:t>AMD diagnostiziert werden können, gemeinsam?</a:t>
            </a:r>
          </a:p>
          <a:p>
            <a:r>
              <a:rPr lang="de-DE" sz="1600" noProof="0" dirty="0"/>
              <a:t>Anomalien des RPE</a:t>
            </a:r>
          </a:p>
        </p:txBody>
      </p:sp>
      <p:cxnSp>
        <p:nvCxnSpPr>
          <p:cNvPr id="2" name="Straight Connector 2">
            <a:extLst>
              <a:ext uri="{FF2B5EF4-FFF2-40B4-BE49-F238E27FC236}">
                <a16:creationId xmlns:a16="http://schemas.microsoft.com/office/drawing/2014/main" id="{F106E7B9-3AD8-4E9D-0E17-A3274D0E0C3F}"/>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F1AAFC66-6853-C975-8B27-39DF119F95E2}"/>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36043775"/>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A48624-7D2C-1FE8-9D03-4D006326A71E}"/>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1EFF2DAB-8AE3-2AC4-A163-DEF2501CD79E}"/>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i="1" noProof="0" dirty="0">
                <a:solidFill>
                  <a:srgbClr val="0000FF"/>
                </a:solidFill>
                <a:latin typeface="Arial" panose="020B0604020202020204" pitchFamily="34" charset="0"/>
              </a:rPr>
              <a:t>OHS?</a:t>
            </a:r>
          </a:p>
          <a:p>
            <a:pPr lvl="1" eaLnBrk="1" hangingPunct="1"/>
            <a:r>
              <a:rPr lang="de-DE" i="1" dirty="0" err="1">
                <a:solidFill>
                  <a:srgbClr val="0000FF"/>
                </a:solidFill>
                <a:latin typeface="Arial" panose="020B0604020202020204" pitchFamily="34" charset="0"/>
              </a:rPr>
              <a:t>Angioid</a:t>
            </a:r>
            <a:r>
              <a:rPr lang="de-DE" i="1" dirty="0">
                <a:solidFill>
                  <a:srgbClr val="0000FF"/>
                </a:solidFill>
                <a:latin typeface="Arial" panose="020B0604020202020204" pitchFamily="34" charset="0"/>
              </a:rPr>
              <a:t> </a:t>
            </a:r>
            <a:r>
              <a:rPr lang="de-DE" i="1" dirty="0" err="1">
                <a:solidFill>
                  <a:srgbClr val="0000FF"/>
                </a:solidFill>
                <a:latin typeface="Arial" panose="020B0604020202020204" pitchFamily="34" charset="0"/>
              </a:rPr>
              <a:t>streaks</a:t>
            </a:r>
            <a:r>
              <a:rPr lang="de-DE" i="1" dirty="0">
                <a:solidFill>
                  <a:srgbClr val="0000FF"/>
                </a:solidFill>
                <a:latin typeface="Arial" panose="020B0604020202020204" pitchFamily="34" charset="0"/>
              </a:rPr>
              <a:t>?</a:t>
            </a:r>
          </a:p>
          <a:p>
            <a:pPr lvl="1" eaLnBrk="1" hangingPunct="1"/>
            <a:r>
              <a:rPr lang="de-DE" i="1" dirty="0">
                <a:solidFill>
                  <a:srgbClr val="0000FF"/>
                </a:solidFill>
                <a:latin typeface="Arial" panose="020B0604020202020204" pitchFamily="34" charset="0"/>
              </a:rPr>
              <a:t>Myopische Makulopathie?</a:t>
            </a:r>
          </a:p>
          <a:p>
            <a:pPr lvl="1" eaLnBrk="1" hangingPunct="1"/>
            <a:r>
              <a:rPr lang="de-DE" i="1" noProof="0" dirty="0">
                <a:solidFill>
                  <a:srgbClr val="0000FF"/>
                </a:solidFill>
                <a:latin typeface="Arial" panose="020B0604020202020204" pitchFamily="34" charset="0"/>
              </a:rPr>
              <a:t>Idiopathisch?</a:t>
            </a:r>
          </a:p>
          <a:p>
            <a:pPr lvl="1" eaLnBrk="1" hangingPunct="1"/>
            <a:r>
              <a:rPr lang="de-DE" i="1" noProof="0" dirty="0">
                <a:solidFill>
                  <a:srgbClr val="0000FF"/>
                </a:solidFill>
                <a:latin typeface="Arial" panose="020B0604020202020204" pitchFamily="34" charset="0"/>
              </a:rPr>
              <a:t>Sorsby-Makuladystrophie?</a:t>
            </a:r>
          </a:p>
          <a:p>
            <a:pPr lvl="1" eaLnBrk="1" hangingPunct="1"/>
            <a:r>
              <a:rPr lang="de-DE" i="1" noProof="0" dirty="0">
                <a:solidFill>
                  <a:srgbClr val="0000FF"/>
                </a:solidFill>
                <a:latin typeface="Arial" panose="020B0604020202020204" pitchFamily="34" charset="0"/>
              </a:rPr>
              <a:t>Traumatische Aderhautruptur?</a:t>
            </a:r>
          </a:p>
          <a:p>
            <a:pPr lvl="1" eaLnBrk="1" hangingPunct="1"/>
            <a:r>
              <a:rPr lang="de-DE" i="1" noProof="0" dirty="0">
                <a:solidFill>
                  <a:srgbClr val="0000FF"/>
                </a:solidFill>
                <a:latin typeface="Arial" panose="020B0604020202020204" pitchFamily="34" charset="0"/>
              </a:rPr>
              <a:t>Iatrogen?</a:t>
            </a:r>
          </a:p>
          <a:p>
            <a:pPr lvl="1" eaLnBrk="1" hangingPunct="1"/>
            <a:r>
              <a:rPr lang="de-DE" i="1" noProof="0" dirty="0">
                <a:solidFill>
                  <a:srgbClr val="0000FF"/>
                </a:solidFill>
                <a:latin typeface="Arial" panose="020B0604020202020204" pitchFamily="34" charset="0"/>
              </a:rPr>
              <a:t>Zentrale seröse </a:t>
            </a:r>
            <a:r>
              <a:rPr lang="de-DE" i="1" noProof="0" dirty="0" err="1">
                <a:solidFill>
                  <a:srgbClr val="0000FF"/>
                </a:solidFill>
                <a:latin typeface="Arial" panose="020B0604020202020204" pitchFamily="34" charset="0"/>
              </a:rPr>
              <a:t>Chorioretinopathie</a:t>
            </a:r>
            <a:r>
              <a:rPr lang="de-DE" i="1" noProof="0" dirty="0">
                <a:solidFill>
                  <a:srgbClr val="0000FF"/>
                </a:solidFill>
                <a:latin typeface="Arial" panose="020B0604020202020204" pitchFamily="34" charset="0"/>
              </a:rPr>
              <a:t>?</a:t>
            </a:r>
          </a:p>
          <a:p>
            <a:pPr lvl="1" eaLnBrk="1" hangingPunct="1"/>
            <a:r>
              <a:rPr lang="de-DE" i="1" noProof="0" dirty="0">
                <a:solidFill>
                  <a:srgbClr val="0000FF"/>
                </a:solidFill>
                <a:latin typeface="Arial" panose="020B0604020202020204" pitchFamily="34" charset="0"/>
              </a:rPr>
              <a:t>Pattern Dystrophie?</a:t>
            </a:r>
          </a:p>
          <a:p>
            <a:pPr lvl="1" eaLnBrk="1" hangingPunct="1"/>
            <a:r>
              <a:rPr lang="de-DE" i="1" dirty="0">
                <a:solidFill>
                  <a:srgbClr val="0000FF"/>
                </a:solidFill>
                <a:latin typeface="Arial" panose="020B0604020202020204" pitchFamily="34" charset="0"/>
              </a:rPr>
              <a:t>adulte </a:t>
            </a:r>
            <a:r>
              <a:rPr lang="de-DE" i="1" dirty="0" err="1">
                <a:solidFill>
                  <a:srgbClr val="0000FF"/>
                </a:solidFill>
                <a:latin typeface="Arial" panose="020B0604020202020204" pitchFamily="34" charset="0"/>
              </a:rPr>
              <a:t>vitelliforme</a:t>
            </a:r>
            <a:r>
              <a:rPr lang="de-DE" i="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6C8AD4F-FB98-0B79-6299-70330A99BB3C}"/>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301</a:t>
            </a:fld>
            <a:endParaRPr lang="de-DE" noProof="0" dirty="0"/>
          </a:p>
        </p:txBody>
      </p:sp>
      <p:sp>
        <p:nvSpPr>
          <p:cNvPr id="5" name="TextBox 4">
            <a:extLst>
              <a:ext uri="{FF2B5EF4-FFF2-40B4-BE49-F238E27FC236}">
                <a16:creationId xmlns:a16="http://schemas.microsoft.com/office/drawing/2014/main" id="{E32FDF8D-B002-4785-4D43-CFF8F502DAF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9D838045-7688-6D37-B4D9-9F33ACB4FBDB}"/>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2" name="TextBox 11">
            <a:extLst>
              <a:ext uri="{FF2B5EF4-FFF2-40B4-BE49-F238E27FC236}">
                <a16:creationId xmlns:a16="http://schemas.microsoft.com/office/drawing/2014/main" id="{CD70984F-2BE7-9A9A-2CD3-7AB14FAC7A4F}"/>
              </a:ext>
            </a:extLst>
          </p:cNvPr>
          <p:cNvSpPr txBox="1"/>
          <p:nvPr/>
        </p:nvSpPr>
        <p:spPr>
          <a:xfrm>
            <a:off x="4067640" y="1782762"/>
            <a:ext cx="4876799" cy="671979"/>
          </a:xfrm>
          <a:prstGeom prst="rect">
            <a:avLst/>
          </a:prstGeom>
          <a:noFill/>
        </p:spPr>
        <p:txBody>
          <a:bodyPr wrap="square" lIns="25400" tIns="12700" rIns="25400" bIns="12700" rtlCol="0">
            <a:spAutoFit/>
          </a:bodyPr>
          <a:lstStyle/>
          <a:p>
            <a:r>
              <a:rPr lang="de-DE" sz="1400" i="1" noProof="0" dirty="0"/>
              <a:t>Im Kapitel über AMD im Buch </a:t>
            </a:r>
            <a:r>
              <a:rPr lang="de-DE" sz="1400" noProof="0" dirty="0"/>
              <a:t>„Retina“ </a:t>
            </a:r>
            <a:r>
              <a:rPr lang="de-DE" sz="1400" i="1" noProof="0" dirty="0"/>
              <a:t>werden drei dieser Erkrankungen als besonders anfällig für eine Fehldiagnose als trockene AMD genannt – welche drei?</a:t>
            </a:r>
            <a:endParaRPr lang="de-DE" i="1" noProof="0" dirty="0">
              <a:solidFill>
                <a:srgbClr val="0000FF"/>
              </a:solidFill>
            </a:endParaRPr>
          </a:p>
        </p:txBody>
      </p:sp>
      <p:cxnSp>
        <p:nvCxnSpPr>
          <p:cNvPr id="7" name="Straight Connector 2">
            <a:extLst>
              <a:ext uri="{FF2B5EF4-FFF2-40B4-BE49-F238E27FC236}">
                <a16:creationId xmlns:a16="http://schemas.microsoft.com/office/drawing/2014/main" id="{63497D99-51FD-43FC-3802-019C8D1B6F2D}"/>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8" name="TextBox 5">
            <a:extLst>
              <a:ext uri="{FF2B5EF4-FFF2-40B4-BE49-F238E27FC236}">
                <a16:creationId xmlns:a16="http://schemas.microsoft.com/office/drawing/2014/main" id="{1BE719D6-F02E-F9FD-5E38-4931E3BDC27E}"/>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637156428"/>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AB14EC-2C9B-0A97-438C-23082F22DB9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473296BD-1D38-4995-F8AE-39EB7FC8EB6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b="1" noProof="0" dirty="0">
                <a:solidFill>
                  <a:srgbClr val="0000FF"/>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F3665C7-0BD7-D865-9948-3BCE59C0DE6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302</a:t>
            </a:fld>
            <a:endParaRPr lang="de-DE" noProof="0" dirty="0"/>
          </a:p>
        </p:txBody>
      </p:sp>
      <p:sp>
        <p:nvSpPr>
          <p:cNvPr id="5" name="TextBox 4">
            <a:extLst>
              <a:ext uri="{FF2B5EF4-FFF2-40B4-BE49-F238E27FC236}">
                <a16:creationId xmlns:a16="http://schemas.microsoft.com/office/drawing/2014/main" id="{1A8C5566-395F-5D78-7B9E-28DB0471D55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976E772E-3163-1A82-A9F7-D844677D345B}"/>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2" name="TextBox 11">
            <a:extLst>
              <a:ext uri="{FF2B5EF4-FFF2-40B4-BE49-F238E27FC236}">
                <a16:creationId xmlns:a16="http://schemas.microsoft.com/office/drawing/2014/main" id="{A6EDA230-7529-4AF1-2EA4-9B54A683C7FF}"/>
              </a:ext>
            </a:extLst>
          </p:cNvPr>
          <p:cNvSpPr txBox="1"/>
          <p:nvPr/>
        </p:nvSpPr>
        <p:spPr>
          <a:xfrm>
            <a:off x="4067640" y="1782762"/>
            <a:ext cx="4876799" cy="671979"/>
          </a:xfrm>
          <a:prstGeom prst="rect">
            <a:avLst/>
          </a:prstGeom>
          <a:noFill/>
        </p:spPr>
        <p:txBody>
          <a:bodyPr wrap="square" lIns="25400" tIns="12700" rIns="25400" bIns="12700" rtlCol="0">
            <a:spAutoFit/>
          </a:bodyPr>
          <a:lstStyle/>
          <a:p>
            <a:r>
              <a:rPr lang="de-DE" sz="1400" i="1" noProof="0" dirty="0"/>
              <a:t>Im Kapitel über AMD im Buch </a:t>
            </a:r>
            <a:r>
              <a:rPr lang="de-DE" sz="1400" noProof="0" dirty="0"/>
              <a:t>„Retina“ </a:t>
            </a:r>
            <a:r>
              <a:rPr lang="de-DE" sz="1400" i="1" noProof="0" dirty="0"/>
              <a:t>werden drei dieser Erkrankungen als besonders anfällig für eine Fehldiagnose als trockene AMD genannt – welche drei?</a:t>
            </a:r>
            <a:endParaRPr lang="de-DE" i="1" noProof="0" dirty="0">
              <a:solidFill>
                <a:srgbClr val="0000FF"/>
              </a:solidFill>
            </a:endParaRPr>
          </a:p>
        </p:txBody>
      </p:sp>
      <p:sp>
        <p:nvSpPr>
          <p:cNvPr id="7" name="TextBox 1">
            <a:extLst>
              <a:ext uri="{FF2B5EF4-FFF2-40B4-BE49-F238E27FC236}">
                <a16:creationId xmlns:a16="http://schemas.microsoft.com/office/drawing/2014/main" id="{5AEBE602-EA25-E436-BC20-AFE95B5B0441}"/>
              </a:ext>
            </a:extLst>
          </p:cNvPr>
          <p:cNvSpPr txBox="1"/>
          <p:nvPr/>
        </p:nvSpPr>
        <p:spPr>
          <a:xfrm>
            <a:off x="5706533" y="4249102"/>
            <a:ext cx="3229439" cy="671979"/>
          </a:xfrm>
          <a:prstGeom prst="rect">
            <a:avLst/>
          </a:prstGeom>
          <a:noFill/>
        </p:spPr>
        <p:txBody>
          <a:bodyPr wrap="square" lIns="25400" tIns="12700" rIns="25400" bIns="12700" rtlCol="0">
            <a:spAutoFit/>
          </a:bodyPr>
          <a:lstStyle/>
          <a:p>
            <a:r>
              <a:rPr lang="de-DE" sz="1400" i="1" noProof="0" dirty="0">
                <a:effectLst>
                  <a:outerShdw blurRad="38100" dist="38100" dir="2700000" algn="tl">
                    <a:srgbClr val="000000">
                      <a:alpha val="43137"/>
                    </a:srgbClr>
                  </a:outerShdw>
                </a:effectLst>
              </a:rPr>
              <a:t>(Ja, </a:t>
            </a:r>
            <a:r>
              <a:rPr lang="de-DE" sz="1400" noProof="0" dirty="0">
                <a:effectLst>
                  <a:outerShdw blurRad="38100" dist="38100" dir="2700000" algn="tl">
                    <a:srgbClr val="000000">
                      <a:alpha val="43137"/>
                    </a:srgbClr>
                  </a:outerShdw>
                </a:effectLst>
              </a:rPr>
              <a:t>CSC </a:t>
            </a:r>
            <a:r>
              <a:rPr lang="de-DE" sz="1400" i="1" noProof="0" dirty="0">
                <a:effectLst>
                  <a:outerShdw blurRad="38100" dist="38100" dir="2700000" algn="tl">
                    <a:srgbClr val="000000">
                      <a:alpha val="43137"/>
                    </a:srgbClr>
                  </a:outerShdw>
                </a:effectLst>
              </a:rPr>
              <a:t>ist ein wichtiger Bestandteil der Differentialdiagnose sowohl für die feuchte </a:t>
            </a:r>
            <a:r>
              <a:rPr lang="de-DE" sz="1400" b="1" i="1" noProof="0" dirty="0">
                <a:effectLst>
                  <a:outerShdw blurRad="38100" dist="38100" dir="2700000" algn="tl">
                    <a:srgbClr val="000000">
                      <a:alpha val="43137"/>
                    </a:srgbClr>
                  </a:outerShdw>
                </a:effectLst>
              </a:rPr>
              <a:t>als auch</a:t>
            </a:r>
            <a:r>
              <a:rPr lang="de-DE" sz="1400" i="1" noProof="0" dirty="0">
                <a:effectLst>
                  <a:outerShdw blurRad="38100" dist="38100" dir="2700000" algn="tl">
                    <a:srgbClr val="000000">
                      <a:alpha val="43137"/>
                    </a:srgbClr>
                  </a:outerShdw>
                </a:effectLst>
              </a:rPr>
              <a:t> für die trockene AMD!)</a:t>
            </a:r>
          </a:p>
        </p:txBody>
      </p:sp>
      <p:sp>
        <p:nvSpPr>
          <p:cNvPr id="8" name="Star: 5 Points 3">
            <a:extLst>
              <a:ext uri="{FF2B5EF4-FFF2-40B4-BE49-F238E27FC236}">
                <a16:creationId xmlns:a16="http://schemas.microsoft.com/office/drawing/2014/main" id="{3B9BECCE-430B-F925-A2C9-9C4BAF7B187F}"/>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9" name="Star: 5 Points 3">
            <a:extLst>
              <a:ext uri="{FF2B5EF4-FFF2-40B4-BE49-F238E27FC236}">
                <a16:creationId xmlns:a16="http://schemas.microsoft.com/office/drawing/2014/main" id="{19790B27-2A07-5F57-F452-75F04A09390D}"/>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Star: 5 Points 3">
            <a:extLst>
              <a:ext uri="{FF2B5EF4-FFF2-40B4-BE49-F238E27FC236}">
                <a16:creationId xmlns:a16="http://schemas.microsoft.com/office/drawing/2014/main" id="{DD414E73-A858-1DE6-7635-2BAF830447A7}"/>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11" name="Straight Connector 2">
            <a:extLst>
              <a:ext uri="{FF2B5EF4-FFF2-40B4-BE49-F238E27FC236}">
                <a16:creationId xmlns:a16="http://schemas.microsoft.com/office/drawing/2014/main" id="{566E0CF4-034E-FAA2-BB0A-2DB8CC6509F2}"/>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12" name="TextBox 5">
            <a:extLst>
              <a:ext uri="{FF2B5EF4-FFF2-40B4-BE49-F238E27FC236}">
                <a16:creationId xmlns:a16="http://schemas.microsoft.com/office/drawing/2014/main" id="{BB545A26-DAE8-E939-E95A-3027AB7AB36D}"/>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2082647531"/>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A9540B-8BBD-3570-EFDA-6F9B6245971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CD121300-A115-A48A-5594-208AA2858055}"/>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2">
                    <a:lumMod val="60000"/>
                    <a:lumOff val="40000"/>
                  </a:schemeClr>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848AF3DA-6B7C-0A8C-C97E-FFE0F8E1D5EB}"/>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303</a:t>
            </a:fld>
            <a:endParaRPr lang="de-DE" noProof="0" dirty="0"/>
          </a:p>
        </p:txBody>
      </p:sp>
      <p:sp>
        <p:nvSpPr>
          <p:cNvPr id="5" name="TextBox 4">
            <a:extLst>
              <a:ext uri="{FF2B5EF4-FFF2-40B4-BE49-F238E27FC236}">
                <a16:creationId xmlns:a16="http://schemas.microsoft.com/office/drawing/2014/main" id="{6177D6EB-38F6-D06E-D873-543FC72D65F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5A2D3F42-FF75-470D-9893-4716BBFCC725}"/>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2" name="TextBox 11">
            <a:extLst>
              <a:ext uri="{FF2B5EF4-FFF2-40B4-BE49-F238E27FC236}">
                <a16:creationId xmlns:a16="http://schemas.microsoft.com/office/drawing/2014/main" id="{2355A1CA-87C6-75E2-2585-D5D32A4E41E8}"/>
              </a:ext>
            </a:extLst>
          </p:cNvPr>
          <p:cNvSpPr txBox="1"/>
          <p:nvPr/>
        </p:nvSpPr>
        <p:spPr>
          <a:xfrm>
            <a:off x="4067640" y="1782762"/>
            <a:ext cx="4876799" cy="671979"/>
          </a:xfrm>
          <a:prstGeom prst="rect">
            <a:avLst/>
          </a:prstGeom>
          <a:noFill/>
        </p:spPr>
        <p:txBody>
          <a:bodyPr wrap="square" lIns="25400" tIns="12700" rIns="25400" bIns="12700" rtlCol="0">
            <a:spAutoFit/>
          </a:bodyPr>
          <a:lstStyle/>
          <a:p>
            <a:r>
              <a:rPr lang="de-DE" sz="1400" i="1" noProof="0" dirty="0"/>
              <a:t>Im Kapitel über AMD im Buch </a:t>
            </a:r>
            <a:r>
              <a:rPr lang="de-DE" sz="1400" noProof="0" dirty="0"/>
              <a:t>„Retina“ </a:t>
            </a:r>
            <a:r>
              <a:rPr lang="de-DE" sz="1400" i="1" noProof="0" dirty="0"/>
              <a:t>werden drei dieser Erkrankungen als besonders anfällig für eine Fehldiagnose als trockene AMD genannt – welche drei?</a:t>
            </a:r>
            <a:endParaRPr lang="de-DE" i="1" noProof="0" dirty="0">
              <a:solidFill>
                <a:srgbClr val="0000FF"/>
              </a:solidFill>
            </a:endParaRPr>
          </a:p>
        </p:txBody>
      </p:sp>
      <p:sp>
        <p:nvSpPr>
          <p:cNvPr id="8" name="Star: 5 Points 3">
            <a:extLst>
              <a:ext uri="{FF2B5EF4-FFF2-40B4-BE49-F238E27FC236}">
                <a16:creationId xmlns:a16="http://schemas.microsoft.com/office/drawing/2014/main" id="{5134CFC2-830E-9165-C509-31326C6A8F99}"/>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1" name="TextBox 3">
            <a:extLst>
              <a:ext uri="{FF2B5EF4-FFF2-40B4-BE49-F238E27FC236}">
                <a16:creationId xmlns:a16="http://schemas.microsoft.com/office/drawing/2014/main" id="{A63C79E4-B6B5-009C-2FA2-DD41387A607D}"/>
              </a:ext>
            </a:extLst>
          </p:cNvPr>
          <p:cNvSpPr txBox="1"/>
          <p:nvPr/>
        </p:nvSpPr>
        <p:spPr>
          <a:xfrm>
            <a:off x="1278835" y="2968837"/>
            <a:ext cx="7097677" cy="1964640"/>
          </a:xfrm>
          <a:prstGeom prst="rect">
            <a:avLst/>
          </a:prstGeom>
          <a:solidFill>
            <a:srgbClr val="FFCCFF"/>
          </a:solidFill>
        </p:spPr>
        <p:txBody>
          <a:bodyPr wrap="square" lIns="25400" tIns="12700" rIns="25400" bIns="12700" rtlCol="0">
            <a:spAutoFit/>
          </a:bodyPr>
          <a:lstStyle/>
          <a:p>
            <a:r>
              <a:rPr lang="de-DE" sz="1400" i="1" noProof="0" dirty="0">
                <a:solidFill>
                  <a:srgbClr val="0000FF"/>
                </a:solidFill>
              </a:rPr>
              <a:t>Wie kommt es bei CSC – einer Erkrankung der Aderhaut, die seröse Ablösungen verursacht – zu den RPE-Anomalien, die für die Maskeraden der trockenen AMD charakteristisch sind?</a:t>
            </a:r>
            <a:endParaRPr lang="de-DE" sz="1400" i="1" noProof="0" dirty="0">
              <a:solidFill>
                <a:srgbClr val="FFCCFF"/>
              </a:solidFill>
            </a:endParaRPr>
          </a:p>
          <a:p>
            <a:r>
              <a:rPr lang="de-DE" sz="1400" noProof="0" dirty="0">
                <a:solidFill>
                  <a:srgbClr val="FFCCFF"/>
                </a:solidFill>
              </a:rPr>
              <a:t>Wenn die SRF chronisch ist, kann sie zu einer fleckigen </a:t>
            </a:r>
            <a:r>
              <a:rPr lang="de-DE" sz="1400" noProof="0" dirty="0" err="1">
                <a:solidFill>
                  <a:srgbClr val="FFCCFF"/>
                </a:solidFill>
              </a:rPr>
              <a:t>staining</a:t>
            </a:r>
            <a:r>
              <a:rPr lang="de-DE" sz="1400" noProof="0" dirty="0">
                <a:solidFill>
                  <a:srgbClr val="FFCCFF"/>
                </a:solidFill>
              </a:rPr>
              <a:t> des RPE führen</a:t>
            </a:r>
          </a:p>
          <a:p>
            <a:endParaRPr lang="de-DE" sz="1400" noProof="0" dirty="0">
              <a:solidFill>
                <a:srgbClr val="FFCCFF"/>
              </a:solidFill>
            </a:endParaRPr>
          </a:p>
          <a:p>
            <a:r>
              <a:rPr lang="de-DE" sz="1400" i="1" noProof="0" dirty="0">
                <a:solidFill>
                  <a:srgbClr val="FFCCFF"/>
                </a:solidFill>
              </a:rPr>
              <a:t>Da die SRF einer durch die Schwerkraft bedingten Abwärtswanderung unterliegt, weisen die RPE-Veränderungen oft ein bestimmtes Muster auf. Wie lauten die formellen und informellen Bezeichnungen für dieses Muster?</a:t>
            </a:r>
          </a:p>
          <a:p>
            <a:r>
              <a:rPr lang="de-DE" sz="1400" noProof="0" dirty="0">
                <a:solidFill>
                  <a:srgbClr val="FFCCFF"/>
                </a:solidFill>
              </a:rPr>
              <a:t>Absteigende Bahnen, auch bekannt als „Guttering“</a:t>
            </a:r>
          </a:p>
        </p:txBody>
      </p:sp>
      <p:cxnSp>
        <p:nvCxnSpPr>
          <p:cNvPr id="7" name="Straight Connector 2">
            <a:extLst>
              <a:ext uri="{FF2B5EF4-FFF2-40B4-BE49-F238E27FC236}">
                <a16:creationId xmlns:a16="http://schemas.microsoft.com/office/drawing/2014/main" id="{7C3DED91-F8E1-A2CF-7D97-8D0B5485A932}"/>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4FF50CEC-5B1F-5D57-25E3-250BBBA2B5A5}"/>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2587844206"/>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32282B-4657-01E0-E247-DFC765B1043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7E2F82F6-2CC4-D97D-F0A1-859C09B8B64D}"/>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2">
                    <a:lumMod val="60000"/>
                    <a:lumOff val="40000"/>
                  </a:schemeClr>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8BCFAB3E-92EE-B3F3-1775-389634A340C8}"/>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304</a:t>
            </a:fld>
            <a:endParaRPr lang="de-DE" noProof="0" dirty="0"/>
          </a:p>
        </p:txBody>
      </p:sp>
      <p:sp>
        <p:nvSpPr>
          <p:cNvPr id="5" name="TextBox 4">
            <a:extLst>
              <a:ext uri="{FF2B5EF4-FFF2-40B4-BE49-F238E27FC236}">
                <a16:creationId xmlns:a16="http://schemas.microsoft.com/office/drawing/2014/main" id="{B3A49F52-D6E4-889F-01D5-351A12AF5D8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D549002B-5CAE-70E6-9A84-C151781219EA}"/>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2" name="TextBox 11">
            <a:extLst>
              <a:ext uri="{FF2B5EF4-FFF2-40B4-BE49-F238E27FC236}">
                <a16:creationId xmlns:a16="http://schemas.microsoft.com/office/drawing/2014/main" id="{9DD64F68-C93E-D1A1-DD34-6A902305D6B8}"/>
              </a:ext>
            </a:extLst>
          </p:cNvPr>
          <p:cNvSpPr txBox="1"/>
          <p:nvPr/>
        </p:nvSpPr>
        <p:spPr>
          <a:xfrm>
            <a:off x="4067640" y="1782762"/>
            <a:ext cx="4876799" cy="671979"/>
          </a:xfrm>
          <a:prstGeom prst="rect">
            <a:avLst/>
          </a:prstGeom>
          <a:noFill/>
        </p:spPr>
        <p:txBody>
          <a:bodyPr wrap="square" lIns="25400" tIns="12700" rIns="25400" bIns="12700" rtlCol="0">
            <a:spAutoFit/>
          </a:bodyPr>
          <a:lstStyle/>
          <a:p>
            <a:r>
              <a:rPr lang="de-DE" sz="1400" i="1" noProof="0" dirty="0"/>
              <a:t>Im Kapitel über AMD im Buch </a:t>
            </a:r>
            <a:r>
              <a:rPr lang="de-DE" sz="1400" noProof="0" dirty="0"/>
              <a:t>„Retina“ </a:t>
            </a:r>
            <a:r>
              <a:rPr lang="de-DE" sz="1400" i="1" noProof="0" dirty="0"/>
              <a:t>werden drei dieser Erkrankungen als besonders anfällig für eine Fehldiagnose als trockene AMD genannt – welche drei?</a:t>
            </a:r>
            <a:endParaRPr lang="de-DE" i="1" noProof="0" dirty="0">
              <a:solidFill>
                <a:srgbClr val="0000FF"/>
              </a:solidFill>
            </a:endParaRPr>
          </a:p>
        </p:txBody>
      </p:sp>
      <p:sp>
        <p:nvSpPr>
          <p:cNvPr id="8" name="Star: 5 Points 3">
            <a:extLst>
              <a:ext uri="{FF2B5EF4-FFF2-40B4-BE49-F238E27FC236}">
                <a16:creationId xmlns:a16="http://schemas.microsoft.com/office/drawing/2014/main" id="{2562D1E9-88FE-3399-4740-D02C3CE680A1}"/>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1" name="TextBox 3">
            <a:extLst>
              <a:ext uri="{FF2B5EF4-FFF2-40B4-BE49-F238E27FC236}">
                <a16:creationId xmlns:a16="http://schemas.microsoft.com/office/drawing/2014/main" id="{6115E778-0687-B188-8E74-2A96252F75C9}"/>
              </a:ext>
            </a:extLst>
          </p:cNvPr>
          <p:cNvSpPr txBox="1"/>
          <p:nvPr/>
        </p:nvSpPr>
        <p:spPr>
          <a:xfrm>
            <a:off x="1278835" y="2968837"/>
            <a:ext cx="7097677" cy="1964640"/>
          </a:xfrm>
          <a:prstGeom prst="rect">
            <a:avLst/>
          </a:prstGeom>
          <a:solidFill>
            <a:srgbClr val="FFCCFF"/>
          </a:solidFill>
        </p:spPr>
        <p:txBody>
          <a:bodyPr wrap="square" lIns="25400" tIns="12700" rIns="25400" bIns="12700" rtlCol="0">
            <a:spAutoFit/>
          </a:bodyPr>
          <a:lstStyle/>
          <a:p>
            <a:r>
              <a:rPr lang="de-DE" sz="1400" i="1" noProof="0" dirty="0">
                <a:solidFill>
                  <a:srgbClr val="0000FF"/>
                </a:solidFill>
              </a:rPr>
              <a:t>Wie kommt es bei CSC – einer Erkrankung der Aderhaut, die seröse Ablösungen verursacht – zu den RPE-Anomalien, die für die Maskeraden der trockenen AMD charakteristisch sind?</a:t>
            </a:r>
          </a:p>
          <a:p>
            <a:r>
              <a:rPr lang="de-DE" sz="1400" noProof="0" dirty="0">
                <a:solidFill>
                  <a:srgbClr val="0000FF"/>
                </a:solidFill>
              </a:rPr>
              <a:t>Wenn die SRF chronisch ist, kann sie zu einer fleckigen </a:t>
            </a:r>
            <a:r>
              <a:rPr lang="de-DE" sz="1400" noProof="0" dirty="0" err="1">
                <a:solidFill>
                  <a:srgbClr val="0000FF"/>
                </a:solidFill>
              </a:rPr>
              <a:t>staining</a:t>
            </a:r>
            <a:r>
              <a:rPr lang="de-DE" sz="1400" noProof="0" dirty="0">
                <a:solidFill>
                  <a:srgbClr val="0000FF"/>
                </a:solidFill>
              </a:rPr>
              <a:t> des RPE führen</a:t>
            </a:r>
          </a:p>
          <a:p>
            <a:endParaRPr lang="de-DE" sz="1400" noProof="0" dirty="0">
              <a:solidFill>
                <a:srgbClr val="FFCCFF"/>
              </a:solidFill>
            </a:endParaRPr>
          </a:p>
          <a:p>
            <a:r>
              <a:rPr lang="de-DE" sz="1400" i="1" noProof="0" dirty="0">
                <a:solidFill>
                  <a:srgbClr val="FFCCFF"/>
                </a:solidFill>
              </a:rPr>
              <a:t>Da die SRF einer durch die Schwerkraft bedingten Abwärtswanderung unterliegt, weisen die RPE-Veränderungen oft ein bestimmtes Muster auf. Wie lauten die formellen und informellen Bezeichnungen für dieses Muster?</a:t>
            </a:r>
          </a:p>
          <a:p>
            <a:r>
              <a:rPr lang="de-DE" sz="1400" noProof="0" dirty="0">
                <a:solidFill>
                  <a:srgbClr val="FFCCFF"/>
                </a:solidFill>
              </a:rPr>
              <a:t>Absteigende Bahnen, auch bekannt als „Guttering“</a:t>
            </a:r>
          </a:p>
        </p:txBody>
      </p:sp>
      <p:cxnSp>
        <p:nvCxnSpPr>
          <p:cNvPr id="7" name="Straight Connector 2">
            <a:extLst>
              <a:ext uri="{FF2B5EF4-FFF2-40B4-BE49-F238E27FC236}">
                <a16:creationId xmlns:a16="http://schemas.microsoft.com/office/drawing/2014/main" id="{CE70A638-3980-FAAE-DD98-AC35A60E0833}"/>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1B43811B-99AD-F58B-1277-E3A3344BF7A9}"/>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953516018"/>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9F36B0E-8344-4FFC-85AE-726F779A640F}"/>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305</a:t>
            </a:fld>
            <a:endParaRPr lang="de-DE" noProof="0" dirty="0"/>
          </a:p>
        </p:txBody>
      </p:sp>
      <p:pic>
        <p:nvPicPr>
          <p:cNvPr id="6" name="Picture 5">
            <a:extLst>
              <a:ext uri="{FF2B5EF4-FFF2-40B4-BE49-F238E27FC236}">
                <a16:creationId xmlns:a16="http://schemas.microsoft.com/office/drawing/2014/main" id="{927C2B37-BB2D-4406-92BA-AA10017A62E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166825" y="1507706"/>
            <a:ext cx="4810350" cy="3842588"/>
          </a:xfrm>
          <a:prstGeom prst="rect">
            <a:avLst/>
          </a:prstGeom>
        </p:spPr>
      </p:pic>
      <p:sp>
        <p:nvSpPr>
          <p:cNvPr id="7" name="TextBox 6">
            <a:extLst>
              <a:ext uri="{FF2B5EF4-FFF2-40B4-BE49-F238E27FC236}">
                <a16:creationId xmlns:a16="http://schemas.microsoft.com/office/drawing/2014/main" id="{A63CD43B-4069-4616-A944-B342C8E3C48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7">
            <a:extLst>
              <a:ext uri="{FF2B5EF4-FFF2-40B4-BE49-F238E27FC236}">
                <a16:creationId xmlns:a16="http://schemas.microsoft.com/office/drawing/2014/main" id="{9EA44367-3418-4AB9-B3A0-9F3C59142EB6}"/>
              </a:ext>
            </a:extLst>
          </p:cNvPr>
          <p:cNvSpPr txBox="1"/>
          <p:nvPr/>
        </p:nvSpPr>
        <p:spPr>
          <a:xfrm>
            <a:off x="3276600" y="5562601"/>
            <a:ext cx="2590800" cy="271869"/>
          </a:xfrm>
          <a:prstGeom prst="rect">
            <a:avLst/>
          </a:prstGeom>
          <a:noFill/>
        </p:spPr>
        <p:txBody>
          <a:bodyPr wrap="square" lIns="25400" tIns="12700" rIns="25400" bIns="12700" rtlCol="0">
            <a:spAutoFit/>
          </a:bodyPr>
          <a:lstStyle/>
          <a:p>
            <a:pPr algn="ctr"/>
            <a:r>
              <a:rPr lang="de-DE" sz="1600" noProof="0" dirty="0"/>
              <a:t>CSC: Fleckbildung im RPE</a:t>
            </a:r>
          </a:p>
        </p:txBody>
      </p:sp>
    </p:spTree>
    <p:extLst>
      <p:ext uri="{BB962C8B-B14F-4D97-AF65-F5344CB8AC3E}">
        <p14:creationId xmlns:p14="http://schemas.microsoft.com/office/powerpoint/2010/main" val="4197029082"/>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6EE057-9AA0-E0C1-923F-89CCE46E3CD5}"/>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EDBB4AEB-A638-3762-334C-1594EFE5504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2">
                    <a:lumMod val="60000"/>
                    <a:lumOff val="40000"/>
                  </a:schemeClr>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C79B300-B187-A6FF-8EF8-DDD0D440D6A6}"/>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306</a:t>
            </a:fld>
            <a:endParaRPr lang="de-DE" noProof="0" dirty="0"/>
          </a:p>
        </p:txBody>
      </p:sp>
      <p:sp>
        <p:nvSpPr>
          <p:cNvPr id="5" name="TextBox 4">
            <a:extLst>
              <a:ext uri="{FF2B5EF4-FFF2-40B4-BE49-F238E27FC236}">
                <a16:creationId xmlns:a16="http://schemas.microsoft.com/office/drawing/2014/main" id="{E014E16A-3B33-4C45-F8F7-0A723CB7E1E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57D7EB78-0BEE-C538-DB90-CA04BBB660B9}"/>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2" name="TextBox 11">
            <a:extLst>
              <a:ext uri="{FF2B5EF4-FFF2-40B4-BE49-F238E27FC236}">
                <a16:creationId xmlns:a16="http://schemas.microsoft.com/office/drawing/2014/main" id="{15FC635B-518A-7F48-7828-69893A0D7B9D}"/>
              </a:ext>
            </a:extLst>
          </p:cNvPr>
          <p:cNvSpPr txBox="1"/>
          <p:nvPr/>
        </p:nvSpPr>
        <p:spPr>
          <a:xfrm>
            <a:off x="4067640" y="1782762"/>
            <a:ext cx="4876799" cy="671979"/>
          </a:xfrm>
          <a:prstGeom prst="rect">
            <a:avLst/>
          </a:prstGeom>
          <a:noFill/>
        </p:spPr>
        <p:txBody>
          <a:bodyPr wrap="square" lIns="25400" tIns="12700" rIns="25400" bIns="12700" rtlCol="0">
            <a:spAutoFit/>
          </a:bodyPr>
          <a:lstStyle/>
          <a:p>
            <a:r>
              <a:rPr lang="de-DE" sz="1400" i="1" noProof="0" dirty="0"/>
              <a:t>Im Kapitel über AMD im Buch </a:t>
            </a:r>
            <a:r>
              <a:rPr lang="de-DE" sz="1400" noProof="0" dirty="0"/>
              <a:t>„Retina“ </a:t>
            </a:r>
            <a:r>
              <a:rPr lang="de-DE" sz="1400" i="1" noProof="0" dirty="0"/>
              <a:t>werden drei dieser Erkrankungen als besonders anfällig für eine Fehldiagnose als trockene AMD genannt – welche drei?</a:t>
            </a:r>
            <a:endParaRPr lang="de-DE" i="1" noProof="0" dirty="0">
              <a:solidFill>
                <a:srgbClr val="0000FF"/>
              </a:solidFill>
            </a:endParaRPr>
          </a:p>
        </p:txBody>
      </p:sp>
      <p:sp>
        <p:nvSpPr>
          <p:cNvPr id="8" name="Star: 5 Points 3">
            <a:extLst>
              <a:ext uri="{FF2B5EF4-FFF2-40B4-BE49-F238E27FC236}">
                <a16:creationId xmlns:a16="http://schemas.microsoft.com/office/drawing/2014/main" id="{511CEAE2-4100-BD0A-7DFC-22BDD6EF8B83}"/>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1" name="TextBox 3">
            <a:extLst>
              <a:ext uri="{FF2B5EF4-FFF2-40B4-BE49-F238E27FC236}">
                <a16:creationId xmlns:a16="http://schemas.microsoft.com/office/drawing/2014/main" id="{EADA1DA0-ECEE-312C-914F-C763BAFD4A67}"/>
              </a:ext>
            </a:extLst>
          </p:cNvPr>
          <p:cNvSpPr txBox="1"/>
          <p:nvPr/>
        </p:nvSpPr>
        <p:spPr>
          <a:xfrm>
            <a:off x="1278835" y="2968837"/>
            <a:ext cx="7097677" cy="1964640"/>
          </a:xfrm>
          <a:prstGeom prst="rect">
            <a:avLst/>
          </a:prstGeom>
          <a:solidFill>
            <a:srgbClr val="FFCCFF"/>
          </a:solidFill>
        </p:spPr>
        <p:txBody>
          <a:bodyPr wrap="square" lIns="25400" tIns="12700" rIns="25400" bIns="12700" rtlCol="0">
            <a:spAutoFit/>
          </a:bodyPr>
          <a:lstStyle/>
          <a:p>
            <a:r>
              <a:rPr lang="de-DE" sz="1400" i="1" noProof="0" dirty="0">
                <a:solidFill>
                  <a:srgbClr val="0000FF"/>
                </a:solidFill>
              </a:rPr>
              <a:t>Wie kommt es bei CSC – einer Erkrankung der Aderhaut, die seröse Ablösungen verursacht – zu den RPE-Anomalien, die für die Maskeraden der trockenen AMD charakteristisch sind?</a:t>
            </a:r>
          </a:p>
          <a:p>
            <a:r>
              <a:rPr lang="de-DE" sz="1400" noProof="0" dirty="0">
                <a:solidFill>
                  <a:srgbClr val="0000FF"/>
                </a:solidFill>
              </a:rPr>
              <a:t>Wenn die SRF chronisch ist, kann sie zu einer fleckigen </a:t>
            </a:r>
            <a:r>
              <a:rPr lang="de-DE" sz="1400" noProof="0" dirty="0" err="1">
                <a:solidFill>
                  <a:srgbClr val="0000FF"/>
                </a:solidFill>
              </a:rPr>
              <a:t>staining</a:t>
            </a:r>
            <a:r>
              <a:rPr lang="de-DE" sz="1400" noProof="0" dirty="0">
                <a:solidFill>
                  <a:srgbClr val="0000FF"/>
                </a:solidFill>
              </a:rPr>
              <a:t> des RPE führen</a:t>
            </a:r>
          </a:p>
          <a:p>
            <a:endParaRPr lang="de-DE" sz="1400" noProof="0" dirty="0">
              <a:solidFill>
                <a:srgbClr val="0000FF"/>
              </a:solidFill>
            </a:endParaRPr>
          </a:p>
          <a:p>
            <a:r>
              <a:rPr lang="de-DE" sz="1400" i="1" noProof="0" dirty="0">
                <a:solidFill>
                  <a:srgbClr val="0000FF"/>
                </a:solidFill>
              </a:rPr>
              <a:t>Da die SRF einer durch die Schwerkraft bedingten Abwärtswanderung unterliegt, weisen die RPE-Veränderungen oft ein bestimmtes Muster auf. Wie lauten die formellen und informellen Bezeichnungen für dieses Muster?</a:t>
            </a:r>
            <a:endParaRPr lang="de-DE" sz="1400" i="1" noProof="0" dirty="0">
              <a:solidFill>
                <a:srgbClr val="FFCCFF"/>
              </a:solidFill>
            </a:endParaRPr>
          </a:p>
          <a:p>
            <a:r>
              <a:rPr lang="de-DE" sz="1400" noProof="0" dirty="0">
                <a:solidFill>
                  <a:srgbClr val="FFCCFF"/>
                </a:solidFill>
              </a:rPr>
              <a:t>Absteigende Bahnen, auch bekannt als „Guttering“</a:t>
            </a:r>
          </a:p>
        </p:txBody>
      </p:sp>
      <p:cxnSp>
        <p:nvCxnSpPr>
          <p:cNvPr id="7" name="Straight Connector 2">
            <a:extLst>
              <a:ext uri="{FF2B5EF4-FFF2-40B4-BE49-F238E27FC236}">
                <a16:creationId xmlns:a16="http://schemas.microsoft.com/office/drawing/2014/main" id="{22DAD4A3-98B1-B034-8E7E-93AA68025967}"/>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0B0E1279-B6F3-048E-52BE-69A4AAA256A7}"/>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202590148"/>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1DA9FE-3DF0-7BDF-B692-6B7B5C4F9B2C}"/>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9760D281-72B4-4DC9-E7F9-262C95676F7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chemeClr val="bg2">
                    <a:lumMod val="60000"/>
                    <a:lumOff val="40000"/>
                  </a:schemeClr>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3DD4F225-FF1B-5FFD-5DAD-0EF5068D002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307</a:t>
            </a:fld>
            <a:endParaRPr lang="de-DE" noProof="0" dirty="0"/>
          </a:p>
        </p:txBody>
      </p:sp>
      <p:sp>
        <p:nvSpPr>
          <p:cNvPr id="5" name="TextBox 4">
            <a:extLst>
              <a:ext uri="{FF2B5EF4-FFF2-40B4-BE49-F238E27FC236}">
                <a16:creationId xmlns:a16="http://schemas.microsoft.com/office/drawing/2014/main" id="{717768EF-C9DD-6971-1FCB-DADCD6E9024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201BE187-6616-0B96-2CB6-36DFF40D5A50}"/>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2" name="TextBox 11">
            <a:extLst>
              <a:ext uri="{FF2B5EF4-FFF2-40B4-BE49-F238E27FC236}">
                <a16:creationId xmlns:a16="http://schemas.microsoft.com/office/drawing/2014/main" id="{338F910F-8D8B-6264-78A9-7E19C43E2971}"/>
              </a:ext>
            </a:extLst>
          </p:cNvPr>
          <p:cNvSpPr txBox="1"/>
          <p:nvPr/>
        </p:nvSpPr>
        <p:spPr>
          <a:xfrm>
            <a:off x="4067640" y="1782762"/>
            <a:ext cx="4876799" cy="671979"/>
          </a:xfrm>
          <a:prstGeom prst="rect">
            <a:avLst/>
          </a:prstGeom>
          <a:noFill/>
        </p:spPr>
        <p:txBody>
          <a:bodyPr wrap="square" lIns="25400" tIns="12700" rIns="25400" bIns="12700" rtlCol="0">
            <a:spAutoFit/>
          </a:bodyPr>
          <a:lstStyle/>
          <a:p>
            <a:r>
              <a:rPr lang="de-DE" sz="1400" i="1" noProof="0" dirty="0"/>
              <a:t>Im Kapitel über AMD im Buch </a:t>
            </a:r>
            <a:r>
              <a:rPr lang="de-DE" sz="1400" noProof="0" dirty="0"/>
              <a:t>„Retina“ </a:t>
            </a:r>
            <a:r>
              <a:rPr lang="de-DE" sz="1400" i="1" noProof="0" dirty="0"/>
              <a:t>werden drei dieser Erkrankungen als besonders anfällig für eine Fehldiagnose als trockene AMD genannt – welche drei?</a:t>
            </a:r>
            <a:endParaRPr lang="de-DE" i="1" noProof="0" dirty="0">
              <a:solidFill>
                <a:srgbClr val="0000FF"/>
              </a:solidFill>
            </a:endParaRPr>
          </a:p>
        </p:txBody>
      </p:sp>
      <p:sp>
        <p:nvSpPr>
          <p:cNvPr id="8" name="Star: 5 Points 3">
            <a:extLst>
              <a:ext uri="{FF2B5EF4-FFF2-40B4-BE49-F238E27FC236}">
                <a16:creationId xmlns:a16="http://schemas.microsoft.com/office/drawing/2014/main" id="{88466AC3-4A3D-7E3C-9FFF-5AF5EB9F7531}"/>
              </a:ext>
            </a:extLst>
          </p:cNvPr>
          <p:cNvSpPr/>
          <p:nvPr/>
        </p:nvSpPr>
        <p:spPr>
          <a:xfrm>
            <a:off x="762000" y="5257800"/>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1" name="TextBox 3">
            <a:extLst>
              <a:ext uri="{FF2B5EF4-FFF2-40B4-BE49-F238E27FC236}">
                <a16:creationId xmlns:a16="http://schemas.microsoft.com/office/drawing/2014/main" id="{08A2382B-26F2-D393-2161-8AA9820A7951}"/>
              </a:ext>
            </a:extLst>
          </p:cNvPr>
          <p:cNvSpPr txBox="1"/>
          <p:nvPr/>
        </p:nvSpPr>
        <p:spPr>
          <a:xfrm>
            <a:off x="1278835" y="2968837"/>
            <a:ext cx="7097677" cy="1995418"/>
          </a:xfrm>
          <a:prstGeom prst="rect">
            <a:avLst/>
          </a:prstGeom>
          <a:solidFill>
            <a:srgbClr val="FFCCFF"/>
          </a:solidFill>
        </p:spPr>
        <p:txBody>
          <a:bodyPr wrap="square" lIns="25400" tIns="12700" rIns="25400" bIns="12700" rtlCol="0">
            <a:spAutoFit/>
          </a:bodyPr>
          <a:lstStyle/>
          <a:p>
            <a:r>
              <a:rPr lang="de-DE" sz="1400" i="1" noProof="0" dirty="0">
                <a:solidFill>
                  <a:srgbClr val="0000FF"/>
                </a:solidFill>
              </a:rPr>
              <a:t>Wie kommt es bei CSC – einer Erkrankung der Aderhaut, die seröse Ablösungen verursacht – zu den RPE-Anomalien, die für die Maskeraden der trockenen AMD charakteristisch sind?</a:t>
            </a:r>
          </a:p>
          <a:p>
            <a:r>
              <a:rPr lang="de-DE" sz="1400" noProof="0" dirty="0">
                <a:solidFill>
                  <a:srgbClr val="0000FF"/>
                </a:solidFill>
              </a:rPr>
              <a:t>Wenn die SRF chronisch ist, kann sie zu einer fleckigen </a:t>
            </a:r>
            <a:r>
              <a:rPr lang="de-DE" sz="1400" noProof="0" dirty="0" err="1">
                <a:solidFill>
                  <a:srgbClr val="0000FF"/>
                </a:solidFill>
              </a:rPr>
              <a:t>staining</a:t>
            </a:r>
            <a:r>
              <a:rPr lang="de-DE" sz="1400" noProof="0" dirty="0">
                <a:solidFill>
                  <a:srgbClr val="0000FF"/>
                </a:solidFill>
              </a:rPr>
              <a:t> des RPE führen</a:t>
            </a:r>
          </a:p>
          <a:p>
            <a:endParaRPr lang="de-DE" sz="1400" noProof="0" dirty="0">
              <a:solidFill>
                <a:srgbClr val="0000FF"/>
              </a:solidFill>
            </a:endParaRPr>
          </a:p>
          <a:p>
            <a:r>
              <a:rPr lang="de-DE" sz="1400" i="1" noProof="0" dirty="0">
                <a:solidFill>
                  <a:srgbClr val="0000FF"/>
                </a:solidFill>
              </a:rPr>
              <a:t>Da die SRF einer durch die Schwerkraft bedingten Abwärtswanderung unterliegt, weisen die RPE-Veränderungen oft ein bestimmtes Muster auf. Wie lauten die formellen und informellen Bezeichnungen für dieses Muster?</a:t>
            </a:r>
          </a:p>
          <a:p>
            <a:r>
              <a:rPr lang="de-DE" sz="1400" noProof="0" dirty="0">
                <a:solidFill>
                  <a:srgbClr val="0000FF"/>
                </a:solidFill>
              </a:rPr>
              <a:t>Absteigende Bahnen „</a:t>
            </a:r>
            <a:r>
              <a:rPr lang="en-US" sz="1400" dirty="0">
                <a:solidFill>
                  <a:srgbClr val="0000FF"/>
                </a:solidFill>
              </a:rPr>
              <a:t>Descending tracts”</a:t>
            </a:r>
            <a:r>
              <a:rPr lang="de-DE" sz="1400" noProof="0" dirty="0">
                <a:solidFill>
                  <a:srgbClr val="0000FF"/>
                </a:solidFill>
              </a:rPr>
              <a:t>, auch bekannt als „Guttering“</a:t>
            </a:r>
          </a:p>
        </p:txBody>
      </p:sp>
      <p:cxnSp>
        <p:nvCxnSpPr>
          <p:cNvPr id="7" name="Straight Connector 2">
            <a:extLst>
              <a:ext uri="{FF2B5EF4-FFF2-40B4-BE49-F238E27FC236}">
                <a16:creationId xmlns:a16="http://schemas.microsoft.com/office/drawing/2014/main" id="{D3E9159A-A301-CABD-E552-9A5770C7D6D3}"/>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19B546A9-090F-EF2E-5F07-1618E2468FED}"/>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723494031"/>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Number Placeholder 3"/>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9D1498ED-6860-45A8-B1DD-CE2951B17E9D}" type="slidenum">
              <a:rPr lang="de-DE" noProof="0" smtClean="0"/>
              <a:t>308</a:t>
            </a:fld>
            <a:endParaRPr lang="de-DE" noProof="0" dirty="0"/>
          </a:p>
        </p:txBody>
      </p:sp>
      <p:pic>
        <p:nvPicPr>
          <p:cNvPr id="4" name="Picture 3">
            <a:extLst>
              <a:ext uri="{FF2B5EF4-FFF2-40B4-BE49-F238E27FC236}">
                <a16:creationId xmlns:a16="http://schemas.microsoft.com/office/drawing/2014/main" id="{AEBF60D7-1684-4638-AC85-9743D73BDF8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0743" y="1981201"/>
            <a:ext cx="2519362" cy="2519362"/>
          </a:xfrm>
          <a:prstGeom prst="rect">
            <a:avLst/>
          </a:prstGeom>
        </p:spPr>
      </p:pic>
      <p:pic>
        <p:nvPicPr>
          <p:cNvPr id="8" name="Picture 7">
            <a:extLst>
              <a:ext uri="{FF2B5EF4-FFF2-40B4-BE49-F238E27FC236}">
                <a16:creationId xmlns:a16="http://schemas.microsoft.com/office/drawing/2014/main" id="{616F6C7A-9E94-4F09-89F6-487F23ED9B9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46548" y="1981201"/>
            <a:ext cx="5311652" cy="2519362"/>
          </a:xfrm>
          <a:prstGeom prst="rect">
            <a:avLst/>
          </a:prstGeom>
        </p:spPr>
      </p:pic>
      <p:sp>
        <p:nvSpPr>
          <p:cNvPr id="7" name="TextBox 6">
            <a:extLst>
              <a:ext uri="{FF2B5EF4-FFF2-40B4-BE49-F238E27FC236}">
                <a16:creationId xmlns:a16="http://schemas.microsoft.com/office/drawing/2014/main" id="{0898B31D-107A-4BD1-A231-5BE2F694ED4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1">
            <a:extLst>
              <a:ext uri="{FF2B5EF4-FFF2-40B4-BE49-F238E27FC236}">
                <a16:creationId xmlns:a16="http://schemas.microsoft.com/office/drawing/2014/main" id="{B454BD2D-FE53-7B8C-BD7F-A2C2E9DBC8B6}"/>
              </a:ext>
            </a:extLst>
          </p:cNvPr>
          <p:cNvSpPr txBox="1"/>
          <p:nvPr/>
        </p:nvSpPr>
        <p:spPr>
          <a:xfrm>
            <a:off x="701645" y="4648200"/>
            <a:ext cx="7740709" cy="518091"/>
          </a:xfrm>
          <a:prstGeom prst="rect">
            <a:avLst/>
          </a:prstGeom>
          <a:noFill/>
        </p:spPr>
        <p:txBody>
          <a:bodyPr wrap="square" lIns="25400" tIns="12700" rIns="25400" bIns="12700" rtlCol="0">
            <a:spAutoFit/>
          </a:bodyPr>
          <a:lstStyle/>
          <a:p>
            <a:pPr algn="ctr"/>
            <a:r>
              <a:rPr lang="de-DE" sz="1600" noProof="0" dirty="0"/>
              <a:t>ZSCR: Absteigende Bahnen. Diese lassen sich am besten mittels Fundus-Autofluoreszenz-Bildgebung erkennen.</a:t>
            </a:r>
          </a:p>
        </p:txBody>
      </p:sp>
    </p:spTree>
    <p:extLst>
      <p:ext uri="{BB962C8B-B14F-4D97-AF65-F5344CB8AC3E}">
        <p14:creationId xmlns:p14="http://schemas.microsoft.com/office/powerpoint/2010/main" val="2900761798"/>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Number Placeholder 3"/>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9D1498ED-6860-45A8-B1DD-CE2951B17E9D}" type="slidenum">
              <a:rPr lang="de-DE" noProof="0" smtClean="0"/>
              <a:t>309</a:t>
            </a:fld>
            <a:endParaRPr lang="de-DE" noProof="0" dirty="0"/>
          </a:p>
        </p:txBody>
      </p:sp>
      <p:pic>
        <p:nvPicPr>
          <p:cNvPr id="4" name="Picture 3">
            <a:extLst>
              <a:ext uri="{FF2B5EF4-FFF2-40B4-BE49-F238E27FC236}">
                <a16:creationId xmlns:a16="http://schemas.microsoft.com/office/drawing/2014/main" id="{AEBF60D7-1684-4638-AC85-9743D73BDF8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90743" y="1981201"/>
            <a:ext cx="2519362" cy="2519362"/>
          </a:xfrm>
          <a:prstGeom prst="rect">
            <a:avLst/>
          </a:prstGeom>
        </p:spPr>
      </p:pic>
      <p:pic>
        <p:nvPicPr>
          <p:cNvPr id="8" name="Picture 7">
            <a:extLst>
              <a:ext uri="{FF2B5EF4-FFF2-40B4-BE49-F238E27FC236}">
                <a16:creationId xmlns:a16="http://schemas.microsoft.com/office/drawing/2014/main" id="{616F6C7A-9E94-4F09-89F6-487F23ED9B9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46548" y="1981201"/>
            <a:ext cx="5311652" cy="2519362"/>
          </a:xfrm>
          <a:prstGeom prst="rect">
            <a:avLst/>
          </a:prstGeom>
        </p:spPr>
      </p:pic>
      <p:sp>
        <p:nvSpPr>
          <p:cNvPr id="7" name="TextBox 6">
            <a:extLst>
              <a:ext uri="{FF2B5EF4-FFF2-40B4-BE49-F238E27FC236}">
                <a16:creationId xmlns:a16="http://schemas.microsoft.com/office/drawing/2014/main" id="{0898B31D-107A-4BD1-A231-5BE2F694ED4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9" name="TextBox 8">
            <a:extLst>
              <a:ext uri="{FF2B5EF4-FFF2-40B4-BE49-F238E27FC236}">
                <a16:creationId xmlns:a16="http://schemas.microsoft.com/office/drawing/2014/main" id="{93E6794F-FF36-42AD-B086-1CACEDB679DD}"/>
              </a:ext>
            </a:extLst>
          </p:cNvPr>
          <p:cNvSpPr txBox="1"/>
          <p:nvPr/>
        </p:nvSpPr>
        <p:spPr>
          <a:xfrm>
            <a:off x="1177485" y="3136612"/>
            <a:ext cx="6789038" cy="641201"/>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pPr algn="ctr"/>
            <a:r>
              <a:rPr lang="de-DE" sz="2000" i="1" noProof="0" dirty="0"/>
              <a:t>Weitere Informationen zu CSC finden Sie in der Folienreihe </a:t>
            </a:r>
            <a:r>
              <a:rPr lang="de-DE" sz="2000" noProof="0" dirty="0"/>
              <a:t>R47</a:t>
            </a:r>
          </a:p>
        </p:txBody>
      </p:sp>
      <p:sp>
        <p:nvSpPr>
          <p:cNvPr id="3" name="TextBox 1">
            <a:extLst>
              <a:ext uri="{FF2B5EF4-FFF2-40B4-BE49-F238E27FC236}">
                <a16:creationId xmlns:a16="http://schemas.microsoft.com/office/drawing/2014/main" id="{85200109-1E08-DA81-ACFD-8157E5F43938}"/>
              </a:ext>
            </a:extLst>
          </p:cNvPr>
          <p:cNvSpPr txBox="1"/>
          <p:nvPr/>
        </p:nvSpPr>
        <p:spPr>
          <a:xfrm>
            <a:off x="701645" y="4648200"/>
            <a:ext cx="7740709" cy="518091"/>
          </a:xfrm>
          <a:prstGeom prst="rect">
            <a:avLst/>
          </a:prstGeom>
          <a:noFill/>
        </p:spPr>
        <p:txBody>
          <a:bodyPr wrap="square" lIns="25400" tIns="12700" rIns="25400" bIns="12700" rtlCol="0">
            <a:spAutoFit/>
          </a:bodyPr>
          <a:lstStyle/>
          <a:p>
            <a:pPr algn="ctr"/>
            <a:r>
              <a:rPr lang="de-DE" sz="1600" noProof="0" dirty="0">
                <a:solidFill>
                  <a:schemeClr val="bg1">
                    <a:lumMod val="75000"/>
                  </a:schemeClr>
                </a:solidFill>
              </a:rPr>
              <a:t>ZSCR: Absteigende Bahnen. Diese lassen sich am besten mittels Fundus-Autofluoreszenz-Bildgebung erkennen.</a:t>
            </a:r>
          </a:p>
        </p:txBody>
      </p:sp>
    </p:spTree>
    <p:extLst>
      <p:ext uri="{BB962C8B-B14F-4D97-AF65-F5344CB8AC3E}">
        <p14:creationId xmlns:p14="http://schemas.microsoft.com/office/powerpoint/2010/main" val="184907720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FBA908-1CEB-6AA3-5916-A8921D85809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D2D59E9-8133-6A4A-457C-2447469EC1BA}"/>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31</a:t>
            </a:fld>
            <a:endParaRPr lang="de-DE" noProof="0" dirty="0"/>
          </a:p>
        </p:txBody>
      </p:sp>
      <p:sp>
        <p:nvSpPr>
          <p:cNvPr id="2" name="TextBox 1">
            <a:extLst>
              <a:ext uri="{FF2B5EF4-FFF2-40B4-BE49-F238E27FC236}">
                <a16:creationId xmlns:a16="http://schemas.microsoft.com/office/drawing/2014/main" id="{ECDAE105-CD47-7816-5EC3-8342F863A61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EB6D1AC7-997C-6C45-8899-F7B2D5EB4D25}"/>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28C7EF7C-42B9-C041-F7FB-752BDA2EA1E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174E927D-6A2E-B20E-16D3-7C97ED84AB7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1C484812-7848-1BB3-7F53-4427B64C822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73C34FBB-D525-7A59-6EFB-0F8740A6B1A0}"/>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DEF5819B-304B-75CB-604C-8A8A2F2E6881}"/>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538BF5F2-0D6F-7B84-4C6F-F0C19F4BC6F0}"/>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A476D4EA-442B-416D-4E7E-3BFC908AD039}"/>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D1029ECD-D624-5EC3-A635-9D5A5B860AF8}"/>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4EBF1998-99D9-F841-BA8D-7E5B53EC14F4}"/>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181FF396-35A4-8E56-7CB5-51FF911A0319}"/>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6313D0A9-3C6D-748E-7AAF-6A45D1617191}"/>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solidFill>
                  <a:schemeClr val="bg1">
                    <a:lumMod val="75000"/>
                  </a:schemeClr>
                </a:solidFill>
                <a:effectLst/>
                <a:latin typeface="Arial" panose="020B0604020202020204" pitchFamily="34" charset="0"/>
              </a:rPr>
              <a:t>--Mittelgroß</a:t>
            </a:r>
          </a:p>
          <a:p>
            <a:r>
              <a:rPr lang="de-DE" sz="1600" b="1" i="0" noProof="0" dirty="0">
                <a:solidFill>
                  <a:schemeClr val="bg1">
                    <a:lumMod val="75000"/>
                  </a:schemeClr>
                </a:solidFill>
                <a:effectLst/>
                <a:latin typeface="Arial" panose="020B0604020202020204" pitchFamily="34" charset="0"/>
              </a:rPr>
              <a:t>--Groß</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grpSp>
        <p:nvGrpSpPr>
          <p:cNvPr id="6" name="Gruppieren 5">
            <a:extLst>
              <a:ext uri="{FF2B5EF4-FFF2-40B4-BE49-F238E27FC236}">
                <a16:creationId xmlns:a16="http://schemas.microsoft.com/office/drawing/2014/main" id="{B78AC0D1-9F07-55CF-1FAB-383F810321B2}"/>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4BDA939A-A5B9-3FD6-8F23-DB191CE8CEA4}"/>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D4C93BAC-2E61-A51C-DD25-F7B8CD482FB2}"/>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3628946317"/>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92F59C-AB8A-3D30-BB2D-C99E092BEB26}"/>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CFDAC5EF-9259-F8F1-BD8C-B1D4FB0086C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3390854D-3FCC-AEE7-E091-FB0B3265F7C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310</a:t>
            </a:fld>
            <a:endParaRPr lang="de-DE" noProof="0" dirty="0"/>
          </a:p>
        </p:txBody>
      </p:sp>
      <p:sp>
        <p:nvSpPr>
          <p:cNvPr id="5" name="TextBox 4">
            <a:extLst>
              <a:ext uri="{FF2B5EF4-FFF2-40B4-BE49-F238E27FC236}">
                <a16:creationId xmlns:a16="http://schemas.microsoft.com/office/drawing/2014/main" id="{0D45D412-E2BE-E0F4-41AF-1A0B763F52F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33AB50F9-7B31-5574-BB0C-AC0BF47B35E7}"/>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7926E207-3E09-0C96-6223-D3AF4D8913C3}"/>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endParaRPr lang="de-DE" sz="1400" i="1" noProof="0" dirty="0">
              <a:solidFill>
                <a:schemeClr val="bg2">
                  <a:lumMod val="20000"/>
                  <a:lumOff val="80000"/>
                </a:schemeClr>
              </a:solidFill>
            </a:endParaRPr>
          </a:p>
          <a:p>
            <a:r>
              <a:rPr lang="de-DE" sz="1400" noProof="0" dirty="0">
                <a:solidFill>
                  <a:schemeClr val="bg2">
                    <a:lumMod val="20000"/>
                    <a:lumOff val="80000"/>
                  </a:schemeClr>
                </a:solidFill>
              </a:rPr>
              <a:t>Eine vererbte Makuladystrophie, die ein charakteristisches Erscheinungsbild (d. h. ein bestimmtes „Muster“) aufweist</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Wie sieht das Vererbungsmuster aus?</a:t>
            </a:r>
          </a:p>
          <a:p>
            <a:r>
              <a:rPr lang="de-DE" sz="1400" noProof="0" dirty="0">
                <a:solidFill>
                  <a:schemeClr val="bg2">
                    <a:lumMod val="20000"/>
                    <a:lumOff val="80000"/>
                  </a:schemeClr>
                </a:solidFill>
              </a:rPr>
              <a:t>AD</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Sind Pattern Dystrophien mit schwerem Sehverlust verbunden?</a:t>
            </a:r>
          </a:p>
          <a:p>
            <a:r>
              <a:rPr lang="de-DE" sz="1400" noProof="0" dirty="0">
                <a:solidFill>
                  <a:schemeClr val="bg2">
                    <a:lumMod val="20000"/>
                    <a:lumOff val="80000"/>
                  </a:schemeClr>
                </a:solidFill>
              </a:rPr>
              <a:t>Im Allgemeinen nicht – das Sehvermögen ist nur geringfügig beeinträchtigt</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Treten die Makula-„Muster“ bereits in jungen Jahren auf?</a:t>
            </a:r>
          </a:p>
          <a:p>
            <a:r>
              <a:rPr lang="de-DE" sz="1400" noProof="0" dirty="0">
                <a:solidFill>
                  <a:schemeClr val="bg2">
                    <a:lumMod val="20000"/>
                    <a:lumOff val="80000"/>
                  </a:schemeClr>
                </a:solidFill>
              </a:rPr>
              <a:t>Im Allgemeinen nein – sie treten meist im mittleren Erwachsenenalter auf</a:t>
            </a:r>
          </a:p>
          <a:p>
            <a:endParaRPr lang="de-DE" sz="1400" noProof="0" dirty="0">
              <a:solidFill>
                <a:schemeClr val="bg2">
                  <a:lumMod val="20000"/>
                  <a:lumOff val="80000"/>
                </a:schemeClr>
              </a:solidFill>
            </a:endParaRPr>
          </a:p>
          <a:p>
            <a:r>
              <a:rPr lang="de-DE" sz="1400" i="1" noProof="0" dirty="0">
                <a:solidFill>
                  <a:schemeClr val="bg2">
                    <a:lumMod val="20000"/>
                    <a:lumOff val="80000"/>
                  </a:schemeClr>
                </a:solidFill>
              </a:rPr>
              <a:t>Das BCSC</a:t>
            </a:r>
            <a:r>
              <a:rPr lang="de-DE" sz="1400" noProof="0" dirty="0">
                <a:solidFill>
                  <a:schemeClr val="bg2">
                    <a:lumMod val="20000"/>
                    <a:lumOff val="80000"/>
                  </a:schemeClr>
                </a:solidFill>
              </a:rPr>
              <a:t>-Retina</a:t>
            </a:r>
            <a:r>
              <a:rPr lang="de-DE" sz="1400" i="1" noProof="0" dirty="0">
                <a:solidFill>
                  <a:schemeClr val="bg2">
                    <a:lumMod val="20000"/>
                    <a:lumOff val="80000"/>
                  </a:schemeClr>
                </a:solidFill>
              </a:rPr>
              <a:t>-Buch nennt vier Pattern Dystrophien namentlich – um welche handelt es sich dabei?</a:t>
            </a:r>
          </a:p>
          <a:p>
            <a:pPr lvl="0"/>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682760E6-2340-6288-A6CB-FC9D89F3C11D}"/>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9040A678-DD8D-199D-6144-44F81E41871C}"/>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06178AE0-6090-8EF0-220A-CD465CCA4C1F}"/>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581032802"/>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FC1935-A290-18B7-3C9C-262DD6340B2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9DF9CAC7-712E-F597-CB01-E637F6A0FD9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4ED943C-73BE-7049-236B-FEF22916369E}"/>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311</a:t>
            </a:fld>
            <a:endParaRPr lang="de-DE" noProof="0" dirty="0"/>
          </a:p>
        </p:txBody>
      </p:sp>
      <p:sp>
        <p:nvSpPr>
          <p:cNvPr id="5" name="TextBox 4">
            <a:extLst>
              <a:ext uri="{FF2B5EF4-FFF2-40B4-BE49-F238E27FC236}">
                <a16:creationId xmlns:a16="http://schemas.microsoft.com/office/drawing/2014/main" id="{D5EB31A8-A0EA-F150-8EF2-E7367ED3FBF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F9282CCD-37B4-A6C8-1E70-B1D82E53F7A4}"/>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75B5CC7F-AAB5-7BFE-3FCC-CD4464E48EF1}"/>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Wie sieht das Vererbungsmuster aus?</a:t>
            </a:r>
          </a:p>
          <a:p>
            <a:r>
              <a:rPr lang="de-DE" sz="1400" noProof="0" dirty="0">
                <a:solidFill>
                  <a:schemeClr val="bg2">
                    <a:lumMod val="20000"/>
                    <a:lumOff val="80000"/>
                  </a:schemeClr>
                </a:solidFill>
              </a:rPr>
              <a:t>AD</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Sind Pattern Dystrophien mit schwerem Sehverlust verbunden?</a:t>
            </a:r>
          </a:p>
          <a:p>
            <a:r>
              <a:rPr lang="de-DE" sz="1400" noProof="0" dirty="0">
                <a:solidFill>
                  <a:schemeClr val="bg2">
                    <a:lumMod val="20000"/>
                    <a:lumOff val="80000"/>
                  </a:schemeClr>
                </a:solidFill>
              </a:rPr>
              <a:t>Im Allgemeinen nicht – das Sehvermögen ist nur geringfügig beeinträchtigt</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Treten die Makula-„Muster“ bereits in jungen Jahren auf?</a:t>
            </a:r>
          </a:p>
          <a:p>
            <a:r>
              <a:rPr lang="de-DE" sz="1400" noProof="0" dirty="0">
                <a:solidFill>
                  <a:schemeClr val="bg2">
                    <a:lumMod val="20000"/>
                    <a:lumOff val="80000"/>
                  </a:schemeClr>
                </a:solidFill>
              </a:rPr>
              <a:t>Im Allgemeinen nein – sie treten meist im mittleren Erwachsenenalter auf</a:t>
            </a:r>
          </a:p>
          <a:p>
            <a:endParaRPr lang="de-DE" sz="1400" noProof="0" dirty="0">
              <a:solidFill>
                <a:schemeClr val="bg2">
                  <a:lumMod val="20000"/>
                  <a:lumOff val="80000"/>
                </a:schemeClr>
              </a:solidFill>
            </a:endParaRPr>
          </a:p>
          <a:p>
            <a:r>
              <a:rPr lang="de-DE" sz="1400" i="1" noProof="0" dirty="0">
                <a:solidFill>
                  <a:schemeClr val="bg2">
                    <a:lumMod val="20000"/>
                    <a:lumOff val="80000"/>
                  </a:schemeClr>
                </a:solidFill>
              </a:rPr>
              <a:t>Das BCSC</a:t>
            </a:r>
            <a:r>
              <a:rPr lang="de-DE" sz="1400" noProof="0" dirty="0">
                <a:solidFill>
                  <a:schemeClr val="bg2">
                    <a:lumMod val="20000"/>
                    <a:lumOff val="80000"/>
                  </a:schemeClr>
                </a:solidFill>
              </a:rPr>
              <a:t>-Retina</a:t>
            </a:r>
            <a:r>
              <a:rPr lang="de-DE" sz="1400" i="1" noProof="0" dirty="0">
                <a:solidFill>
                  <a:schemeClr val="bg2">
                    <a:lumMod val="20000"/>
                    <a:lumOff val="80000"/>
                  </a:schemeClr>
                </a:solidFill>
              </a:rPr>
              <a:t>-Buch nennt vier Pattern Dystrophien namentlich – um welche handelt es sich dabei?</a:t>
            </a:r>
          </a:p>
          <a:p>
            <a:pPr lvl="0"/>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6CB66C25-2554-6AAA-3E23-FF1B4E54254E}"/>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C45C8A28-7760-7E73-75EF-7A1719B2DE48}"/>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AB4DE9F0-6DC4-E5C9-FE33-02D16B7629EA}"/>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3957538124"/>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6C9BD4-EDDD-504A-C201-C2BDBB85A2DC}"/>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EE8CB78-7B82-7DDE-90E1-7AEA242A9736}"/>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23549823-B133-B1CF-A279-DF5A3E50363C}"/>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312</a:t>
            </a:fld>
            <a:endParaRPr lang="de-DE" noProof="0" dirty="0"/>
          </a:p>
        </p:txBody>
      </p:sp>
      <p:sp>
        <p:nvSpPr>
          <p:cNvPr id="5" name="TextBox 4">
            <a:extLst>
              <a:ext uri="{FF2B5EF4-FFF2-40B4-BE49-F238E27FC236}">
                <a16:creationId xmlns:a16="http://schemas.microsoft.com/office/drawing/2014/main" id="{9C7EBF29-D6B6-9615-E1CB-3C566DA60C7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2E74AAD7-1B4E-9380-184A-1769547722C8}"/>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A7194AFC-49BC-2A61-6C3D-F0E18A43B5B7}"/>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chemeClr val="bg2">
                    <a:lumMod val="20000"/>
                    <a:lumOff val="80000"/>
                  </a:schemeClr>
                </a:solidFill>
              </a:rPr>
              <a:t>AD</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Sind Pattern Dystrophien mit schwerem Sehverlust verbunden?</a:t>
            </a:r>
          </a:p>
          <a:p>
            <a:r>
              <a:rPr lang="de-DE" sz="1400" noProof="0" dirty="0">
                <a:solidFill>
                  <a:schemeClr val="bg2">
                    <a:lumMod val="20000"/>
                    <a:lumOff val="80000"/>
                  </a:schemeClr>
                </a:solidFill>
              </a:rPr>
              <a:t>Im Allgemeinen nicht – das Sehvermögen ist nur geringfügig beeinträchtigt</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Treten die Makula-„Muster“ bereits in jungen Jahren auf?</a:t>
            </a:r>
          </a:p>
          <a:p>
            <a:r>
              <a:rPr lang="de-DE" sz="1400" noProof="0" dirty="0">
                <a:solidFill>
                  <a:schemeClr val="bg2">
                    <a:lumMod val="20000"/>
                    <a:lumOff val="80000"/>
                  </a:schemeClr>
                </a:solidFill>
              </a:rPr>
              <a:t>Im Allgemeinen nein – sie treten meist im mittleren Erwachsenenalter auf</a:t>
            </a:r>
          </a:p>
          <a:p>
            <a:endParaRPr lang="de-DE" sz="1400" noProof="0" dirty="0">
              <a:solidFill>
                <a:schemeClr val="bg2">
                  <a:lumMod val="20000"/>
                  <a:lumOff val="80000"/>
                </a:schemeClr>
              </a:solidFill>
            </a:endParaRPr>
          </a:p>
          <a:p>
            <a:r>
              <a:rPr lang="de-DE" sz="1400" i="1" noProof="0" dirty="0">
                <a:solidFill>
                  <a:schemeClr val="bg2">
                    <a:lumMod val="20000"/>
                    <a:lumOff val="80000"/>
                  </a:schemeClr>
                </a:solidFill>
              </a:rPr>
              <a:t>Das BCSC</a:t>
            </a:r>
            <a:r>
              <a:rPr lang="de-DE" sz="1400" noProof="0" dirty="0">
                <a:solidFill>
                  <a:schemeClr val="bg2">
                    <a:lumMod val="20000"/>
                    <a:lumOff val="80000"/>
                  </a:schemeClr>
                </a:solidFill>
              </a:rPr>
              <a:t>-Retina</a:t>
            </a:r>
            <a:r>
              <a:rPr lang="de-DE" sz="1400" i="1" noProof="0" dirty="0">
                <a:solidFill>
                  <a:schemeClr val="bg2">
                    <a:lumMod val="20000"/>
                    <a:lumOff val="80000"/>
                  </a:schemeClr>
                </a:solidFill>
              </a:rPr>
              <a:t>-Buch nennt vier Pattern Dystrophien namentlich – um welche handelt es sich dabei?</a:t>
            </a:r>
          </a:p>
          <a:p>
            <a:pPr lvl="0"/>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887A1CFA-3354-120B-A333-484BE98AEE3F}"/>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0EA73B65-3A2A-73DC-FC73-9ACF51953948}"/>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3D6BBC74-556A-0A05-ADBB-D67BA5C4B1B1}"/>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878888740"/>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BE4B7B-A759-602F-E426-5212AC87EA0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BC9F9677-1B35-C4E5-0A2C-0400300BF595}"/>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75D7C9FC-105D-89C8-7162-60002E1E2A2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313</a:t>
            </a:fld>
            <a:endParaRPr lang="de-DE" noProof="0" dirty="0"/>
          </a:p>
        </p:txBody>
      </p:sp>
      <p:sp>
        <p:nvSpPr>
          <p:cNvPr id="5" name="TextBox 4">
            <a:extLst>
              <a:ext uri="{FF2B5EF4-FFF2-40B4-BE49-F238E27FC236}">
                <a16:creationId xmlns:a16="http://schemas.microsoft.com/office/drawing/2014/main" id="{E7D2C0D0-61EC-A81D-D9D5-CC60D211405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D3FB5482-8936-3D84-853A-3983A6E3168A}"/>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9DF59F91-A9A9-C691-9705-AD20B7E6ABFC}"/>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Sind Pattern Dystrophien mit schwerem Sehverlust verbunden?</a:t>
            </a:r>
          </a:p>
          <a:p>
            <a:r>
              <a:rPr lang="de-DE" sz="1400" noProof="0" dirty="0">
                <a:solidFill>
                  <a:schemeClr val="bg2">
                    <a:lumMod val="20000"/>
                    <a:lumOff val="80000"/>
                  </a:schemeClr>
                </a:solidFill>
              </a:rPr>
              <a:t>Im Allgemeinen nicht – das Sehvermögen ist nur geringfügig beeinträchtigt</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Treten die Makula-„Muster“ bereits in jungen Jahren auf?</a:t>
            </a:r>
          </a:p>
          <a:p>
            <a:r>
              <a:rPr lang="de-DE" sz="1400" noProof="0" dirty="0">
                <a:solidFill>
                  <a:schemeClr val="bg2">
                    <a:lumMod val="20000"/>
                    <a:lumOff val="80000"/>
                  </a:schemeClr>
                </a:solidFill>
              </a:rPr>
              <a:t>Im Allgemeinen nein – sie treten meist im mittleren Erwachsenenalter auf</a:t>
            </a:r>
          </a:p>
          <a:p>
            <a:endParaRPr lang="de-DE" sz="1400" noProof="0" dirty="0">
              <a:solidFill>
                <a:schemeClr val="bg2">
                  <a:lumMod val="20000"/>
                  <a:lumOff val="80000"/>
                </a:schemeClr>
              </a:solidFill>
            </a:endParaRPr>
          </a:p>
          <a:p>
            <a:r>
              <a:rPr lang="de-DE" sz="1400" i="1" noProof="0" dirty="0">
                <a:solidFill>
                  <a:schemeClr val="bg2">
                    <a:lumMod val="20000"/>
                    <a:lumOff val="80000"/>
                  </a:schemeClr>
                </a:solidFill>
              </a:rPr>
              <a:t>Das BCSC</a:t>
            </a:r>
            <a:r>
              <a:rPr lang="de-DE" sz="1400" noProof="0" dirty="0">
                <a:solidFill>
                  <a:schemeClr val="bg2">
                    <a:lumMod val="20000"/>
                    <a:lumOff val="80000"/>
                  </a:schemeClr>
                </a:solidFill>
              </a:rPr>
              <a:t>-Retina</a:t>
            </a:r>
            <a:r>
              <a:rPr lang="de-DE" sz="1400" i="1" noProof="0" dirty="0">
                <a:solidFill>
                  <a:schemeClr val="bg2">
                    <a:lumMod val="20000"/>
                    <a:lumOff val="80000"/>
                  </a:schemeClr>
                </a:solidFill>
              </a:rPr>
              <a:t>-Buch nennt vier Pattern Dystrophien namentlich – um welche handelt es sich dabei?</a:t>
            </a:r>
          </a:p>
          <a:p>
            <a:pPr lvl="0"/>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146443A5-ABFE-D2AE-EC1A-1F016813C3AD}"/>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D252CA45-5C5E-156E-6D39-29CAB663CDC4}"/>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8698D5D0-A0F8-7032-3087-25317AC725F0}"/>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549585190"/>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481DF6-6DCF-0341-389F-5EA0BD016CA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9D41EA1-BEA7-6112-42F2-3BFE74EEE8B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9519D2B1-81DA-D950-65D6-B91496C07C9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314</a:t>
            </a:fld>
            <a:endParaRPr lang="de-DE" noProof="0" dirty="0"/>
          </a:p>
        </p:txBody>
      </p:sp>
      <p:sp>
        <p:nvSpPr>
          <p:cNvPr id="5" name="TextBox 4">
            <a:extLst>
              <a:ext uri="{FF2B5EF4-FFF2-40B4-BE49-F238E27FC236}">
                <a16:creationId xmlns:a16="http://schemas.microsoft.com/office/drawing/2014/main" id="{EE0F0A5F-E426-F636-882F-73009D60657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9ABF8F71-C061-B31F-7009-238EAF10C8D3}"/>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81070DF0-4C00-5731-194B-A025ABFA9383}"/>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chemeClr val="bg2">
                  <a:lumMod val="20000"/>
                  <a:lumOff val="80000"/>
                </a:schemeClr>
              </a:solidFill>
            </a:endParaRPr>
          </a:p>
          <a:p>
            <a:r>
              <a:rPr lang="de-DE" sz="1400" i="1" noProof="0" dirty="0">
                <a:solidFill>
                  <a:srgbClr val="0000FF"/>
                </a:solidFill>
              </a:rPr>
              <a:t>Sind Pattern Dystrophien mit schwerem Sehverlust verbunden?</a:t>
            </a:r>
          </a:p>
          <a:p>
            <a:r>
              <a:rPr lang="de-DE" sz="1400" noProof="0" dirty="0">
                <a:solidFill>
                  <a:schemeClr val="bg2">
                    <a:lumMod val="20000"/>
                    <a:lumOff val="80000"/>
                  </a:schemeClr>
                </a:solidFill>
              </a:rPr>
              <a:t>Im Allgemeinen nicht – das Sehvermögen ist nur geringfügig beeinträchtigt</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Treten die Makula-„Muster“ bereits in jungen Jahren auf?</a:t>
            </a:r>
          </a:p>
          <a:p>
            <a:r>
              <a:rPr lang="de-DE" sz="1400" noProof="0" dirty="0">
                <a:solidFill>
                  <a:schemeClr val="bg2">
                    <a:lumMod val="20000"/>
                    <a:lumOff val="80000"/>
                  </a:schemeClr>
                </a:solidFill>
              </a:rPr>
              <a:t>Im Allgemeinen nein – sie treten meist im mittleren Erwachsenenalter auf</a:t>
            </a:r>
          </a:p>
          <a:p>
            <a:endParaRPr lang="de-DE" sz="1400" noProof="0" dirty="0">
              <a:solidFill>
                <a:schemeClr val="bg2">
                  <a:lumMod val="20000"/>
                  <a:lumOff val="80000"/>
                </a:schemeClr>
              </a:solidFill>
            </a:endParaRPr>
          </a:p>
          <a:p>
            <a:r>
              <a:rPr lang="de-DE" sz="1400" i="1" noProof="0" dirty="0">
                <a:solidFill>
                  <a:schemeClr val="bg2">
                    <a:lumMod val="20000"/>
                    <a:lumOff val="80000"/>
                  </a:schemeClr>
                </a:solidFill>
              </a:rPr>
              <a:t>Das BCSC</a:t>
            </a:r>
            <a:r>
              <a:rPr lang="de-DE" sz="1400" noProof="0" dirty="0">
                <a:solidFill>
                  <a:schemeClr val="bg2">
                    <a:lumMod val="20000"/>
                    <a:lumOff val="80000"/>
                  </a:schemeClr>
                </a:solidFill>
              </a:rPr>
              <a:t>-Retina</a:t>
            </a:r>
            <a:r>
              <a:rPr lang="de-DE" sz="1400" i="1" noProof="0" dirty="0">
                <a:solidFill>
                  <a:schemeClr val="bg2">
                    <a:lumMod val="20000"/>
                    <a:lumOff val="80000"/>
                  </a:schemeClr>
                </a:solidFill>
              </a:rPr>
              <a:t>-Buch nennt vier Pattern Dystrophien namentlich – um welche handelt es sich dabei?</a:t>
            </a:r>
          </a:p>
          <a:p>
            <a:pPr lvl="0"/>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0166224B-38A0-C2D1-2F50-C183D405FDEA}"/>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3245C453-55DE-9147-522D-3F84E604B28B}"/>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9CBC9D13-0861-57F6-1309-F975676FF2FC}"/>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2210162131"/>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BDB166-08A5-66BF-28B8-18565D29470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E88F8151-4D6D-D93F-66C6-D5440F560D04}"/>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EC3F795-6F86-D93B-9099-5D9B631ED6B9}"/>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315</a:t>
            </a:fld>
            <a:endParaRPr lang="de-DE" noProof="0" dirty="0"/>
          </a:p>
        </p:txBody>
      </p:sp>
      <p:sp>
        <p:nvSpPr>
          <p:cNvPr id="5" name="TextBox 4">
            <a:extLst>
              <a:ext uri="{FF2B5EF4-FFF2-40B4-BE49-F238E27FC236}">
                <a16:creationId xmlns:a16="http://schemas.microsoft.com/office/drawing/2014/main" id="{78D0726E-541F-D5E3-1D54-57E90BED6AD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7935D481-DF53-8F63-FD10-CD9A889A0313}"/>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58E1C499-93BE-F5E3-96A7-D663284B7FA8}"/>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chemeClr val="bg2">
                  <a:lumMod val="20000"/>
                  <a:lumOff val="80000"/>
                </a:schemeClr>
              </a:solidFill>
            </a:endParaRPr>
          </a:p>
          <a:p>
            <a:r>
              <a:rPr lang="de-DE" sz="1400" i="1" noProof="0" dirty="0">
                <a:solidFill>
                  <a:srgbClr val="0000FF"/>
                </a:solidFill>
              </a:rPr>
              <a:t>Sind Pattern Dystrophien mit schwerem Sehverlust verbunden?</a:t>
            </a:r>
          </a:p>
          <a:p>
            <a:r>
              <a:rPr lang="de-DE" sz="1400" noProof="0" dirty="0">
                <a:solidFill>
                  <a:srgbClr val="0000FF"/>
                </a:solidFill>
              </a:rPr>
              <a:t>Im Allgemeinen nicht – das Sehvermögen ist nur geringfügig beeinträchtigt</a:t>
            </a:r>
          </a:p>
          <a:p>
            <a:endParaRPr lang="de-DE" sz="1400" i="1" noProof="0" dirty="0">
              <a:solidFill>
                <a:schemeClr val="bg2">
                  <a:lumMod val="20000"/>
                  <a:lumOff val="80000"/>
                </a:schemeClr>
              </a:solidFill>
            </a:endParaRPr>
          </a:p>
          <a:p>
            <a:r>
              <a:rPr lang="de-DE" sz="1400" i="1" noProof="0" dirty="0">
                <a:solidFill>
                  <a:schemeClr val="bg2">
                    <a:lumMod val="20000"/>
                    <a:lumOff val="80000"/>
                  </a:schemeClr>
                </a:solidFill>
              </a:rPr>
              <a:t>Treten die Makula-„Muster“ bereits in jungen Jahren auf?</a:t>
            </a:r>
          </a:p>
          <a:p>
            <a:r>
              <a:rPr lang="de-DE" sz="1400" noProof="0" dirty="0">
                <a:solidFill>
                  <a:schemeClr val="bg2">
                    <a:lumMod val="20000"/>
                    <a:lumOff val="80000"/>
                  </a:schemeClr>
                </a:solidFill>
              </a:rPr>
              <a:t>Im Allgemeinen nein – sie treten meist im mittleren Erwachsenenalter auf</a:t>
            </a:r>
          </a:p>
          <a:p>
            <a:endParaRPr lang="de-DE" sz="1400" noProof="0" dirty="0">
              <a:solidFill>
                <a:schemeClr val="bg2">
                  <a:lumMod val="20000"/>
                  <a:lumOff val="80000"/>
                </a:schemeClr>
              </a:solidFill>
            </a:endParaRPr>
          </a:p>
          <a:p>
            <a:r>
              <a:rPr lang="de-DE" sz="1400" i="1" noProof="0" dirty="0">
                <a:solidFill>
                  <a:schemeClr val="bg2">
                    <a:lumMod val="20000"/>
                    <a:lumOff val="80000"/>
                  </a:schemeClr>
                </a:solidFill>
              </a:rPr>
              <a:t>Das BCSC</a:t>
            </a:r>
            <a:r>
              <a:rPr lang="de-DE" sz="1400" noProof="0" dirty="0">
                <a:solidFill>
                  <a:schemeClr val="bg2">
                    <a:lumMod val="20000"/>
                    <a:lumOff val="80000"/>
                  </a:schemeClr>
                </a:solidFill>
              </a:rPr>
              <a:t>-Retina</a:t>
            </a:r>
            <a:r>
              <a:rPr lang="de-DE" sz="1400" i="1" noProof="0" dirty="0">
                <a:solidFill>
                  <a:schemeClr val="bg2">
                    <a:lumMod val="20000"/>
                    <a:lumOff val="80000"/>
                  </a:schemeClr>
                </a:solidFill>
              </a:rPr>
              <a:t>-Buch nennt vier Pattern Dystrophien namentlich – um welche handelt es sich dabei?</a:t>
            </a:r>
          </a:p>
          <a:p>
            <a:pPr lvl="0"/>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624FAE92-61CE-3C84-9CA3-DC17A33AA146}"/>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A71C1053-9C38-3558-0219-2BB38BCE86AC}"/>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799B7BBB-D310-6CEC-FB60-3AD8585C7C96}"/>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349598509"/>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B9C090-D93A-E0AE-4EE6-E9B259D172A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552F9667-47AC-68EA-1B95-EBD0E6D6E202}"/>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A217D629-D2D8-72E1-8BF3-96B3A6AC50D0}"/>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316</a:t>
            </a:fld>
            <a:endParaRPr lang="de-DE" noProof="0" dirty="0"/>
          </a:p>
        </p:txBody>
      </p:sp>
      <p:sp>
        <p:nvSpPr>
          <p:cNvPr id="5" name="TextBox 4">
            <a:extLst>
              <a:ext uri="{FF2B5EF4-FFF2-40B4-BE49-F238E27FC236}">
                <a16:creationId xmlns:a16="http://schemas.microsoft.com/office/drawing/2014/main" id="{83117B35-4936-4CC6-400A-A7FB931D9D1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790E48FC-9502-6064-09EA-1AE987DB6D57}"/>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647F6935-1CDF-E248-C20E-C16773A3BCCA}"/>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chemeClr val="bg2">
                  <a:lumMod val="20000"/>
                  <a:lumOff val="80000"/>
                </a:schemeClr>
              </a:solidFill>
            </a:endParaRPr>
          </a:p>
          <a:p>
            <a:r>
              <a:rPr lang="de-DE" sz="1400" i="1" noProof="0" dirty="0">
                <a:solidFill>
                  <a:srgbClr val="0000FF"/>
                </a:solidFill>
              </a:rPr>
              <a:t>Sind Pattern Dystrophien mit schwerem Sehverlust verbunden?</a:t>
            </a:r>
          </a:p>
          <a:p>
            <a:r>
              <a:rPr lang="de-DE" sz="1400" noProof="0" dirty="0">
                <a:solidFill>
                  <a:srgbClr val="0000FF"/>
                </a:solidFill>
              </a:rPr>
              <a:t>Im Allgemeinen nicht – das Sehvermögen ist nur geringfügig beeinträchtigt</a:t>
            </a:r>
          </a:p>
          <a:p>
            <a:endParaRPr lang="de-DE" sz="1400" i="1" noProof="0" dirty="0">
              <a:solidFill>
                <a:srgbClr val="0000FF"/>
              </a:solidFill>
            </a:endParaRPr>
          </a:p>
          <a:p>
            <a:r>
              <a:rPr lang="de-DE" sz="1400" i="1" noProof="0" dirty="0">
                <a:solidFill>
                  <a:srgbClr val="0000FF"/>
                </a:solidFill>
              </a:rPr>
              <a:t>Treten die Makula-„Muster“ bereits in jungen Jahren auf?</a:t>
            </a:r>
          </a:p>
          <a:p>
            <a:r>
              <a:rPr lang="de-DE" sz="1400" noProof="0" dirty="0">
                <a:solidFill>
                  <a:schemeClr val="bg2">
                    <a:lumMod val="20000"/>
                    <a:lumOff val="80000"/>
                  </a:schemeClr>
                </a:solidFill>
              </a:rPr>
              <a:t>Im Allgemeinen nein – sie treten meist im mittleren Erwachsenenalter auf</a:t>
            </a:r>
          </a:p>
          <a:p>
            <a:endParaRPr lang="de-DE" sz="1400" noProof="0" dirty="0">
              <a:solidFill>
                <a:schemeClr val="bg2">
                  <a:lumMod val="20000"/>
                  <a:lumOff val="80000"/>
                </a:schemeClr>
              </a:solidFill>
            </a:endParaRPr>
          </a:p>
          <a:p>
            <a:r>
              <a:rPr lang="de-DE" sz="1400" i="1" noProof="0" dirty="0">
                <a:solidFill>
                  <a:schemeClr val="bg2">
                    <a:lumMod val="20000"/>
                    <a:lumOff val="80000"/>
                  </a:schemeClr>
                </a:solidFill>
              </a:rPr>
              <a:t>Das BCSC</a:t>
            </a:r>
            <a:r>
              <a:rPr lang="de-DE" sz="1400" noProof="0" dirty="0">
                <a:solidFill>
                  <a:schemeClr val="bg2">
                    <a:lumMod val="20000"/>
                    <a:lumOff val="80000"/>
                  </a:schemeClr>
                </a:solidFill>
              </a:rPr>
              <a:t>-Retina</a:t>
            </a:r>
            <a:r>
              <a:rPr lang="de-DE" sz="1400" i="1" noProof="0" dirty="0">
                <a:solidFill>
                  <a:schemeClr val="bg2">
                    <a:lumMod val="20000"/>
                    <a:lumOff val="80000"/>
                  </a:schemeClr>
                </a:solidFill>
              </a:rPr>
              <a:t>-Buch nennt vier Pattern Dystrophien namentlich – um welche handelt es sich dabei?</a:t>
            </a:r>
          </a:p>
          <a:p>
            <a:pPr lvl="0"/>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01B012AE-C8FB-80D7-9D54-492658445C8D}"/>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DC33471D-C6EC-1F8F-843C-BEEC324CA106}"/>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86E8BE73-706A-3147-82E1-6CE43E73968B}"/>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931129266"/>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5FF4E9-DFA6-24D8-9180-8BC7E9F3115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E94B9337-EF95-81F3-52AF-853F26A084A0}"/>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3D2EC8F-782D-654F-EDD4-4B0ABEDC13EF}"/>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317</a:t>
            </a:fld>
            <a:endParaRPr lang="de-DE" noProof="0" dirty="0"/>
          </a:p>
        </p:txBody>
      </p:sp>
      <p:sp>
        <p:nvSpPr>
          <p:cNvPr id="5" name="TextBox 4">
            <a:extLst>
              <a:ext uri="{FF2B5EF4-FFF2-40B4-BE49-F238E27FC236}">
                <a16:creationId xmlns:a16="http://schemas.microsoft.com/office/drawing/2014/main" id="{DAC01793-93DF-7AB0-9A7C-01E8A0BE5C3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86C9F48A-CD30-3442-1352-BFADDE25C57A}"/>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6BC38F3B-28FF-CBCC-10D2-11120077C504}"/>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chemeClr val="bg2">
                  <a:lumMod val="20000"/>
                  <a:lumOff val="80000"/>
                </a:schemeClr>
              </a:solidFill>
            </a:endParaRPr>
          </a:p>
          <a:p>
            <a:r>
              <a:rPr lang="de-DE" sz="1400" i="1" noProof="0" dirty="0">
                <a:solidFill>
                  <a:srgbClr val="0000FF"/>
                </a:solidFill>
              </a:rPr>
              <a:t>Sind Pattern Dystrophien mit schwerem Sehverlust verbunden?</a:t>
            </a:r>
          </a:p>
          <a:p>
            <a:r>
              <a:rPr lang="de-DE" sz="1400" noProof="0" dirty="0">
                <a:solidFill>
                  <a:srgbClr val="0000FF"/>
                </a:solidFill>
              </a:rPr>
              <a:t>Im Allgemeinen nicht – das Sehvermögen ist nur geringfügig beeinträchtigt</a:t>
            </a:r>
          </a:p>
          <a:p>
            <a:endParaRPr lang="de-DE" sz="1400" i="1" noProof="0" dirty="0">
              <a:solidFill>
                <a:srgbClr val="0000FF"/>
              </a:solidFill>
            </a:endParaRPr>
          </a:p>
          <a:p>
            <a:r>
              <a:rPr lang="de-DE" sz="1400" i="1" noProof="0" dirty="0">
                <a:solidFill>
                  <a:srgbClr val="0000FF"/>
                </a:solidFill>
              </a:rPr>
              <a:t>Treten die Makula-„Muster“ bereits in jungen Jahren auf?</a:t>
            </a:r>
          </a:p>
          <a:p>
            <a:r>
              <a:rPr lang="de-DE" sz="1400" noProof="0" dirty="0">
                <a:solidFill>
                  <a:srgbClr val="0000FF"/>
                </a:solidFill>
              </a:rPr>
              <a:t>Im Allgemeinen nein – sie treten meist im mittleren Erwachsenenalter auf</a:t>
            </a:r>
          </a:p>
          <a:p>
            <a:endParaRPr lang="de-DE" sz="1400" noProof="0" dirty="0">
              <a:solidFill>
                <a:schemeClr val="bg2">
                  <a:lumMod val="20000"/>
                  <a:lumOff val="80000"/>
                </a:schemeClr>
              </a:solidFill>
            </a:endParaRPr>
          </a:p>
          <a:p>
            <a:r>
              <a:rPr lang="de-DE" sz="1400" i="1" noProof="0" dirty="0">
                <a:solidFill>
                  <a:schemeClr val="bg2">
                    <a:lumMod val="20000"/>
                    <a:lumOff val="80000"/>
                  </a:schemeClr>
                </a:solidFill>
              </a:rPr>
              <a:t>Das BCSC</a:t>
            </a:r>
            <a:r>
              <a:rPr lang="de-DE" sz="1400" noProof="0" dirty="0">
                <a:solidFill>
                  <a:schemeClr val="bg2">
                    <a:lumMod val="20000"/>
                    <a:lumOff val="80000"/>
                  </a:schemeClr>
                </a:solidFill>
              </a:rPr>
              <a:t>-Retina</a:t>
            </a:r>
            <a:r>
              <a:rPr lang="de-DE" sz="1400" i="1" noProof="0" dirty="0">
                <a:solidFill>
                  <a:schemeClr val="bg2">
                    <a:lumMod val="20000"/>
                    <a:lumOff val="80000"/>
                  </a:schemeClr>
                </a:solidFill>
              </a:rPr>
              <a:t>-Buch nennt vier Pattern Dystrophien namentlich – um welche handelt es sich dabei?</a:t>
            </a:r>
          </a:p>
          <a:p>
            <a:pPr lvl="0"/>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B1DE579D-07A4-126B-3AB7-94348D36CAC9}"/>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82AC2B51-62ED-DA70-7E9F-4A9B50D7A7F4}"/>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3468D790-DA16-F773-8A11-2C14FB52CC36}"/>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034001201"/>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189B81-2D2D-446B-361F-69E2DBE92D37}"/>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047231A3-5E06-D09C-7969-351F94A66465}"/>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C53F142F-0891-9134-9800-5CB1B2F9D5B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318</a:t>
            </a:fld>
            <a:endParaRPr lang="de-DE" noProof="0" dirty="0"/>
          </a:p>
        </p:txBody>
      </p:sp>
      <p:sp>
        <p:nvSpPr>
          <p:cNvPr id="5" name="TextBox 4">
            <a:extLst>
              <a:ext uri="{FF2B5EF4-FFF2-40B4-BE49-F238E27FC236}">
                <a16:creationId xmlns:a16="http://schemas.microsoft.com/office/drawing/2014/main" id="{A923CC51-3E12-51D2-DA3F-847EFFF3AA4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9E85776A-53A1-F894-71E5-A533893058C3}"/>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718FC002-E218-E511-FC41-088115EA86CC}"/>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chemeClr val="bg2">
                  <a:lumMod val="20000"/>
                  <a:lumOff val="80000"/>
                </a:schemeClr>
              </a:solidFill>
            </a:endParaRPr>
          </a:p>
          <a:p>
            <a:r>
              <a:rPr lang="de-DE" sz="1400" i="1" noProof="0" dirty="0">
                <a:solidFill>
                  <a:srgbClr val="0000FF"/>
                </a:solidFill>
              </a:rPr>
              <a:t>Sind Pattern Dystrophien mit schwerem Sehverlust verbunden?</a:t>
            </a:r>
          </a:p>
          <a:p>
            <a:r>
              <a:rPr lang="de-DE" sz="1400" noProof="0" dirty="0">
                <a:solidFill>
                  <a:srgbClr val="0000FF"/>
                </a:solidFill>
              </a:rPr>
              <a:t>Im Allgemeinen nicht – das Sehvermögen ist nur geringfügig beeinträchtigt</a:t>
            </a:r>
          </a:p>
          <a:p>
            <a:endParaRPr lang="de-DE" sz="1400" i="1" noProof="0" dirty="0">
              <a:solidFill>
                <a:srgbClr val="0000FF"/>
              </a:solidFill>
            </a:endParaRPr>
          </a:p>
          <a:p>
            <a:r>
              <a:rPr lang="de-DE" sz="1400" i="1" noProof="0" dirty="0">
                <a:solidFill>
                  <a:srgbClr val="0000FF"/>
                </a:solidFill>
              </a:rPr>
              <a:t>Treten die Makula-„Muster“ bereits in jungen Jahren auf?</a:t>
            </a:r>
          </a:p>
          <a:p>
            <a:r>
              <a:rPr lang="de-DE" sz="1400" noProof="0" dirty="0">
                <a:solidFill>
                  <a:srgbClr val="0000FF"/>
                </a:solidFill>
              </a:rPr>
              <a:t>Im Allgemeinen nein – sie treten meist im mittleren Erwachsenenalter auf</a:t>
            </a:r>
          </a:p>
          <a:p>
            <a:endParaRPr lang="de-DE" sz="1400" noProof="0" dirty="0">
              <a:solidFill>
                <a:srgbClr val="0000FF"/>
              </a:solidFill>
            </a:endParaRPr>
          </a:p>
          <a:p>
            <a:r>
              <a:rPr lang="de-DE" sz="1400" i="1" noProof="0" dirty="0">
                <a:solidFill>
                  <a:srgbClr val="0000FF"/>
                </a:solidFill>
              </a:rPr>
              <a:t>Das BCSC</a:t>
            </a:r>
            <a:r>
              <a:rPr lang="de-DE" sz="1400" noProof="0" dirty="0">
                <a:solidFill>
                  <a:srgbClr val="0000FF"/>
                </a:solidFill>
              </a:rPr>
              <a:t>-Retina</a:t>
            </a:r>
            <a:r>
              <a:rPr lang="de-DE" sz="1400" i="1" noProof="0" dirty="0">
                <a:solidFill>
                  <a:srgbClr val="0000FF"/>
                </a:solidFill>
              </a:rPr>
              <a:t>-Buch nennt vier Pattern Dystrophien namentlich – um welche handelt es sich dabei?</a:t>
            </a:r>
          </a:p>
          <a:p>
            <a:pPr lvl="0"/>
            <a:r>
              <a:rPr lang="de-DE" altLang="de-DE" sz="1400" b="1" dirty="0">
                <a:solidFill>
                  <a:srgbClr val="0000FF"/>
                </a:solidFill>
              </a:rPr>
              <a:t>--</a:t>
            </a:r>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rgbClr val="0000FF"/>
                </a:solidFill>
              </a:rPr>
              <a:t>--</a:t>
            </a:r>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rgbClr val="0000FF"/>
                </a:solidFill>
              </a:rPr>
              <a:t>--</a:t>
            </a:r>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rgbClr val="0000FF"/>
                </a:solidFill>
              </a:rPr>
              <a:t>--</a:t>
            </a:r>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69447B98-DA57-24A4-AAE9-1551B0504C15}"/>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F189C97A-16C9-D681-82AE-514D62BFA2A3}"/>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C7A4F81F-3C54-2486-05C2-D6181D0A2A8B}"/>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3820765337"/>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C75DF9-FD53-A221-E82E-D83F51AEB72C}"/>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1CFF09C9-D8E4-E6B8-1CB3-F4E4CFCB39D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74B94BF-9354-6160-D563-A96678EA85E2}"/>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319</a:t>
            </a:fld>
            <a:endParaRPr lang="de-DE" noProof="0" dirty="0"/>
          </a:p>
        </p:txBody>
      </p:sp>
      <p:sp>
        <p:nvSpPr>
          <p:cNvPr id="5" name="TextBox 4">
            <a:extLst>
              <a:ext uri="{FF2B5EF4-FFF2-40B4-BE49-F238E27FC236}">
                <a16:creationId xmlns:a16="http://schemas.microsoft.com/office/drawing/2014/main" id="{7E54C46E-1DB3-1385-84E3-4AD7241F872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9DFB7D1C-85BF-3A82-49A5-558766B82871}"/>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9F61DD85-B678-66CE-D011-3B9F01F6EF59}"/>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chemeClr val="bg2">
                  <a:lumMod val="20000"/>
                  <a:lumOff val="80000"/>
                </a:schemeClr>
              </a:solidFill>
            </a:endParaRPr>
          </a:p>
          <a:p>
            <a:r>
              <a:rPr lang="de-DE" sz="1400" i="1" noProof="0" dirty="0">
                <a:solidFill>
                  <a:srgbClr val="0000FF"/>
                </a:solidFill>
              </a:rPr>
              <a:t>Sind Pattern Dystrophien mit schwerem Sehverlust verbunden?</a:t>
            </a:r>
          </a:p>
          <a:p>
            <a:r>
              <a:rPr lang="de-DE" sz="1400" noProof="0" dirty="0">
                <a:solidFill>
                  <a:srgbClr val="0000FF"/>
                </a:solidFill>
              </a:rPr>
              <a:t>Im Allgemeinen nicht – das Sehvermögen ist nur geringfügig beeinträchtigt</a:t>
            </a:r>
          </a:p>
          <a:p>
            <a:endParaRPr lang="de-DE" sz="1400" i="1" noProof="0" dirty="0">
              <a:solidFill>
                <a:srgbClr val="0000FF"/>
              </a:solidFill>
            </a:endParaRPr>
          </a:p>
          <a:p>
            <a:r>
              <a:rPr lang="de-DE" sz="1400" i="1" noProof="0" dirty="0">
                <a:solidFill>
                  <a:srgbClr val="0000FF"/>
                </a:solidFill>
              </a:rPr>
              <a:t>Treten die Makula-„Muster“ bereits in jungen Jahren auf?</a:t>
            </a:r>
          </a:p>
          <a:p>
            <a:r>
              <a:rPr lang="de-DE" sz="1400" noProof="0" dirty="0">
                <a:solidFill>
                  <a:srgbClr val="0000FF"/>
                </a:solidFill>
              </a:rPr>
              <a:t>Im Allgemeinen nein – sie treten meist im mittleren Erwachsenenalter auf</a:t>
            </a:r>
          </a:p>
          <a:p>
            <a:endParaRPr lang="de-DE" sz="1400" noProof="0" dirty="0">
              <a:solidFill>
                <a:srgbClr val="0000FF"/>
              </a:solidFill>
            </a:endParaRPr>
          </a:p>
          <a:p>
            <a:r>
              <a:rPr lang="de-DE" sz="1400" i="1" noProof="0" dirty="0">
                <a:solidFill>
                  <a:srgbClr val="0000FF"/>
                </a:solidFill>
              </a:rPr>
              <a:t>Das BCSC</a:t>
            </a:r>
            <a:r>
              <a:rPr lang="de-DE" sz="1400" noProof="0" dirty="0">
                <a:solidFill>
                  <a:srgbClr val="0000FF"/>
                </a:solidFill>
              </a:rPr>
              <a:t>-Retina</a:t>
            </a:r>
            <a:r>
              <a:rPr lang="de-DE" sz="1400" i="1" noProof="0" dirty="0">
                <a:solidFill>
                  <a:srgbClr val="0000FF"/>
                </a:solidFill>
              </a:rPr>
              <a:t>-Buch nennt vier Pattern Dystrophien namentlich – um welche handelt es sich dabei?</a:t>
            </a:r>
          </a:p>
          <a:p>
            <a:pPr lvl="0"/>
            <a:r>
              <a:rPr lang="de-DE" altLang="de-DE" sz="1400" b="1" dirty="0">
                <a:solidFill>
                  <a:srgbClr val="0000FF"/>
                </a:solidFill>
              </a:rPr>
              <a:t>--</a:t>
            </a:r>
            <a:r>
              <a:rPr lang="de-DE" altLang="de-DE" sz="1400" b="1" dirty="0">
                <a:solidFill>
                  <a:schemeClr val="bg2">
                    <a:lumMod val="20000"/>
                    <a:lumOff val="80000"/>
                  </a:schemeClr>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rgbClr val="0000FF"/>
                </a:solidFill>
              </a:rPr>
              <a:t>--</a:t>
            </a:r>
            <a:r>
              <a:rPr lang="de-DE" altLang="de-DE" sz="1400" b="1" dirty="0">
                <a:solidFill>
                  <a:schemeClr val="bg2">
                    <a:lumMod val="20000"/>
                    <a:lumOff val="80000"/>
                  </a:schemeClr>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rgbClr val="0000FF"/>
                </a:solidFill>
              </a:rPr>
              <a:t>--</a:t>
            </a:r>
            <a:r>
              <a:rPr lang="de-DE" altLang="de-DE" sz="1400" b="1" dirty="0">
                <a:solidFill>
                  <a:schemeClr val="bg2">
                    <a:lumMod val="20000"/>
                    <a:lumOff val="80000"/>
                  </a:schemeClr>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rgbClr val="0000FF"/>
                </a:solidFill>
              </a:rPr>
              <a:t>--</a:t>
            </a:r>
            <a:r>
              <a:rPr lang="de-DE" altLang="de-DE" sz="1400" b="1" dirty="0">
                <a:solidFill>
                  <a:schemeClr val="bg2">
                    <a:lumMod val="20000"/>
                    <a:lumOff val="80000"/>
                  </a:schemeClr>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A0C2C66E-0AF5-D21A-7CF0-441BF8398F8A}"/>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TextBox 13">
            <a:extLst>
              <a:ext uri="{FF2B5EF4-FFF2-40B4-BE49-F238E27FC236}">
                <a16:creationId xmlns:a16="http://schemas.microsoft.com/office/drawing/2014/main" id="{D150D56C-E897-9DF9-8281-C27EA62837A2}"/>
              </a:ext>
            </a:extLst>
          </p:cNvPr>
          <p:cNvSpPr txBox="1"/>
          <p:nvPr/>
        </p:nvSpPr>
        <p:spPr>
          <a:xfrm>
            <a:off x="2895600" y="4953000"/>
            <a:ext cx="2819400" cy="241092"/>
          </a:xfrm>
          <a:prstGeom prst="rect">
            <a:avLst/>
          </a:prstGeom>
          <a:noFill/>
        </p:spPr>
        <p:txBody>
          <a:bodyPr wrap="square" lIns="25400" tIns="12700" rIns="25400" bIns="12700" rtlCol="0">
            <a:spAutoFit/>
          </a:bodyPr>
          <a:lstStyle/>
          <a:p>
            <a:r>
              <a:rPr lang="de-DE" sz="1400" i="1" noProof="0" dirty="0"/>
              <a:t>Die Eselsbrücke lautet…</a:t>
            </a:r>
          </a:p>
        </p:txBody>
      </p:sp>
      <p:cxnSp>
        <p:nvCxnSpPr>
          <p:cNvPr id="7" name="Straight Connector 2">
            <a:extLst>
              <a:ext uri="{FF2B5EF4-FFF2-40B4-BE49-F238E27FC236}">
                <a16:creationId xmlns:a16="http://schemas.microsoft.com/office/drawing/2014/main" id="{3F6C89F2-A9FA-4E4D-720F-9C3FD3E181A0}"/>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8" name="TextBox 5">
            <a:extLst>
              <a:ext uri="{FF2B5EF4-FFF2-40B4-BE49-F238E27FC236}">
                <a16:creationId xmlns:a16="http://schemas.microsoft.com/office/drawing/2014/main" id="{FF3BC492-A2E0-EC81-DDFC-111E7393DA6E}"/>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344689844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29AAF85-EA45-486B-B301-D4B82206C18E}"/>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32</a:t>
            </a:fld>
            <a:endParaRPr lang="de-DE" noProof="0" dirty="0"/>
          </a:p>
        </p:txBody>
      </p:sp>
      <p:sp>
        <p:nvSpPr>
          <p:cNvPr id="4" name="TextBox 3">
            <a:extLst>
              <a:ext uri="{FF2B5EF4-FFF2-40B4-BE49-F238E27FC236}">
                <a16:creationId xmlns:a16="http://schemas.microsoft.com/office/drawing/2014/main" id="{D6FAF797-7CBB-4DEC-B83F-16CB0BA8F119}"/>
              </a:ext>
            </a:extLst>
          </p:cNvPr>
          <p:cNvSpPr txBox="1"/>
          <p:nvPr/>
        </p:nvSpPr>
        <p:spPr>
          <a:xfrm>
            <a:off x="3655800" y="5638800"/>
            <a:ext cx="1832400" cy="333425"/>
          </a:xfrm>
          <a:prstGeom prst="rect">
            <a:avLst/>
          </a:prstGeom>
          <a:noFill/>
        </p:spPr>
        <p:txBody>
          <a:bodyPr wrap="square" lIns="25400" tIns="12700" rIns="25400" bIns="12700" rtlCol="0">
            <a:spAutoFit/>
          </a:bodyPr>
          <a:lstStyle/>
          <a:p>
            <a:pPr algn="ctr"/>
            <a:r>
              <a:rPr lang="de-DE" sz="2000" noProof="0" dirty="0"/>
              <a:t>Kleine Drusen</a:t>
            </a:r>
          </a:p>
        </p:txBody>
      </p:sp>
      <p:pic>
        <p:nvPicPr>
          <p:cNvPr id="3074" name="Picture 2" descr="early AMD with medium-sized drusen .63 µm and #125 µm and no pigmentary abnormalities. Abbreviation: AMD, age-related macular degeneration. ">
            <a:extLst>
              <a:ext uri="{FF2B5EF4-FFF2-40B4-BE49-F238E27FC236}">
                <a16:creationId xmlns:a16="http://schemas.microsoft.com/office/drawing/2014/main" id="{35422EB1-76B7-426F-B674-D13DE50640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218133" y="1551445"/>
            <a:ext cx="4707732" cy="3755109"/>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1">
            <a:extLst>
              <a:ext uri="{FF2B5EF4-FFF2-40B4-BE49-F238E27FC236}">
                <a16:creationId xmlns:a16="http://schemas.microsoft.com/office/drawing/2014/main" id="{AFA7905C-1D50-9033-1E0E-9F3D7E6E435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903336370"/>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ADA2D6-7D75-76AE-D571-0F6ECEC4DA4E}"/>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95924DB8-E6DC-82BF-CA61-654EBDF86A1F}"/>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7B0F0EBB-13BF-F640-E1A0-9674DA41B728}"/>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320</a:t>
            </a:fld>
            <a:endParaRPr lang="de-DE" noProof="0" dirty="0"/>
          </a:p>
        </p:txBody>
      </p:sp>
      <p:sp>
        <p:nvSpPr>
          <p:cNvPr id="5" name="TextBox 4">
            <a:extLst>
              <a:ext uri="{FF2B5EF4-FFF2-40B4-BE49-F238E27FC236}">
                <a16:creationId xmlns:a16="http://schemas.microsoft.com/office/drawing/2014/main" id="{CD39BC3A-A48F-5745-C769-9AB743B0CE6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1CBE9208-3219-8BC2-23DC-D8A2EF53BBF9}"/>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63496DDD-4364-DF0F-F7C3-C6D3BEA55E67}"/>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chemeClr val="bg2">
                  <a:lumMod val="20000"/>
                  <a:lumOff val="80000"/>
                </a:schemeClr>
              </a:solidFill>
            </a:endParaRPr>
          </a:p>
          <a:p>
            <a:r>
              <a:rPr lang="de-DE" sz="1400" i="1" noProof="0" dirty="0">
                <a:solidFill>
                  <a:srgbClr val="0000FF"/>
                </a:solidFill>
              </a:rPr>
              <a:t>Sind Pattern Dystrophien mit schwerem Sehverlust verbunden?</a:t>
            </a:r>
          </a:p>
          <a:p>
            <a:r>
              <a:rPr lang="de-DE" sz="1400" noProof="0" dirty="0">
                <a:solidFill>
                  <a:srgbClr val="0000FF"/>
                </a:solidFill>
              </a:rPr>
              <a:t>Im Allgemeinen nicht – das Sehvermögen ist nur geringfügig beeinträchtigt</a:t>
            </a:r>
          </a:p>
          <a:p>
            <a:endParaRPr lang="de-DE" sz="1400" i="1" noProof="0" dirty="0">
              <a:solidFill>
                <a:srgbClr val="0000FF"/>
              </a:solidFill>
            </a:endParaRPr>
          </a:p>
          <a:p>
            <a:r>
              <a:rPr lang="de-DE" sz="1400" i="1" noProof="0" dirty="0">
                <a:solidFill>
                  <a:srgbClr val="0000FF"/>
                </a:solidFill>
              </a:rPr>
              <a:t>Treten die Makula-„Muster“ bereits in jungen Jahren auf?</a:t>
            </a:r>
          </a:p>
          <a:p>
            <a:r>
              <a:rPr lang="de-DE" sz="1400" noProof="0" dirty="0">
                <a:solidFill>
                  <a:srgbClr val="0000FF"/>
                </a:solidFill>
              </a:rPr>
              <a:t>Im Allgemeinen nein – sie treten meist im mittleren Erwachsenenalter auf</a:t>
            </a:r>
          </a:p>
          <a:p>
            <a:endParaRPr lang="de-DE" sz="1400" noProof="0" dirty="0">
              <a:solidFill>
                <a:srgbClr val="0000FF"/>
              </a:solidFill>
            </a:endParaRPr>
          </a:p>
          <a:p>
            <a:r>
              <a:rPr lang="de-DE" sz="1400" i="1" noProof="0" dirty="0">
                <a:solidFill>
                  <a:srgbClr val="0000FF"/>
                </a:solidFill>
              </a:rPr>
              <a:t>Das BCSC</a:t>
            </a:r>
            <a:r>
              <a:rPr lang="de-DE" sz="1400" noProof="0" dirty="0">
                <a:solidFill>
                  <a:srgbClr val="0000FF"/>
                </a:solidFill>
              </a:rPr>
              <a:t>-Retina</a:t>
            </a:r>
            <a:r>
              <a:rPr lang="de-DE" sz="1400" i="1" noProof="0" dirty="0">
                <a:solidFill>
                  <a:srgbClr val="0000FF"/>
                </a:solidFill>
              </a:rPr>
              <a:t>-Buch nennt vier Pattern Dystrophien namentlich – um welche handelt es sich dabei?</a:t>
            </a:r>
          </a:p>
          <a:p>
            <a:pPr lvl="0"/>
            <a:r>
              <a:rPr lang="de-DE" altLang="de-DE" sz="1400" b="1" dirty="0">
                <a:solidFill>
                  <a:srgbClr val="0000FF"/>
                </a:solidFill>
              </a:rPr>
              <a:t>--B</a:t>
            </a:r>
            <a:r>
              <a:rPr lang="de-DE" altLang="de-DE" sz="1400" dirty="0">
                <a:solidFill>
                  <a:schemeClr val="bg2">
                    <a:lumMod val="20000"/>
                    <a:lumOff val="80000"/>
                  </a:schemeClr>
                </a:solidFill>
              </a:rPr>
              <a:t>utterfly-Dystrophie </a:t>
            </a:r>
            <a:r>
              <a:rPr lang="de-DE" altLang="de-DE" sz="1400" i="1" dirty="0">
                <a:solidFill>
                  <a:schemeClr val="bg2">
                    <a:lumMod val="20000"/>
                    <a:lumOff val="80000"/>
                  </a:schemeClr>
                </a:solidFill>
              </a:rPr>
              <a:t>(Schmetterlingsdystrophie)</a:t>
            </a:r>
            <a:endParaRPr lang="de-DE" altLang="de-DE" sz="1400" dirty="0">
              <a:solidFill>
                <a:schemeClr val="bg2">
                  <a:lumMod val="20000"/>
                  <a:lumOff val="80000"/>
                </a:schemeClr>
              </a:solidFill>
            </a:endParaRPr>
          </a:p>
          <a:p>
            <a:pPr lvl="0"/>
            <a:r>
              <a:rPr lang="de-DE" altLang="de-DE" sz="1400" b="1" dirty="0">
                <a:solidFill>
                  <a:srgbClr val="0000FF"/>
                </a:solidFill>
              </a:rPr>
              <a:t>--A</a:t>
            </a:r>
            <a:r>
              <a:rPr lang="de-DE" altLang="de-DE" sz="1400" dirty="0">
                <a:solidFill>
                  <a:schemeClr val="bg2">
                    <a:lumMod val="20000"/>
                    <a:lumOff val="80000"/>
                  </a:schemeClr>
                </a:solidFill>
              </a:rPr>
              <a:t>dulte </a:t>
            </a:r>
            <a:r>
              <a:rPr lang="de-DE" altLang="de-DE" sz="1400" dirty="0" err="1">
                <a:solidFill>
                  <a:schemeClr val="bg2">
                    <a:lumMod val="20000"/>
                    <a:lumOff val="80000"/>
                  </a:schemeClr>
                </a:solidFill>
              </a:rPr>
              <a:t>foveomakuläre</a:t>
            </a:r>
            <a:r>
              <a:rPr lang="de-DE" altLang="de-DE" sz="1400" dirty="0">
                <a:solidFill>
                  <a:schemeClr val="bg2">
                    <a:lumMod val="20000"/>
                    <a:lumOff val="80000"/>
                  </a:schemeClr>
                </a:solidFill>
              </a:rPr>
              <a:t> </a:t>
            </a:r>
            <a:r>
              <a:rPr lang="de-DE" altLang="de-DE" sz="1400" dirty="0" err="1">
                <a:solidFill>
                  <a:schemeClr val="bg2">
                    <a:lumMod val="20000"/>
                    <a:lumOff val="80000"/>
                  </a:schemeClr>
                </a:solidFill>
              </a:rPr>
              <a:t>vitelliforme</a:t>
            </a:r>
            <a:r>
              <a:rPr lang="de-DE" altLang="de-DE" sz="1400" dirty="0">
                <a:solidFill>
                  <a:schemeClr val="bg2">
                    <a:lumMod val="20000"/>
                    <a:lumOff val="80000"/>
                  </a:schemeClr>
                </a:solidFill>
              </a:rPr>
              <a:t> Dystrophie</a:t>
            </a:r>
          </a:p>
          <a:p>
            <a:pPr lvl="0"/>
            <a:r>
              <a:rPr lang="de-DE" altLang="de-DE" sz="1400" b="1" dirty="0">
                <a:solidFill>
                  <a:srgbClr val="0000FF"/>
                </a:solidFill>
              </a:rPr>
              <a:t>--R</a:t>
            </a:r>
            <a:r>
              <a:rPr lang="de-DE" altLang="de-DE" sz="1400" dirty="0">
                <a:solidFill>
                  <a:schemeClr val="bg2">
                    <a:lumMod val="20000"/>
                    <a:lumOff val="80000"/>
                  </a:schemeClr>
                </a:solidFill>
              </a:rPr>
              <a:t>etikuläre Dystrophie </a:t>
            </a:r>
            <a:r>
              <a:rPr lang="de-DE" altLang="de-DE" sz="1400" i="1" dirty="0">
                <a:solidFill>
                  <a:schemeClr val="bg2">
                    <a:lumMod val="20000"/>
                    <a:lumOff val="80000"/>
                  </a:schemeClr>
                </a:solidFill>
              </a:rPr>
              <a:t>(netzförmige Pigmentdystrophie)</a:t>
            </a:r>
            <a:endParaRPr lang="de-DE" altLang="de-DE" sz="1400" dirty="0">
              <a:solidFill>
                <a:schemeClr val="bg2">
                  <a:lumMod val="20000"/>
                  <a:lumOff val="80000"/>
                </a:schemeClr>
              </a:solidFill>
            </a:endParaRPr>
          </a:p>
          <a:p>
            <a:pPr lvl="0"/>
            <a:r>
              <a:rPr lang="de-DE" altLang="de-DE" sz="1400" b="1" dirty="0">
                <a:solidFill>
                  <a:srgbClr val="0000FF"/>
                </a:solidFill>
              </a:rPr>
              <a:t>--F</a:t>
            </a:r>
            <a:r>
              <a:rPr lang="de-DE" altLang="de-DE" sz="1400" dirty="0">
                <a:solidFill>
                  <a:schemeClr val="bg2">
                    <a:lumMod val="20000"/>
                    <a:lumOff val="80000"/>
                  </a:schemeClr>
                </a:solidFill>
              </a:rPr>
              <a:t>undus </a:t>
            </a:r>
            <a:r>
              <a:rPr lang="de-DE" altLang="de-DE" sz="1400" dirty="0" err="1">
                <a:solidFill>
                  <a:schemeClr val="bg2">
                    <a:lumMod val="20000"/>
                    <a:lumOff val="80000"/>
                  </a:schemeClr>
                </a:solidFill>
              </a:rPr>
              <a:t>pulverulentus</a:t>
            </a:r>
            <a:endParaRPr lang="de-DE" altLang="de-DE" sz="1400" dirty="0">
              <a:solidFill>
                <a:schemeClr val="bg2">
                  <a:lumMod val="20000"/>
                  <a:lumOff val="80000"/>
                </a:schemeClr>
              </a:solidFill>
            </a:endParaRPr>
          </a:p>
        </p:txBody>
      </p:sp>
      <p:sp>
        <p:nvSpPr>
          <p:cNvPr id="10" name="Star: 5 Points 3">
            <a:extLst>
              <a:ext uri="{FF2B5EF4-FFF2-40B4-BE49-F238E27FC236}">
                <a16:creationId xmlns:a16="http://schemas.microsoft.com/office/drawing/2014/main" id="{92952C2A-BE78-24DF-EB56-3B8AC8CD4C6B}"/>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 name="TextBox 13">
            <a:extLst>
              <a:ext uri="{FF2B5EF4-FFF2-40B4-BE49-F238E27FC236}">
                <a16:creationId xmlns:a16="http://schemas.microsoft.com/office/drawing/2014/main" id="{7F60061A-62E2-254F-BB87-A761D8639F5E}"/>
              </a:ext>
            </a:extLst>
          </p:cNvPr>
          <p:cNvSpPr txBox="1"/>
          <p:nvPr/>
        </p:nvSpPr>
        <p:spPr>
          <a:xfrm>
            <a:off x="2895600" y="4953000"/>
            <a:ext cx="2819400" cy="241092"/>
          </a:xfrm>
          <a:prstGeom prst="rect">
            <a:avLst/>
          </a:prstGeom>
          <a:noFill/>
        </p:spPr>
        <p:txBody>
          <a:bodyPr wrap="square" lIns="25400" tIns="12700" rIns="25400" bIns="12700" rtlCol="0">
            <a:spAutoFit/>
          </a:bodyPr>
          <a:lstStyle/>
          <a:p>
            <a:r>
              <a:rPr lang="de-DE" sz="1400" i="1" noProof="0" dirty="0"/>
              <a:t>Die Eselsbrücke lautet…BARF</a:t>
            </a:r>
          </a:p>
        </p:txBody>
      </p:sp>
      <p:cxnSp>
        <p:nvCxnSpPr>
          <p:cNvPr id="7" name="Straight Connector 2">
            <a:extLst>
              <a:ext uri="{FF2B5EF4-FFF2-40B4-BE49-F238E27FC236}">
                <a16:creationId xmlns:a16="http://schemas.microsoft.com/office/drawing/2014/main" id="{0ABE08D8-C8A0-230E-1B5E-8AFBF00A7357}"/>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8" name="TextBox 5">
            <a:extLst>
              <a:ext uri="{FF2B5EF4-FFF2-40B4-BE49-F238E27FC236}">
                <a16:creationId xmlns:a16="http://schemas.microsoft.com/office/drawing/2014/main" id="{D3C709D1-78FD-827F-E083-7D75697FED2F}"/>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4037233493"/>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CB3B57-422F-A569-4CE3-DB93816C3B8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7F05A536-843F-2CA3-68A9-FBC1E00AF3A8}"/>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0000FF"/>
                </a:solidFill>
                <a:latin typeface="Arial" panose="020B0604020202020204" pitchFamily="34" charset="0"/>
              </a:rPr>
              <a:t>Pattern Dystrophie</a:t>
            </a:r>
          </a:p>
          <a:p>
            <a:pPr lvl="1" eaLnBrk="1" hangingPunct="1"/>
            <a:r>
              <a:rPr lang="de-DE" dirty="0">
                <a:solidFill>
                  <a:schemeClr val="bg2">
                    <a:lumMod val="60000"/>
                    <a:lumOff val="40000"/>
                  </a:schemeClr>
                </a:solidFill>
                <a:latin typeface="Arial" panose="020B0604020202020204" pitchFamily="34" charset="0"/>
              </a:rPr>
              <a:t>adulte </a:t>
            </a:r>
            <a:r>
              <a:rPr lang="de-DE" dirty="0" err="1">
                <a:solidFill>
                  <a:schemeClr val="bg2">
                    <a:lumMod val="60000"/>
                    <a:lumOff val="40000"/>
                  </a:schemeClr>
                </a:solidFill>
                <a:latin typeface="Arial" panose="020B0604020202020204" pitchFamily="34" charset="0"/>
              </a:rPr>
              <a:t>vitelliforme</a:t>
            </a:r>
            <a:r>
              <a:rPr lang="de-DE" dirty="0">
                <a:solidFill>
                  <a:schemeClr val="bg2">
                    <a:lumMod val="60000"/>
                    <a:lumOff val="40000"/>
                  </a:schemeClr>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7FD2596C-2F8C-DEA7-D70B-98C4F8E3BEDA}"/>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321</a:t>
            </a:fld>
            <a:endParaRPr lang="de-DE" noProof="0" dirty="0"/>
          </a:p>
        </p:txBody>
      </p:sp>
      <p:sp>
        <p:nvSpPr>
          <p:cNvPr id="5" name="TextBox 4">
            <a:extLst>
              <a:ext uri="{FF2B5EF4-FFF2-40B4-BE49-F238E27FC236}">
                <a16:creationId xmlns:a16="http://schemas.microsoft.com/office/drawing/2014/main" id="{0B703ADC-C350-FBF0-CF0B-B6D1EDADB25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72AC5C5F-5907-7AFF-FE6D-0551364DB74E}"/>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7D623DC0-19C3-C821-0CCB-316547807F2E}"/>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0000FF"/>
                </a:solidFill>
              </a:rPr>
              <a:t>Was ist, kurz gesagt, eine </a:t>
            </a:r>
            <a:r>
              <a:rPr lang="de-DE" sz="1400" noProof="0" dirty="0">
                <a:solidFill>
                  <a:srgbClr val="0000FF"/>
                </a:solidFill>
              </a:rPr>
              <a:t>Pattern Dystrophie</a:t>
            </a:r>
            <a:r>
              <a:rPr lang="de-DE" sz="1400" i="1" noProof="0" dirty="0">
                <a:solidFill>
                  <a:srgbClr val="0000FF"/>
                </a:solidFill>
              </a:rPr>
              <a:t>?</a:t>
            </a:r>
          </a:p>
          <a:p>
            <a:r>
              <a:rPr lang="de-DE" sz="1400" noProof="0" dirty="0">
                <a:solidFill>
                  <a:srgbClr val="0000FF"/>
                </a:solidFill>
              </a:rPr>
              <a:t>Eine vererbte Makuladystrophie, die ein charakteristisches Erscheinungsbild (d. h. ein bestimmtes „Muster“) aufweist</a:t>
            </a:r>
          </a:p>
          <a:p>
            <a:endParaRPr lang="de-DE" sz="1400" i="1" noProof="0" dirty="0">
              <a:solidFill>
                <a:srgbClr val="0000FF"/>
              </a:solidFill>
            </a:endParaRPr>
          </a:p>
          <a:p>
            <a:r>
              <a:rPr lang="de-DE" sz="1400" i="1" noProof="0" dirty="0">
                <a:solidFill>
                  <a:srgbClr val="0000FF"/>
                </a:solidFill>
              </a:rPr>
              <a:t>Wie sieht das Vererbungsmuster aus?</a:t>
            </a:r>
          </a:p>
          <a:p>
            <a:r>
              <a:rPr lang="de-DE" sz="1400" noProof="0" dirty="0">
                <a:solidFill>
                  <a:srgbClr val="0000FF"/>
                </a:solidFill>
              </a:rPr>
              <a:t>AD</a:t>
            </a:r>
          </a:p>
          <a:p>
            <a:endParaRPr lang="de-DE" sz="1400" i="1" noProof="0" dirty="0">
              <a:solidFill>
                <a:srgbClr val="0000FF"/>
              </a:solidFill>
            </a:endParaRPr>
          </a:p>
          <a:p>
            <a:r>
              <a:rPr lang="de-DE" sz="1400" i="1" noProof="0" dirty="0">
                <a:solidFill>
                  <a:srgbClr val="0000FF"/>
                </a:solidFill>
              </a:rPr>
              <a:t>Sind Pattern Dystrophien mit schwerem Sehverlust verbunden?</a:t>
            </a:r>
          </a:p>
          <a:p>
            <a:r>
              <a:rPr lang="de-DE" sz="1400" noProof="0" dirty="0">
                <a:solidFill>
                  <a:srgbClr val="0000FF"/>
                </a:solidFill>
              </a:rPr>
              <a:t>Im Allgemeinen nicht – das Sehvermögen ist nur geringfügig beeinträchtigt</a:t>
            </a:r>
          </a:p>
          <a:p>
            <a:endParaRPr lang="de-DE" sz="1400" i="1" noProof="0" dirty="0">
              <a:solidFill>
                <a:srgbClr val="0000FF"/>
              </a:solidFill>
            </a:endParaRPr>
          </a:p>
          <a:p>
            <a:r>
              <a:rPr lang="de-DE" sz="1400" i="1" noProof="0" dirty="0">
                <a:solidFill>
                  <a:srgbClr val="0000FF"/>
                </a:solidFill>
              </a:rPr>
              <a:t>Treten die Makula-„Muster“ bereits in jungen Jahren auf?</a:t>
            </a:r>
          </a:p>
          <a:p>
            <a:r>
              <a:rPr lang="de-DE" sz="1400" noProof="0" dirty="0">
                <a:solidFill>
                  <a:srgbClr val="0000FF"/>
                </a:solidFill>
              </a:rPr>
              <a:t>Im Allgemeinen nein – sie treten meist im mittleren Erwachsenenalter auf</a:t>
            </a:r>
          </a:p>
          <a:p>
            <a:endParaRPr lang="de-DE" sz="1400" noProof="0" dirty="0">
              <a:solidFill>
                <a:srgbClr val="0000FF"/>
              </a:solidFill>
            </a:endParaRPr>
          </a:p>
          <a:p>
            <a:r>
              <a:rPr lang="de-DE" sz="1400" i="1" noProof="0" dirty="0">
                <a:solidFill>
                  <a:srgbClr val="0000FF"/>
                </a:solidFill>
              </a:rPr>
              <a:t>Das BCSC</a:t>
            </a:r>
            <a:r>
              <a:rPr lang="de-DE" sz="1400" noProof="0" dirty="0">
                <a:solidFill>
                  <a:srgbClr val="0000FF"/>
                </a:solidFill>
              </a:rPr>
              <a:t>-Retina</a:t>
            </a:r>
            <a:r>
              <a:rPr lang="de-DE" sz="1400" i="1" noProof="0" dirty="0">
                <a:solidFill>
                  <a:srgbClr val="0000FF"/>
                </a:solidFill>
              </a:rPr>
              <a:t>-Buch nennt vier Pattern Dystrophien namentlich – um welche handelt es sich dabei?</a:t>
            </a:r>
          </a:p>
          <a:p>
            <a:pPr lvl="0"/>
            <a:r>
              <a:rPr lang="de-DE" altLang="de-DE" sz="1400" b="1" dirty="0">
                <a:solidFill>
                  <a:srgbClr val="0000FF"/>
                </a:solidFill>
              </a:rPr>
              <a:t>--B</a:t>
            </a:r>
            <a:r>
              <a:rPr lang="de-DE" altLang="de-DE" sz="1400" dirty="0">
                <a:solidFill>
                  <a:srgbClr val="0000FF"/>
                </a:solidFill>
              </a:rPr>
              <a:t>utterfly-Dystrophie </a:t>
            </a:r>
            <a:r>
              <a:rPr lang="de-DE" altLang="de-DE" sz="1400" i="1" dirty="0">
                <a:solidFill>
                  <a:srgbClr val="0000FF"/>
                </a:solidFill>
              </a:rPr>
              <a:t>(Schmetterlingsdystrophie)</a:t>
            </a:r>
            <a:endParaRPr lang="de-DE" altLang="de-DE" sz="1400" dirty="0">
              <a:solidFill>
                <a:srgbClr val="0000FF"/>
              </a:solidFill>
            </a:endParaRPr>
          </a:p>
          <a:p>
            <a:pPr lvl="0"/>
            <a:r>
              <a:rPr lang="de-DE" altLang="de-DE" sz="1400" b="1" dirty="0">
                <a:solidFill>
                  <a:srgbClr val="0000FF"/>
                </a:solidFill>
              </a:rPr>
              <a:t>--A</a:t>
            </a:r>
            <a:r>
              <a:rPr lang="de-DE" altLang="de-DE" sz="1400" dirty="0">
                <a:solidFill>
                  <a:srgbClr val="0000FF"/>
                </a:solidFill>
              </a:rPr>
              <a:t>dulte </a:t>
            </a:r>
            <a:r>
              <a:rPr lang="de-DE" altLang="de-DE" sz="1400" dirty="0" err="1">
                <a:solidFill>
                  <a:srgbClr val="0000FF"/>
                </a:solidFill>
              </a:rPr>
              <a:t>foveomakuläre</a:t>
            </a:r>
            <a:r>
              <a:rPr lang="de-DE" altLang="de-DE" sz="1400" dirty="0">
                <a:solidFill>
                  <a:srgbClr val="0000FF"/>
                </a:solidFill>
              </a:rPr>
              <a:t> </a:t>
            </a:r>
            <a:r>
              <a:rPr lang="de-DE" altLang="de-DE" sz="1400" dirty="0" err="1">
                <a:solidFill>
                  <a:srgbClr val="0000FF"/>
                </a:solidFill>
              </a:rPr>
              <a:t>vitelliforme</a:t>
            </a:r>
            <a:r>
              <a:rPr lang="de-DE" altLang="de-DE" sz="1400" dirty="0">
                <a:solidFill>
                  <a:srgbClr val="0000FF"/>
                </a:solidFill>
              </a:rPr>
              <a:t> Dystrophie</a:t>
            </a:r>
          </a:p>
          <a:p>
            <a:pPr lvl="0"/>
            <a:r>
              <a:rPr lang="de-DE" altLang="de-DE" sz="1400" b="1" dirty="0">
                <a:solidFill>
                  <a:srgbClr val="0000FF"/>
                </a:solidFill>
              </a:rPr>
              <a:t>--R</a:t>
            </a:r>
            <a:r>
              <a:rPr lang="de-DE" altLang="de-DE" sz="1400" dirty="0">
                <a:solidFill>
                  <a:srgbClr val="0000FF"/>
                </a:solidFill>
              </a:rPr>
              <a:t>etikuläre Dystrophie </a:t>
            </a:r>
            <a:r>
              <a:rPr lang="de-DE" altLang="de-DE" sz="1400" i="1" dirty="0">
                <a:solidFill>
                  <a:srgbClr val="0000FF"/>
                </a:solidFill>
              </a:rPr>
              <a:t>(netzförmige Pigmentdystrophie)</a:t>
            </a:r>
            <a:endParaRPr lang="de-DE" altLang="de-DE" sz="1400" dirty="0">
              <a:solidFill>
                <a:srgbClr val="0000FF"/>
              </a:solidFill>
            </a:endParaRPr>
          </a:p>
          <a:p>
            <a:pPr lvl="0"/>
            <a:r>
              <a:rPr lang="de-DE" altLang="de-DE" sz="1400" b="1" dirty="0">
                <a:solidFill>
                  <a:srgbClr val="0000FF"/>
                </a:solidFill>
              </a:rPr>
              <a:t>--F</a:t>
            </a:r>
            <a:r>
              <a:rPr lang="de-DE" altLang="de-DE" sz="1400" dirty="0">
                <a:solidFill>
                  <a:srgbClr val="0000FF"/>
                </a:solidFill>
              </a:rPr>
              <a:t>undus </a:t>
            </a:r>
            <a:r>
              <a:rPr lang="de-DE" altLang="de-DE" sz="1400" dirty="0" err="1">
                <a:solidFill>
                  <a:srgbClr val="0000FF"/>
                </a:solidFill>
              </a:rPr>
              <a:t>pulverulentus</a:t>
            </a:r>
            <a:endParaRPr lang="de-DE" altLang="de-DE" sz="1400" dirty="0">
              <a:solidFill>
                <a:srgbClr val="0000FF"/>
              </a:solidFill>
            </a:endParaRPr>
          </a:p>
        </p:txBody>
      </p:sp>
      <p:sp>
        <p:nvSpPr>
          <p:cNvPr id="10" name="Star: 5 Points 3">
            <a:extLst>
              <a:ext uri="{FF2B5EF4-FFF2-40B4-BE49-F238E27FC236}">
                <a16:creationId xmlns:a16="http://schemas.microsoft.com/office/drawing/2014/main" id="{44991FBE-3E5D-82AD-D40B-2D4DD1570663}"/>
              </a:ext>
            </a:extLst>
          </p:cNvPr>
          <p:cNvSpPr/>
          <p:nvPr/>
        </p:nvSpPr>
        <p:spPr>
          <a:xfrm>
            <a:off x="762000" y="5778204"/>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2F255BC2-25FF-34A3-69CC-E2F0A08CA839}"/>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E36170B1-800A-EB06-EE60-B5ECAFE25A7B}"/>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164964251"/>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BD9D885-365B-4942-89EA-1931F4703D3C}"/>
              </a:ext>
            </a:extLst>
          </p:cNvPr>
          <p:cNvSpPr>
            <a:spLocks noGrp="1"/>
          </p:cNvSpPr>
          <p:nvPr>
            <p:ph type="sldNum" sz="quarter" idx="12"/>
          </p:nvPr>
        </p:nvSpPr>
        <p:spPr>
          <a:xfrm>
            <a:off x="7010400" y="275292"/>
            <a:ext cx="2133600" cy="457200"/>
          </a:xfrm>
        </p:spPr>
        <p:txBody>
          <a:bodyPr wrap="square" lIns="25400" tIns="12700" rIns="25400" bIns="12700"/>
          <a:lstStyle/>
          <a:p>
            <a:fld id="{A111039B-C2B2-49D4-BA54-E605BA862303}" type="slidenum">
              <a:rPr lang="de-DE" noProof="0" smtClean="0"/>
              <a:pPr/>
              <a:t>322</a:t>
            </a:fld>
            <a:endParaRPr lang="de-DE" noProof="0" dirty="0"/>
          </a:p>
        </p:txBody>
      </p:sp>
      <p:pic>
        <p:nvPicPr>
          <p:cNvPr id="6" name="Picture 5">
            <a:extLst>
              <a:ext uri="{FF2B5EF4-FFF2-40B4-BE49-F238E27FC236}">
                <a16:creationId xmlns:a16="http://schemas.microsoft.com/office/drawing/2014/main" id="{73872698-36B1-4F50-88CB-020C7FE9ED4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5510" y="217581"/>
            <a:ext cx="3385390" cy="3056041"/>
          </a:xfrm>
          <a:prstGeom prst="rect">
            <a:avLst/>
          </a:prstGeom>
        </p:spPr>
      </p:pic>
      <p:pic>
        <p:nvPicPr>
          <p:cNvPr id="8" name="Picture 7">
            <a:extLst>
              <a:ext uri="{FF2B5EF4-FFF2-40B4-BE49-F238E27FC236}">
                <a16:creationId xmlns:a16="http://schemas.microsoft.com/office/drawing/2014/main" id="{A1B2327D-BE4A-416D-A0D1-D7850CCC7EB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5800" y="3810000"/>
            <a:ext cx="3408774" cy="2569533"/>
          </a:xfrm>
          <a:prstGeom prst="rect">
            <a:avLst/>
          </a:prstGeom>
        </p:spPr>
      </p:pic>
      <p:pic>
        <p:nvPicPr>
          <p:cNvPr id="4098" name="Picture 2" descr="Acquired Vitelliform Lesions - The American Society of Retina Specialists">
            <a:extLst>
              <a:ext uri="{FF2B5EF4-FFF2-40B4-BE49-F238E27FC236}">
                <a16:creationId xmlns:a16="http://schemas.microsoft.com/office/drawing/2014/main" id="{A78B66AC-796E-4A83-8B41-F168808FDB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089583" y="217582"/>
            <a:ext cx="3420361" cy="3056041"/>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Pattern Dystrophies - EyeWiki">
            <a:extLst>
              <a:ext uri="{FF2B5EF4-FFF2-40B4-BE49-F238E27FC236}">
                <a16:creationId xmlns:a16="http://schemas.microsoft.com/office/drawing/2014/main" id="{F8B481D4-6185-40A2-97A7-58D1C167FCD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48316" y="4177593"/>
            <a:ext cx="3353724" cy="2201940"/>
          </a:xfrm>
          <a:prstGeom prst="rect">
            <a:avLst/>
          </a:prstGeom>
          <a:noFill/>
          <a:extLst>
            <a:ext uri="{909E8E84-426E-40DD-AFC4-6F175D3DCCD1}">
              <a14:hiddenFill xmlns:a14="http://schemas.microsoft.com/office/drawing/2010/main">
                <a:solidFill>
                  <a:srgbClr val="FFFFFF"/>
                </a:solidFill>
              </a14:hiddenFill>
            </a:ext>
          </a:extLst>
        </p:spPr>
      </p:pic>
      <p:sp>
        <p:nvSpPr>
          <p:cNvPr id="9" name="TextBox 8">
            <a:extLst>
              <a:ext uri="{FF2B5EF4-FFF2-40B4-BE49-F238E27FC236}">
                <a16:creationId xmlns:a16="http://schemas.microsoft.com/office/drawing/2014/main" id="{6FAAA912-8275-4934-83AC-243D9CDED8EB}"/>
              </a:ext>
            </a:extLst>
          </p:cNvPr>
          <p:cNvSpPr txBox="1"/>
          <p:nvPr/>
        </p:nvSpPr>
        <p:spPr>
          <a:xfrm>
            <a:off x="1241396" y="3273623"/>
            <a:ext cx="1970821" cy="271869"/>
          </a:xfrm>
          <a:prstGeom prst="rect">
            <a:avLst/>
          </a:prstGeom>
          <a:noFill/>
        </p:spPr>
        <p:txBody>
          <a:bodyPr wrap="square" lIns="25400" tIns="12700" rIns="25400" bIns="12700" rtlCol="0">
            <a:spAutoFit/>
          </a:bodyPr>
          <a:lstStyle/>
          <a:p>
            <a:pPr algn="ctr"/>
            <a:r>
              <a:rPr lang="de-DE" sz="1600" noProof="0" dirty="0"/>
              <a:t>Butterfly dystrophy</a:t>
            </a:r>
          </a:p>
        </p:txBody>
      </p:sp>
      <p:sp>
        <p:nvSpPr>
          <p:cNvPr id="12" name="TextBox 11">
            <a:extLst>
              <a:ext uri="{FF2B5EF4-FFF2-40B4-BE49-F238E27FC236}">
                <a16:creationId xmlns:a16="http://schemas.microsoft.com/office/drawing/2014/main" id="{4B7A4888-FB22-41A4-9351-4FEFACAEF64D}"/>
              </a:ext>
            </a:extLst>
          </p:cNvPr>
          <p:cNvSpPr txBox="1"/>
          <p:nvPr/>
        </p:nvSpPr>
        <p:spPr>
          <a:xfrm>
            <a:off x="4504491" y="3273622"/>
            <a:ext cx="4545658" cy="271869"/>
          </a:xfrm>
          <a:prstGeom prst="rect">
            <a:avLst/>
          </a:prstGeom>
          <a:noFill/>
        </p:spPr>
        <p:txBody>
          <a:bodyPr wrap="square" lIns="25400" tIns="12700" rIns="25400" bIns="12700" rtlCol="0">
            <a:spAutoFit/>
          </a:bodyPr>
          <a:lstStyle/>
          <a:p>
            <a:pPr algn="ctr"/>
            <a:r>
              <a:rPr lang="de-DE" sz="1600" noProof="0" dirty="0"/>
              <a:t>Adult-onset foveomacular vitelliform dystrophy</a:t>
            </a:r>
          </a:p>
        </p:txBody>
      </p:sp>
      <p:sp>
        <p:nvSpPr>
          <p:cNvPr id="13" name="TextBox 12">
            <a:extLst>
              <a:ext uri="{FF2B5EF4-FFF2-40B4-BE49-F238E27FC236}">
                <a16:creationId xmlns:a16="http://schemas.microsoft.com/office/drawing/2014/main" id="{244304D2-5C9D-424F-876A-9A69D5D62FC3}"/>
              </a:ext>
            </a:extLst>
          </p:cNvPr>
          <p:cNvSpPr txBox="1"/>
          <p:nvPr/>
        </p:nvSpPr>
        <p:spPr>
          <a:xfrm>
            <a:off x="1219200" y="6379533"/>
            <a:ext cx="2029556" cy="271869"/>
          </a:xfrm>
          <a:prstGeom prst="rect">
            <a:avLst/>
          </a:prstGeom>
          <a:noFill/>
        </p:spPr>
        <p:txBody>
          <a:bodyPr wrap="square" lIns="25400" tIns="12700" rIns="25400" bIns="12700" rtlCol="0">
            <a:spAutoFit/>
          </a:bodyPr>
          <a:lstStyle/>
          <a:p>
            <a:pPr algn="ctr"/>
            <a:r>
              <a:rPr lang="de-DE" sz="1600" noProof="0" dirty="0"/>
              <a:t>Reticular dystrophy</a:t>
            </a:r>
          </a:p>
        </p:txBody>
      </p:sp>
      <p:sp>
        <p:nvSpPr>
          <p:cNvPr id="14" name="TextBox 13">
            <a:extLst>
              <a:ext uri="{FF2B5EF4-FFF2-40B4-BE49-F238E27FC236}">
                <a16:creationId xmlns:a16="http://schemas.microsoft.com/office/drawing/2014/main" id="{01C942C3-7C30-4A61-A4B8-DBAF1D5EACB4}"/>
              </a:ext>
            </a:extLst>
          </p:cNvPr>
          <p:cNvSpPr txBox="1"/>
          <p:nvPr/>
        </p:nvSpPr>
        <p:spPr>
          <a:xfrm>
            <a:off x="5532852" y="6397823"/>
            <a:ext cx="2239862" cy="271869"/>
          </a:xfrm>
          <a:prstGeom prst="rect">
            <a:avLst/>
          </a:prstGeom>
          <a:noFill/>
        </p:spPr>
        <p:txBody>
          <a:bodyPr wrap="square" lIns="25400" tIns="12700" rIns="25400" bIns="12700" rtlCol="0">
            <a:spAutoFit/>
          </a:bodyPr>
          <a:lstStyle/>
          <a:p>
            <a:pPr algn="ctr"/>
            <a:r>
              <a:rPr lang="de-DE" sz="1600" noProof="0" dirty="0"/>
              <a:t>Fundus pulverulentus</a:t>
            </a:r>
            <a:endParaRPr lang="de-DE" noProof="0" dirty="0"/>
          </a:p>
        </p:txBody>
      </p:sp>
      <p:sp>
        <p:nvSpPr>
          <p:cNvPr id="15" name="TextBox 14">
            <a:extLst>
              <a:ext uri="{FF2B5EF4-FFF2-40B4-BE49-F238E27FC236}">
                <a16:creationId xmlns:a16="http://schemas.microsoft.com/office/drawing/2014/main" id="{545CCBCD-72C4-4C01-9354-A011B9BF464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46429492"/>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ABB550-8C75-3EC4-5695-EF480DA88AEF}"/>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757AF765-D8A5-1DC6-C23C-D1A32014514B}"/>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dirty="0">
                <a:solidFill>
                  <a:srgbClr val="0000FF"/>
                </a:solidFill>
                <a:latin typeface="Arial" panose="020B0604020202020204" pitchFamily="34" charset="0"/>
              </a:rPr>
              <a:t>adulte </a:t>
            </a:r>
            <a:r>
              <a:rPr lang="de-DE" dirty="0" err="1">
                <a:solidFill>
                  <a:srgbClr val="0000FF"/>
                </a:solidFill>
                <a:latin typeface="Arial" panose="020B0604020202020204" pitchFamily="34" charset="0"/>
              </a:rPr>
              <a:t>vitelliforme</a:t>
            </a:r>
            <a:r>
              <a:rPr lang="de-DE"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7E71CFB-9DEC-1905-6FFD-8AEE71FE5F84}"/>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323</a:t>
            </a:fld>
            <a:endParaRPr lang="de-DE" noProof="0" dirty="0"/>
          </a:p>
        </p:txBody>
      </p:sp>
      <p:sp>
        <p:nvSpPr>
          <p:cNvPr id="5" name="TextBox 4">
            <a:extLst>
              <a:ext uri="{FF2B5EF4-FFF2-40B4-BE49-F238E27FC236}">
                <a16:creationId xmlns:a16="http://schemas.microsoft.com/office/drawing/2014/main" id="{BACD6900-8807-A153-EAEF-3CBBA626A59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EC7F053B-482F-938F-2C5D-CEC542FF11EA}"/>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3C35030F-1235-65E5-C85D-7B206B8ECC7B}"/>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B2B2B2"/>
                </a:solidFill>
              </a:rPr>
              <a:t>Was ist, kurz gesagt, eine </a:t>
            </a:r>
            <a:r>
              <a:rPr lang="de-DE" sz="1400" noProof="0" dirty="0">
                <a:solidFill>
                  <a:srgbClr val="B2B2B2"/>
                </a:solidFill>
              </a:rPr>
              <a:t>Pattern Dystrophie</a:t>
            </a:r>
            <a:r>
              <a:rPr lang="de-DE" sz="1400" i="1" noProof="0" dirty="0">
                <a:solidFill>
                  <a:srgbClr val="B2B2B2"/>
                </a:solidFill>
              </a:rPr>
              <a:t>?</a:t>
            </a:r>
          </a:p>
          <a:p>
            <a:r>
              <a:rPr lang="de-DE" sz="1400" noProof="0" dirty="0">
                <a:solidFill>
                  <a:srgbClr val="B2B2B2"/>
                </a:solidFill>
              </a:rPr>
              <a:t>Eine vererbte Makuladystrophie, die ein charakteristisches Erscheinungsbild (d. h. ein bestimmtes „Muster“) aufweist</a:t>
            </a:r>
          </a:p>
          <a:p>
            <a:endParaRPr lang="de-DE" sz="1400" i="1" noProof="0" dirty="0">
              <a:solidFill>
                <a:srgbClr val="B2B2B2"/>
              </a:solidFill>
            </a:endParaRPr>
          </a:p>
          <a:p>
            <a:r>
              <a:rPr lang="de-DE" sz="1400" i="1" noProof="0" dirty="0">
                <a:solidFill>
                  <a:srgbClr val="B2B2B2"/>
                </a:solidFill>
              </a:rPr>
              <a:t>Wie sieht das Vererbungsmuster aus?</a:t>
            </a:r>
          </a:p>
          <a:p>
            <a:r>
              <a:rPr lang="de-DE" sz="1400" noProof="0" dirty="0">
                <a:solidFill>
                  <a:srgbClr val="B2B2B2"/>
                </a:solidFill>
              </a:rPr>
              <a:t>AD</a:t>
            </a:r>
          </a:p>
          <a:p>
            <a:endParaRPr lang="de-DE" sz="1400" i="1" noProof="0" dirty="0">
              <a:solidFill>
                <a:srgbClr val="B2B2B2"/>
              </a:solidFill>
            </a:endParaRPr>
          </a:p>
          <a:p>
            <a:r>
              <a:rPr lang="de-DE" sz="1400" i="1" noProof="0" dirty="0">
                <a:solidFill>
                  <a:srgbClr val="B2B2B2"/>
                </a:solidFill>
              </a:rPr>
              <a:t>Sind Pattern Dystrophien mit schwerem Sehverlust verbunden?</a:t>
            </a:r>
          </a:p>
          <a:p>
            <a:r>
              <a:rPr lang="de-DE" sz="1400" noProof="0" dirty="0">
                <a:solidFill>
                  <a:srgbClr val="B2B2B2"/>
                </a:solidFill>
              </a:rPr>
              <a:t>Im Allgemeinen nicht – das Sehvermögen ist nur geringfügig beeinträchtigt</a:t>
            </a:r>
          </a:p>
          <a:p>
            <a:endParaRPr lang="de-DE" sz="1400" i="1" noProof="0" dirty="0">
              <a:solidFill>
                <a:srgbClr val="B2B2B2"/>
              </a:solidFill>
            </a:endParaRPr>
          </a:p>
          <a:p>
            <a:r>
              <a:rPr lang="de-DE" sz="1400" i="1" noProof="0" dirty="0">
                <a:solidFill>
                  <a:srgbClr val="B2B2B2"/>
                </a:solidFill>
              </a:rPr>
              <a:t>Treten die Makula-„Muster“ bereits in jungen Jahren auf?</a:t>
            </a:r>
          </a:p>
          <a:p>
            <a:r>
              <a:rPr lang="de-DE" sz="1400" noProof="0" dirty="0">
                <a:solidFill>
                  <a:srgbClr val="B2B2B2"/>
                </a:solidFill>
              </a:rPr>
              <a:t>Im Allgemeinen nein – sie treten meist im mittleren Erwachsenenalter auf</a:t>
            </a:r>
          </a:p>
          <a:p>
            <a:endParaRPr lang="de-DE" sz="1400" noProof="0" dirty="0">
              <a:solidFill>
                <a:srgbClr val="B2B2B2"/>
              </a:solidFill>
            </a:endParaRPr>
          </a:p>
          <a:p>
            <a:r>
              <a:rPr lang="de-DE" sz="1400" i="1" noProof="0" dirty="0">
                <a:solidFill>
                  <a:srgbClr val="B2B2B2"/>
                </a:solidFill>
              </a:rPr>
              <a:t>Das BCSC</a:t>
            </a:r>
            <a:r>
              <a:rPr lang="de-DE" sz="1400" noProof="0" dirty="0">
                <a:solidFill>
                  <a:srgbClr val="B2B2B2"/>
                </a:solidFill>
              </a:rPr>
              <a:t>-Retina</a:t>
            </a:r>
            <a:r>
              <a:rPr lang="de-DE" sz="1400" i="1" noProof="0" dirty="0">
                <a:solidFill>
                  <a:srgbClr val="B2B2B2"/>
                </a:solidFill>
              </a:rPr>
              <a:t>-Buch nennt vier Pattern Dystrophien namentlich – um welche handelt es sich dabei?</a:t>
            </a:r>
          </a:p>
          <a:p>
            <a:pPr lvl="0"/>
            <a:r>
              <a:rPr lang="de-DE" altLang="de-DE" sz="1400" b="1" dirty="0">
                <a:solidFill>
                  <a:srgbClr val="B2B2B2"/>
                </a:solidFill>
              </a:rPr>
              <a:t>--B</a:t>
            </a:r>
            <a:r>
              <a:rPr lang="de-DE" altLang="de-DE" sz="1400" dirty="0">
                <a:solidFill>
                  <a:srgbClr val="B2B2B2"/>
                </a:solidFill>
              </a:rPr>
              <a:t>utterfly-Dystrophie </a:t>
            </a:r>
            <a:r>
              <a:rPr lang="de-DE" altLang="de-DE" sz="1400" i="1" dirty="0">
                <a:solidFill>
                  <a:srgbClr val="B2B2B2"/>
                </a:solidFill>
              </a:rPr>
              <a:t>(Schmetterlingsdystrophie)</a:t>
            </a:r>
            <a:endParaRPr lang="de-DE" altLang="de-DE" sz="1400" dirty="0">
              <a:solidFill>
                <a:srgbClr val="B2B2B2"/>
              </a:solidFill>
            </a:endParaRPr>
          </a:p>
          <a:p>
            <a:pPr lvl="0"/>
            <a:r>
              <a:rPr lang="de-DE" altLang="de-DE" sz="1400" b="1" dirty="0">
                <a:solidFill>
                  <a:srgbClr val="B2B2B2"/>
                </a:solidFill>
              </a:rPr>
              <a:t>--</a:t>
            </a:r>
            <a:r>
              <a:rPr lang="de-DE" altLang="de-DE" sz="1400" b="1" dirty="0">
                <a:solidFill>
                  <a:srgbClr val="0000FF"/>
                </a:solidFill>
              </a:rPr>
              <a:t>Adulte </a:t>
            </a:r>
            <a:r>
              <a:rPr lang="de-DE" altLang="de-DE" sz="1400" b="1" dirty="0" err="1">
                <a:solidFill>
                  <a:srgbClr val="0000FF"/>
                </a:solidFill>
              </a:rPr>
              <a:t>foveomakuläre</a:t>
            </a:r>
            <a:r>
              <a:rPr lang="de-DE" altLang="de-DE" sz="1400" b="1" dirty="0">
                <a:solidFill>
                  <a:srgbClr val="0000FF"/>
                </a:solidFill>
              </a:rPr>
              <a:t> </a:t>
            </a:r>
            <a:r>
              <a:rPr lang="de-DE" altLang="de-DE" sz="1400" b="1" dirty="0" err="1">
                <a:solidFill>
                  <a:srgbClr val="0000FF"/>
                </a:solidFill>
              </a:rPr>
              <a:t>vitelliforme</a:t>
            </a:r>
            <a:r>
              <a:rPr lang="de-DE" altLang="de-DE" sz="1400" b="1" dirty="0">
                <a:solidFill>
                  <a:srgbClr val="0000FF"/>
                </a:solidFill>
              </a:rPr>
              <a:t> Dystrophie</a:t>
            </a:r>
          </a:p>
          <a:p>
            <a:pPr lvl="0"/>
            <a:r>
              <a:rPr lang="de-DE" altLang="de-DE" sz="1400" b="1" dirty="0">
                <a:solidFill>
                  <a:srgbClr val="B2B2B2"/>
                </a:solidFill>
              </a:rPr>
              <a:t>--R</a:t>
            </a:r>
            <a:r>
              <a:rPr lang="de-DE" altLang="de-DE" sz="1400" dirty="0">
                <a:solidFill>
                  <a:srgbClr val="B2B2B2"/>
                </a:solidFill>
              </a:rPr>
              <a:t>etikuläre Dystrophie </a:t>
            </a:r>
            <a:r>
              <a:rPr lang="de-DE" altLang="de-DE" sz="1400" i="1" dirty="0">
                <a:solidFill>
                  <a:srgbClr val="B2B2B2"/>
                </a:solidFill>
              </a:rPr>
              <a:t>(netzförmige Pigmentdystrophie)</a:t>
            </a:r>
            <a:endParaRPr lang="de-DE" altLang="de-DE" sz="1400" dirty="0">
              <a:solidFill>
                <a:srgbClr val="B2B2B2"/>
              </a:solidFill>
            </a:endParaRPr>
          </a:p>
          <a:p>
            <a:pPr lvl="0"/>
            <a:r>
              <a:rPr lang="de-DE" altLang="de-DE" sz="1400" b="1" dirty="0">
                <a:solidFill>
                  <a:srgbClr val="B2B2B2"/>
                </a:solidFill>
              </a:rPr>
              <a:t>--F</a:t>
            </a:r>
            <a:r>
              <a:rPr lang="de-DE" altLang="de-DE" sz="1400" dirty="0">
                <a:solidFill>
                  <a:srgbClr val="B2B2B2"/>
                </a:solidFill>
              </a:rPr>
              <a:t>undus </a:t>
            </a:r>
            <a:r>
              <a:rPr lang="de-DE" altLang="de-DE" sz="1400" dirty="0" err="1">
                <a:solidFill>
                  <a:srgbClr val="B2B2B2"/>
                </a:solidFill>
              </a:rPr>
              <a:t>pulverulentus</a:t>
            </a:r>
            <a:endParaRPr lang="de-DE" altLang="de-DE" sz="1400" dirty="0">
              <a:solidFill>
                <a:srgbClr val="B2B2B2"/>
              </a:solidFill>
            </a:endParaRPr>
          </a:p>
        </p:txBody>
      </p:sp>
      <p:sp>
        <p:nvSpPr>
          <p:cNvPr id="2" name="TextBox 14">
            <a:extLst>
              <a:ext uri="{FF2B5EF4-FFF2-40B4-BE49-F238E27FC236}">
                <a16:creationId xmlns:a16="http://schemas.microsoft.com/office/drawing/2014/main" id="{4B94AF9C-3C9E-1CDB-4E63-37BFDB5EC0F3}"/>
              </a:ext>
            </a:extLst>
          </p:cNvPr>
          <p:cNvSpPr txBox="1"/>
          <p:nvPr/>
        </p:nvSpPr>
        <p:spPr>
          <a:xfrm>
            <a:off x="5620040" y="4114800"/>
            <a:ext cx="3414455" cy="110286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t>Diese Begriffe sind sich sehr ähnlich … Beziehen sie sich auf dieselbe oder auf unterschiedliche Erkrankungen?</a:t>
            </a:r>
          </a:p>
          <a:p>
            <a:r>
              <a:rPr lang="de-DE" sz="1400" noProof="0" dirty="0">
                <a:solidFill>
                  <a:srgbClr val="FFFF00"/>
                </a:solidFill>
              </a:rPr>
              <a:t>Ja, dasselbe (im Buch </a:t>
            </a:r>
            <a:r>
              <a:rPr lang="de-DE" sz="1400" i="1" noProof="0" dirty="0">
                <a:solidFill>
                  <a:srgbClr val="FFFF00"/>
                </a:solidFill>
              </a:rPr>
              <a:t>„Retina“ </a:t>
            </a:r>
            <a:r>
              <a:rPr lang="de-DE" sz="1400" noProof="0" dirty="0">
                <a:solidFill>
                  <a:srgbClr val="FFFF00"/>
                </a:solidFill>
              </a:rPr>
              <a:t>werden beide Begriffe verwendet) </a:t>
            </a:r>
          </a:p>
        </p:txBody>
      </p:sp>
      <p:sp>
        <p:nvSpPr>
          <p:cNvPr id="7" name="Arrow: Left-Up 15">
            <a:extLst>
              <a:ext uri="{FF2B5EF4-FFF2-40B4-BE49-F238E27FC236}">
                <a16:creationId xmlns:a16="http://schemas.microsoft.com/office/drawing/2014/main" id="{5E21F43C-96D0-B09F-BCD2-C8A13C6A41EC}"/>
              </a:ext>
            </a:extLst>
          </p:cNvPr>
          <p:cNvSpPr/>
          <p:nvPr/>
        </p:nvSpPr>
        <p:spPr>
          <a:xfrm flipV="1">
            <a:off x="4871871" y="4952999"/>
            <a:ext cx="632790" cy="1175247"/>
          </a:xfrm>
          <a:prstGeom prst="lef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 name="Oval 3">
            <a:extLst>
              <a:ext uri="{FF2B5EF4-FFF2-40B4-BE49-F238E27FC236}">
                <a16:creationId xmlns:a16="http://schemas.microsoft.com/office/drawing/2014/main" id="{59CD8163-B7FE-6B76-7E6B-A9D9AED91EBF}"/>
              </a:ext>
            </a:extLst>
          </p:cNvPr>
          <p:cNvSpPr/>
          <p:nvPr/>
        </p:nvSpPr>
        <p:spPr>
          <a:xfrm>
            <a:off x="457199" y="4779477"/>
            <a:ext cx="4051301" cy="616927"/>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1" name="Star: 5 Points 3">
            <a:extLst>
              <a:ext uri="{FF2B5EF4-FFF2-40B4-BE49-F238E27FC236}">
                <a16:creationId xmlns:a16="http://schemas.microsoft.com/office/drawing/2014/main" id="{DC11F56D-09AE-D5EF-FA8B-E2D9A4E4D43E}"/>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10" name="Straight Connector 2">
            <a:extLst>
              <a:ext uri="{FF2B5EF4-FFF2-40B4-BE49-F238E27FC236}">
                <a16:creationId xmlns:a16="http://schemas.microsoft.com/office/drawing/2014/main" id="{AE34F6EC-6829-1889-D889-87FFA8878B92}"/>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12" name="TextBox 5">
            <a:extLst>
              <a:ext uri="{FF2B5EF4-FFF2-40B4-BE49-F238E27FC236}">
                <a16:creationId xmlns:a16="http://schemas.microsoft.com/office/drawing/2014/main" id="{6B1A1088-EBEC-D0AC-062D-C19A5ED87F0E}"/>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2391120611"/>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704037-142D-BCE5-2E9A-51A73DCDD7A1}"/>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A778E158-A0F5-B0E3-B8CD-2A84AE8C5512}"/>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b="1" noProof="0" dirty="0">
                <a:solidFill>
                  <a:srgbClr val="0000FF"/>
                </a:solidFill>
                <a:latin typeface="Arial" panose="020B0604020202020204" pitchFamily="34" charset="0"/>
              </a:rPr>
              <a:t>Zentrale seröse </a:t>
            </a:r>
            <a:r>
              <a:rPr lang="de-DE" b="1" noProof="0" dirty="0" err="1">
                <a:solidFill>
                  <a:srgbClr val="0000FF"/>
                </a:solidFill>
                <a:latin typeface="Arial" panose="020B0604020202020204" pitchFamily="34" charset="0"/>
              </a:rPr>
              <a:t>Chorioretinopathie</a:t>
            </a:r>
            <a:endParaRPr lang="de-DE" b="1" noProof="0" dirty="0">
              <a:solidFill>
                <a:srgbClr val="0000FF"/>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dirty="0">
                <a:solidFill>
                  <a:srgbClr val="0000FF"/>
                </a:solidFill>
                <a:latin typeface="Arial" panose="020B0604020202020204" pitchFamily="34" charset="0"/>
              </a:rPr>
              <a:t>adulte </a:t>
            </a:r>
            <a:r>
              <a:rPr lang="de-DE" dirty="0" err="1">
                <a:solidFill>
                  <a:srgbClr val="0000FF"/>
                </a:solidFill>
                <a:latin typeface="Arial" panose="020B0604020202020204" pitchFamily="34" charset="0"/>
              </a:rPr>
              <a:t>vitelliforme</a:t>
            </a:r>
            <a:r>
              <a:rPr lang="de-DE"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D31C2933-8278-D1B4-34B5-57CB614FF892}"/>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324</a:t>
            </a:fld>
            <a:endParaRPr lang="de-DE" noProof="0" dirty="0"/>
          </a:p>
        </p:txBody>
      </p:sp>
      <p:sp>
        <p:nvSpPr>
          <p:cNvPr id="5" name="TextBox 4">
            <a:extLst>
              <a:ext uri="{FF2B5EF4-FFF2-40B4-BE49-F238E27FC236}">
                <a16:creationId xmlns:a16="http://schemas.microsoft.com/office/drawing/2014/main" id="{8E78BF9C-1ACD-ACD6-B7C1-4F503E65875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8AA05C80-1527-334A-15A6-5BF7C2C0931D}"/>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9" name="TextBox 12">
            <a:extLst>
              <a:ext uri="{FF2B5EF4-FFF2-40B4-BE49-F238E27FC236}">
                <a16:creationId xmlns:a16="http://schemas.microsoft.com/office/drawing/2014/main" id="{8221E183-62F1-E6F9-1C23-6D2AB83FA512}"/>
              </a:ext>
            </a:extLst>
          </p:cNvPr>
          <p:cNvSpPr txBox="1"/>
          <p:nvPr/>
        </p:nvSpPr>
        <p:spPr>
          <a:xfrm>
            <a:off x="457200" y="1545198"/>
            <a:ext cx="6870068" cy="4119076"/>
          </a:xfrm>
          <a:prstGeom prst="rect">
            <a:avLst/>
          </a:prstGeom>
          <a:solidFill>
            <a:srgbClr val="E6E6E6"/>
          </a:solidFill>
        </p:spPr>
        <p:txBody>
          <a:bodyPr wrap="square" lIns="25400" tIns="12700" rIns="25400" bIns="12700" rtlCol="0">
            <a:spAutoFit/>
          </a:bodyPr>
          <a:lstStyle/>
          <a:p>
            <a:r>
              <a:rPr lang="de-DE" sz="1400" i="1" noProof="0" dirty="0">
                <a:solidFill>
                  <a:srgbClr val="B2B2B2"/>
                </a:solidFill>
              </a:rPr>
              <a:t>Was ist, kurz gesagt, eine </a:t>
            </a:r>
            <a:r>
              <a:rPr lang="de-DE" sz="1400" noProof="0" dirty="0">
                <a:solidFill>
                  <a:srgbClr val="B2B2B2"/>
                </a:solidFill>
              </a:rPr>
              <a:t>Pattern Dystrophie</a:t>
            </a:r>
            <a:r>
              <a:rPr lang="de-DE" sz="1400" i="1" noProof="0" dirty="0">
                <a:solidFill>
                  <a:srgbClr val="B2B2B2"/>
                </a:solidFill>
              </a:rPr>
              <a:t>?</a:t>
            </a:r>
          </a:p>
          <a:p>
            <a:r>
              <a:rPr lang="de-DE" sz="1400" noProof="0" dirty="0">
                <a:solidFill>
                  <a:srgbClr val="B2B2B2"/>
                </a:solidFill>
              </a:rPr>
              <a:t>Eine vererbte Makuladystrophie, die ein charakteristisches Erscheinungsbild (d. h. ein bestimmtes „Muster“) aufweist</a:t>
            </a:r>
          </a:p>
          <a:p>
            <a:endParaRPr lang="de-DE" sz="1400" i="1" noProof="0" dirty="0">
              <a:solidFill>
                <a:srgbClr val="B2B2B2"/>
              </a:solidFill>
            </a:endParaRPr>
          </a:p>
          <a:p>
            <a:r>
              <a:rPr lang="de-DE" sz="1400" i="1" noProof="0" dirty="0">
                <a:solidFill>
                  <a:srgbClr val="B2B2B2"/>
                </a:solidFill>
              </a:rPr>
              <a:t>Wie sieht das Vererbungsmuster aus?</a:t>
            </a:r>
          </a:p>
          <a:p>
            <a:r>
              <a:rPr lang="de-DE" sz="1400" noProof="0" dirty="0">
                <a:solidFill>
                  <a:srgbClr val="B2B2B2"/>
                </a:solidFill>
              </a:rPr>
              <a:t>AD</a:t>
            </a:r>
          </a:p>
          <a:p>
            <a:endParaRPr lang="de-DE" sz="1400" i="1" noProof="0" dirty="0">
              <a:solidFill>
                <a:srgbClr val="B2B2B2"/>
              </a:solidFill>
            </a:endParaRPr>
          </a:p>
          <a:p>
            <a:r>
              <a:rPr lang="de-DE" sz="1400" i="1" noProof="0" dirty="0">
                <a:solidFill>
                  <a:srgbClr val="B2B2B2"/>
                </a:solidFill>
              </a:rPr>
              <a:t>Sind Pattern Dystrophien mit schwerem Sehverlust verbunden?</a:t>
            </a:r>
          </a:p>
          <a:p>
            <a:r>
              <a:rPr lang="de-DE" sz="1400" noProof="0" dirty="0">
                <a:solidFill>
                  <a:srgbClr val="B2B2B2"/>
                </a:solidFill>
              </a:rPr>
              <a:t>Im Allgemeinen nicht – das Sehvermögen ist nur geringfügig beeinträchtigt</a:t>
            </a:r>
          </a:p>
          <a:p>
            <a:endParaRPr lang="de-DE" sz="1400" i="1" noProof="0" dirty="0">
              <a:solidFill>
                <a:srgbClr val="B2B2B2"/>
              </a:solidFill>
            </a:endParaRPr>
          </a:p>
          <a:p>
            <a:r>
              <a:rPr lang="de-DE" sz="1400" i="1" noProof="0" dirty="0">
                <a:solidFill>
                  <a:srgbClr val="B2B2B2"/>
                </a:solidFill>
              </a:rPr>
              <a:t>Treten die Makula-„Muster“ bereits in jungen Jahren auf?</a:t>
            </a:r>
          </a:p>
          <a:p>
            <a:r>
              <a:rPr lang="de-DE" sz="1400" noProof="0" dirty="0">
                <a:solidFill>
                  <a:srgbClr val="B2B2B2"/>
                </a:solidFill>
              </a:rPr>
              <a:t>Im Allgemeinen nein – sie treten meist im mittleren Erwachsenenalter auf</a:t>
            </a:r>
          </a:p>
          <a:p>
            <a:endParaRPr lang="de-DE" sz="1400" noProof="0" dirty="0">
              <a:solidFill>
                <a:srgbClr val="B2B2B2"/>
              </a:solidFill>
            </a:endParaRPr>
          </a:p>
          <a:p>
            <a:r>
              <a:rPr lang="de-DE" sz="1400" i="1" noProof="0" dirty="0">
                <a:solidFill>
                  <a:srgbClr val="B2B2B2"/>
                </a:solidFill>
              </a:rPr>
              <a:t>Das BCSC</a:t>
            </a:r>
            <a:r>
              <a:rPr lang="de-DE" sz="1400" noProof="0" dirty="0">
                <a:solidFill>
                  <a:srgbClr val="B2B2B2"/>
                </a:solidFill>
              </a:rPr>
              <a:t>-Retina</a:t>
            </a:r>
            <a:r>
              <a:rPr lang="de-DE" sz="1400" i="1" noProof="0" dirty="0">
                <a:solidFill>
                  <a:srgbClr val="B2B2B2"/>
                </a:solidFill>
              </a:rPr>
              <a:t>-Buch nennt vier Pattern Dystrophien namentlich – um welche handelt es sich dabei?</a:t>
            </a:r>
          </a:p>
          <a:p>
            <a:pPr lvl="0"/>
            <a:r>
              <a:rPr lang="de-DE" altLang="de-DE" sz="1400" b="1" dirty="0">
                <a:solidFill>
                  <a:srgbClr val="B2B2B2"/>
                </a:solidFill>
              </a:rPr>
              <a:t>--B</a:t>
            </a:r>
            <a:r>
              <a:rPr lang="de-DE" altLang="de-DE" sz="1400" dirty="0">
                <a:solidFill>
                  <a:srgbClr val="B2B2B2"/>
                </a:solidFill>
              </a:rPr>
              <a:t>utterfly-Dystrophie </a:t>
            </a:r>
            <a:r>
              <a:rPr lang="de-DE" altLang="de-DE" sz="1400" i="1" dirty="0">
                <a:solidFill>
                  <a:srgbClr val="B2B2B2"/>
                </a:solidFill>
              </a:rPr>
              <a:t>(Schmetterlingsdystrophie)</a:t>
            </a:r>
            <a:endParaRPr lang="de-DE" altLang="de-DE" sz="1400" dirty="0">
              <a:solidFill>
                <a:srgbClr val="B2B2B2"/>
              </a:solidFill>
            </a:endParaRPr>
          </a:p>
          <a:p>
            <a:pPr lvl="0"/>
            <a:r>
              <a:rPr lang="de-DE" altLang="de-DE" sz="1400" b="1" dirty="0">
                <a:solidFill>
                  <a:srgbClr val="B2B2B2"/>
                </a:solidFill>
              </a:rPr>
              <a:t>--</a:t>
            </a:r>
            <a:r>
              <a:rPr lang="de-DE" altLang="de-DE" sz="1400" b="1" dirty="0">
                <a:solidFill>
                  <a:srgbClr val="0000FF"/>
                </a:solidFill>
              </a:rPr>
              <a:t>Adulte </a:t>
            </a:r>
            <a:r>
              <a:rPr lang="de-DE" altLang="de-DE" sz="1400" b="1" dirty="0" err="1">
                <a:solidFill>
                  <a:srgbClr val="0000FF"/>
                </a:solidFill>
              </a:rPr>
              <a:t>foveomakuläre</a:t>
            </a:r>
            <a:r>
              <a:rPr lang="de-DE" altLang="de-DE" sz="1400" b="1" dirty="0">
                <a:solidFill>
                  <a:srgbClr val="0000FF"/>
                </a:solidFill>
              </a:rPr>
              <a:t> </a:t>
            </a:r>
            <a:r>
              <a:rPr lang="de-DE" altLang="de-DE" sz="1400" b="1" dirty="0" err="1">
                <a:solidFill>
                  <a:srgbClr val="0000FF"/>
                </a:solidFill>
              </a:rPr>
              <a:t>vitelliforme</a:t>
            </a:r>
            <a:r>
              <a:rPr lang="de-DE" altLang="de-DE" sz="1400" b="1" dirty="0">
                <a:solidFill>
                  <a:srgbClr val="0000FF"/>
                </a:solidFill>
              </a:rPr>
              <a:t> Dystrophie</a:t>
            </a:r>
          </a:p>
          <a:p>
            <a:pPr lvl="0"/>
            <a:r>
              <a:rPr lang="de-DE" altLang="de-DE" sz="1400" b="1" dirty="0">
                <a:solidFill>
                  <a:srgbClr val="B2B2B2"/>
                </a:solidFill>
              </a:rPr>
              <a:t>--R</a:t>
            </a:r>
            <a:r>
              <a:rPr lang="de-DE" altLang="de-DE" sz="1400" dirty="0">
                <a:solidFill>
                  <a:srgbClr val="B2B2B2"/>
                </a:solidFill>
              </a:rPr>
              <a:t>etikuläre Dystrophie </a:t>
            </a:r>
            <a:r>
              <a:rPr lang="de-DE" altLang="de-DE" sz="1400" i="1" dirty="0">
                <a:solidFill>
                  <a:srgbClr val="B2B2B2"/>
                </a:solidFill>
              </a:rPr>
              <a:t>(netzförmige Pigmentdystrophie)</a:t>
            </a:r>
            <a:endParaRPr lang="de-DE" altLang="de-DE" sz="1400" dirty="0">
              <a:solidFill>
                <a:srgbClr val="B2B2B2"/>
              </a:solidFill>
            </a:endParaRPr>
          </a:p>
          <a:p>
            <a:pPr lvl="0"/>
            <a:r>
              <a:rPr lang="de-DE" altLang="de-DE" sz="1400" b="1" dirty="0">
                <a:solidFill>
                  <a:srgbClr val="B2B2B2"/>
                </a:solidFill>
              </a:rPr>
              <a:t>--F</a:t>
            </a:r>
            <a:r>
              <a:rPr lang="de-DE" altLang="de-DE" sz="1400" dirty="0">
                <a:solidFill>
                  <a:srgbClr val="B2B2B2"/>
                </a:solidFill>
              </a:rPr>
              <a:t>undus </a:t>
            </a:r>
            <a:r>
              <a:rPr lang="de-DE" altLang="de-DE" sz="1400" dirty="0" err="1">
                <a:solidFill>
                  <a:srgbClr val="B2B2B2"/>
                </a:solidFill>
              </a:rPr>
              <a:t>pulverulentus</a:t>
            </a:r>
            <a:endParaRPr lang="de-DE" altLang="de-DE" sz="1400" dirty="0">
              <a:solidFill>
                <a:srgbClr val="B2B2B2"/>
              </a:solidFill>
            </a:endParaRPr>
          </a:p>
        </p:txBody>
      </p:sp>
      <p:sp>
        <p:nvSpPr>
          <p:cNvPr id="2" name="TextBox 14">
            <a:extLst>
              <a:ext uri="{FF2B5EF4-FFF2-40B4-BE49-F238E27FC236}">
                <a16:creationId xmlns:a16="http://schemas.microsoft.com/office/drawing/2014/main" id="{C568F3FC-0E26-92D4-5D4B-D219DB9F02D3}"/>
              </a:ext>
            </a:extLst>
          </p:cNvPr>
          <p:cNvSpPr txBox="1"/>
          <p:nvPr/>
        </p:nvSpPr>
        <p:spPr>
          <a:xfrm>
            <a:off x="5620040" y="4114800"/>
            <a:ext cx="3414455" cy="1102866"/>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t>Diese Begriffe sind sich sehr ähnlich … Beziehen sie sich auf dieselbe oder auf unterschiedliche Erkrankungen?</a:t>
            </a:r>
          </a:p>
          <a:p>
            <a:r>
              <a:rPr lang="de-DE" sz="1400" noProof="0" dirty="0"/>
              <a:t>Ja, dasselbe (im Buch </a:t>
            </a:r>
            <a:r>
              <a:rPr lang="de-DE" sz="1400" i="1" noProof="0" dirty="0"/>
              <a:t>„Retina“ </a:t>
            </a:r>
            <a:r>
              <a:rPr lang="de-DE" sz="1400" noProof="0" dirty="0"/>
              <a:t>werden beide Begriffe verwendet) </a:t>
            </a:r>
          </a:p>
        </p:txBody>
      </p:sp>
      <p:sp>
        <p:nvSpPr>
          <p:cNvPr id="7" name="Arrow: Left-Up 15">
            <a:extLst>
              <a:ext uri="{FF2B5EF4-FFF2-40B4-BE49-F238E27FC236}">
                <a16:creationId xmlns:a16="http://schemas.microsoft.com/office/drawing/2014/main" id="{7CA92094-4908-E13A-78B3-F04D7FAEA982}"/>
              </a:ext>
            </a:extLst>
          </p:cNvPr>
          <p:cNvSpPr/>
          <p:nvPr/>
        </p:nvSpPr>
        <p:spPr>
          <a:xfrm flipV="1">
            <a:off x="4871871" y="4952999"/>
            <a:ext cx="632790" cy="1175247"/>
          </a:xfrm>
          <a:prstGeom prst="lef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 name="Oval 3">
            <a:extLst>
              <a:ext uri="{FF2B5EF4-FFF2-40B4-BE49-F238E27FC236}">
                <a16:creationId xmlns:a16="http://schemas.microsoft.com/office/drawing/2014/main" id="{BD5FD716-00AB-3067-A2BB-EB96EC504696}"/>
              </a:ext>
            </a:extLst>
          </p:cNvPr>
          <p:cNvSpPr/>
          <p:nvPr/>
        </p:nvSpPr>
        <p:spPr>
          <a:xfrm>
            <a:off x="457199" y="4779477"/>
            <a:ext cx="4051301" cy="616927"/>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1" name="Star: 5 Points 3">
            <a:extLst>
              <a:ext uri="{FF2B5EF4-FFF2-40B4-BE49-F238E27FC236}">
                <a16:creationId xmlns:a16="http://schemas.microsoft.com/office/drawing/2014/main" id="{A09ACEB7-EF47-C095-2A92-672FC46378FF}"/>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cxnSp>
        <p:nvCxnSpPr>
          <p:cNvPr id="10" name="Straight Connector 2">
            <a:extLst>
              <a:ext uri="{FF2B5EF4-FFF2-40B4-BE49-F238E27FC236}">
                <a16:creationId xmlns:a16="http://schemas.microsoft.com/office/drawing/2014/main" id="{57F820FC-EFE5-95B7-B939-5266C7082F15}"/>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12" name="TextBox 5">
            <a:extLst>
              <a:ext uri="{FF2B5EF4-FFF2-40B4-BE49-F238E27FC236}">
                <a16:creationId xmlns:a16="http://schemas.microsoft.com/office/drawing/2014/main" id="{6C16694B-007D-AAB8-8C0E-8A4E80CA77BC}"/>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97064472"/>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13435A-814D-55EF-FB41-E0AEC603DEAC}"/>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4FD87100-1EDF-A201-CA13-ED97F8B0162C}"/>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EC8AA1FE-25BF-5EEC-BC83-ED131781AD32}"/>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325</a:t>
            </a:fld>
            <a:endParaRPr lang="de-DE" noProof="0" dirty="0"/>
          </a:p>
        </p:txBody>
      </p:sp>
      <p:sp>
        <p:nvSpPr>
          <p:cNvPr id="5" name="TextBox 4">
            <a:extLst>
              <a:ext uri="{FF2B5EF4-FFF2-40B4-BE49-F238E27FC236}">
                <a16:creationId xmlns:a16="http://schemas.microsoft.com/office/drawing/2014/main" id="{5099F1A6-9FBB-1706-EB41-8248143BBF2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B3CE5877-C4AB-59B2-AAFE-329F205DFE69}"/>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F31E7182-9325-435D-3A3C-8BC6AB953984}"/>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18D2C960-0EF4-A6B4-C41F-D90E9B773650}"/>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endParaRPr lang="de-DE" sz="1400" i="1" noProof="0" dirty="0">
              <a:solidFill>
                <a:schemeClr val="accent5">
                  <a:lumMod val="75000"/>
                </a:schemeClr>
              </a:solidFill>
            </a:endParaRPr>
          </a:p>
          <a:p>
            <a:r>
              <a:rPr lang="de-DE" sz="1400" noProof="0" dirty="0">
                <a:solidFill>
                  <a:schemeClr val="accent5">
                    <a:lumMod val="75000"/>
                  </a:schemeClr>
                </a:solidFill>
              </a:rPr>
              <a:t>30er bis 50er Jahre</a:t>
            </a:r>
          </a:p>
          <a:p>
            <a:endParaRPr lang="de-DE" sz="1400" noProof="0" dirty="0">
              <a:solidFill>
                <a:schemeClr val="accent5">
                  <a:lumMod val="75000"/>
                </a:schemeClr>
              </a:solidFill>
            </a:endParaRPr>
          </a:p>
          <a:p>
            <a:r>
              <a:rPr lang="de-DE" sz="1400" i="1" noProof="0" dirty="0">
                <a:solidFill>
                  <a:schemeClr val="accent5">
                    <a:lumMod val="75000"/>
                  </a:schemeClr>
                </a:solidFill>
              </a:rPr>
              <a:t>Was klagen die Patienten anfangs?</a:t>
            </a:r>
          </a:p>
          <a:p>
            <a:r>
              <a:rPr lang="de-DE" sz="1400" noProof="0" dirty="0">
                <a:solidFill>
                  <a:schemeClr val="accent5">
                    <a:lumMod val="75000"/>
                  </a:schemeClr>
                </a:solidFill>
              </a:rPr>
              <a:t>Nicht viel – vielleicht eine leichte Unschärfe oder Metamorphopsie</a:t>
            </a:r>
          </a:p>
          <a:p>
            <a:endParaRPr lang="de-DE" sz="1400" noProof="0" dirty="0">
              <a:solidFill>
                <a:schemeClr val="accent5">
                  <a:lumMod val="75000"/>
                </a:schemeClr>
              </a:solidFill>
            </a:endParaRPr>
          </a:p>
          <a:p>
            <a:r>
              <a:rPr lang="de-DE" sz="1400" i="1" noProof="0" dirty="0">
                <a:solidFill>
                  <a:schemeClr val="accent5">
                    <a:lumMod val="75000"/>
                  </a:schemeClr>
                </a:solidFill>
              </a:rPr>
              <a:t>Was zeigt die </a:t>
            </a:r>
            <a:r>
              <a:rPr lang="de-DE" sz="1400" i="1" dirty="0" err="1">
                <a:solidFill>
                  <a:schemeClr val="accent5">
                    <a:lumMod val="75000"/>
                  </a:schemeClr>
                </a:solidFill>
              </a:rPr>
              <a:t>Funduskopie</a:t>
            </a:r>
            <a:r>
              <a:rPr lang="de-DE" sz="1400" i="1" noProof="0" dirty="0">
                <a:solidFill>
                  <a:schemeClr val="accent5">
                    <a:lumMod val="75000"/>
                  </a:schemeClr>
                </a:solidFill>
              </a:rPr>
              <a:t>?</a:t>
            </a:r>
          </a:p>
          <a:p>
            <a:r>
              <a:rPr lang="de-DE" sz="1400" noProof="0" dirty="0">
                <a:solidFill>
                  <a:schemeClr val="accent5">
                    <a:lumMod val="75000"/>
                  </a:schemeClr>
                </a:solidFill>
              </a:rPr>
              <a:t>Bilaterale vitelliforme (d. h. </a:t>
            </a:r>
            <a:r>
              <a:rPr lang="de-DE" sz="1400" i="1" noProof="0" dirty="0">
                <a:solidFill>
                  <a:schemeClr val="accent5">
                    <a:lumMod val="75000"/>
                  </a:schemeClr>
                </a:solidFill>
              </a:rPr>
              <a:t>eigelbähnliche</a:t>
            </a:r>
            <a:r>
              <a:rPr lang="de-DE" sz="1400" noProof="0" dirty="0">
                <a:solidFill>
                  <a:schemeClr val="accent5">
                    <a:lumMod val="75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919CF214-9697-3497-CC93-4634B3A4CCC6}"/>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D705F3C7-661D-1DD2-6141-579CCC4CFE69}"/>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DD885B0C-AE8F-97D8-C6DB-730B4BBFD0C7}"/>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3314893335"/>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72F8394-AEC7-579D-6542-8AE489F28FDF}"/>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B44064BE-7311-6670-4EE5-3469FEA0DAD0}"/>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A6135E71-7D4B-5E0E-AB11-375A4FAA4903}"/>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326</a:t>
            </a:fld>
            <a:endParaRPr lang="de-DE" noProof="0" dirty="0"/>
          </a:p>
        </p:txBody>
      </p:sp>
      <p:sp>
        <p:nvSpPr>
          <p:cNvPr id="5" name="TextBox 4">
            <a:extLst>
              <a:ext uri="{FF2B5EF4-FFF2-40B4-BE49-F238E27FC236}">
                <a16:creationId xmlns:a16="http://schemas.microsoft.com/office/drawing/2014/main" id="{AB75D339-0805-B97F-44FD-5FA16A60F7B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364805E3-A80B-D564-1A95-530521C03B1B}"/>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1D20A3EF-494B-3B85-0ED7-E78807B9CF19}"/>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EC7AA6BD-40B6-AD9B-8AF1-96FED83A26E8}"/>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p>
          <a:p>
            <a:r>
              <a:rPr lang="de-DE" sz="1400" noProof="0" dirty="0"/>
              <a:t>30er bis 50er Jahre</a:t>
            </a:r>
            <a:endParaRPr lang="de-DE" sz="1400" noProof="0" dirty="0">
              <a:solidFill>
                <a:schemeClr val="accent5">
                  <a:lumMod val="75000"/>
                </a:schemeClr>
              </a:solidFill>
            </a:endParaRPr>
          </a:p>
          <a:p>
            <a:endParaRPr lang="de-DE" sz="1400" noProof="0" dirty="0">
              <a:solidFill>
                <a:schemeClr val="accent5">
                  <a:lumMod val="75000"/>
                </a:schemeClr>
              </a:solidFill>
            </a:endParaRPr>
          </a:p>
          <a:p>
            <a:r>
              <a:rPr lang="de-DE" sz="1400" i="1" noProof="0" dirty="0">
                <a:solidFill>
                  <a:schemeClr val="accent5">
                    <a:lumMod val="75000"/>
                  </a:schemeClr>
                </a:solidFill>
              </a:rPr>
              <a:t>Was klagen die Patienten anfangs?</a:t>
            </a:r>
          </a:p>
          <a:p>
            <a:r>
              <a:rPr lang="de-DE" sz="1400" noProof="0" dirty="0">
                <a:solidFill>
                  <a:schemeClr val="accent5">
                    <a:lumMod val="75000"/>
                  </a:schemeClr>
                </a:solidFill>
              </a:rPr>
              <a:t>Nicht viel – vielleicht eine leichte Unschärfe oder Metamorphopsie</a:t>
            </a:r>
          </a:p>
          <a:p>
            <a:endParaRPr lang="de-DE" sz="1400" noProof="0" dirty="0">
              <a:solidFill>
                <a:schemeClr val="accent5">
                  <a:lumMod val="75000"/>
                </a:schemeClr>
              </a:solidFill>
            </a:endParaRPr>
          </a:p>
          <a:p>
            <a:r>
              <a:rPr lang="de-DE" sz="1400" i="1" noProof="0" dirty="0">
                <a:solidFill>
                  <a:schemeClr val="accent5">
                    <a:lumMod val="75000"/>
                  </a:schemeClr>
                </a:solidFill>
              </a:rPr>
              <a:t>Was zeigt die </a:t>
            </a:r>
            <a:r>
              <a:rPr lang="de-DE" sz="1400" i="1" dirty="0" err="1">
                <a:solidFill>
                  <a:schemeClr val="accent5">
                    <a:lumMod val="75000"/>
                  </a:schemeClr>
                </a:solidFill>
              </a:rPr>
              <a:t>Funduskopie</a:t>
            </a:r>
            <a:r>
              <a:rPr lang="de-DE" sz="1400" i="1" noProof="0" dirty="0">
                <a:solidFill>
                  <a:schemeClr val="accent5">
                    <a:lumMod val="75000"/>
                  </a:schemeClr>
                </a:solidFill>
              </a:rPr>
              <a:t>?</a:t>
            </a:r>
          </a:p>
          <a:p>
            <a:r>
              <a:rPr lang="de-DE" sz="1400" noProof="0" dirty="0">
                <a:solidFill>
                  <a:schemeClr val="accent5">
                    <a:lumMod val="75000"/>
                  </a:schemeClr>
                </a:solidFill>
              </a:rPr>
              <a:t>Bilaterale vitelliforme (d. h. </a:t>
            </a:r>
            <a:r>
              <a:rPr lang="de-DE" sz="1400" i="1" noProof="0" dirty="0">
                <a:solidFill>
                  <a:schemeClr val="accent5">
                    <a:lumMod val="75000"/>
                  </a:schemeClr>
                </a:solidFill>
              </a:rPr>
              <a:t>eigelbähnliche</a:t>
            </a:r>
            <a:r>
              <a:rPr lang="de-DE" sz="1400" noProof="0" dirty="0">
                <a:solidFill>
                  <a:schemeClr val="accent5">
                    <a:lumMod val="75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43A8A47A-6476-D4C9-CBFB-6ABC531F3639}"/>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C234CFE7-273E-C38C-2672-7983FB00ED44}"/>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BF24EEF6-BD10-0627-0E7A-3CEAC651AC69}"/>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4255717970"/>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56D391-B493-3384-48A8-96193E2225FF}"/>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DF596C22-8F19-7677-29F3-F7184D7BCFFC}"/>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10A355AC-839E-0D37-9289-6339DBD8E65F}"/>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327</a:t>
            </a:fld>
            <a:endParaRPr lang="de-DE" noProof="0" dirty="0"/>
          </a:p>
        </p:txBody>
      </p:sp>
      <p:sp>
        <p:nvSpPr>
          <p:cNvPr id="5" name="TextBox 4">
            <a:extLst>
              <a:ext uri="{FF2B5EF4-FFF2-40B4-BE49-F238E27FC236}">
                <a16:creationId xmlns:a16="http://schemas.microsoft.com/office/drawing/2014/main" id="{AA9BF6E0-1261-9F84-0633-58D77E7FE74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683FA195-8F03-C621-62AD-667C097B3FB9}"/>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8B6C3F69-DE51-CA70-C9E0-467243B499E8}"/>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52B8F489-3501-3B6C-8C77-5EDA6E204509}"/>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p>
          <a:p>
            <a:r>
              <a:rPr lang="de-DE" sz="1400" noProof="0" dirty="0"/>
              <a:t>30er bis 50er Jahre</a:t>
            </a:r>
          </a:p>
          <a:p>
            <a:endParaRPr lang="de-DE" sz="1400" noProof="0" dirty="0"/>
          </a:p>
          <a:p>
            <a:r>
              <a:rPr lang="de-DE" sz="1400" i="1" noProof="0" dirty="0"/>
              <a:t>Was klagen die Patienten anfangs?</a:t>
            </a:r>
            <a:endParaRPr lang="de-DE" sz="1400" i="1" noProof="0" dirty="0">
              <a:solidFill>
                <a:schemeClr val="accent5">
                  <a:lumMod val="75000"/>
                </a:schemeClr>
              </a:solidFill>
            </a:endParaRPr>
          </a:p>
          <a:p>
            <a:r>
              <a:rPr lang="de-DE" sz="1400" noProof="0" dirty="0">
                <a:solidFill>
                  <a:schemeClr val="accent5">
                    <a:lumMod val="75000"/>
                  </a:schemeClr>
                </a:solidFill>
              </a:rPr>
              <a:t>Nicht viel – vielleicht eine leichte Unschärfe oder Metamorphopsie</a:t>
            </a:r>
          </a:p>
          <a:p>
            <a:endParaRPr lang="de-DE" sz="1400" noProof="0" dirty="0">
              <a:solidFill>
                <a:schemeClr val="accent5">
                  <a:lumMod val="75000"/>
                </a:schemeClr>
              </a:solidFill>
            </a:endParaRPr>
          </a:p>
          <a:p>
            <a:r>
              <a:rPr lang="de-DE" sz="1400" i="1" noProof="0" dirty="0">
                <a:solidFill>
                  <a:schemeClr val="accent5">
                    <a:lumMod val="75000"/>
                  </a:schemeClr>
                </a:solidFill>
              </a:rPr>
              <a:t>Was zeigt die </a:t>
            </a:r>
            <a:r>
              <a:rPr lang="de-DE" sz="1400" i="1" dirty="0" err="1">
                <a:solidFill>
                  <a:schemeClr val="accent5">
                    <a:lumMod val="75000"/>
                  </a:schemeClr>
                </a:solidFill>
              </a:rPr>
              <a:t>Funduskopie</a:t>
            </a:r>
            <a:r>
              <a:rPr lang="de-DE" sz="1400" i="1" noProof="0" dirty="0">
                <a:solidFill>
                  <a:schemeClr val="accent5">
                    <a:lumMod val="75000"/>
                  </a:schemeClr>
                </a:solidFill>
              </a:rPr>
              <a:t>?</a:t>
            </a:r>
          </a:p>
          <a:p>
            <a:r>
              <a:rPr lang="de-DE" sz="1400" noProof="0" dirty="0">
                <a:solidFill>
                  <a:schemeClr val="accent5">
                    <a:lumMod val="75000"/>
                  </a:schemeClr>
                </a:solidFill>
              </a:rPr>
              <a:t>Bilaterale vitelliforme (d. h. </a:t>
            </a:r>
            <a:r>
              <a:rPr lang="de-DE" sz="1400" i="1" noProof="0" dirty="0">
                <a:solidFill>
                  <a:schemeClr val="accent5">
                    <a:lumMod val="75000"/>
                  </a:schemeClr>
                </a:solidFill>
              </a:rPr>
              <a:t>eigelbähnliche</a:t>
            </a:r>
            <a:r>
              <a:rPr lang="de-DE" sz="1400" noProof="0" dirty="0">
                <a:solidFill>
                  <a:schemeClr val="accent5">
                    <a:lumMod val="75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A74D004D-E3CC-2385-0479-5278B4E0C603}"/>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FF409A4F-4587-FA64-9064-8F6B4B6A8648}"/>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8CF3F67B-EED2-367E-6D26-F6AC1F709D53}"/>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2763269487"/>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5D94C6-D1B8-066F-D170-9D6B5929D18D}"/>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DA13A95D-4C2C-729D-56D4-7762BB7DBE37}"/>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996272FE-78B7-AF3D-A1B3-855EAB0F9784}"/>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328</a:t>
            </a:fld>
            <a:endParaRPr lang="de-DE" noProof="0" dirty="0"/>
          </a:p>
        </p:txBody>
      </p:sp>
      <p:sp>
        <p:nvSpPr>
          <p:cNvPr id="5" name="TextBox 4">
            <a:extLst>
              <a:ext uri="{FF2B5EF4-FFF2-40B4-BE49-F238E27FC236}">
                <a16:creationId xmlns:a16="http://schemas.microsoft.com/office/drawing/2014/main" id="{6A58C3E2-B95A-F35D-5205-23D809AF929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49CB5188-4E13-493B-06B0-E4018C389E96}"/>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E619C711-A9BA-91C1-66AC-4B48614814F2}"/>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9B2DF8E7-81F9-5657-479C-74F1A6146E4B}"/>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p>
          <a:p>
            <a:r>
              <a:rPr lang="de-DE" sz="1400" noProof="0" dirty="0"/>
              <a:t>30er bis 50er Jahre</a:t>
            </a:r>
          </a:p>
          <a:p>
            <a:endParaRPr lang="de-DE" sz="1400" noProof="0" dirty="0"/>
          </a:p>
          <a:p>
            <a:r>
              <a:rPr lang="de-DE" sz="1400" i="1" noProof="0" dirty="0"/>
              <a:t>Was klagen die Patienten anfangs?</a:t>
            </a:r>
          </a:p>
          <a:p>
            <a:r>
              <a:rPr lang="de-DE" sz="1400" noProof="0" dirty="0"/>
              <a:t>Nicht viel – vielleicht eine leichte Unschärfe oder Metamorphopsie</a:t>
            </a:r>
          </a:p>
          <a:p>
            <a:endParaRPr lang="de-DE" sz="1400" noProof="0" dirty="0">
              <a:solidFill>
                <a:schemeClr val="accent5">
                  <a:lumMod val="75000"/>
                </a:schemeClr>
              </a:solidFill>
            </a:endParaRPr>
          </a:p>
          <a:p>
            <a:r>
              <a:rPr lang="de-DE" sz="1400" i="1" noProof="0" dirty="0">
                <a:solidFill>
                  <a:schemeClr val="accent5">
                    <a:lumMod val="75000"/>
                  </a:schemeClr>
                </a:solidFill>
              </a:rPr>
              <a:t>Was zeigt die </a:t>
            </a:r>
            <a:r>
              <a:rPr lang="de-DE" sz="1400" i="1" dirty="0" err="1">
                <a:solidFill>
                  <a:schemeClr val="accent5">
                    <a:lumMod val="75000"/>
                  </a:schemeClr>
                </a:solidFill>
              </a:rPr>
              <a:t>Funduskopie</a:t>
            </a:r>
            <a:r>
              <a:rPr lang="de-DE" sz="1400" i="1" noProof="0" dirty="0">
                <a:solidFill>
                  <a:schemeClr val="accent5">
                    <a:lumMod val="75000"/>
                  </a:schemeClr>
                </a:solidFill>
              </a:rPr>
              <a:t>?</a:t>
            </a:r>
          </a:p>
          <a:p>
            <a:r>
              <a:rPr lang="de-DE" sz="1400" noProof="0" dirty="0">
                <a:solidFill>
                  <a:schemeClr val="accent5">
                    <a:lumMod val="75000"/>
                  </a:schemeClr>
                </a:solidFill>
              </a:rPr>
              <a:t>Bilaterale vitelliforme (d. h. </a:t>
            </a:r>
            <a:r>
              <a:rPr lang="de-DE" sz="1400" i="1" noProof="0" dirty="0">
                <a:solidFill>
                  <a:schemeClr val="accent5">
                    <a:lumMod val="75000"/>
                  </a:schemeClr>
                </a:solidFill>
              </a:rPr>
              <a:t>eigelbähnliche</a:t>
            </a:r>
            <a:r>
              <a:rPr lang="de-DE" sz="1400" noProof="0" dirty="0">
                <a:solidFill>
                  <a:schemeClr val="accent5">
                    <a:lumMod val="75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55077407-8EE7-CB9D-7DA2-73BF5B28A3B3}"/>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53AE6289-35B1-A551-5BBA-ABB9CB51567B}"/>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A398B6AE-F184-89BB-5CEC-B403E634FDA5}"/>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2113883773"/>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0B4275-E6DB-F753-4F0B-4CD9B42DED0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CD34B56E-25AB-8640-DE8D-B7AA55FD0E37}"/>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C3C9888C-2E40-952D-2C3A-677B3853F237}"/>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329</a:t>
            </a:fld>
            <a:endParaRPr lang="de-DE" noProof="0" dirty="0"/>
          </a:p>
        </p:txBody>
      </p:sp>
      <p:sp>
        <p:nvSpPr>
          <p:cNvPr id="5" name="TextBox 4">
            <a:extLst>
              <a:ext uri="{FF2B5EF4-FFF2-40B4-BE49-F238E27FC236}">
                <a16:creationId xmlns:a16="http://schemas.microsoft.com/office/drawing/2014/main" id="{45CD70BB-1E87-0D5D-A647-4A6F3D02523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39D56FBA-5784-DC34-EA6A-F9762E5AC5B7}"/>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C81BEC9B-D1A0-3C3A-8BE4-5DAB2E4C0A98}"/>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5F49CE14-5C1E-C935-56D9-0C69BA18ADCE}"/>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p>
          <a:p>
            <a:r>
              <a:rPr lang="de-DE" sz="1400" noProof="0" dirty="0"/>
              <a:t>30er bis 50er Jahre</a:t>
            </a:r>
          </a:p>
          <a:p>
            <a:endParaRPr lang="de-DE" sz="1400" noProof="0" dirty="0"/>
          </a:p>
          <a:p>
            <a:r>
              <a:rPr lang="de-DE" sz="1400" i="1" noProof="0" dirty="0"/>
              <a:t>Was klagen die Patienten anfangs?</a:t>
            </a:r>
          </a:p>
          <a:p>
            <a:r>
              <a:rPr lang="de-DE" sz="1400" noProof="0" dirty="0"/>
              <a:t>Nicht viel – vielleicht eine leichte Unschärfe oder Metamorphopsie</a:t>
            </a:r>
          </a:p>
          <a:p>
            <a:endParaRPr lang="de-DE" sz="1400" noProof="0" dirty="0"/>
          </a:p>
          <a:p>
            <a:r>
              <a:rPr lang="de-DE" sz="1400" i="1" noProof="0" dirty="0"/>
              <a:t>Was zeigt die </a:t>
            </a:r>
            <a:r>
              <a:rPr lang="de-DE" sz="1400" i="1" dirty="0" err="1"/>
              <a:t>Funduskopie</a:t>
            </a:r>
            <a:r>
              <a:rPr lang="de-DE" sz="1400" i="1" noProof="0" dirty="0"/>
              <a:t>?</a:t>
            </a:r>
            <a:endParaRPr lang="de-DE" sz="1400" i="1" noProof="0" dirty="0">
              <a:solidFill>
                <a:schemeClr val="accent5">
                  <a:lumMod val="75000"/>
                </a:schemeClr>
              </a:solidFill>
            </a:endParaRPr>
          </a:p>
          <a:p>
            <a:r>
              <a:rPr lang="de-DE" sz="1400" noProof="0" dirty="0">
                <a:solidFill>
                  <a:schemeClr val="accent5">
                    <a:lumMod val="75000"/>
                  </a:schemeClr>
                </a:solidFill>
              </a:rPr>
              <a:t>Bilaterale vitelliforme (d. h. </a:t>
            </a:r>
            <a:r>
              <a:rPr lang="de-DE" sz="1400" i="1" noProof="0" dirty="0">
                <a:solidFill>
                  <a:schemeClr val="accent5">
                    <a:lumMod val="75000"/>
                  </a:schemeClr>
                </a:solidFill>
              </a:rPr>
              <a:t>eigelbähnliche</a:t>
            </a:r>
            <a:r>
              <a:rPr lang="de-DE" sz="1400" noProof="0" dirty="0">
                <a:solidFill>
                  <a:schemeClr val="accent5">
                    <a:lumMod val="75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36E44FC2-605B-53E0-A341-FA2F1750FB11}"/>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C327BBE7-902C-C6C0-21C4-4421181E1D35}"/>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1495FF1B-E601-F4D1-4E4F-0B3B9E27CA25}"/>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1448334441"/>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1CDE0F-A8E5-9155-BC70-3865D848995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07BF2EC-4D26-3D38-2D1F-A999A0FAF82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33</a:t>
            </a:fld>
            <a:endParaRPr lang="de-DE" noProof="0" dirty="0"/>
          </a:p>
        </p:txBody>
      </p:sp>
      <p:sp>
        <p:nvSpPr>
          <p:cNvPr id="2" name="TextBox 1">
            <a:extLst>
              <a:ext uri="{FF2B5EF4-FFF2-40B4-BE49-F238E27FC236}">
                <a16:creationId xmlns:a16="http://schemas.microsoft.com/office/drawing/2014/main" id="{FE63CD13-9850-D76F-0500-75931F18CBE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6AC9A0C7-5971-847A-7002-E50915077F60}"/>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3E1CD53C-69B0-2A57-4260-8F4EB5C27E5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635F4D2C-64D9-FB95-F95F-3F5C12C19503}"/>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79FD0802-6CC3-0DEF-244A-4D965441DD2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7C91EBFA-AE7F-5D39-0A22-A91BEE1E5B2E}"/>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4DC1A36B-37E3-91D2-1AD2-CC6CAE3CEE42}"/>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EDE9BB74-554B-ABAE-89D0-02F289DDF814}"/>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41BAC24F-558E-A055-DA6B-545EA6D5D234}"/>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4343F9F3-A3DD-F793-0277-9E767C50D925}"/>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81229776-4892-D80C-8301-29667FEFF1BC}"/>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888B5237-036F-F082-3742-590C2AE21C65}"/>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525F8D72-AE14-16E0-FE92-E3DD9C8D5DAB}"/>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solidFill>
                  <a:schemeClr val="bg1">
                    <a:lumMod val="75000"/>
                  </a:schemeClr>
                </a:solidFill>
                <a:effectLst/>
                <a:latin typeface="Arial" panose="020B0604020202020204" pitchFamily="34" charset="0"/>
              </a:rPr>
              <a:t>--Groß</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sp>
        <p:nvSpPr>
          <p:cNvPr id="6" name="Rectangle 19">
            <a:extLst>
              <a:ext uri="{FF2B5EF4-FFF2-40B4-BE49-F238E27FC236}">
                <a16:creationId xmlns:a16="http://schemas.microsoft.com/office/drawing/2014/main" id="{004D82EF-C625-E43A-1DDD-8FF31A21A2F1}"/>
              </a:ext>
            </a:extLst>
          </p:cNvPr>
          <p:cNvSpPr/>
          <p:nvPr/>
        </p:nvSpPr>
        <p:spPr>
          <a:xfrm>
            <a:off x="1431797" y="4660196"/>
            <a:ext cx="647701" cy="205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grpSp>
        <p:nvGrpSpPr>
          <p:cNvPr id="7" name="Gruppieren 6">
            <a:extLst>
              <a:ext uri="{FF2B5EF4-FFF2-40B4-BE49-F238E27FC236}">
                <a16:creationId xmlns:a16="http://schemas.microsoft.com/office/drawing/2014/main" id="{60EEC7B7-36AF-0757-0725-B63199E27491}"/>
              </a:ext>
            </a:extLst>
          </p:cNvPr>
          <p:cNvGrpSpPr/>
          <p:nvPr/>
        </p:nvGrpSpPr>
        <p:grpSpPr>
          <a:xfrm>
            <a:off x="6956040" y="2062038"/>
            <a:ext cx="1121162" cy="533400"/>
            <a:chOff x="6956040" y="2062038"/>
            <a:chExt cx="1121162" cy="533400"/>
          </a:xfrm>
        </p:grpSpPr>
        <p:sp>
          <p:nvSpPr>
            <p:cNvPr id="8" name="Oval 2">
              <a:extLst>
                <a:ext uri="{FF2B5EF4-FFF2-40B4-BE49-F238E27FC236}">
                  <a16:creationId xmlns:a16="http://schemas.microsoft.com/office/drawing/2014/main" id="{7B78F0FF-9124-C7DD-F0C1-AB52A42EB685}"/>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9" name="Textfeld 8">
              <a:extLst>
                <a:ext uri="{FF2B5EF4-FFF2-40B4-BE49-F238E27FC236}">
                  <a16:creationId xmlns:a16="http://schemas.microsoft.com/office/drawing/2014/main" id="{2EAE9038-9C3E-CECD-52CB-B143DB70331B}"/>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4256663254"/>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B89977-2763-E2C9-98DF-8898FD34612C}"/>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67D42ABE-ECE3-346F-DA03-FE2F7519130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FA0DDCE-0DB8-772E-FC89-9E629D432D33}"/>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330</a:t>
            </a:fld>
            <a:endParaRPr lang="de-DE" noProof="0" dirty="0"/>
          </a:p>
        </p:txBody>
      </p:sp>
      <p:sp>
        <p:nvSpPr>
          <p:cNvPr id="5" name="TextBox 4">
            <a:extLst>
              <a:ext uri="{FF2B5EF4-FFF2-40B4-BE49-F238E27FC236}">
                <a16:creationId xmlns:a16="http://schemas.microsoft.com/office/drawing/2014/main" id="{294265E9-90E0-6C96-573C-5AE058B5DF6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9C2DBACC-9500-7EB3-8E3D-CF135E8E63F0}"/>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9A762225-129E-90C6-452E-FA70656CE6BF}"/>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0CE34C89-FF53-5EFE-E43F-297DD1CBD515}"/>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p>
          <a:p>
            <a:r>
              <a:rPr lang="de-DE" sz="1400" noProof="0" dirty="0"/>
              <a:t>30er bis 50er Jahre</a:t>
            </a:r>
          </a:p>
          <a:p>
            <a:endParaRPr lang="de-DE" sz="1400" noProof="0" dirty="0"/>
          </a:p>
          <a:p>
            <a:r>
              <a:rPr lang="de-DE" sz="1400" i="1" noProof="0" dirty="0"/>
              <a:t>Was klagen die Patienten anfangs?</a:t>
            </a:r>
          </a:p>
          <a:p>
            <a:r>
              <a:rPr lang="de-DE" sz="1400" noProof="0" dirty="0"/>
              <a:t>Nicht viel – vielleicht eine leichte Unschärfe oder Metamorphopsie</a:t>
            </a:r>
          </a:p>
          <a:p>
            <a:endParaRPr lang="de-DE" sz="1400" noProof="0" dirty="0"/>
          </a:p>
          <a:p>
            <a:r>
              <a:rPr lang="de-DE" sz="1400" i="1" noProof="0" dirty="0"/>
              <a:t>Was zeigt die </a:t>
            </a:r>
            <a:r>
              <a:rPr lang="de-DE" sz="1400" i="1" dirty="0" err="1"/>
              <a:t>Funduskopie</a:t>
            </a:r>
            <a:r>
              <a:rPr lang="de-DE" sz="1400" i="1" noProof="0" dirty="0"/>
              <a:t>?</a:t>
            </a:r>
          </a:p>
          <a:p>
            <a:r>
              <a:rPr lang="de-DE" sz="1400" noProof="0" dirty="0"/>
              <a:t>Bilaterale vitelliforme (d. h. </a:t>
            </a:r>
            <a:r>
              <a:rPr lang="de-DE" sz="1400" i="1" noProof="0" dirty="0"/>
              <a:t>eigelbähnliche</a:t>
            </a:r>
            <a:r>
              <a:rPr lang="de-DE" sz="1400" noProof="0" dirty="0"/>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33441BE4-B727-5B99-C6E0-93D56A39F842}"/>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EBDE36F1-8083-7529-4003-35B39AAB00A2}"/>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2FC8BBB8-8357-112F-589D-0B465BCC233A}"/>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
        <p:nvSpPr>
          <p:cNvPr id="8" name="Rectangle 1">
            <a:extLst>
              <a:ext uri="{FF2B5EF4-FFF2-40B4-BE49-F238E27FC236}">
                <a16:creationId xmlns:a16="http://schemas.microsoft.com/office/drawing/2014/main" id="{53B57CE1-7D1A-F09C-0804-2A5D091D7315}"/>
              </a:ext>
            </a:extLst>
          </p:cNvPr>
          <p:cNvSpPr/>
          <p:nvPr/>
        </p:nvSpPr>
        <p:spPr>
          <a:xfrm>
            <a:off x="3962400" y="3048000"/>
            <a:ext cx="1143000" cy="2087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endParaRPr>
          </a:p>
        </p:txBody>
      </p:sp>
    </p:spTree>
    <p:extLst>
      <p:ext uri="{BB962C8B-B14F-4D97-AF65-F5344CB8AC3E}">
        <p14:creationId xmlns:p14="http://schemas.microsoft.com/office/powerpoint/2010/main" val="3602533421"/>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49ED94-7327-AAAB-B558-7F20E498B3C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2E37876A-938D-182F-BF04-11D86B6EC1E1}"/>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EC08CBDB-F7EE-57BA-D084-BB14B9A000C0}"/>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331</a:t>
            </a:fld>
            <a:endParaRPr lang="de-DE" noProof="0" dirty="0"/>
          </a:p>
        </p:txBody>
      </p:sp>
      <p:sp>
        <p:nvSpPr>
          <p:cNvPr id="5" name="TextBox 4">
            <a:extLst>
              <a:ext uri="{FF2B5EF4-FFF2-40B4-BE49-F238E27FC236}">
                <a16:creationId xmlns:a16="http://schemas.microsoft.com/office/drawing/2014/main" id="{A0A83F40-7B4E-AF9D-0B3F-DCAC3F7C96E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B10AEDE1-71D4-0A38-FEE8-84925D8686DC}"/>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8110F4FD-8EE3-B85B-B8B4-6EF2CE465F31}"/>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C52CF62F-2F52-543C-9EC2-E1D891286527}"/>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p>
          <a:p>
            <a:r>
              <a:rPr lang="de-DE" sz="1400" noProof="0" dirty="0"/>
              <a:t>30er bis 50er Jahre</a:t>
            </a:r>
          </a:p>
          <a:p>
            <a:endParaRPr lang="de-DE" sz="1400" noProof="0" dirty="0"/>
          </a:p>
          <a:p>
            <a:r>
              <a:rPr lang="de-DE" sz="1400" i="1" noProof="0" dirty="0"/>
              <a:t>Was klagen die Patienten anfangs?</a:t>
            </a:r>
          </a:p>
          <a:p>
            <a:r>
              <a:rPr lang="de-DE" sz="1400" noProof="0" dirty="0"/>
              <a:t>Nicht viel – vielleicht eine leichte Unschärfe oder Metamorphopsie</a:t>
            </a:r>
          </a:p>
          <a:p>
            <a:endParaRPr lang="de-DE" sz="1400" noProof="0" dirty="0"/>
          </a:p>
          <a:p>
            <a:r>
              <a:rPr lang="de-DE" sz="1400" i="1" noProof="0" dirty="0"/>
              <a:t>Was zeigt die </a:t>
            </a:r>
            <a:r>
              <a:rPr lang="de-DE" sz="1400" i="1" dirty="0" err="1"/>
              <a:t>Funduskopie</a:t>
            </a:r>
            <a:r>
              <a:rPr lang="de-DE" sz="1400" i="1" noProof="0" dirty="0"/>
              <a:t>?</a:t>
            </a:r>
          </a:p>
          <a:p>
            <a:r>
              <a:rPr lang="de-DE" sz="1400" noProof="0" dirty="0"/>
              <a:t>Bilaterale vitelliforme (d. h. </a:t>
            </a:r>
            <a:r>
              <a:rPr lang="de-DE" sz="1400" i="1" noProof="0" dirty="0"/>
              <a:t>eigelbähnliche</a:t>
            </a:r>
            <a:r>
              <a:rPr lang="de-DE" sz="1400" noProof="0" dirty="0"/>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B1E791BE-602B-A05C-42A5-4D6C2F035FAC}"/>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0E3C866C-5E5F-A425-3419-6DF596DCA3C9}"/>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5">
            <a:extLst>
              <a:ext uri="{FF2B5EF4-FFF2-40B4-BE49-F238E27FC236}">
                <a16:creationId xmlns:a16="http://schemas.microsoft.com/office/drawing/2014/main" id="{6D13AA68-8047-12CF-90A1-EB2EAB367516}"/>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3078249092"/>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96FA05-151C-16DF-1BC7-387EEBF284EB}"/>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1A732F59-0342-080D-D1DA-60CFC3139B7C}"/>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90D4E594-2B6B-971D-D922-B3F6B7794CC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332</a:t>
            </a:fld>
            <a:endParaRPr lang="de-DE" noProof="0" dirty="0"/>
          </a:p>
        </p:txBody>
      </p:sp>
      <p:sp>
        <p:nvSpPr>
          <p:cNvPr id="5" name="TextBox 4">
            <a:extLst>
              <a:ext uri="{FF2B5EF4-FFF2-40B4-BE49-F238E27FC236}">
                <a16:creationId xmlns:a16="http://schemas.microsoft.com/office/drawing/2014/main" id="{9D503E3C-C6F4-07EC-8A3E-149BC29572D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CF1F33CB-F2CE-EBF4-A627-B122EB0DABB5}"/>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CBF1331B-8256-EA6C-1F7B-B23759198DD9}"/>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34A72B9F-A386-7EF9-405B-679D8BFE0899}"/>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solidFill>
                  <a:schemeClr val="bg1">
                    <a:lumMod val="50000"/>
                  </a:schemeClr>
                </a:solidFill>
              </a:rPr>
              <a:t>In welchem Alter treten AVMD-Läsionen auf?</a:t>
            </a:r>
          </a:p>
          <a:p>
            <a:r>
              <a:rPr lang="de-DE" sz="1400" noProof="0" dirty="0">
                <a:solidFill>
                  <a:schemeClr val="bg1">
                    <a:lumMod val="50000"/>
                  </a:schemeClr>
                </a:solidFill>
              </a:rPr>
              <a:t>30er bis 50er Jahre</a:t>
            </a:r>
          </a:p>
          <a:p>
            <a:endParaRPr lang="de-DE" sz="1400" noProof="0" dirty="0">
              <a:solidFill>
                <a:schemeClr val="bg1">
                  <a:lumMod val="50000"/>
                </a:schemeClr>
              </a:solidFill>
            </a:endParaRPr>
          </a:p>
          <a:p>
            <a:r>
              <a:rPr lang="de-DE" sz="1400" i="1" noProof="0" dirty="0">
                <a:solidFill>
                  <a:schemeClr val="bg1">
                    <a:lumMod val="50000"/>
                  </a:schemeClr>
                </a:solidFill>
              </a:rPr>
              <a:t>Was klagen die Patienten anfangs?</a:t>
            </a:r>
          </a:p>
          <a:p>
            <a:r>
              <a:rPr lang="de-DE" sz="1400" noProof="0" dirty="0">
                <a:solidFill>
                  <a:schemeClr val="bg1">
                    <a:lumMod val="50000"/>
                  </a:schemeClr>
                </a:solidFill>
              </a:rPr>
              <a:t>Nicht viel – vielleicht eine leichte Unschärfe oder Metamorphopsie</a:t>
            </a:r>
          </a:p>
          <a:p>
            <a:endParaRPr lang="de-DE" sz="1400" noProof="0" dirty="0">
              <a:solidFill>
                <a:schemeClr val="bg1">
                  <a:lumMod val="50000"/>
                </a:schemeClr>
              </a:solidFill>
            </a:endParaRPr>
          </a:p>
          <a:p>
            <a:r>
              <a:rPr lang="de-DE" sz="1400" i="1" noProof="0" dirty="0">
                <a:solidFill>
                  <a:schemeClr val="bg1">
                    <a:lumMod val="50000"/>
                  </a:schemeClr>
                </a:solidFill>
              </a:rPr>
              <a:t>Was zeigt die </a:t>
            </a:r>
            <a:r>
              <a:rPr lang="de-DE" sz="1400" i="1" dirty="0" err="1">
                <a:solidFill>
                  <a:schemeClr val="bg1">
                    <a:lumMod val="50000"/>
                  </a:schemeClr>
                </a:solidFill>
              </a:rPr>
              <a:t>Funduskopie</a:t>
            </a:r>
            <a:r>
              <a:rPr lang="de-DE" sz="1400" i="1" noProof="0" dirty="0">
                <a:solidFill>
                  <a:schemeClr val="bg1">
                    <a:lumMod val="50000"/>
                  </a:schemeClr>
                </a:solidFill>
              </a:rPr>
              <a:t>?</a:t>
            </a:r>
          </a:p>
          <a:p>
            <a:r>
              <a:rPr lang="de-DE" sz="1400" noProof="0" dirty="0">
                <a:solidFill>
                  <a:schemeClr val="bg1">
                    <a:lumMod val="50000"/>
                  </a:schemeClr>
                </a:solidFill>
              </a:rPr>
              <a:t>Bilaterale vitelliforme (d. h. </a:t>
            </a:r>
            <a:r>
              <a:rPr lang="de-DE" sz="1400" b="1" i="1" noProof="0" dirty="0"/>
              <a:t>eigelbähnliche</a:t>
            </a:r>
            <a:r>
              <a:rPr lang="de-DE" sz="1400" noProof="0" dirty="0">
                <a:solidFill>
                  <a:schemeClr val="bg1">
                    <a:lumMod val="50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F99ADF9B-83B7-6785-66AA-BDCA073D5D0F}"/>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 name="Oval 1">
            <a:extLst>
              <a:ext uri="{FF2B5EF4-FFF2-40B4-BE49-F238E27FC236}">
                <a16:creationId xmlns:a16="http://schemas.microsoft.com/office/drawing/2014/main" id="{351EB5C8-8A3D-8308-513D-8F0B152CBB26}"/>
              </a:ext>
            </a:extLst>
          </p:cNvPr>
          <p:cNvSpPr/>
          <p:nvPr/>
        </p:nvSpPr>
        <p:spPr>
          <a:xfrm>
            <a:off x="3886200" y="2849442"/>
            <a:ext cx="1411356" cy="596491"/>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7" name="TextBox 14">
            <a:extLst>
              <a:ext uri="{FF2B5EF4-FFF2-40B4-BE49-F238E27FC236}">
                <a16:creationId xmlns:a16="http://schemas.microsoft.com/office/drawing/2014/main" id="{6BFFD573-D71E-E2EB-89BB-64F1D162ECCE}"/>
              </a:ext>
            </a:extLst>
          </p:cNvPr>
          <p:cNvSpPr txBox="1"/>
          <p:nvPr/>
        </p:nvSpPr>
        <p:spPr>
          <a:xfrm>
            <a:off x="3037672" y="1696219"/>
            <a:ext cx="4592656" cy="1102866"/>
          </a:xfrm>
          <a:prstGeom prst="rect">
            <a:avLst/>
          </a:prstGeom>
          <a:solidFill>
            <a:schemeClr val="accent6">
              <a:lumMod val="40000"/>
              <a:lumOff val="60000"/>
            </a:schemeClr>
          </a:solidFill>
        </p:spPr>
        <p:txBody>
          <a:bodyPr wrap="square" lIns="25400" tIns="12700" rIns="25400" bIns="12700" rtlCol="0">
            <a:spAutoFit/>
          </a:bodyPr>
          <a:lstStyle/>
          <a:p>
            <a:r>
              <a:rPr lang="de-DE" sz="1400" i="1" noProof="0" dirty="0">
                <a:solidFill>
                  <a:srgbClr val="0000FF"/>
                </a:solidFill>
              </a:rPr>
              <a:t>Da sie wie Eigelb aussehen, was können Sie über die vitelliformen Läsionen ableiten:</a:t>
            </a:r>
          </a:p>
          <a:p>
            <a:r>
              <a:rPr lang="de-DE" sz="1400" i="1" noProof="0" dirty="0">
                <a:solidFill>
                  <a:srgbClr val="0000FF"/>
                </a:solidFill>
              </a:rPr>
              <a:t>– Farbe? </a:t>
            </a:r>
            <a:r>
              <a:rPr lang="de-DE" sz="1400" b="1" noProof="0" dirty="0">
                <a:solidFill>
                  <a:srgbClr val="BCD2D2"/>
                </a:solidFill>
              </a:rPr>
              <a:t>Gelb(lich)</a:t>
            </a:r>
          </a:p>
          <a:p>
            <a:r>
              <a:rPr lang="de-DE" sz="1400" i="1" noProof="0" dirty="0">
                <a:solidFill>
                  <a:srgbClr val="BCD2D2"/>
                </a:solidFill>
              </a:rPr>
              <a:t>--Form? </a:t>
            </a:r>
            <a:r>
              <a:rPr lang="de-DE" sz="1400" noProof="0" dirty="0">
                <a:solidFill>
                  <a:srgbClr val="BCD2D2"/>
                </a:solidFill>
              </a:rPr>
              <a:t>Rund</a:t>
            </a:r>
          </a:p>
          <a:p>
            <a:r>
              <a:rPr lang="de-DE" sz="1400" i="1" noProof="0" dirty="0">
                <a:solidFill>
                  <a:srgbClr val="BCD2D2"/>
                </a:solidFill>
              </a:rPr>
              <a:t>--Kontur? </a:t>
            </a:r>
            <a:r>
              <a:rPr lang="de-DE" sz="1400" noProof="0" dirty="0">
                <a:solidFill>
                  <a:srgbClr val="BCD2D2"/>
                </a:solidFill>
              </a:rPr>
              <a:t>Gewölbt</a:t>
            </a:r>
          </a:p>
        </p:txBody>
      </p:sp>
      <p:cxnSp>
        <p:nvCxnSpPr>
          <p:cNvPr id="8" name="Straight Connector 2">
            <a:extLst>
              <a:ext uri="{FF2B5EF4-FFF2-40B4-BE49-F238E27FC236}">
                <a16:creationId xmlns:a16="http://schemas.microsoft.com/office/drawing/2014/main" id="{19A4A945-353F-3CD4-626D-9F22C6C40FF3}"/>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3390D925-6D34-1CF8-DDD8-9D2453C12132}"/>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4194671213"/>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768D40-0AE7-7FA5-C61B-F106BB0FBDF4}"/>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A00F2F7C-D0AA-86D1-C306-2257EF3B988E}"/>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72DCCB1D-AE78-9337-9F78-B93BD8BAB2B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333</a:t>
            </a:fld>
            <a:endParaRPr lang="de-DE" noProof="0" dirty="0"/>
          </a:p>
        </p:txBody>
      </p:sp>
      <p:sp>
        <p:nvSpPr>
          <p:cNvPr id="5" name="TextBox 4">
            <a:extLst>
              <a:ext uri="{FF2B5EF4-FFF2-40B4-BE49-F238E27FC236}">
                <a16:creationId xmlns:a16="http://schemas.microsoft.com/office/drawing/2014/main" id="{145C7305-CFEE-EF6C-A299-FA6CC4A5DC8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2DF5D208-D77E-8E42-BC64-D1D8A399FBA0}"/>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591C3422-21A9-EE41-DD54-ACDB7D8C49C9}"/>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47FE6C0F-C39F-9DA8-D01A-1DA7FBCA81E8}"/>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solidFill>
                  <a:schemeClr val="bg1">
                    <a:lumMod val="50000"/>
                  </a:schemeClr>
                </a:solidFill>
              </a:rPr>
              <a:t>In welchem Alter treten AVMD-Läsionen auf?</a:t>
            </a:r>
          </a:p>
          <a:p>
            <a:r>
              <a:rPr lang="de-DE" sz="1400" noProof="0" dirty="0">
                <a:solidFill>
                  <a:schemeClr val="bg1">
                    <a:lumMod val="50000"/>
                  </a:schemeClr>
                </a:solidFill>
              </a:rPr>
              <a:t>30er bis 50er Jahre</a:t>
            </a:r>
          </a:p>
          <a:p>
            <a:endParaRPr lang="de-DE" sz="1400" noProof="0" dirty="0">
              <a:solidFill>
                <a:schemeClr val="bg1">
                  <a:lumMod val="50000"/>
                </a:schemeClr>
              </a:solidFill>
            </a:endParaRPr>
          </a:p>
          <a:p>
            <a:r>
              <a:rPr lang="de-DE" sz="1400" i="1" noProof="0" dirty="0">
                <a:solidFill>
                  <a:schemeClr val="bg1">
                    <a:lumMod val="50000"/>
                  </a:schemeClr>
                </a:solidFill>
              </a:rPr>
              <a:t>Was klagen die Patienten anfangs?</a:t>
            </a:r>
          </a:p>
          <a:p>
            <a:r>
              <a:rPr lang="de-DE" sz="1400" noProof="0" dirty="0">
                <a:solidFill>
                  <a:schemeClr val="bg1">
                    <a:lumMod val="50000"/>
                  </a:schemeClr>
                </a:solidFill>
              </a:rPr>
              <a:t>Nicht viel – vielleicht eine leichte Unschärfe oder Metamorphopsie</a:t>
            </a:r>
          </a:p>
          <a:p>
            <a:endParaRPr lang="de-DE" sz="1400" noProof="0" dirty="0">
              <a:solidFill>
                <a:schemeClr val="bg1">
                  <a:lumMod val="50000"/>
                </a:schemeClr>
              </a:solidFill>
            </a:endParaRPr>
          </a:p>
          <a:p>
            <a:r>
              <a:rPr lang="de-DE" sz="1400" i="1" noProof="0" dirty="0">
                <a:solidFill>
                  <a:schemeClr val="bg1">
                    <a:lumMod val="50000"/>
                  </a:schemeClr>
                </a:solidFill>
              </a:rPr>
              <a:t>Was zeigt die </a:t>
            </a:r>
            <a:r>
              <a:rPr lang="de-DE" sz="1400" i="1" dirty="0" err="1">
                <a:solidFill>
                  <a:schemeClr val="bg1">
                    <a:lumMod val="50000"/>
                  </a:schemeClr>
                </a:solidFill>
              </a:rPr>
              <a:t>Funduskopie</a:t>
            </a:r>
            <a:r>
              <a:rPr lang="de-DE" sz="1400" i="1" noProof="0" dirty="0">
                <a:solidFill>
                  <a:schemeClr val="bg1">
                    <a:lumMod val="50000"/>
                  </a:schemeClr>
                </a:solidFill>
              </a:rPr>
              <a:t>?</a:t>
            </a:r>
          </a:p>
          <a:p>
            <a:r>
              <a:rPr lang="de-DE" sz="1400" noProof="0" dirty="0">
                <a:solidFill>
                  <a:schemeClr val="bg1">
                    <a:lumMod val="50000"/>
                  </a:schemeClr>
                </a:solidFill>
              </a:rPr>
              <a:t>Bilaterale vitelliforme (d. h. </a:t>
            </a:r>
            <a:r>
              <a:rPr lang="de-DE" sz="1400" b="1" i="1" noProof="0" dirty="0">
                <a:solidFill>
                  <a:srgbClr val="FFFF00"/>
                </a:solidFill>
              </a:rPr>
              <a:t>eigelbähnliche</a:t>
            </a:r>
            <a:r>
              <a:rPr lang="de-DE" sz="1400" noProof="0" dirty="0">
                <a:solidFill>
                  <a:schemeClr val="bg1">
                    <a:lumMod val="50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3337E2DC-924D-0C74-8C7C-055FE5405A30}"/>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 name="Oval 1">
            <a:extLst>
              <a:ext uri="{FF2B5EF4-FFF2-40B4-BE49-F238E27FC236}">
                <a16:creationId xmlns:a16="http://schemas.microsoft.com/office/drawing/2014/main" id="{0F263CAD-60DC-BBC4-DB96-DB3365AB6879}"/>
              </a:ext>
            </a:extLst>
          </p:cNvPr>
          <p:cNvSpPr/>
          <p:nvPr/>
        </p:nvSpPr>
        <p:spPr>
          <a:xfrm>
            <a:off x="3886200" y="2849442"/>
            <a:ext cx="1411356" cy="596491"/>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7" name="TextBox 14">
            <a:extLst>
              <a:ext uri="{FF2B5EF4-FFF2-40B4-BE49-F238E27FC236}">
                <a16:creationId xmlns:a16="http://schemas.microsoft.com/office/drawing/2014/main" id="{1D427958-A2CD-A8E5-BEBF-2D97F140E304}"/>
              </a:ext>
            </a:extLst>
          </p:cNvPr>
          <p:cNvSpPr txBox="1"/>
          <p:nvPr/>
        </p:nvSpPr>
        <p:spPr>
          <a:xfrm>
            <a:off x="3037672" y="1696219"/>
            <a:ext cx="4592656" cy="1102866"/>
          </a:xfrm>
          <a:prstGeom prst="rect">
            <a:avLst/>
          </a:prstGeom>
          <a:solidFill>
            <a:schemeClr val="accent6">
              <a:lumMod val="40000"/>
              <a:lumOff val="60000"/>
            </a:schemeClr>
          </a:solidFill>
        </p:spPr>
        <p:txBody>
          <a:bodyPr wrap="square" lIns="25400" tIns="12700" rIns="25400" bIns="12700" rtlCol="0">
            <a:spAutoFit/>
          </a:bodyPr>
          <a:lstStyle/>
          <a:p>
            <a:r>
              <a:rPr lang="de-DE" sz="1400" i="1" noProof="0" dirty="0">
                <a:solidFill>
                  <a:srgbClr val="0000FF"/>
                </a:solidFill>
              </a:rPr>
              <a:t>Da sie wie Eigelb aussehen, was können Sie über die vitelliformen Läsionen ableiten:</a:t>
            </a:r>
          </a:p>
          <a:p>
            <a:r>
              <a:rPr lang="de-DE" sz="1400" i="1" noProof="0" dirty="0">
                <a:solidFill>
                  <a:srgbClr val="0000FF"/>
                </a:solidFill>
              </a:rPr>
              <a:t>– Farbe? </a:t>
            </a:r>
            <a:r>
              <a:rPr lang="de-DE" sz="1400" b="1" noProof="0" dirty="0">
                <a:solidFill>
                  <a:srgbClr val="FFFF00"/>
                </a:solidFill>
              </a:rPr>
              <a:t>Gelb(lich)</a:t>
            </a:r>
          </a:p>
          <a:p>
            <a:r>
              <a:rPr lang="de-DE" sz="1400" i="1" noProof="0" dirty="0">
                <a:solidFill>
                  <a:srgbClr val="BCD2D2"/>
                </a:solidFill>
              </a:rPr>
              <a:t>--Form? </a:t>
            </a:r>
            <a:r>
              <a:rPr lang="de-DE" sz="1400" noProof="0" dirty="0">
                <a:solidFill>
                  <a:srgbClr val="BCD2D2"/>
                </a:solidFill>
              </a:rPr>
              <a:t>Rund</a:t>
            </a:r>
          </a:p>
          <a:p>
            <a:r>
              <a:rPr lang="de-DE" sz="1400" i="1" noProof="0" dirty="0">
                <a:solidFill>
                  <a:srgbClr val="BCD2D2"/>
                </a:solidFill>
              </a:rPr>
              <a:t>--Kontur? </a:t>
            </a:r>
            <a:r>
              <a:rPr lang="de-DE" sz="1400" noProof="0" dirty="0">
                <a:solidFill>
                  <a:srgbClr val="BCD2D2"/>
                </a:solidFill>
              </a:rPr>
              <a:t>Gewölbt</a:t>
            </a:r>
          </a:p>
        </p:txBody>
      </p:sp>
      <p:cxnSp>
        <p:nvCxnSpPr>
          <p:cNvPr id="8" name="Straight Connector 2">
            <a:extLst>
              <a:ext uri="{FF2B5EF4-FFF2-40B4-BE49-F238E27FC236}">
                <a16:creationId xmlns:a16="http://schemas.microsoft.com/office/drawing/2014/main" id="{6856A7AB-A1B3-C29D-182A-A88BAB6A79B9}"/>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F729F173-6A0C-36A2-8631-CADBFCA7F953}"/>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840488867"/>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D49A6C-54DC-ED50-AF40-A7872E2866D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DEB8BA2B-9A9D-49CB-3C9D-EA8E13792D25}"/>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B11D6F6A-936C-1E36-93AF-9D1F7361DCF3}"/>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334</a:t>
            </a:fld>
            <a:endParaRPr lang="de-DE" noProof="0" dirty="0"/>
          </a:p>
        </p:txBody>
      </p:sp>
      <p:sp>
        <p:nvSpPr>
          <p:cNvPr id="5" name="TextBox 4">
            <a:extLst>
              <a:ext uri="{FF2B5EF4-FFF2-40B4-BE49-F238E27FC236}">
                <a16:creationId xmlns:a16="http://schemas.microsoft.com/office/drawing/2014/main" id="{D929A447-7769-390A-518A-517CCB37CF2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D91BBCEE-4552-A1FD-074C-5E9554802100}"/>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8BFEB86C-6294-5CF8-BF77-36BACC313737}"/>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EB268712-8A80-7B19-7C61-18CEFD8A4E0E}"/>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solidFill>
                  <a:schemeClr val="bg1">
                    <a:lumMod val="50000"/>
                  </a:schemeClr>
                </a:solidFill>
              </a:rPr>
              <a:t>In welchem Alter treten AVMD-Läsionen auf?</a:t>
            </a:r>
          </a:p>
          <a:p>
            <a:r>
              <a:rPr lang="de-DE" sz="1400" noProof="0" dirty="0">
                <a:solidFill>
                  <a:schemeClr val="bg1">
                    <a:lumMod val="50000"/>
                  </a:schemeClr>
                </a:solidFill>
              </a:rPr>
              <a:t>30er bis 50er Jahre</a:t>
            </a:r>
          </a:p>
          <a:p>
            <a:endParaRPr lang="de-DE" sz="1400" noProof="0" dirty="0">
              <a:solidFill>
                <a:schemeClr val="bg1">
                  <a:lumMod val="50000"/>
                </a:schemeClr>
              </a:solidFill>
            </a:endParaRPr>
          </a:p>
          <a:p>
            <a:r>
              <a:rPr lang="de-DE" sz="1400" i="1" noProof="0" dirty="0">
                <a:solidFill>
                  <a:schemeClr val="bg1">
                    <a:lumMod val="50000"/>
                  </a:schemeClr>
                </a:solidFill>
              </a:rPr>
              <a:t>Was klagen die Patienten anfangs?</a:t>
            </a:r>
          </a:p>
          <a:p>
            <a:r>
              <a:rPr lang="de-DE" sz="1400" noProof="0" dirty="0">
                <a:solidFill>
                  <a:schemeClr val="bg1">
                    <a:lumMod val="50000"/>
                  </a:schemeClr>
                </a:solidFill>
              </a:rPr>
              <a:t>Nicht viel – vielleicht eine leichte Unschärfe oder Metamorphopsie</a:t>
            </a:r>
          </a:p>
          <a:p>
            <a:endParaRPr lang="de-DE" sz="1400" noProof="0" dirty="0">
              <a:solidFill>
                <a:schemeClr val="bg1">
                  <a:lumMod val="50000"/>
                </a:schemeClr>
              </a:solidFill>
            </a:endParaRPr>
          </a:p>
          <a:p>
            <a:r>
              <a:rPr lang="de-DE" sz="1400" i="1" noProof="0" dirty="0">
                <a:solidFill>
                  <a:schemeClr val="bg1">
                    <a:lumMod val="50000"/>
                  </a:schemeClr>
                </a:solidFill>
              </a:rPr>
              <a:t>Was zeigt die </a:t>
            </a:r>
            <a:r>
              <a:rPr lang="de-DE" sz="1400" i="1" dirty="0" err="1">
                <a:solidFill>
                  <a:schemeClr val="bg1">
                    <a:lumMod val="50000"/>
                  </a:schemeClr>
                </a:solidFill>
              </a:rPr>
              <a:t>Funduskopie</a:t>
            </a:r>
            <a:r>
              <a:rPr lang="de-DE" sz="1400" i="1" noProof="0" dirty="0">
                <a:solidFill>
                  <a:schemeClr val="bg1">
                    <a:lumMod val="50000"/>
                  </a:schemeClr>
                </a:solidFill>
              </a:rPr>
              <a:t>?</a:t>
            </a:r>
          </a:p>
          <a:p>
            <a:r>
              <a:rPr lang="de-DE" sz="1400" noProof="0" dirty="0">
                <a:solidFill>
                  <a:schemeClr val="bg1">
                    <a:lumMod val="50000"/>
                  </a:schemeClr>
                </a:solidFill>
              </a:rPr>
              <a:t>Bilaterale vitelliforme (d. h. </a:t>
            </a:r>
            <a:r>
              <a:rPr lang="de-DE" sz="1400" b="1" i="1" noProof="0" dirty="0">
                <a:solidFill>
                  <a:srgbClr val="FFFF00"/>
                </a:solidFill>
              </a:rPr>
              <a:t>eigelbähnliche</a:t>
            </a:r>
            <a:r>
              <a:rPr lang="de-DE" sz="1400" noProof="0" dirty="0">
                <a:solidFill>
                  <a:schemeClr val="bg1">
                    <a:lumMod val="50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AD5D7A48-306C-DE57-A3FF-0692A6712740}"/>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 name="Oval 1">
            <a:extLst>
              <a:ext uri="{FF2B5EF4-FFF2-40B4-BE49-F238E27FC236}">
                <a16:creationId xmlns:a16="http://schemas.microsoft.com/office/drawing/2014/main" id="{E1B600B3-CC60-8203-BED3-4C4DE04C5FF5}"/>
              </a:ext>
            </a:extLst>
          </p:cNvPr>
          <p:cNvSpPr/>
          <p:nvPr/>
        </p:nvSpPr>
        <p:spPr>
          <a:xfrm>
            <a:off x="3886200" y="2849442"/>
            <a:ext cx="1411356" cy="596491"/>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7" name="TextBox 14">
            <a:extLst>
              <a:ext uri="{FF2B5EF4-FFF2-40B4-BE49-F238E27FC236}">
                <a16:creationId xmlns:a16="http://schemas.microsoft.com/office/drawing/2014/main" id="{C651C1FA-7D6B-BFBF-4E5B-4D424B369997}"/>
              </a:ext>
            </a:extLst>
          </p:cNvPr>
          <p:cNvSpPr txBox="1"/>
          <p:nvPr/>
        </p:nvSpPr>
        <p:spPr>
          <a:xfrm>
            <a:off x="3037672" y="1696219"/>
            <a:ext cx="4592656" cy="1102866"/>
          </a:xfrm>
          <a:prstGeom prst="rect">
            <a:avLst/>
          </a:prstGeom>
          <a:solidFill>
            <a:schemeClr val="accent6">
              <a:lumMod val="40000"/>
              <a:lumOff val="60000"/>
            </a:schemeClr>
          </a:solidFill>
        </p:spPr>
        <p:txBody>
          <a:bodyPr wrap="square" lIns="25400" tIns="12700" rIns="25400" bIns="12700" rtlCol="0">
            <a:spAutoFit/>
          </a:bodyPr>
          <a:lstStyle/>
          <a:p>
            <a:r>
              <a:rPr lang="de-DE" sz="1400" i="1" noProof="0" dirty="0">
                <a:solidFill>
                  <a:srgbClr val="0000FF"/>
                </a:solidFill>
              </a:rPr>
              <a:t>Da sie wie Eigelb aussehen, was können Sie über die vitelliformen Läsionen ableiten:</a:t>
            </a:r>
          </a:p>
          <a:p>
            <a:r>
              <a:rPr lang="de-DE" sz="1400" i="1" noProof="0" dirty="0">
                <a:solidFill>
                  <a:srgbClr val="0000FF"/>
                </a:solidFill>
              </a:rPr>
              <a:t>– Farbe? </a:t>
            </a:r>
            <a:r>
              <a:rPr lang="de-DE" sz="1400" b="1" noProof="0" dirty="0">
                <a:solidFill>
                  <a:srgbClr val="FFFF00"/>
                </a:solidFill>
              </a:rPr>
              <a:t>Gelb(lich)</a:t>
            </a:r>
          </a:p>
          <a:p>
            <a:r>
              <a:rPr lang="de-DE" sz="1400" i="1" noProof="0" dirty="0">
                <a:solidFill>
                  <a:srgbClr val="0000FF"/>
                </a:solidFill>
              </a:rPr>
              <a:t>--Form? </a:t>
            </a:r>
            <a:r>
              <a:rPr lang="de-DE" sz="1400" noProof="0" dirty="0">
                <a:solidFill>
                  <a:srgbClr val="BCD2D2"/>
                </a:solidFill>
              </a:rPr>
              <a:t>Rund</a:t>
            </a:r>
          </a:p>
          <a:p>
            <a:r>
              <a:rPr lang="de-DE" sz="1400" i="1" noProof="0" dirty="0">
                <a:solidFill>
                  <a:srgbClr val="BCD2D2"/>
                </a:solidFill>
              </a:rPr>
              <a:t>--Kontur? </a:t>
            </a:r>
            <a:r>
              <a:rPr lang="de-DE" sz="1400" noProof="0" dirty="0">
                <a:solidFill>
                  <a:srgbClr val="BCD2D2"/>
                </a:solidFill>
              </a:rPr>
              <a:t>Gewölbt</a:t>
            </a:r>
          </a:p>
        </p:txBody>
      </p:sp>
      <p:cxnSp>
        <p:nvCxnSpPr>
          <p:cNvPr id="8" name="Straight Connector 2">
            <a:extLst>
              <a:ext uri="{FF2B5EF4-FFF2-40B4-BE49-F238E27FC236}">
                <a16:creationId xmlns:a16="http://schemas.microsoft.com/office/drawing/2014/main" id="{53FF949D-5E69-CE8C-060D-5ADA2BFEB2BC}"/>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96160D1F-5CD8-3F29-3F3A-13BD4152A889}"/>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640515128"/>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9F508F-47D5-0AFA-8AD0-2A7715185F59}"/>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3A8E8EC2-EB4D-EA20-DFD5-975002533909}"/>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0C5F7E82-107B-F49C-D6E2-E0657A3A21C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335</a:t>
            </a:fld>
            <a:endParaRPr lang="de-DE" noProof="0" dirty="0"/>
          </a:p>
        </p:txBody>
      </p:sp>
      <p:sp>
        <p:nvSpPr>
          <p:cNvPr id="5" name="TextBox 4">
            <a:extLst>
              <a:ext uri="{FF2B5EF4-FFF2-40B4-BE49-F238E27FC236}">
                <a16:creationId xmlns:a16="http://schemas.microsoft.com/office/drawing/2014/main" id="{2578A766-7018-7690-440E-8B6C6818A8B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3694360F-6F35-7F6B-849E-CD226A00996F}"/>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AE13E5DF-B620-25D2-6641-C0FBDC4B809E}"/>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DA90A57F-9455-FFF2-1EB8-6775B85B17F3}"/>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solidFill>
                  <a:schemeClr val="bg1">
                    <a:lumMod val="50000"/>
                  </a:schemeClr>
                </a:solidFill>
              </a:rPr>
              <a:t>In welchem Alter treten AVMD-Läsionen auf?</a:t>
            </a:r>
          </a:p>
          <a:p>
            <a:r>
              <a:rPr lang="de-DE" sz="1400" noProof="0" dirty="0">
                <a:solidFill>
                  <a:schemeClr val="bg1">
                    <a:lumMod val="50000"/>
                  </a:schemeClr>
                </a:solidFill>
              </a:rPr>
              <a:t>30er bis 50er Jahre</a:t>
            </a:r>
          </a:p>
          <a:p>
            <a:endParaRPr lang="de-DE" sz="1400" noProof="0" dirty="0">
              <a:solidFill>
                <a:schemeClr val="bg1">
                  <a:lumMod val="50000"/>
                </a:schemeClr>
              </a:solidFill>
            </a:endParaRPr>
          </a:p>
          <a:p>
            <a:r>
              <a:rPr lang="de-DE" sz="1400" i="1" noProof="0" dirty="0">
                <a:solidFill>
                  <a:schemeClr val="bg1">
                    <a:lumMod val="50000"/>
                  </a:schemeClr>
                </a:solidFill>
              </a:rPr>
              <a:t>Was klagen die Patienten anfangs?</a:t>
            </a:r>
          </a:p>
          <a:p>
            <a:r>
              <a:rPr lang="de-DE" sz="1400" noProof="0" dirty="0">
                <a:solidFill>
                  <a:schemeClr val="bg1">
                    <a:lumMod val="50000"/>
                  </a:schemeClr>
                </a:solidFill>
              </a:rPr>
              <a:t>Nicht viel – vielleicht eine leichte Unschärfe oder Metamorphopsie</a:t>
            </a:r>
          </a:p>
          <a:p>
            <a:endParaRPr lang="de-DE" sz="1400" noProof="0" dirty="0">
              <a:solidFill>
                <a:schemeClr val="bg1">
                  <a:lumMod val="50000"/>
                </a:schemeClr>
              </a:solidFill>
            </a:endParaRPr>
          </a:p>
          <a:p>
            <a:r>
              <a:rPr lang="de-DE" sz="1400" i="1" noProof="0" dirty="0">
                <a:solidFill>
                  <a:schemeClr val="bg1">
                    <a:lumMod val="50000"/>
                  </a:schemeClr>
                </a:solidFill>
              </a:rPr>
              <a:t>Was zeigt die </a:t>
            </a:r>
            <a:r>
              <a:rPr lang="de-DE" sz="1400" i="1" dirty="0" err="1">
                <a:solidFill>
                  <a:schemeClr val="bg1">
                    <a:lumMod val="50000"/>
                  </a:schemeClr>
                </a:solidFill>
              </a:rPr>
              <a:t>Funduskopie</a:t>
            </a:r>
            <a:r>
              <a:rPr lang="de-DE" sz="1400" i="1" noProof="0" dirty="0">
                <a:solidFill>
                  <a:schemeClr val="bg1">
                    <a:lumMod val="50000"/>
                  </a:schemeClr>
                </a:solidFill>
              </a:rPr>
              <a:t>?</a:t>
            </a:r>
          </a:p>
          <a:p>
            <a:r>
              <a:rPr lang="de-DE" sz="1400" noProof="0" dirty="0">
                <a:solidFill>
                  <a:schemeClr val="bg1">
                    <a:lumMod val="50000"/>
                  </a:schemeClr>
                </a:solidFill>
              </a:rPr>
              <a:t>Bilaterale vitelliforme (d. h. </a:t>
            </a:r>
            <a:r>
              <a:rPr lang="de-DE" sz="1400" b="1" i="1" noProof="0" dirty="0">
                <a:solidFill>
                  <a:srgbClr val="FFFF00"/>
                </a:solidFill>
              </a:rPr>
              <a:t>eigelbähnliche</a:t>
            </a:r>
            <a:r>
              <a:rPr lang="de-DE" sz="1400" noProof="0" dirty="0">
                <a:solidFill>
                  <a:schemeClr val="bg1">
                    <a:lumMod val="50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454A892C-CBF8-2B61-B01B-FCE58D33DE79}"/>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 name="Oval 1">
            <a:extLst>
              <a:ext uri="{FF2B5EF4-FFF2-40B4-BE49-F238E27FC236}">
                <a16:creationId xmlns:a16="http://schemas.microsoft.com/office/drawing/2014/main" id="{C653520A-7EE8-5B39-6ECD-3D1F9F38A965}"/>
              </a:ext>
            </a:extLst>
          </p:cNvPr>
          <p:cNvSpPr/>
          <p:nvPr/>
        </p:nvSpPr>
        <p:spPr>
          <a:xfrm>
            <a:off x="3886200" y="2849442"/>
            <a:ext cx="1411356" cy="596491"/>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7" name="TextBox 14">
            <a:extLst>
              <a:ext uri="{FF2B5EF4-FFF2-40B4-BE49-F238E27FC236}">
                <a16:creationId xmlns:a16="http://schemas.microsoft.com/office/drawing/2014/main" id="{70A77720-14FD-EABA-1D48-173383743BDB}"/>
              </a:ext>
            </a:extLst>
          </p:cNvPr>
          <p:cNvSpPr txBox="1"/>
          <p:nvPr/>
        </p:nvSpPr>
        <p:spPr>
          <a:xfrm>
            <a:off x="3037672" y="1696219"/>
            <a:ext cx="4592656" cy="1102866"/>
          </a:xfrm>
          <a:prstGeom prst="rect">
            <a:avLst/>
          </a:prstGeom>
          <a:solidFill>
            <a:schemeClr val="accent6">
              <a:lumMod val="40000"/>
              <a:lumOff val="60000"/>
            </a:schemeClr>
          </a:solidFill>
        </p:spPr>
        <p:txBody>
          <a:bodyPr wrap="square" lIns="25400" tIns="12700" rIns="25400" bIns="12700" rtlCol="0">
            <a:spAutoFit/>
          </a:bodyPr>
          <a:lstStyle/>
          <a:p>
            <a:r>
              <a:rPr lang="de-DE" sz="1400" i="1" noProof="0" dirty="0">
                <a:solidFill>
                  <a:srgbClr val="0000FF"/>
                </a:solidFill>
              </a:rPr>
              <a:t>Da sie wie Eigelb aussehen, was können Sie über die vitelliformen Läsionen ableiten:</a:t>
            </a:r>
          </a:p>
          <a:p>
            <a:r>
              <a:rPr lang="de-DE" sz="1400" i="1" noProof="0" dirty="0">
                <a:solidFill>
                  <a:srgbClr val="0000FF"/>
                </a:solidFill>
              </a:rPr>
              <a:t>– Farbe? </a:t>
            </a:r>
            <a:r>
              <a:rPr lang="de-DE" sz="1400" b="1" noProof="0" dirty="0">
                <a:solidFill>
                  <a:srgbClr val="FFFF00"/>
                </a:solidFill>
              </a:rPr>
              <a:t>Gelb(lich)</a:t>
            </a:r>
          </a:p>
          <a:p>
            <a:r>
              <a:rPr lang="de-DE" sz="1400" i="1" noProof="0" dirty="0">
                <a:solidFill>
                  <a:srgbClr val="0000FF"/>
                </a:solidFill>
              </a:rPr>
              <a:t>--Form? </a:t>
            </a:r>
            <a:r>
              <a:rPr lang="de-DE" sz="1400" noProof="0" dirty="0">
                <a:solidFill>
                  <a:srgbClr val="0000FF"/>
                </a:solidFill>
              </a:rPr>
              <a:t>Rund</a:t>
            </a:r>
          </a:p>
          <a:p>
            <a:r>
              <a:rPr lang="de-DE" sz="1400" i="1" noProof="0" dirty="0">
                <a:solidFill>
                  <a:srgbClr val="BCD2D2"/>
                </a:solidFill>
              </a:rPr>
              <a:t>--Kontur? </a:t>
            </a:r>
            <a:r>
              <a:rPr lang="de-DE" sz="1400" noProof="0" dirty="0">
                <a:solidFill>
                  <a:srgbClr val="BCD2D2"/>
                </a:solidFill>
              </a:rPr>
              <a:t>Gewölbt</a:t>
            </a:r>
          </a:p>
        </p:txBody>
      </p:sp>
      <p:cxnSp>
        <p:nvCxnSpPr>
          <p:cNvPr id="8" name="Straight Connector 2">
            <a:extLst>
              <a:ext uri="{FF2B5EF4-FFF2-40B4-BE49-F238E27FC236}">
                <a16:creationId xmlns:a16="http://schemas.microsoft.com/office/drawing/2014/main" id="{2AEC4FE3-A418-E865-9FAA-4C684DA21654}"/>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1FA3C06C-9BBD-E927-0FA7-DCCD5BF4F27F}"/>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698767697"/>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D43B6C5-8528-46A6-A830-2D2835C30316}"/>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336</a:t>
            </a:fld>
            <a:endParaRPr lang="de-DE" noProof="0" dirty="0"/>
          </a:p>
        </p:txBody>
      </p:sp>
      <p:pic>
        <p:nvPicPr>
          <p:cNvPr id="1026" name="Picture 2">
            <a:extLst>
              <a:ext uri="{FF2B5EF4-FFF2-40B4-BE49-F238E27FC236}">
                <a16:creationId xmlns:a16="http://schemas.microsoft.com/office/drawing/2014/main" id="{247AA7D7-3968-4274-B462-E47DCB8B693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7200" y="1394460"/>
            <a:ext cx="3962400" cy="3803904"/>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D5F317EF-D538-4603-AE84-7413D15E9BBF}"/>
              </a:ext>
            </a:extLst>
          </p:cNvPr>
          <p:cNvSpPr txBox="1"/>
          <p:nvPr/>
        </p:nvSpPr>
        <p:spPr>
          <a:xfrm>
            <a:off x="2494131" y="5463540"/>
            <a:ext cx="4155738" cy="302647"/>
          </a:xfrm>
          <a:prstGeom prst="rect">
            <a:avLst/>
          </a:prstGeom>
          <a:noFill/>
        </p:spPr>
        <p:txBody>
          <a:bodyPr wrap="square" lIns="25400" tIns="12700" rIns="25400" bIns="12700" rtlCol="0">
            <a:spAutoFit/>
          </a:bodyPr>
          <a:lstStyle/>
          <a:p>
            <a:pPr algn="ctr"/>
            <a:r>
              <a:rPr lang="de-DE" b="0" i="0" noProof="0" dirty="0">
                <a:effectLst/>
                <a:latin typeface="+mn-lt"/>
              </a:rPr>
              <a:t> Typische runde, gelbe Läsion bei </a:t>
            </a:r>
            <a:r>
              <a:rPr lang="de-DE" noProof="0" dirty="0">
                <a:latin typeface="+mn-lt"/>
              </a:rPr>
              <a:t>AOVD</a:t>
            </a:r>
          </a:p>
        </p:txBody>
      </p:sp>
      <p:sp>
        <p:nvSpPr>
          <p:cNvPr id="7" name="TextBox 6">
            <a:extLst>
              <a:ext uri="{FF2B5EF4-FFF2-40B4-BE49-F238E27FC236}">
                <a16:creationId xmlns:a16="http://schemas.microsoft.com/office/drawing/2014/main" id="{EAC0796F-E4C2-47F6-850F-555F17EB7BA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pic>
        <p:nvPicPr>
          <p:cNvPr id="2" name="Picture 2" descr="39. Adult-onset Foveomacular Dystrophy | OCT Club">
            <a:extLst>
              <a:ext uri="{FF2B5EF4-FFF2-40B4-BE49-F238E27FC236}">
                <a16:creationId xmlns:a16="http://schemas.microsoft.com/office/drawing/2014/main" id="{AC7F0573-029D-4FF4-A19B-D32B71A9EE4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06696" y="1394460"/>
            <a:ext cx="3803904" cy="380390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10777922"/>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D31F1E-7523-70E3-DB9E-FB3DC9BD43BE}"/>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093F710E-1E7E-6167-7CAB-CB4AC27C633C}"/>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6F2031E-BC8D-8DD5-1F21-711015A3946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337</a:t>
            </a:fld>
            <a:endParaRPr lang="de-DE" noProof="0" dirty="0"/>
          </a:p>
        </p:txBody>
      </p:sp>
      <p:sp>
        <p:nvSpPr>
          <p:cNvPr id="5" name="TextBox 4">
            <a:extLst>
              <a:ext uri="{FF2B5EF4-FFF2-40B4-BE49-F238E27FC236}">
                <a16:creationId xmlns:a16="http://schemas.microsoft.com/office/drawing/2014/main" id="{82895483-3B8A-C643-DE0E-EA95911DE7C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FA06A2C6-7C5A-63D4-0BEC-8E1D623E499E}"/>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0FEF2EF7-8826-99F2-5EB3-898720B227B4}"/>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774491C1-FEE8-7335-C7E0-DBB3C44F535C}"/>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solidFill>
                  <a:schemeClr val="bg1">
                    <a:lumMod val="50000"/>
                  </a:schemeClr>
                </a:solidFill>
              </a:rPr>
              <a:t>In welchem Alter treten AVMD-Läsionen auf?</a:t>
            </a:r>
          </a:p>
          <a:p>
            <a:r>
              <a:rPr lang="de-DE" sz="1400" noProof="0" dirty="0">
                <a:solidFill>
                  <a:schemeClr val="bg1">
                    <a:lumMod val="50000"/>
                  </a:schemeClr>
                </a:solidFill>
              </a:rPr>
              <a:t>30er bis 50er Jahre</a:t>
            </a:r>
          </a:p>
          <a:p>
            <a:endParaRPr lang="de-DE" sz="1400" noProof="0" dirty="0">
              <a:solidFill>
                <a:schemeClr val="bg1">
                  <a:lumMod val="50000"/>
                </a:schemeClr>
              </a:solidFill>
            </a:endParaRPr>
          </a:p>
          <a:p>
            <a:r>
              <a:rPr lang="de-DE" sz="1400" i="1" noProof="0" dirty="0">
                <a:solidFill>
                  <a:schemeClr val="bg1">
                    <a:lumMod val="50000"/>
                  </a:schemeClr>
                </a:solidFill>
              </a:rPr>
              <a:t>Was klagen die Patienten anfangs?</a:t>
            </a:r>
          </a:p>
          <a:p>
            <a:r>
              <a:rPr lang="de-DE" sz="1400" noProof="0" dirty="0">
                <a:solidFill>
                  <a:schemeClr val="bg1">
                    <a:lumMod val="50000"/>
                  </a:schemeClr>
                </a:solidFill>
              </a:rPr>
              <a:t>Nicht viel – vielleicht eine leichte Unschärfe oder Metamorphopsie</a:t>
            </a:r>
          </a:p>
          <a:p>
            <a:endParaRPr lang="de-DE" sz="1400" noProof="0" dirty="0">
              <a:solidFill>
                <a:schemeClr val="bg1">
                  <a:lumMod val="50000"/>
                </a:schemeClr>
              </a:solidFill>
            </a:endParaRPr>
          </a:p>
          <a:p>
            <a:r>
              <a:rPr lang="de-DE" sz="1400" i="1" noProof="0" dirty="0">
                <a:solidFill>
                  <a:schemeClr val="bg1">
                    <a:lumMod val="50000"/>
                  </a:schemeClr>
                </a:solidFill>
              </a:rPr>
              <a:t>Was zeigt die </a:t>
            </a:r>
            <a:r>
              <a:rPr lang="de-DE" sz="1400" i="1" dirty="0" err="1">
                <a:solidFill>
                  <a:schemeClr val="bg1">
                    <a:lumMod val="50000"/>
                  </a:schemeClr>
                </a:solidFill>
              </a:rPr>
              <a:t>Funduskopie</a:t>
            </a:r>
            <a:r>
              <a:rPr lang="de-DE" sz="1400" i="1" noProof="0" dirty="0">
                <a:solidFill>
                  <a:schemeClr val="bg1">
                    <a:lumMod val="50000"/>
                  </a:schemeClr>
                </a:solidFill>
              </a:rPr>
              <a:t>?</a:t>
            </a:r>
          </a:p>
          <a:p>
            <a:r>
              <a:rPr lang="de-DE" sz="1400" noProof="0" dirty="0">
                <a:solidFill>
                  <a:schemeClr val="bg1">
                    <a:lumMod val="50000"/>
                  </a:schemeClr>
                </a:solidFill>
              </a:rPr>
              <a:t>Bilaterale vitelliforme (d. h. </a:t>
            </a:r>
            <a:r>
              <a:rPr lang="de-DE" sz="1400" b="1" i="1" noProof="0" dirty="0">
                <a:solidFill>
                  <a:srgbClr val="FFFF00"/>
                </a:solidFill>
              </a:rPr>
              <a:t>eigelbähnliche</a:t>
            </a:r>
            <a:r>
              <a:rPr lang="de-DE" sz="1400" noProof="0" dirty="0">
                <a:solidFill>
                  <a:schemeClr val="bg1">
                    <a:lumMod val="50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8B70A8C6-7CF7-D0ED-4E8E-B80A87F2DCF1}"/>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 name="Oval 1">
            <a:extLst>
              <a:ext uri="{FF2B5EF4-FFF2-40B4-BE49-F238E27FC236}">
                <a16:creationId xmlns:a16="http://schemas.microsoft.com/office/drawing/2014/main" id="{609884DB-3F7F-7835-2E9F-A11B59D2AD3F}"/>
              </a:ext>
            </a:extLst>
          </p:cNvPr>
          <p:cNvSpPr/>
          <p:nvPr/>
        </p:nvSpPr>
        <p:spPr>
          <a:xfrm>
            <a:off x="3886200" y="2849442"/>
            <a:ext cx="1411356" cy="596491"/>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7" name="TextBox 14">
            <a:extLst>
              <a:ext uri="{FF2B5EF4-FFF2-40B4-BE49-F238E27FC236}">
                <a16:creationId xmlns:a16="http://schemas.microsoft.com/office/drawing/2014/main" id="{225ACAAA-73EB-9BD8-51CA-E516882EBE40}"/>
              </a:ext>
            </a:extLst>
          </p:cNvPr>
          <p:cNvSpPr txBox="1"/>
          <p:nvPr/>
        </p:nvSpPr>
        <p:spPr>
          <a:xfrm>
            <a:off x="3037672" y="1696219"/>
            <a:ext cx="4592656" cy="1102866"/>
          </a:xfrm>
          <a:prstGeom prst="rect">
            <a:avLst/>
          </a:prstGeom>
          <a:solidFill>
            <a:schemeClr val="accent6">
              <a:lumMod val="40000"/>
              <a:lumOff val="60000"/>
            </a:schemeClr>
          </a:solidFill>
        </p:spPr>
        <p:txBody>
          <a:bodyPr wrap="square" lIns="25400" tIns="12700" rIns="25400" bIns="12700" rtlCol="0">
            <a:spAutoFit/>
          </a:bodyPr>
          <a:lstStyle/>
          <a:p>
            <a:r>
              <a:rPr lang="de-DE" sz="1400" i="1" noProof="0" dirty="0">
                <a:solidFill>
                  <a:srgbClr val="0000FF"/>
                </a:solidFill>
              </a:rPr>
              <a:t>Da sie wie Eigelb aussehen, was können Sie über die vitelliformen Läsionen ableiten:</a:t>
            </a:r>
          </a:p>
          <a:p>
            <a:r>
              <a:rPr lang="de-DE" sz="1400" i="1" noProof="0" dirty="0">
                <a:solidFill>
                  <a:srgbClr val="0000FF"/>
                </a:solidFill>
              </a:rPr>
              <a:t>– Farbe? </a:t>
            </a:r>
            <a:r>
              <a:rPr lang="de-DE" sz="1400" b="1" noProof="0" dirty="0">
                <a:solidFill>
                  <a:srgbClr val="FFFF00"/>
                </a:solidFill>
              </a:rPr>
              <a:t>Gelb(lich)</a:t>
            </a:r>
          </a:p>
          <a:p>
            <a:r>
              <a:rPr lang="de-DE" sz="1400" i="1" noProof="0" dirty="0">
                <a:solidFill>
                  <a:srgbClr val="0000FF"/>
                </a:solidFill>
              </a:rPr>
              <a:t>--Form? </a:t>
            </a:r>
            <a:r>
              <a:rPr lang="de-DE" sz="1400" noProof="0" dirty="0">
                <a:solidFill>
                  <a:srgbClr val="0000FF"/>
                </a:solidFill>
              </a:rPr>
              <a:t>Rund</a:t>
            </a:r>
          </a:p>
          <a:p>
            <a:r>
              <a:rPr lang="de-DE" sz="1400" i="1" noProof="0" dirty="0">
                <a:solidFill>
                  <a:srgbClr val="0000FF"/>
                </a:solidFill>
              </a:rPr>
              <a:t>--Kontur?</a:t>
            </a:r>
            <a:r>
              <a:rPr lang="de-DE" sz="1400" i="1" noProof="0" dirty="0">
                <a:solidFill>
                  <a:srgbClr val="BCD2D2"/>
                </a:solidFill>
              </a:rPr>
              <a:t> </a:t>
            </a:r>
            <a:r>
              <a:rPr lang="de-DE" sz="1400" noProof="0" dirty="0">
                <a:solidFill>
                  <a:srgbClr val="BCD2D2"/>
                </a:solidFill>
              </a:rPr>
              <a:t>Gewölbt</a:t>
            </a:r>
          </a:p>
        </p:txBody>
      </p:sp>
      <p:cxnSp>
        <p:nvCxnSpPr>
          <p:cNvPr id="8" name="Straight Connector 2">
            <a:extLst>
              <a:ext uri="{FF2B5EF4-FFF2-40B4-BE49-F238E27FC236}">
                <a16:creationId xmlns:a16="http://schemas.microsoft.com/office/drawing/2014/main" id="{16D6F575-3827-A6E2-7793-2C2F1DE0F0D8}"/>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6AB3CD9B-B05B-3690-0848-CEA554DDB828}"/>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4004067153"/>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DA35A5-5055-6CAA-5610-1241C8A3C7D7}"/>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7397DE9F-DA62-3EB8-E29B-683CFE5FD2CF}"/>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4CAB615F-05C9-083A-994A-F14BE819166A}"/>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338</a:t>
            </a:fld>
            <a:endParaRPr lang="de-DE" noProof="0" dirty="0"/>
          </a:p>
        </p:txBody>
      </p:sp>
      <p:sp>
        <p:nvSpPr>
          <p:cNvPr id="5" name="TextBox 4">
            <a:extLst>
              <a:ext uri="{FF2B5EF4-FFF2-40B4-BE49-F238E27FC236}">
                <a16:creationId xmlns:a16="http://schemas.microsoft.com/office/drawing/2014/main" id="{A688B337-A821-8A76-5935-4F2AC6C9703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TextBox 3">
            <a:extLst>
              <a:ext uri="{FF2B5EF4-FFF2-40B4-BE49-F238E27FC236}">
                <a16:creationId xmlns:a16="http://schemas.microsoft.com/office/drawing/2014/main" id="{97D3BB48-6487-FA5A-3413-ABDE3EB84B88}"/>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11" name="Star: 5 Points 3">
            <a:extLst>
              <a:ext uri="{FF2B5EF4-FFF2-40B4-BE49-F238E27FC236}">
                <a16:creationId xmlns:a16="http://schemas.microsoft.com/office/drawing/2014/main" id="{F07227DD-512A-6683-5E5E-049DEEF7AB5B}"/>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4677ECA5-9FCE-7971-3E53-18B36B19B16B}"/>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solidFill>
                  <a:schemeClr val="bg1">
                    <a:lumMod val="50000"/>
                  </a:schemeClr>
                </a:solidFill>
              </a:rPr>
              <a:t>In welchem Alter treten AVMD-Läsionen auf?</a:t>
            </a:r>
          </a:p>
          <a:p>
            <a:r>
              <a:rPr lang="de-DE" sz="1400" noProof="0" dirty="0">
                <a:solidFill>
                  <a:schemeClr val="bg1">
                    <a:lumMod val="50000"/>
                  </a:schemeClr>
                </a:solidFill>
              </a:rPr>
              <a:t>30er bis 50er Jahre</a:t>
            </a:r>
          </a:p>
          <a:p>
            <a:endParaRPr lang="de-DE" sz="1400" noProof="0" dirty="0">
              <a:solidFill>
                <a:schemeClr val="bg1">
                  <a:lumMod val="50000"/>
                </a:schemeClr>
              </a:solidFill>
            </a:endParaRPr>
          </a:p>
          <a:p>
            <a:r>
              <a:rPr lang="de-DE" sz="1400" i="1" noProof="0" dirty="0">
                <a:solidFill>
                  <a:schemeClr val="bg1">
                    <a:lumMod val="50000"/>
                  </a:schemeClr>
                </a:solidFill>
              </a:rPr>
              <a:t>Was klagen die Patienten anfangs?</a:t>
            </a:r>
          </a:p>
          <a:p>
            <a:r>
              <a:rPr lang="de-DE" sz="1400" noProof="0" dirty="0">
                <a:solidFill>
                  <a:schemeClr val="bg1">
                    <a:lumMod val="50000"/>
                  </a:schemeClr>
                </a:solidFill>
              </a:rPr>
              <a:t>Nicht viel – vielleicht eine leichte Unschärfe oder Metamorphopsie</a:t>
            </a:r>
          </a:p>
          <a:p>
            <a:endParaRPr lang="de-DE" sz="1400" noProof="0" dirty="0">
              <a:solidFill>
                <a:schemeClr val="bg1">
                  <a:lumMod val="50000"/>
                </a:schemeClr>
              </a:solidFill>
            </a:endParaRPr>
          </a:p>
          <a:p>
            <a:r>
              <a:rPr lang="de-DE" sz="1400" i="1" noProof="0" dirty="0">
                <a:solidFill>
                  <a:schemeClr val="bg1">
                    <a:lumMod val="50000"/>
                  </a:schemeClr>
                </a:solidFill>
              </a:rPr>
              <a:t>Was zeigt die </a:t>
            </a:r>
            <a:r>
              <a:rPr lang="de-DE" sz="1400" i="1" dirty="0" err="1">
                <a:solidFill>
                  <a:schemeClr val="bg1">
                    <a:lumMod val="50000"/>
                  </a:schemeClr>
                </a:solidFill>
              </a:rPr>
              <a:t>Funduskopie</a:t>
            </a:r>
            <a:r>
              <a:rPr lang="de-DE" sz="1400" i="1" noProof="0" dirty="0">
                <a:solidFill>
                  <a:schemeClr val="bg1">
                    <a:lumMod val="50000"/>
                  </a:schemeClr>
                </a:solidFill>
              </a:rPr>
              <a:t>?</a:t>
            </a:r>
          </a:p>
          <a:p>
            <a:r>
              <a:rPr lang="de-DE" sz="1400" noProof="0" dirty="0">
                <a:solidFill>
                  <a:schemeClr val="bg1">
                    <a:lumMod val="50000"/>
                  </a:schemeClr>
                </a:solidFill>
              </a:rPr>
              <a:t>Bilaterale vitelliforme (d. h. </a:t>
            </a:r>
            <a:r>
              <a:rPr lang="de-DE" sz="1400" b="1" i="1" noProof="0" dirty="0">
                <a:solidFill>
                  <a:srgbClr val="FFFF00"/>
                </a:solidFill>
              </a:rPr>
              <a:t>eigelbähnliche</a:t>
            </a:r>
            <a:r>
              <a:rPr lang="de-DE" sz="1400" noProof="0" dirty="0">
                <a:solidFill>
                  <a:schemeClr val="bg1">
                    <a:lumMod val="50000"/>
                  </a:schemeClr>
                </a:solidFill>
              </a:rPr>
              <a:t>) Läsionen</a:t>
            </a:r>
          </a:p>
          <a:p>
            <a:endParaRPr lang="de-DE" sz="1400" noProof="0" dirty="0">
              <a:solidFill>
                <a:schemeClr val="accent5">
                  <a:lumMod val="75000"/>
                </a:schemeClr>
              </a:solidFill>
            </a:endParaRPr>
          </a:p>
          <a:p>
            <a:r>
              <a:rPr lang="de-DE" sz="1400" i="1" noProof="0" dirty="0">
                <a:solidFill>
                  <a:schemeClr val="accent5">
                    <a:lumMod val="75000"/>
                  </a:schemeClr>
                </a:solidFill>
              </a:rPr>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F42DAB4D-5A16-1EB8-AD16-BEA5FDD3E7CC}"/>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 name="Oval 1">
            <a:extLst>
              <a:ext uri="{FF2B5EF4-FFF2-40B4-BE49-F238E27FC236}">
                <a16:creationId xmlns:a16="http://schemas.microsoft.com/office/drawing/2014/main" id="{505BB1A9-075A-BD11-8785-78F35E654D37}"/>
              </a:ext>
            </a:extLst>
          </p:cNvPr>
          <p:cNvSpPr/>
          <p:nvPr/>
        </p:nvSpPr>
        <p:spPr>
          <a:xfrm>
            <a:off x="3886200" y="2849442"/>
            <a:ext cx="1411356" cy="596491"/>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7" name="TextBox 14">
            <a:extLst>
              <a:ext uri="{FF2B5EF4-FFF2-40B4-BE49-F238E27FC236}">
                <a16:creationId xmlns:a16="http://schemas.microsoft.com/office/drawing/2014/main" id="{60B5DD19-9EF2-556A-65F0-8DBEEAD6170B}"/>
              </a:ext>
            </a:extLst>
          </p:cNvPr>
          <p:cNvSpPr txBox="1"/>
          <p:nvPr/>
        </p:nvSpPr>
        <p:spPr>
          <a:xfrm>
            <a:off x="3037672" y="1696219"/>
            <a:ext cx="4592656" cy="1102866"/>
          </a:xfrm>
          <a:prstGeom prst="rect">
            <a:avLst/>
          </a:prstGeom>
          <a:solidFill>
            <a:schemeClr val="accent6">
              <a:lumMod val="40000"/>
              <a:lumOff val="60000"/>
            </a:schemeClr>
          </a:solidFill>
        </p:spPr>
        <p:txBody>
          <a:bodyPr wrap="square" lIns="25400" tIns="12700" rIns="25400" bIns="12700" rtlCol="0">
            <a:spAutoFit/>
          </a:bodyPr>
          <a:lstStyle/>
          <a:p>
            <a:r>
              <a:rPr lang="de-DE" sz="1400" i="1" noProof="0" dirty="0">
                <a:solidFill>
                  <a:srgbClr val="0000FF"/>
                </a:solidFill>
              </a:rPr>
              <a:t>Da sie wie Eigelb aussehen, was können Sie über die vitelliformen Läsionen ableiten:</a:t>
            </a:r>
          </a:p>
          <a:p>
            <a:r>
              <a:rPr lang="de-DE" sz="1400" i="1" noProof="0" dirty="0">
                <a:solidFill>
                  <a:srgbClr val="0000FF"/>
                </a:solidFill>
              </a:rPr>
              <a:t>– Farbe? </a:t>
            </a:r>
            <a:r>
              <a:rPr lang="de-DE" sz="1400" b="1" noProof="0" dirty="0">
                <a:solidFill>
                  <a:srgbClr val="FFFF00"/>
                </a:solidFill>
              </a:rPr>
              <a:t>Gelb(lich)</a:t>
            </a:r>
          </a:p>
          <a:p>
            <a:r>
              <a:rPr lang="de-DE" sz="1400" i="1" noProof="0" dirty="0">
                <a:solidFill>
                  <a:srgbClr val="0000FF"/>
                </a:solidFill>
              </a:rPr>
              <a:t>--Form? </a:t>
            </a:r>
            <a:r>
              <a:rPr lang="de-DE" sz="1400" noProof="0" dirty="0">
                <a:solidFill>
                  <a:srgbClr val="0000FF"/>
                </a:solidFill>
              </a:rPr>
              <a:t>Rund</a:t>
            </a:r>
          </a:p>
          <a:p>
            <a:r>
              <a:rPr lang="de-DE" sz="1400" i="1" noProof="0" dirty="0">
                <a:solidFill>
                  <a:srgbClr val="0000FF"/>
                </a:solidFill>
              </a:rPr>
              <a:t>--Kontur? </a:t>
            </a:r>
            <a:r>
              <a:rPr lang="de-DE" sz="1400" noProof="0" dirty="0">
                <a:solidFill>
                  <a:srgbClr val="0000FF"/>
                </a:solidFill>
              </a:rPr>
              <a:t>Kuppelförmig</a:t>
            </a:r>
          </a:p>
        </p:txBody>
      </p:sp>
      <p:cxnSp>
        <p:nvCxnSpPr>
          <p:cNvPr id="8" name="Straight Connector 2">
            <a:extLst>
              <a:ext uri="{FF2B5EF4-FFF2-40B4-BE49-F238E27FC236}">
                <a16:creationId xmlns:a16="http://schemas.microsoft.com/office/drawing/2014/main" id="{AE38F250-C87E-EA94-1953-317C28DCAD48}"/>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9" name="TextBox 5">
            <a:extLst>
              <a:ext uri="{FF2B5EF4-FFF2-40B4-BE49-F238E27FC236}">
                <a16:creationId xmlns:a16="http://schemas.microsoft.com/office/drawing/2014/main" id="{2DC0DF12-8056-D953-FB2F-5B31F000A4BF}"/>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802370827"/>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6BEFBB4-0BDE-4CE7-90F3-C0BA2E219E97}"/>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339</a:t>
            </a:fld>
            <a:endParaRPr lang="de-DE" noProof="0" dirty="0"/>
          </a:p>
        </p:txBody>
      </p:sp>
      <p:pic>
        <p:nvPicPr>
          <p:cNvPr id="2050" name="Picture 2">
            <a:extLst>
              <a:ext uri="{FF2B5EF4-FFF2-40B4-BE49-F238E27FC236}">
                <a16:creationId xmlns:a16="http://schemas.microsoft.com/office/drawing/2014/main" id="{02A5AE02-DC3C-4C45-A22F-1F5CEC3F3E5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9424" y="1949053"/>
            <a:ext cx="7525152" cy="2959893"/>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A3694661-48D1-4691-9DC4-C227AD8D4C38}"/>
              </a:ext>
            </a:extLst>
          </p:cNvPr>
          <p:cNvSpPr txBox="1"/>
          <p:nvPr/>
        </p:nvSpPr>
        <p:spPr>
          <a:xfrm>
            <a:off x="2023298" y="5029200"/>
            <a:ext cx="5097403" cy="394980"/>
          </a:xfrm>
          <a:prstGeom prst="rect">
            <a:avLst/>
          </a:prstGeom>
          <a:noFill/>
        </p:spPr>
        <p:txBody>
          <a:bodyPr wrap="square" lIns="25400" tIns="12700" rIns="25400" bIns="12700" rtlCol="0">
            <a:spAutoFit/>
          </a:bodyPr>
          <a:lstStyle/>
          <a:p>
            <a:pPr algn="ctr"/>
            <a:r>
              <a:rPr lang="de-DE" b="0" i="0" noProof="0" dirty="0">
                <a:effectLst/>
                <a:latin typeface="+mn-lt"/>
              </a:rPr>
              <a:t>OCT zeigt eine kuppelförmige Läsion bei AVMD</a:t>
            </a:r>
            <a:endParaRPr lang="de-DE" sz="2400" noProof="0" dirty="0">
              <a:latin typeface="+mn-lt"/>
            </a:endParaRPr>
          </a:p>
        </p:txBody>
      </p:sp>
      <p:sp>
        <p:nvSpPr>
          <p:cNvPr id="7" name="TextBox 6">
            <a:extLst>
              <a:ext uri="{FF2B5EF4-FFF2-40B4-BE49-F238E27FC236}">
                <a16:creationId xmlns:a16="http://schemas.microsoft.com/office/drawing/2014/main" id="{4EF7D14B-1800-4D59-9B60-DEF09DA213F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417273649"/>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9B045A-DE2A-9078-59BD-E450D4AD469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A374702-C9FB-A5A7-2614-BA0AF3BFC963}"/>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34</a:t>
            </a:fld>
            <a:endParaRPr lang="de-DE" noProof="0" dirty="0"/>
          </a:p>
        </p:txBody>
      </p:sp>
      <p:sp>
        <p:nvSpPr>
          <p:cNvPr id="2" name="TextBox 1">
            <a:extLst>
              <a:ext uri="{FF2B5EF4-FFF2-40B4-BE49-F238E27FC236}">
                <a16:creationId xmlns:a16="http://schemas.microsoft.com/office/drawing/2014/main" id="{98A4922F-5398-2752-57B9-1F6DBC92B5C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3B87453B-3A71-FF42-8D43-FD99E567C325}"/>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DED37FDB-FB5B-0BBA-15FD-567585249A0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EFDB98F7-003F-A9BD-FB2C-A05BF55AAD4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5D29D23C-D7AA-8B86-D0AD-35B52619123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3E93FA4A-B213-BD28-08AA-381E0390AF9A}"/>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B9DA0CD1-A32B-6CEF-2801-290A2306E0FE}"/>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69FB642C-E223-72A1-858F-4290AB03041D}"/>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CF25EA16-7795-D97E-3488-3CFBA38196D3}"/>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F5F2A0AC-A362-C638-3F93-862AC6792755}"/>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926EA3AB-32D1-A0A9-85D5-C85309188B66}"/>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C5BCB3AC-B954-0967-35C9-1F4B3B7AC9F3}"/>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5A2087D0-59B4-73AD-9FED-C75BF947A376}"/>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solidFill>
                  <a:schemeClr val="bg1">
                    <a:lumMod val="75000"/>
                  </a:schemeClr>
                </a:solidFill>
                <a:effectLst/>
                <a:latin typeface="Arial" panose="020B0604020202020204" pitchFamily="34" charset="0"/>
              </a:rPr>
              <a:t>--Groß</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grpSp>
        <p:nvGrpSpPr>
          <p:cNvPr id="3" name="Gruppieren 2">
            <a:extLst>
              <a:ext uri="{FF2B5EF4-FFF2-40B4-BE49-F238E27FC236}">
                <a16:creationId xmlns:a16="http://schemas.microsoft.com/office/drawing/2014/main" id="{969CBA78-EA98-FDDE-D184-3AA07997A874}"/>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8AD105ED-9CE5-D52E-5FAD-E343A6D6F312}"/>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F5E698B0-6E0D-2CCF-8DB5-FC08F365A931}"/>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93666764"/>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B44C3C-E807-314C-D004-BA0FB693B606}"/>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A7A26ADD-5193-E046-E529-03F0DAF3D942}"/>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AE4CF5DD-F6A3-4C19-4FFB-93A0C7FFC95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340</a:t>
            </a:fld>
            <a:endParaRPr lang="de-DE" noProof="0" dirty="0"/>
          </a:p>
        </p:txBody>
      </p:sp>
      <p:sp>
        <p:nvSpPr>
          <p:cNvPr id="5" name="TextBox 4">
            <a:extLst>
              <a:ext uri="{FF2B5EF4-FFF2-40B4-BE49-F238E27FC236}">
                <a16:creationId xmlns:a16="http://schemas.microsoft.com/office/drawing/2014/main" id="{184101DC-CDDC-0CB8-4983-C3516AA27A3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1" name="Star: 5 Points 3">
            <a:extLst>
              <a:ext uri="{FF2B5EF4-FFF2-40B4-BE49-F238E27FC236}">
                <a16:creationId xmlns:a16="http://schemas.microsoft.com/office/drawing/2014/main" id="{D0B31DAB-D630-4F56-37A4-312242CCF08D}"/>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0FB66383-74F9-5E04-5165-97806B51ED9C}"/>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p>
          <a:p>
            <a:r>
              <a:rPr lang="de-DE" sz="1400" noProof="0" dirty="0"/>
              <a:t>30er bis 50er Jahre</a:t>
            </a:r>
          </a:p>
          <a:p>
            <a:endParaRPr lang="de-DE" sz="1400" noProof="0" dirty="0"/>
          </a:p>
          <a:p>
            <a:r>
              <a:rPr lang="de-DE" sz="1400" i="1" noProof="0" dirty="0"/>
              <a:t>Was klagen die Patienten anfangs?</a:t>
            </a:r>
          </a:p>
          <a:p>
            <a:r>
              <a:rPr lang="de-DE" sz="1400" noProof="0" dirty="0"/>
              <a:t>Nicht viel – vielleicht eine leichte Unschärfe oder Metamorphopsie</a:t>
            </a:r>
          </a:p>
          <a:p>
            <a:endParaRPr lang="de-DE" sz="1400" noProof="0" dirty="0"/>
          </a:p>
          <a:p>
            <a:r>
              <a:rPr lang="de-DE" sz="1400" i="1" noProof="0" dirty="0"/>
              <a:t>Was zeigt die </a:t>
            </a:r>
            <a:r>
              <a:rPr lang="de-DE" sz="1400" i="1" dirty="0" err="1"/>
              <a:t>Funduskopie</a:t>
            </a:r>
            <a:r>
              <a:rPr lang="de-DE" sz="1400" i="1" noProof="0" dirty="0"/>
              <a:t>?</a:t>
            </a:r>
          </a:p>
          <a:p>
            <a:r>
              <a:rPr lang="de-DE" sz="1400" noProof="0" dirty="0"/>
              <a:t>Bilaterale vitelliforme (d. h. </a:t>
            </a:r>
            <a:r>
              <a:rPr lang="de-DE" sz="1400" i="1" noProof="0" dirty="0"/>
              <a:t>eigelbähnliche</a:t>
            </a:r>
            <a:r>
              <a:rPr lang="de-DE" sz="1400" noProof="0" dirty="0"/>
              <a:t>) Läsionen</a:t>
            </a:r>
          </a:p>
          <a:p>
            <a:endParaRPr lang="de-DE" sz="1400" noProof="0" dirty="0"/>
          </a:p>
          <a:p>
            <a:r>
              <a:rPr lang="de-DE" sz="1400" i="1" noProof="0" dirty="0"/>
              <a:t>Wie könnte eine solche Läsion zu einer Fehldiagnose einer trockenen AMD führen?</a:t>
            </a:r>
          </a:p>
          <a:p>
            <a:r>
              <a:rPr lang="de-DE" sz="1400" noProof="0" dirty="0">
                <a:solidFill>
                  <a:schemeClr val="accent5">
                    <a:lumMod val="75000"/>
                  </a:schemeClr>
                </a:solidFill>
              </a:rPr>
              <a:t>Ihr Erscheinungsbild bei </a:t>
            </a:r>
            <a:r>
              <a:rPr lang="de-DE" sz="1400" dirty="0" err="1">
                <a:solidFill>
                  <a:schemeClr val="accent5">
                    <a:lumMod val="75000"/>
                  </a:schemeClr>
                </a:solidFill>
              </a:rPr>
              <a:t>Funduskopie</a:t>
            </a:r>
            <a:r>
              <a:rPr lang="de-DE" sz="1400" noProof="0" dirty="0">
                <a:solidFill>
                  <a:schemeClr val="accent5">
                    <a:lumMod val="75000"/>
                  </a:schemeClr>
                </a:solidFill>
              </a:rPr>
              <a:t> und OCT </a:t>
            </a:r>
            <a:r>
              <a:rPr lang="de-DE" sz="1400" dirty="0">
                <a:solidFill>
                  <a:schemeClr val="accent5">
                    <a:lumMod val="75000"/>
                  </a:schemeClr>
                </a:solidFill>
              </a:rPr>
              <a:t>könnte fälschlicherweise als </a:t>
            </a:r>
            <a:r>
              <a:rPr lang="de-DE" sz="1400" dirty="0" err="1">
                <a:solidFill>
                  <a:schemeClr val="accent5">
                    <a:lumMod val="75000"/>
                  </a:schemeClr>
                </a:solidFill>
              </a:rPr>
              <a:t>drusenoide</a:t>
            </a:r>
            <a:r>
              <a:rPr lang="de-DE" sz="1400" dirty="0">
                <a:solidFill>
                  <a:schemeClr val="accent5">
                    <a:lumMod val="75000"/>
                  </a:schemeClr>
                </a:solidFill>
              </a:rPr>
              <a:t> PED interpretiert werden</a:t>
            </a:r>
            <a:endParaRPr lang="de-DE" sz="1400" noProof="0" dirty="0">
              <a:solidFill>
                <a:schemeClr val="accent5">
                  <a:lumMod val="75000"/>
                </a:schemeClr>
              </a:solidFill>
            </a:endParaRPr>
          </a:p>
        </p:txBody>
      </p:sp>
      <p:sp>
        <p:nvSpPr>
          <p:cNvPr id="12" name="Arrow: Up-Down 3">
            <a:extLst>
              <a:ext uri="{FF2B5EF4-FFF2-40B4-BE49-F238E27FC236}">
                <a16:creationId xmlns:a16="http://schemas.microsoft.com/office/drawing/2014/main" id="{830246B5-085C-EC4C-FB50-1B7EDEA86D6D}"/>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8FB0E323-5BA6-CF93-1988-B481449AAF04}"/>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3">
            <a:extLst>
              <a:ext uri="{FF2B5EF4-FFF2-40B4-BE49-F238E27FC236}">
                <a16:creationId xmlns:a16="http://schemas.microsoft.com/office/drawing/2014/main" id="{2C6B305A-4FE0-CC9B-4C3B-63AD194900F5}"/>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8" name="TextBox 5">
            <a:extLst>
              <a:ext uri="{FF2B5EF4-FFF2-40B4-BE49-F238E27FC236}">
                <a16:creationId xmlns:a16="http://schemas.microsoft.com/office/drawing/2014/main" id="{E4174EB3-6747-3BDB-C7D6-2BF5DBA2649A}"/>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3518415963"/>
      </p:ext>
    </p:extLst>
  </p:cSld>
  <p:clrMapOvr>
    <a:masterClrMapping/>
  </p:clrMapOvr>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019CB5-750C-34AD-0423-B273C92248BF}"/>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274F5BB6-1CD4-B969-8204-1EBCBE3F1AD3}"/>
              </a:ext>
            </a:extLst>
          </p:cNvPr>
          <p:cNvSpPr>
            <a:spLocks noGrp="1" noChangeArrowheads="1"/>
          </p:cNvSpPr>
          <p:nvPr>
            <p:ph type="body" idx="1"/>
          </p:nvPr>
        </p:nvSpPr>
        <p:spPr>
          <a:xfrm>
            <a:off x="457200" y="914400"/>
            <a:ext cx="8229600" cy="5821362"/>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rgbClr val="B2B2B2"/>
                </a:solidFill>
                <a:latin typeface="Arial" panose="020B0604020202020204" pitchFamily="34" charset="0"/>
              </a:rPr>
              <a:t>Zentrale seröse </a:t>
            </a:r>
            <a:r>
              <a:rPr lang="de-DE" noProof="0" dirty="0" err="1">
                <a:solidFill>
                  <a:srgbClr val="B2B2B2"/>
                </a:solidFill>
                <a:latin typeface="Arial" panose="020B0604020202020204" pitchFamily="34" charset="0"/>
              </a:rPr>
              <a:t>Chorioretinopathie</a:t>
            </a:r>
            <a:endParaRPr lang="de-DE" noProof="0" dirty="0">
              <a:solidFill>
                <a:srgbClr val="B2B2B2"/>
              </a:solidFill>
              <a:latin typeface="Arial" panose="020B0604020202020204" pitchFamily="34" charset="0"/>
            </a:endParaRPr>
          </a:p>
          <a:p>
            <a:pPr lvl="1" eaLnBrk="1" hangingPunct="1"/>
            <a:r>
              <a:rPr lang="de-DE" noProof="0" dirty="0">
                <a:solidFill>
                  <a:srgbClr val="B2B2B2"/>
                </a:solidFill>
                <a:latin typeface="Arial" panose="020B0604020202020204" pitchFamily="34" charset="0"/>
              </a:rPr>
              <a:t>Pattern Dystrophie</a:t>
            </a:r>
          </a:p>
          <a:p>
            <a:pPr lvl="1" eaLnBrk="1" hangingPunct="1"/>
            <a:r>
              <a:rPr lang="de-DE" b="1" dirty="0">
                <a:solidFill>
                  <a:srgbClr val="0000FF"/>
                </a:solidFill>
                <a:latin typeface="Arial" panose="020B0604020202020204" pitchFamily="34" charset="0"/>
              </a:rPr>
              <a:t>adulte </a:t>
            </a:r>
            <a:r>
              <a:rPr lang="de-DE" b="1" dirty="0" err="1">
                <a:solidFill>
                  <a:srgbClr val="0000FF"/>
                </a:solidFill>
                <a:latin typeface="Arial" panose="020B0604020202020204" pitchFamily="34" charset="0"/>
              </a:rPr>
              <a:t>vitelliforme</a:t>
            </a:r>
            <a:r>
              <a:rPr lang="de-DE" b="1" dirty="0">
                <a:solidFill>
                  <a:srgbClr val="0000FF"/>
                </a:solidFill>
                <a:latin typeface="Arial" panose="020B0604020202020204" pitchFamily="34" charset="0"/>
              </a:rPr>
              <a:t> Makuladystrophie</a:t>
            </a:r>
          </a:p>
        </p:txBody>
      </p:sp>
      <p:sp>
        <p:nvSpPr>
          <p:cNvPr id="4100" name="Slide Number Placeholder 1">
            <a:extLst>
              <a:ext uri="{FF2B5EF4-FFF2-40B4-BE49-F238E27FC236}">
                <a16:creationId xmlns:a16="http://schemas.microsoft.com/office/drawing/2014/main" id="{9BDE9C43-FFB5-F2A3-F5DB-B1B439561392}"/>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341</a:t>
            </a:fld>
            <a:endParaRPr lang="de-DE" noProof="0" dirty="0"/>
          </a:p>
        </p:txBody>
      </p:sp>
      <p:sp>
        <p:nvSpPr>
          <p:cNvPr id="5" name="TextBox 4">
            <a:extLst>
              <a:ext uri="{FF2B5EF4-FFF2-40B4-BE49-F238E27FC236}">
                <a16:creationId xmlns:a16="http://schemas.microsoft.com/office/drawing/2014/main" id="{165AD833-892D-1849-9E90-A5809AA37D9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1" name="Star: 5 Points 3">
            <a:extLst>
              <a:ext uri="{FF2B5EF4-FFF2-40B4-BE49-F238E27FC236}">
                <a16:creationId xmlns:a16="http://schemas.microsoft.com/office/drawing/2014/main" id="{E1EBA823-55AE-098C-D837-9C0941319358}"/>
              </a:ext>
            </a:extLst>
          </p:cNvPr>
          <p:cNvSpPr/>
          <p:nvPr/>
        </p:nvSpPr>
        <p:spPr>
          <a:xfrm>
            <a:off x="758613" y="6223551"/>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0" name="TextBox 5">
            <a:extLst>
              <a:ext uri="{FF2B5EF4-FFF2-40B4-BE49-F238E27FC236}">
                <a16:creationId xmlns:a16="http://schemas.microsoft.com/office/drawing/2014/main" id="{F8DB1D0C-BD94-B5F2-8959-36FD9EB48048}"/>
              </a:ext>
            </a:extLst>
          </p:cNvPr>
          <p:cNvSpPr txBox="1"/>
          <p:nvPr/>
        </p:nvSpPr>
        <p:spPr>
          <a:xfrm>
            <a:off x="1816732" y="1531946"/>
            <a:ext cx="5784255" cy="2826415"/>
          </a:xfrm>
          <a:prstGeom prst="rect">
            <a:avLst/>
          </a:prstGeom>
          <a:solidFill>
            <a:srgbClr val="C9C960"/>
          </a:solidFill>
        </p:spPr>
        <p:txBody>
          <a:bodyPr wrap="square" lIns="25400" tIns="12700" rIns="25400" bIns="12700" rtlCol="0">
            <a:spAutoFit/>
          </a:bodyPr>
          <a:lstStyle/>
          <a:p>
            <a:r>
              <a:rPr lang="de-DE" sz="1400" i="1" noProof="0" dirty="0"/>
              <a:t>In welchem Alter treten AVMD-Läsionen auf?</a:t>
            </a:r>
          </a:p>
          <a:p>
            <a:r>
              <a:rPr lang="de-DE" sz="1400" noProof="0" dirty="0"/>
              <a:t>30er bis 50er Jahre</a:t>
            </a:r>
          </a:p>
          <a:p>
            <a:endParaRPr lang="de-DE" sz="1400" noProof="0" dirty="0"/>
          </a:p>
          <a:p>
            <a:r>
              <a:rPr lang="de-DE" sz="1400" i="1" noProof="0" dirty="0"/>
              <a:t>Was klagen die Patienten anfangs?</a:t>
            </a:r>
          </a:p>
          <a:p>
            <a:r>
              <a:rPr lang="de-DE" sz="1400" noProof="0" dirty="0"/>
              <a:t>Nicht viel – vielleicht eine leichte Unschärfe oder Metamorphopsie</a:t>
            </a:r>
          </a:p>
          <a:p>
            <a:endParaRPr lang="de-DE" sz="1400" noProof="0" dirty="0"/>
          </a:p>
          <a:p>
            <a:r>
              <a:rPr lang="de-DE" sz="1400" i="1" noProof="0" dirty="0"/>
              <a:t>Was zeigt die </a:t>
            </a:r>
            <a:r>
              <a:rPr lang="de-DE" sz="1400" i="1" dirty="0" err="1"/>
              <a:t>Funduskopie</a:t>
            </a:r>
            <a:r>
              <a:rPr lang="de-DE" sz="1400" i="1" noProof="0" dirty="0"/>
              <a:t>?</a:t>
            </a:r>
          </a:p>
          <a:p>
            <a:r>
              <a:rPr lang="de-DE" sz="1400" noProof="0" dirty="0"/>
              <a:t>Bilaterale vitelliforme (d. h. </a:t>
            </a:r>
            <a:r>
              <a:rPr lang="de-DE" sz="1400" i="1" noProof="0" dirty="0"/>
              <a:t>eigelbähnliche</a:t>
            </a:r>
            <a:r>
              <a:rPr lang="de-DE" sz="1400" noProof="0" dirty="0"/>
              <a:t>) Läsionen</a:t>
            </a:r>
          </a:p>
          <a:p>
            <a:endParaRPr lang="de-DE" sz="1400" noProof="0" dirty="0"/>
          </a:p>
          <a:p>
            <a:r>
              <a:rPr lang="de-DE" sz="1400" i="1" noProof="0" dirty="0"/>
              <a:t>Wie könnte eine solche Läsion zu einer Fehldiagnose einer trockenen AMD führen?</a:t>
            </a:r>
          </a:p>
          <a:p>
            <a:r>
              <a:rPr lang="de-DE" sz="1400" noProof="0" dirty="0"/>
              <a:t>Ihr Erscheinungsbild bei </a:t>
            </a:r>
            <a:r>
              <a:rPr lang="de-DE" sz="1400" dirty="0" err="1"/>
              <a:t>Funduskopie</a:t>
            </a:r>
            <a:r>
              <a:rPr lang="de-DE" sz="1400" noProof="0" dirty="0"/>
              <a:t> und OCT </a:t>
            </a:r>
            <a:r>
              <a:rPr lang="de-DE" sz="1400" dirty="0"/>
              <a:t>könnte fälschlicherweise als </a:t>
            </a:r>
            <a:r>
              <a:rPr lang="de-DE" sz="1400" dirty="0" err="1"/>
              <a:t>drusenoide</a:t>
            </a:r>
            <a:r>
              <a:rPr lang="de-DE" sz="1400" dirty="0"/>
              <a:t> PED interpretiert werden</a:t>
            </a:r>
            <a:endParaRPr lang="de-DE" sz="1400" noProof="0" dirty="0"/>
          </a:p>
        </p:txBody>
      </p:sp>
      <p:sp>
        <p:nvSpPr>
          <p:cNvPr id="12" name="Arrow: Up-Down 3">
            <a:extLst>
              <a:ext uri="{FF2B5EF4-FFF2-40B4-BE49-F238E27FC236}">
                <a16:creationId xmlns:a16="http://schemas.microsoft.com/office/drawing/2014/main" id="{A0E69CE5-9997-5AA9-FCA8-119ABDD803E4}"/>
              </a:ext>
            </a:extLst>
          </p:cNvPr>
          <p:cNvSpPr/>
          <p:nvPr/>
        </p:nvSpPr>
        <p:spPr>
          <a:xfrm>
            <a:off x="4897456" y="4449366"/>
            <a:ext cx="304800" cy="1690141"/>
          </a:xfrm>
          <a:prstGeom prst="up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 name="Straight Connector 2">
            <a:extLst>
              <a:ext uri="{FF2B5EF4-FFF2-40B4-BE49-F238E27FC236}">
                <a16:creationId xmlns:a16="http://schemas.microsoft.com/office/drawing/2014/main" id="{B015DAF4-913B-1948-DF71-A753B6A9AB03}"/>
              </a:ext>
            </a:extLst>
          </p:cNvPr>
          <p:cNvCxnSpPr>
            <a:cxnSpLocks/>
          </p:cNvCxnSpPr>
          <p:nvPr/>
        </p:nvCxnSpPr>
        <p:spPr>
          <a:xfrm>
            <a:off x="838200" y="1143000"/>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7" name="TextBox 3">
            <a:extLst>
              <a:ext uri="{FF2B5EF4-FFF2-40B4-BE49-F238E27FC236}">
                <a16:creationId xmlns:a16="http://schemas.microsoft.com/office/drawing/2014/main" id="{3044D06C-771F-F8A0-D519-B30B95B37782}"/>
              </a:ext>
            </a:extLst>
          </p:cNvPr>
          <p:cNvSpPr txBox="1"/>
          <p:nvPr/>
        </p:nvSpPr>
        <p:spPr>
          <a:xfrm>
            <a:off x="1295400" y="613081"/>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8" name="TextBox 5">
            <a:extLst>
              <a:ext uri="{FF2B5EF4-FFF2-40B4-BE49-F238E27FC236}">
                <a16:creationId xmlns:a16="http://schemas.microsoft.com/office/drawing/2014/main" id="{8111E7D8-8BC6-39B1-A9B9-A63472F30C7F}"/>
              </a:ext>
            </a:extLst>
          </p:cNvPr>
          <p:cNvSpPr txBox="1"/>
          <p:nvPr/>
        </p:nvSpPr>
        <p:spPr>
          <a:xfrm rot="10800000">
            <a:off x="1327466" y="671408"/>
            <a:ext cx="393068" cy="394980"/>
          </a:xfrm>
          <a:prstGeom prst="rect">
            <a:avLst/>
          </a:prstGeom>
          <a:noFill/>
        </p:spPr>
        <p:txBody>
          <a:bodyPr wrap="square" lIns="25400" tIns="12700" rIns="25400" bIns="12700" rtlCol="0">
            <a:spAutoFit/>
          </a:bodyPr>
          <a:lstStyle/>
          <a:p>
            <a:r>
              <a:rPr lang="de-DE" sz="2400" noProof="0" dirty="0"/>
              <a:t>^</a:t>
            </a:r>
          </a:p>
        </p:txBody>
      </p:sp>
    </p:spTree>
    <p:extLst>
      <p:ext uri="{BB962C8B-B14F-4D97-AF65-F5344CB8AC3E}">
        <p14:creationId xmlns:p14="http://schemas.microsoft.com/office/powerpoint/2010/main" val="51480759"/>
      </p:ext>
    </p:extLst>
  </p:cSld>
  <p:clrMapOvr>
    <a:masterClrMapping/>
  </p:clrMapOvr>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CA5AD04-0B75-4B49-AD52-B6B8DA992ECB}"/>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342</a:t>
            </a:fld>
            <a:endParaRPr lang="de-DE" noProof="0" dirty="0"/>
          </a:p>
        </p:txBody>
      </p:sp>
      <p:pic>
        <p:nvPicPr>
          <p:cNvPr id="4" name="Picture 3">
            <a:extLst>
              <a:ext uri="{FF2B5EF4-FFF2-40B4-BE49-F238E27FC236}">
                <a16:creationId xmlns:a16="http://schemas.microsoft.com/office/drawing/2014/main" id="{EB048798-43DA-430B-8997-94332A3E659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8600" y="1752600"/>
            <a:ext cx="3429000" cy="2840049"/>
          </a:xfrm>
          <a:prstGeom prst="rect">
            <a:avLst/>
          </a:prstGeom>
        </p:spPr>
      </p:pic>
      <p:pic>
        <p:nvPicPr>
          <p:cNvPr id="6" name="Picture 5">
            <a:extLst>
              <a:ext uri="{FF2B5EF4-FFF2-40B4-BE49-F238E27FC236}">
                <a16:creationId xmlns:a16="http://schemas.microsoft.com/office/drawing/2014/main" id="{C445D9AC-9DA8-40E0-8AB5-2F5584DBCBB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09999" y="1752600"/>
            <a:ext cx="5093645" cy="2837250"/>
          </a:xfrm>
          <a:prstGeom prst="rect">
            <a:avLst/>
          </a:prstGeom>
        </p:spPr>
      </p:pic>
      <p:sp>
        <p:nvSpPr>
          <p:cNvPr id="7" name="TextBox 6">
            <a:extLst>
              <a:ext uri="{FF2B5EF4-FFF2-40B4-BE49-F238E27FC236}">
                <a16:creationId xmlns:a16="http://schemas.microsoft.com/office/drawing/2014/main" id="{5694AE31-B643-482D-8B2F-789EC3CBBBB2}"/>
              </a:ext>
            </a:extLst>
          </p:cNvPr>
          <p:cNvSpPr txBox="1"/>
          <p:nvPr/>
        </p:nvSpPr>
        <p:spPr>
          <a:xfrm>
            <a:off x="685800" y="4744236"/>
            <a:ext cx="7772400" cy="1256754"/>
          </a:xfrm>
          <a:prstGeom prst="rect">
            <a:avLst/>
          </a:prstGeom>
          <a:noFill/>
        </p:spPr>
        <p:txBody>
          <a:bodyPr wrap="square" lIns="25400" tIns="12700" rIns="25400" bIns="12700" rtlCol="0">
            <a:spAutoFit/>
          </a:bodyPr>
          <a:lstStyle/>
          <a:p>
            <a:r>
              <a:rPr lang="de-DE" sz="1600" b="0" i="0" noProof="0" dirty="0">
                <a:effectLst/>
                <a:latin typeface="+mn-lt"/>
              </a:rPr>
              <a:t>Hier ist eine klinische Herausforderung: AVMD bei einem Patienten mit ausgedehnten Drusen. Die Fundusaufnahme zeigt Drusen und eine unscharf abgegrenzte vitelliforme Läsion. Die OCT zeigt das Material </a:t>
            </a:r>
            <a:r>
              <a:rPr lang="de-DE" sz="1600" b="0" i="1" noProof="0" dirty="0">
                <a:effectLst/>
                <a:latin typeface="+mn-lt"/>
              </a:rPr>
              <a:t>über </a:t>
            </a:r>
            <a:r>
              <a:rPr lang="de-DE" sz="1600" b="0" i="0" noProof="0" dirty="0">
                <a:effectLst/>
                <a:latin typeface="+mn-lt"/>
              </a:rPr>
              <a:t>den weichen Drusen (gelber Pfeil), das fälschlicherweise als MNV im Zusammenhang mit </a:t>
            </a:r>
            <a:r>
              <a:rPr lang="de-DE" sz="1600" b="1" i="0" noProof="0" dirty="0">
                <a:effectLst/>
                <a:latin typeface="+mn-lt"/>
              </a:rPr>
              <a:t>feuchter </a:t>
            </a:r>
            <a:r>
              <a:rPr lang="de-DE" sz="1600" b="0" i="0" noProof="0" dirty="0">
                <a:effectLst/>
                <a:latin typeface="+mn-lt"/>
              </a:rPr>
              <a:t>AMD interpretiert werden könnte.</a:t>
            </a:r>
            <a:endParaRPr lang="de-DE" sz="2000" noProof="0" dirty="0">
              <a:latin typeface="+mn-lt"/>
            </a:endParaRPr>
          </a:p>
        </p:txBody>
      </p:sp>
      <p:sp>
        <p:nvSpPr>
          <p:cNvPr id="8" name="TextBox 7">
            <a:extLst>
              <a:ext uri="{FF2B5EF4-FFF2-40B4-BE49-F238E27FC236}">
                <a16:creationId xmlns:a16="http://schemas.microsoft.com/office/drawing/2014/main" id="{E90834DE-AA34-4250-9F49-F107DE16236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216676186"/>
      </p:ext>
    </p:extLst>
  </p:cSld>
  <p:clrMapOvr>
    <a:masterClrMapping/>
  </p:clrMapOvr>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9CA5AD04-0B75-4B49-AD52-B6B8DA992ECB}"/>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343</a:t>
            </a:fld>
            <a:endParaRPr lang="de-DE" noProof="0" dirty="0"/>
          </a:p>
        </p:txBody>
      </p:sp>
      <p:pic>
        <p:nvPicPr>
          <p:cNvPr id="4" name="Picture 3">
            <a:extLst>
              <a:ext uri="{FF2B5EF4-FFF2-40B4-BE49-F238E27FC236}">
                <a16:creationId xmlns:a16="http://schemas.microsoft.com/office/drawing/2014/main" id="{EB048798-43DA-430B-8997-94332A3E659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28600" y="1752600"/>
            <a:ext cx="3429000" cy="2840049"/>
          </a:xfrm>
          <a:prstGeom prst="rect">
            <a:avLst/>
          </a:prstGeom>
        </p:spPr>
      </p:pic>
      <p:pic>
        <p:nvPicPr>
          <p:cNvPr id="6" name="Picture 5">
            <a:extLst>
              <a:ext uri="{FF2B5EF4-FFF2-40B4-BE49-F238E27FC236}">
                <a16:creationId xmlns:a16="http://schemas.microsoft.com/office/drawing/2014/main" id="{C445D9AC-9DA8-40E0-8AB5-2F5584DBCBB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09999" y="1752600"/>
            <a:ext cx="5093645" cy="2837250"/>
          </a:xfrm>
          <a:prstGeom prst="rect">
            <a:avLst/>
          </a:prstGeom>
        </p:spPr>
      </p:pic>
      <p:sp>
        <p:nvSpPr>
          <p:cNvPr id="8" name="TextBox 7">
            <a:extLst>
              <a:ext uri="{FF2B5EF4-FFF2-40B4-BE49-F238E27FC236}">
                <a16:creationId xmlns:a16="http://schemas.microsoft.com/office/drawing/2014/main" id="{E90834DE-AA34-4250-9F49-F107DE16236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9" name="TextBox 8">
            <a:extLst>
              <a:ext uri="{FF2B5EF4-FFF2-40B4-BE49-F238E27FC236}">
                <a16:creationId xmlns:a16="http://schemas.microsoft.com/office/drawing/2014/main" id="{148DB6F0-0FF1-4FDE-9790-2C2902A7C660}"/>
              </a:ext>
            </a:extLst>
          </p:cNvPr>
          <p:cNvSpPr txBox="1"/>
          <p:nvPr/>
        </p:nvSpPr>
        <p:spPr>
          <a:xfrm>
            <a:off x="144063" y="3136612"/>
            <a:ext cx="8855886" cy="764312"/>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pPr algn="ctr"/>
            <a:r>
              <a:rPr lang="de-DE" sz="2400" i="1" noProof="0" dirty="0"/>
              <a:t>Weitere Informationen zu den Pattern Dystrophien finden Sie in der Folienreihe </a:t>
            </a:r>
            <a:r>
              <a:rPr lang="de-DE" sz="2400" noProof="0" dirty="0"/>
              <a:t>R11</a:t>
            </a:r>
          </a:p>
        </p:txBody>
      </p:sp>
      <p:sp>
        <p:nvSpPr>
          <p:cNvPr id="3" name="TextBox 6">
            <a:extLst>
              <a:ext uri="{FF2B5EF4-FFF2-40B4-BE49-F238E27FC236}">
                <a16:creationId xmlns:a16="http://schemas.microsoft.com/office/drawing/2014/main" id="{82A44459-2AEA-1667-D4C1-5B232B4FEEBC}"/>
              </a:ext>
            </a:extLst>
          </p:cNvPr>
          <p:cNvSpPr txBox="1"/>
          <p:nvPr/>
        </p:nvSpPr>
        <p:spPr>
          <a:xfrm>
            <a:off x="685800" y="4744236"/>
            <a:ext cx="7772400" cy="1256754"/>
          </a:xfrm>
          <a:prstGeom prst="rect">
            <a:avLst/>
          </a:prstGeom>
          <a:noFill/>
        </p:spPr>
        <p:txBody>
          <a:bodyPr wrap="square" lIns="25400" tIns="12700" rIns="25400" bIns="12700" rtlCol="0">
            <a:spAutoFit/>
          </a:bodyPr>
          <a:lstStyle/>
          <a:p>
            <a:r>
              <a:rPr lang="de-DE" sz="1600" b="0" i="0" noProof="0" dirty="0">
                <a:solidFill>
                  <a:schemeClr val="bg1">
                    <a:lumMod val="75000"/>
                  </a:schemeClr>
                </a:solidFill>
                <a:effectLst/>
                <a:latin typeface="+mn-lt"/>
              </a:rPr>
              <a:t>Hier ist eine klinische Herausforderung: AVMD bei einem Patienten mit ausgedehnten Drusen. Die Fundusaufnahme zeigt Drusen und eine unscharf abgegrenzte vitelliforme Läsion. Die OCT zeigt das Material </a:t>
            </a:r>
            <a:r>
              <a:rPr lang="de-DE" sz="1600" b="0" i="1" noProof="0" dirty="0">
                <a:solidFill>
                  <a:schemeClr val="bg1">
                    <a:lumMod val="75000"/>
                  </a:schemeClr>
                </a:solidFill>
                <a:effectLst/>
                <a:latin typeface="+mn-lt"/>
              </a:rPr>
              <a:t>über </a:t>
            </a:r>
            <a:r>
              <a:rPr lang="de-DE" sz="1600" b="0" i="0" noProof="0" dirty="0">
                <a:solidFill>
                  <a:schemeClr val="bg1">
                    <a:lumMod val="75000"/>
                  </a:schemeClr>
                </a:solidFill>
                <a:effectLst/>
                <a:latin typeface="+mn-lt"/>
              </a:rPr>
              <a:t>den weichen Drusen (gelber Pfeil), das fälschlicherweise als MNV im Zusammenhang mit </a:t>
            </a:r>
            <a:r>
              <a:rPr lang="de-DE" sz="1600" b="1" i="0" noProof="0" dirty="0">
                <a:solidFill>
                  <a:schemeClr val="bg1">
                    <a:lumMod val="75000"/>
                  </a:schemeClr>
                </a:solidFill>
                <a:effectLst/>
                <a:latin typeface="+mn-lt"/>
              </a:rPr>
              <a:t>feuchter </a:t>
            </a:r>
            <a:r>
              <a:rPr lang="de-DE" sz="1600" b="0" i="0" noProof="0" dirty="0">
                <a:solidFill>
                  <a:schemeClr val="bg1">
                    <a:lumMod val="75000"/>
                  </a:schemeClr>
                </a:solidFill>
                <a:effectLst/>
                <a:latin typeface="+mn-lt"/>
              </a:rPr>
              <a:t>AMD interpretiert werden könnte.</a:t>
            </a:r>
            <a:endParaRPr lang="de-DE" sz="2000" noProof="0" dirty="0">
              <a:solidFill>
                <a:schemeClr val="bg1">
                  <a:lumMod val="75000"/>
                </a:schemeClr>
              </a:solidFill>
              <a:latin typeface="+mn-lt"/>
            </a:endParaRPr>
          </a:p>
        </p:txBody>
      </p:sp>
    </p:spTree>
    <p:extLst>
      <p:ext uri="{BB962C8B-B14F-4D97-AF65-F5344CB8AC3E}">
        <p14:creationId xmlns:p14="http://schemas.microsoft.com/office/powerpoint/2010/main" val="115221984"/>
      </p:ext>
    </p:extLst>
  </p:cSld>
  <p:clrMapOvr>
    <a:masterClrMapping/>
  </p:clrMapOvr>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91EA28-B540-CC53-C975-14B7B4152DA2}"/>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46DDB315-3439-DE02-9848-14A5FBDE66D1}"/>
              </a:ext>
            </a:extLst>
          </p:cNvPr>
          <p:cNvSpPr>
            <a:spLocks noGrp="1" noChangeArrowheads="1"/>
          </p:cNvSpPr>
          <p:nvPr>
            <p:ph type="body" idx="1"/>
          </p:nvPr>
        </p:nvSpPr>
        <p:spPr>
          <a:xfrm>
            <a:off x="457200" y="682319"/>
            <a:ext cx="8458200" cy="6077468"/>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chemeClr val="bg1">
                    <a:lumMod val="75000"/>
                  </a:schemeClr>
                </a:solidFill>
                <a:latin typeface="Arial" panose="020B0604020202020204" pitchFamily="34" charset="0"/>
              </a:rPr>
              <a:t>Zentrale seröse </a:t>
            </a:r>
            <a:r>
              <a:rPr lang="de-DE" noProof="0" dirty="0" err="1">
                <a:solidFill>
                  <a:schemeClr val="bg1">
                    <a:lumMod val="75000"/>
                  </a:schemeClr>
                </a:solidFill>
                <a:latin typeface="Arial" panose="020B0604020202020204" pitchFamily="34" charset="0"/>
              </a:rPr>
              <a:t>Chorioretinopathie</a:t>
            </a:r>
            <a:endParaRPr lang="de-DE" noProof="0"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dirty="0">
                <a:solidFill>
                  <a:schemeClr val="bg1">
                    <a:lumMod val="75000"/>
                  </a:schemeClr>
                </a:solidFill>
                <a:latin typeface="Arial" panose="020B0604020202020204" pitchFamily="34" charset="0"/>
              </a:rPr>
              <a:t>adulte </a:t>
            </a:r>
            <a:r>
              <a:rPr lang="de-DE" dirty="0" err="1">
                <a:solidFill>
                  <a:schemeClr val="bg1">
                    <a:lumMod val="75000"/>
                  </a:schemeClr>
                </a:solidFill>
                <a:latin typeface="Arial" panose="020B0604020202020204" pitchFamily="34" charset="0"/>
              </a:rPr>
              <a:t>vitelliforme</a:t>
            </a:r>
            <a:r>
              <a:rPr lang="de-DE" dirty="0">
                <a:solidFill>
                  <a:schemeClr val="bg1">
                    <a:lumMod val="75000"/>
                  </a:schemeClr>
                </a:solidFill>
                <a:latin typeface="Arial" panose="020B0604020202020204" pitchFamily="34" charset="0"/>
              </a:rPr>
              <a:t> Makuladystrophie</a:t>
            </a:r>
          </a:p>
          <a:p>
            <a:pPr lvl="1" eaLnBrk="1" hangingPunct="1"/>
            <a:r>
              <a:rPr lang="de-DE" b="1" i="1" dirty="0">
                <a:solidFill>
                  <a:srgbClr val="0000FF"/>
                </a:solidFill>
                <a:latin typeface="Arial" panose="020B0604020202020204" pitchFamily="34" charset="0"/>
              </a:rPr>
              <a:t>?</a:t>
            </a:r>
          </a:p>
        </p:txBody>
      </p:sp>
      <p:sp>
        <p:nvSpPr>
          <p:cNvPr id="4100" name="Slide Number Placeholder 1">
            <a:extLst>
              <a:ext uri="{FF2B5EF4-FFF2-40B4-BE49-F238E27FC236}">
                <a16:creationId xmlns:a16="http://schemas.microsoft.com/office/drawing/2014/main" id="{1DEF9DFA-1CA4-5247-F2F7-CE06498B6CD5}"/>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344</a:t>
            </a:fld>
            <a:endParaRPr lang="de-DE" noProof="0" dirty="0"/>
          </a:p>
        </p:txBody>
      </p:sp>
      <p:sp>
        <p:nvSpPr>
          <p:cNvPr id="5" name="TextBox 4">
            <a:extLst>
              <a:ext uri="{FF2B5EF4-FFF2-40B4-BE49-F238E27FC236}">
                <a16:creationId xmlns:a16="http://schemas.microsoft.com/office/drawing/2014/main" id="{57EDF3A9-D83D-450A-AE2D-ECC76CF024E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3" name="Straight Connector 2">
            <a:extLst>
              <a:ext uri="{FF2B5EF4-FFF2-40B4-BE49-F238E27FC236}">
                <a16:creationId xmlns:a16="http://schemas.microsoft.com/office/drawing/2014/main" id="{9979365D-2999-8A91-8036-215008767A9C}"/>
              </a:ext>
            </a:extLst>
          </p:cNvPr>
          <p:cNvCxnSpPr>
            <a:cxnSpLocks/>
          </p:cNvCxnSpPr>
          <p:nvPr/>
        </p:nvCxnSpPr>
        <p:spPr>
          <a:xfrm>
            <a:off x="838200" y="910919"/>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63188788-C93C-1CE7-DFE0-599608DA41DD}"/>
              </a:ext>
            </a:extLst>
          </p:cNvPr>
          <p:cNvSpPr txBox="1"/>
          <p:nvPr/>
        </p:nvSpPr>
        <p:spPr>
          <a:xfrm>
            <a:off x="1295400" y="381000"/>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6" name="TextBox 5">
            <a:extLst>
              <a:ext uri="{FF2B5EF4-FFF2-40B4-BE49-F238E27FC236}">
                <a16:creationId xmlns:a16="http://schemas.microsoft.com/office/drawing/2014/main" id="{B5A6545B-0968-8346-000B-9FF1DA3DBD3E}"/>
              </a:ext>
            </a:extLst>
          </p:cNvPr>
          <p:cNvSpPr txBox="1"/>
          <p:nvPr/>
        </p:nvSpPr>
        <p:spPr>
          <a:xfrm rot="10800000">
            <a:off x="1327466" y="439327"/>
            <a:ext cx="393068" cy="394980"/>
          </a:xfrm>
          <a:prstGeom prst="rect">
            <a:avLst/>
          </a:prstGeom>
          <a:noFill/>
        </p:spPr>
        <p:txBody>
          <a:bodyPr wrap="square" lIns="25400" tIns="12700" rIns="25400" bIns="12700" rtlCol="0">
            <a:spAutoFit/>
          </a:bodyPr>
          <a:lstStyle/>
          <a:p>
            <a:r>
              <a:rPr lang="de-DE" sz="2400" noProof="0" dirty="0"/>
              <a:t>^</a:t>
            </a:r>
          </a:p>
        </p:txBody>
      </p:sp>
      <p:sp>
        <p:nvSpPr>
          <p:cNvPr id="2" name="TextBox 11">
            <a:extLst>
              <a:ext uri="{FF2B5EF4-FFF2-40B4-BE49-F238E27FC236}">
                <a16:creationId xmlns:a16="http://schemas.microsoft.com/office/drawing/2014/main" id="{02009A66-9354-9AD9-4D38-23D4BEC655D0}"/>
              </a:ext>
            </a:extLst>
          </p:cNvPr>
          <p:cNvSpPr txBox="1"/>
          <p:nvPr/>
        </p:nvSpPr>
        <p:spPr>
          <a:xfrm>
            <a:off x="5028425" y="1752600"/>
            <a:ext cx="3839817" cy="1102866"/>
          </a:xfrm>
          <a:prstGeom prst="rect">
            <a:avLst/>
          </a:prstGeom>
          <a:noFill/>
        </p:spPr>
        <p:txBody>
          <a:bodyPr wrap="square" lIns="25400" tIns="12700" rIns="25400" bIns="12700" rtlCol="0">
            <a:spAutoFit/>
          </a:bodyPr>
          <a:lstStyle/>
          <a:p>
            <a:r>
              <a:rPr lang="de-DE" sz="1400" i="1" noProof="0" dirty="0">
                <a:solidFill>
                  <a:srgbClr val="0000FF"/>
                </a:solidFill>
              </a:rPr>
              <a:t>Zum Schluss: Das Buch hebt eine weitere Erkrankung hervor (die noch nicht auf dieser Liste steht), die bei der Differentialdiagnose der trockenen AMD ganz oben steht – um welche handelt es sich?</a:t>
            </a:r>
          </a:p>
        </p:txBody>
      </p:sp>
      <p:sp>
        <p:nvSpPr>
          <p:cNvPr id="9" name="Star: 5 Points 3">
            <a:extLst>
              <a:ext uri="{FF2B5EF4-FFF2-40B4-BE49-F238E27FC236}">
                <a16:creationId xmlns:a16="http://schemas.microsoft.com/office/drawing/2014/main" id="{6B57DA36-0E95-48BA-0F70-1CFCADAB0AF8}"/>
              </a:ext>
            </a:extLst>
          </p:cNvPr>
          <p:cNvSpPr/>
          <p:nvPr/>
        </p:nvSpPr>
        <p:spPr>
          <a:xfrm>
            <a:off x="762000" y="5025719"/>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Star: 5 Points 3">
            <a:extLst>
              <a:ext uri="{FF2B5EF4-FFF2-40B4-BE49-F238E27FC236}">
                <a16:creationId xmlns:a16="http://schemas.microsoft.com/office/drawing/2014/main" id="{36C4FA46-148C-DFE5-6894-92E65B8FBCA7}"/>
              </a:ext>
            </a:extLst>
          </p:cNvPr>
          <p:cNvSpPr/>
          <p:nvPr/>
        </p:nvSpPr>
        <p:spPr>
          <a:xfrm>
            <a:off x="762000" y="5546123"/>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4" name="Star: 5 Points 3">
            <a:extLst>
              <a:ext uri="{FF2B5EF4-FFF2-40B4-BE49-F238E27FC236}">
                <a16:creationId xmlns:a16="http://schemas.microsoft.com/office/drawing/2014/main" id="{AEC9D2DD-786B-BBD9-55B2-28632D75406D}"/>
              </a:ext>
            </a:extLst>
          </p:cNvPr>
          <p:cNvSpPr/>
          <p:nvPr/>
        </p:nvSpPr>
        <p:spPr>
          <a:xfrm>
            <a:off x="758613" y="5991470"/>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5" name="Star: 5 Points 3">
            <a:extLst>
              <a:ext uri="{FF2B5EF4-FFF2-40B4-BE49-F238E27FC236}">
                <a16:creationId xmlns:a16="http://schemas.microsoft.com/office/drawing/2014/main" id="{7B192FAB-8B09-00C3-2410-182155EA1A9C}"/>
              </a:ext>
            </a:extLst>
          </p:cNvPr>
          <p:cNvSpPr/>
          <p:nvPr/>
        </p:nvSpPr>
        <p:spPr>
          <a:xfrm>
            <a:off x="758613" y="645498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1759135168"/>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0A98BA-B936-1947-A2FA-9718154E0161}"/>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184B68C6-4778-55CC-B4A5-8A922BD31E59}"/>
              </a:ext>
            </a:extLst>
          </p:cNvPr>
          <p:cNvSpPr>
            <a:spLocks noGrp="1" noChangeArrowheads="1"/>
          </p:cNvSpPr>
          <p:nvPr>
            <p:ph type="body" idx="1"/>
          </p:nvPr>
        </p:nvSpPr>
        <p:spPr>
          <a:xfrm>
            <a:off x="457200" y="682319"/>
            <a:ext cx="8458200" cy="6077468"/>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chemeClr val="bg1">
                    <a:lumMod val="75000"/>
                  </a:schemeClr>
                </a:solidFill>
                <a:latin typeface="Arial" panose="020B0604020202020204" pitchFamily="34" charset="0"/>
              </a:rPr>
              <a:t>Zentrale seröse </a:t>
            </a:r>
            <a:r>
              <a:rPr lang="de-DE" noProof="0" dirty="0" err="1">
                <a:solidFill>
                  <a:schemeClr val="bg1">
                    <a:lumMod val="75000"/>
                  </a:schemeClr>
                </a:solidFill>
                <a:latin typeface="Arial" panose="020B0604020202020204" pitchFamily="34" charset="0"/>
              </a:rPr>
              <a:t>Chorioretinopathie</a:t>
            </a:r>
            <a:endParaRPr lang="de-DE" noProof="0"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dirty="0">
                <a:solidFill>
                  <a:schemeClr val="bg1">
                    <a:lumMod val="75000"/>
                  </a:schemeClr>
                </a:solidFill>
                <a:latin typeface="Arial" panose="020B0604020202020204" pitchFamily="34" charset="0"/>
              </a:rPr>
              <a:t>adulte </a:t>
            </a:r>
            <a:r>
              <a:rPr lang="de-DE" dirty="0" err="1">
                <a:solidFill>
                  <a:schemeClr val="bg1">
                    <a:lumMod val="75000"/>
                  </a:schemeClr>
                </a:solidFill>
                <a:latin typeface="Arial" panose="020B0604020202020204" pitchFamily="34" charset="0"/>
              </a:rPr>
              <a:t>vitelliforme</a:t>
            </a:r>
            <a:r>
              <a:rPr lang="de-DE" dirty="0">
                <a:solidFill>
                  <a:schemeClr val="bg1">
                    <a:lumMod val="75000"/>
                  </a:schemeClr>
                </a:solidFill>
                <a:latin typeface="Arial" panose="020B0604020202020204" pitchFamily="34" charset="0"/>
              </a:rPr>
              <a:t> Makuladystrophie</a:t>
            </a:r>
          </a:p>
          <a:p>
            <a:pPr lvl="1" eaLnBrk="1" hangingPunct="1"/>
            <a:r>
              <a:rPr lang="de-DE" dirty="0">
                <a:solidFill>
                  <a:srgbClr val="0000FF"/>
                </a:solidFill>
                <a:latin typeface="Arial" panose="020B0604020202020204" pitchFamily="34" charset="0"/>
              </a:rPr>
              <a:t>Arzneimitteltoxizität</a:t>
            </a:r>
          </a:p>
        </p:txBody>
      </p:sp>
      <p:sp>
        <p:nvSpPr>
          <p:cNvPr id="4100" name="Slide Number Placeholder 1">
            <a:extLst>
              <a:ext uri="{FF2B5EF4-FFF2-40B4-BE49-F238E27FC236}">
                <a16:creationId xmlns:a16="http://schemas.microsoft.com/office/drawing/2014/main" id="{17241AFB-3ECA-94EF-F1EA-79E40B444E1C}"/>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345</a:t>
            </a:fld>
            <a:endParaRPr lang="de-DE" noProof="0" dirty="0"/>
          </a:p>
        </p:txBody>
      </p:sp>
      <p:sp>
        <p:nvSpPr>
          <p:cNvPr id="5" name="TextBox 4">
            <a:extLst>
              <a:ext uri="{FF2B5EF4-FFF2-40B4-BE49-F238E27FC236}">
                <a16:creationId xmlns:a16="http://schemas.microsoft.com/office/drawing/2014/main" id="{E063CC27-F31F-AC92-46F1-94AF9049D15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3" name="Straight Connector 2">
            <a:extLst>
              <a:ext uri="{FF2B5EF4-FFF2-40B4-BE49-F238E27FC236}">
                <a16:creationId xmlns:a16="http://schemas.microsoft.com/office/drawing/2014/main" id="{72CCA291-4926-AACB-7FE3-DC3CD4B0B7BC}"/>
              </a:ext>
            </a:extLst>
          </p:cNvPr>
          <p:cNvCxnSpPr>
            <a:cxnSpLocks/>
          </p:cNvCxnSpPr>
          <p:nvPr/>
        </p:nvCxnSpPr>
        <p:spPr>
          <a:xfrm>
            <a:off x="838200" y="910919"/>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7DE6DCAB-436A-70A4-F72B-D7D73A4E953F}"/>
              </a:ext>
            </a:extLst>
          </p:cNvPr>
          <p:cNvSpPr txBox="1"/>
          <p:nvPr/>
        </p:nvSpPr>
        <p:spPr>
          <a:xfrm>
            <a:off x="1295400" y="381000"/>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6" name="TextBox 5">
            <a:extLst>
              <a:ext uri="{FF2B5EF4-FFF2-40B4-BE49-F238E27FC236}">
                <a16:creationId xmlns:a16="http://schemas.microsoft.com/office/drawing/2014/main" id="{92A6D30D-FB27-3B94-E2E6-73107032EA30}"/>
              </a:ext>
            </a:extLst>
          </p:cNvPr>
          <p:cNvSpPr txBox="1"/>
          <p:nvPr/>
        </p:nvSpPr>
        <p:spPr>
          <a:xfrm rot="10800000">
            <a:off x="1327466" y="439327"/>
            <a:ext cx="393068" cy="394980"/>
          </a:xfrm>
          <a:prstGeom prst="rect">
            <a:avLst/>
          </a:prstGeom>
          <a:noFill/>
        </p:spPr>
        <p:txBody>
          <a:bodyPr wrap="square" lIns="25400" tIns="12700" rIns="25400" bIns="12700" rtlCol="0">
            <a:spAutoFit/>
          </a:bodyPr>
          <a:lstStyle/>
          <a:p>
            <a:r>
              <a:rPr lang="de-DE" sz="2400" noProof="0" dirty="0"/>
              <a:t>^</a:t>
            </a:r>
          </a:p>
        </p:txBody>
      </p:sp>
      <p:sp>
        <p:nvSpPr>
          <p:cNvPr id="2" name="TextBox 11">
            <a:extLst>
              <a:ext uri="{FF2B5EF4-FFF2-40B4-BE49-F238E27FC236}">
                <a16:creationId xmlns:a16="http://schemas.microsoft.com/office/drawing/2014/main" id="{DD93F0E1-5C20-8811-8179-D2FD6C771E31}"/>
              </a:ext>
            </a:extLst>
          </p:cNvPr>
          <p:cNvSpPr txBox="1"/>
          <p:nvPr/>
        </p:nvSpPr>
        <p:spPr>
          <a:xfrm>
            <a:off x="5028425" y="1752600"/>
            <a:ext cx="3839817" cy="1102866"/>
          </a:xfrm>
          <a:prstGeom prst="rect">
            <a:avLst/>
          </a:prstGeom>
          <a:noFill/>
        </p:spPr>
        <p:txBody>
          <a:bodyPr wrap="square" lIns="25400" tIns="12700" rIns="25400" bIns="12700" rtlCol="0">
            <a:spAutoFit/>
          </a:bodyPr>
          <a:lstStyle/>
          <a:p>
            <a:r>
              <a:rPr lang="de-DE" sz="1400" i="1" noProof="0" dirty="0">
                <a:solidFill>
                  <a:srgbClr val="0000FF"/>
                </a:solidFill>
              </a:rPr>
              <a:t>Zum Schluss: Das Buch hebt eine weitere Erkrankung hervor (die noch nicht auf dieser Liste steht), die bei der Differentialdiagnose der trockenen AMD ganz oben steht – um welche handelt es sich?</a:t>
            </a:r>
          </a:p>
        </p:txBody>
      </p:sp>
      <p:sp>
        <p:nvSpPr>
          <p:cNvPr id="9" name="Star: 5 Points 3">
            <a:extLst>
              <a:ext uri="{FF2B5EF4-FFF2-40B4-BE49-F238E27FC236}">
                <a16:creationId xmlns:a16="http://schemas.microsoft.com/office/drawing/2014/main" id="{741FCD8A-1B2A-B147-7D6A-34F55CB64C63}"/>
              </a:ext>
            </a:extLst>
          </p:cNvPr>
          <p:cNvSpPr/>
          <p:nvPr/>
        </p:nvSpPr>
        <p:spPr>
          <a:xfrm>
            <a:off x="762000" y="5025719"/>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Star: 5 Points 3">
            <a:extLst>
              <a:ext uri="{FF2B5EF4-FFF2-40B4-BE49-F238E27FC236}">
                <a16:creationId xmlns:a16="http://schemas.microsoft.com/office/drawing/2014/main" id="{C8CF7455-286E-2F7C-E784-543A3BB27631}"/>
              </a:ext>
            </a:extLst>
          </p:cNvPr>
          <p:cNvSpPr/>
          <p:nvPr/>
        </p:nvSpPr>
        <p:spPr>
          <a:xfrm>
            <a:off x="762000" y="5546123"/>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4" name="Star: 5 Points 3">
            <a:extLst>
              <a:ext uri="{FF2B5EF4-FFF2-40B4-BE49-F238E27FC236}">
                <a16:creationId xmlns:a16="http://schemas.microsoft.com/office/drawing/2014/main" id="{CB2704D1-F7FD-8803-6873-DD565C9E2A10}"/>
              </a:ext>
            </a:extLst>
          </p:cNvPr>
          <p:cNvSpPr/>
          <p:nvPr/>
        </p:nvSpPr>
        <p:spPr>
          <a:xfrm>
            <a:off x="758613" y="5991470"/>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5" name="Star: 5 Points 3">
            <a:extLst>
              <a:ext uri="{FF2B5EF4-FFF2-40B4-BE49-F238E27FC236}">
                <a16:creationId xmlns:a16="http://schemas.microsoft.com/office/drawing/2014/main" id="{DF861068-5C7E-DBF4-C62B-1850AE5623C8}"/>
              </a:ext>
            </a:extLst>
          </p:cNvPr>
          <p:cNvSpPr/>
          <p:nvPr/>
        </p:nvSpPr>
        <p:spPr>
          <a:xfrm>
            <a:off x="758613" y="645498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2677325121"/>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458117-389E-6C3D-CB66-029C2183827A}"/>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617EBDEC-82D7-A6CF-35E4-9E6A2A51388E}"/>
              </a:ext>
            </a:extLst>
          </p:cNvPr>
          <p:cNvSpPr>
            <a:spLocks noGrp="1" noChangeArrowheads="1"/>
          </p:cNvSpPr>
          <p:nvPr>
            <p:ph type="body" idx="1"/>
          </p:nvPr>
        </p:nvSpPr>
        <p:spPr>
          <a:xfrm>
            <a:off x="457200" y="682319"/>
            <a:ext cx="8458200" cy="6077468"/>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chemeClr val="bg1">
                    <a:lumMod val="75000"/>
                  </a:schemeClr>
                </a:solidFill>
                <a:latin typeface="Arial" panose="020B0604020202020204" pitchFamily="34" charset="0"/>
              </a:rPr>
              <a:t>Zentrale seröse </a:t>
            </a:r>
            <a:r>
              <a:rPr lang="de-DE" noProof="0" dirty="0" err="1">
                <a:solidFill>
                  <a:schemeClr val="bg1">
                    <a:lumMod val="75000"/>
                  </a:schemeClr>
                </a:solidFill>
                <a:latin typeface="Arial" panose="020B0604020202020204" pitchFamily="34" charset="0"/>
              </a:rPr>
              <a:t>Chorioretinopathie</a:t>
            </a:r>
            <a:endParaRPr lang="de-DE" noProof="0"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dirty="0">
                <a:solidFill>
                  <a:schemeClr val="bg1">
                    <a:lumMod val="75000"/>
                  </a:schemeClr>
                </a:solidFill>
                <a:latin typeface="Arial" panose="020B0604020202020204" pitchFamily="34" charset="0"/>
              </a:rPr>
              <a:t>adulte </a:t>
            </a:r>
            <a:r>
              <a:rPr lang="de-DE" dirty="0" err="1">
                <a:solidFill>
                  <a:schemeClr val="bg1">
                    <a:lumMod val="75000"/>
                  </a:schemeClr>
                </a:solidFill>
                <a:latin typeface="Arial" panose="020B0604020202020204" pitchFamily="34" charset="0"/>
              </a:rPr>
              <a:t>vitelliforme</a:t>
            </a:r>
            <a:r>
              <a:rPr lang="de-DE" dirty="0">
                <a:solidFill>
                  <a:schemeClr val="bg1">
                    <a:lumMod val="75000"/>
                  </a:schemeClr>
                </a:solidFill>
                <a:latin typeface="Arial" panose="020B0604020202020204" pitchFamily="34" charset="0"/>
              </a:rPr>
              <a:t> Makuladystrophie</a:t>
            </a:r>
          </a:p>
          <a:p>
            <a:pPr lvl="1" eaLnBrk="1" hangingPunct="1"/>
            <a:r>
              <a:rPr lang="de-DE" dirty="0">
                <a:solidFill>
                  <a:srgbClr val="0000FF"/>
                </a:solidFill>
                <a:latin typeface="Arial" panose="020B0604020202020204" pitchFamily="34" charset="0"/>
              </a:rPr>
              <a:t>Arzneimitteltoxizität, </a:t>
            </a:r>
            <a:r>
              <a:rPr lang="de-DE" sz="2400" dirty="0">
                <a:solidFill>
                  <a:srgbClr val="000000"/>
                </a:solidFill>
                <a:latin typeface="Arial" panose="020B0604020202020204" pitchFamily="34" charset="0"/>
              </a:rPr>
              <a:t>insbesondere…</a:t>
            </a:r>
            <a:endParaRPr lang="de-DE" dirty="0">
              <a:solidFill>
                <a:srgbClr val="000000"/>
              </a:solidFill>
              <a:latin typeface="Arial" panose="020B0604020202020204" pitchFamily="34" charset="0"/>
            </a:endParaRPr>
          </a:p>
        </p:txBody>
      </p:sp>
      <p:sp>
        <p:nvSpPr>
          <p:cNvPr id="4100" name="Slide Number Placeholder 1">
            <a:extLst>
              <a:ext uri="{FF2B5EF4-FFF2-40B4-BE49-F238E27FC236}">
                <a16:creationId xmlns:a16="http://schemas.microsoft.com/office/drawing/2014/main" id="{DB0B46C5-7A38-8939-3E5B-14C516EE6872}"/>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346</a:t>
            </a:fld>
            <a:endParaRPr lang="de-DE" noProof="0" dirty="0"/>
          </a:p>
        </p:txBody>
      </p:sp>
      <p:sp>
        <p:nvSpPr>
          <p:cNvPr id="5" name="TextBox 4">
            <a:extLst>
              <a:ext uri="{FF2B5EF4-FFF2-40B4-BE49-F238E27FC236}">
                <a16:creationId xmlns:a16="http://schemas.microsoft.com/office/drawing/2014/main" id="{457A0803-22C9-1820-7871-C25FA9836DE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3" name="Straight Connector 2">
            <a:extLst>
              <a:ext uri="{FF2B5EF4-FFF2-40B4-BE49-F238E27FC236}">
                <a16:creationId xmlns:a16="http://schemas.microsoft.com/office/drawing/2014/main" id="{74EEA57C-6316-FADB-05D2-DA94E2369AF5}"/>
              </a:ext>
            </a:extLst>
          </p:cNvPr>
          <p:cNvCxnSpPr>
            <a:cxnSpLocks/>
          </p:cNvCxnSpPr>
          <p:nvPr/>
        </p:nvCxnSpPr>
        <p:spPr>
          <a:xfrm>
            <a:off x="838200" y="910919"/>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A9D1F933-DF1A-13C4-373A-FF77C40F4C0D}"/>
              </a:ext>
            </a:extLst>
          </p:cNvPr>
          <p:cNvSpPr txBox="1"/>
          <p:nvPr/>
        </p:nvSpPr>
        <p:spPr>
          <a:xfrm>
            <a:off x="1295400" y="381000"/>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6" name="TextBox 5">
            <a:extLst>
              <a:ext uri="{FF2B5EF4-FFF2-40B4-BE49-F238E27FC236}">
                <a16:creationId xmlns:a16="http://schemas.microsoft.com/office/drawing/2014/main" id="{A6742EA3-2542-C5F4-C85A-4DAFC67D3A6C}"/>
              </a:ext>
            </a:extLst>
          </p:cNvPr>
          <p:cNvSpPr txBox="1"/>
          <p:nvPr/>
        </p:nvSpPr>
        <p:spPr>
          <a:xfrm rot="10800000">
            <a:off x="1327466" y="439327"/>
            <a:ext cx="393068" cy="394980"/>
          </a:xfrm>
          <a:prstGeom prst="rect">
            <a:avLst/>
          </a:prstGeom>
          <a:noFill/>
        </p:spPr>
        <p:txBody>
          <a:bodyPr wrap="square" lIns="25400" tIns="12700" rIns="25400" bIns="12700" rtlCol="0">
            <a:spAutoFit/>
          </a:bodyPr>
          <a:lstStyle/>
          <a:p>
            <a:r>
              <a:rPr lang="de-DE" sz="2400" noProof="0" dirty="0"/>
              <a:t>^</a:t>
            </a:r>
          </a:p>
        </p:txBody>
      </p:sp>
      <p:sp>
        <p:nvSpPr>
          <p:cNvPr id="2" name="TextBox 11">
            <a:extLst>
              <a:ext uri="{FF2B5EF4-FFF2-40B4-BE49-F238E27FC236}">
                <a16:creationId xmlns:a16="http://schemas.microsoft.com/office/drawing/2014/main" id="{8B6557C1-FD70-35F8-D388-C2D5CECBCB03}"/>
              </a:ext>
            </a:extLst>
          </p:cNvPr>
          <p:cNvSpPr txBox="1"/>
          <p:nvPr/>
        </p:nvSpPr>
        <p:spPr>
          <a:xfrm>
            <a:off x="5028425" y="1752600"/>
            <a:ext cx="3839817" cy="1102866"/>
          </a:xfrm>
          <a:prstGeom prst="rect">
            <a:avLst/>
          </a:prstGeom>
          <a:noFill/>
        </p:spPr>
        <p:txBody>
          <a:bodyPr wrap="square" lIns="25400" tIns="12700" rIns="25400" bIns="12700" rtlCol="0">
            <a:spAutoFit/>
          </a:bodyPr>
          <a:lstStyle/>
          <a:p>
            <a:r>
              <a:rPr lang="de-DE" sz="1400" i="1" noProof="0" dirty="0">
                <a:solidFill>
                  <a:srgbClr val="0000FF"/>
                </a:solidFill>
              </a:rPr>
              <a:t>Zum Schluss: Das Buch hebt eine weitere Erkrankung hervor (die noch nicht auf dieser Liste steht), die bei der Differentialdiagnose der trockenen AMD ganz oben steht – um welche handelt es sich?</a:t>
            </a:r>
          </a:p>
        </p:txBody>
      </p:sp>
      <p:sp>
        <p:nvSpPr>
          <p:cNvPr id="9" name="Star: 5 Points 3">
            <a:extLst>
              <a:ext uri="{FF2B5EF4-FFF2-40B4-BE49-F238E27FC236}">
                <a16:creationId xmlns:a16="http://schemas.microsoft.com/office/drawing/2014/main" id="{7CFCB6FA-878D-8CBC-4B43-E6CA702A4FAB}"/>
              </a:ext>
            </a:extLst>
          </p:cNvPr>
          <p:cNvSpPr/>
          <p:nvPr/>
        </p:nvSpPr>
        <p:spPr>
          <a:xfrm>
            <a:off x="762000" y="5025719"/>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Star: 5 Points 3">
            <a:extLst>
              <a:ext uri="{FF2B5EF4-FFF2-40B4-BE49-F238E27FC236}">
                <a16:creationId xmlns:a16="http://schemas.microsoft.com/office/drawing/2014/main" id="{70253734-DD4A-9CAD-9F04-9F993B08C645}"/>
              </a:ext>
            </a:extLst>
          </p:cNvPr>
          <p:cNvSpPr/>
          <p:nvPr/>
        </p:nvSpPr>
        <p:spPr>
          <a:xfrm>
            <a:off x="762000" y="5546123"/>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4" name="Star: 5 Points 3">
            <a:extLst>
              <a:ext uri="{FF2B5EF4-FFF2-40B4-BE49-F238E27FC236}">
                <a16:creationId xmlns:a16="http://schemas.microsoft.com/office/drawing/2014/main" id="{39B44FD3-748D-FE4A-A082-7466A6439405}"/>
              </a:ext>
            </a:extLst>
          </p:cNvPr>
          <p:cNvSpPr/>
          <p:nvPr/>
        </p:nvSpPr>
        <p:spPr>
          <a:xfrm>
            <a:off x="758613" y="5991470"/>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5" name="Star: 5 Points 3">
            <a:extLst>
              <a:ext uri="{FF2B5EF4-FFF2-40B4-BE49-F238E27FC236}">
                <a16:creationId xmlns:a16="http://schemas.microsoft.com/office/drawing/2014/main" id="{AC466853-B258-302C-9C12-2607D7AFDC46}"/>
              </a:ext>
            </a:extLst>
          </p:cNvPr>
          <p:cNvSpPr/>
          <p:nvPr/>
        </p:nvSpPr>
        <p:spPr>
          <a:xfrm>
            <a:off x="758613" y="645498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2452631237"/>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8D53F2-F0BF-43A9-0494-138FA95779AE}"/>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8ECD0089-3FB1-4757-8E43-E3048330713E}"/>
              </a:ext>
            </a:extLst>
          </p:cNvPr>
          <p:cNvSpPr>
            <a:spLocks noGrp="1" noChangeArrowheads="1"/>
          </p:cNvSpPr>
          <p:nvPr>
            <p:ph type="body" idx="1"/>
          </p:nvPr>
        </p:nvSpPr>
        <p:spPr>
          <a:xfrm>
            <a:off x="457200" y="682319"/>
            <a:ext cx="8458200" cy="6077468"/>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chemeClr val="bg1">
                    <a:lumMod val="75000"/>
                  </a:schemeClr>
                </a:solidFill>
                <a:latin typeface="Arial" panose="020B0604020202020204" pitchFamily="34" charset="0"/>
              </a:rPr>
              <a:t>Zentrale seröse </a:t>
            </a:r>
            <a:r>
              <a:rPr lang="de-DE" noProof="0" dirty="0" err="1">
                <a:solidFill>
                  <a:schemeClr val="bg1">
                    <a:lumMod val="75000"/>
                  </a:schemeClr>
                </a:solidFill>
                <a:latin typeface="Arial" panose="020B0604020202020204" pitchFamily="34" charset="0"/>
              </a:rPr>
              <a:t>Chorioretinopathie</a:t>
            </a:r>
            <a:endParaRPr lang="de-DE" noProof="0"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dirty="0">
                <a:solidFill>
                  <a:schemeClr val="bg1">
                    <a:lumMod val="75000"/>
                  </a:schemeClr>
                </a:solidFill>
                <a:latin typeface="Arial" panose="020B0604020202020204" pitchFamily="34" charset="0"/>
              </a:rPr>
              <a:t>adulte </a:t>
            </a:r>
            <a:r>
              <a:rPr lang="de-DE" dirty="0" err="1">
                <a:solidFill>
                  <a:schemeClr val="bg1">
                    <a:lumMod val="75000"/>
                  </a:schemeClr>
                </a:solidFill>
                <a:latin typeface="Arial" panose="020B0604020202020204" pitchFamily="34" charset="0"/>
              </a:rPr>
              <a:t>vitelliforme</a:t>
            </a:r>
            <a:r>
              <a:rPr lang="de-DE" dirty="0">
                <a:solidFill>
                  <a:schemeClr val="bg1">
                    <a:lumMod val="75000"/>
                  </a:schemeClr>
                </a:solidFill>
                <a:latin typeface="Arial" panose="020B0604020202020204" pitchFamily="34" charset="0"/>
              </a:rPr>
              <a:t> Makuladystrophie</a:t>
            </a:r>
          </a:p>
          <a:p>
            <a:pPr lvl="1" eaLnBrk="1" hangingPunct="1"/>
            <a:r>
              <a:rPr lang="de-DE" dirty="0">
                <a:solidFill>
                  <a:srgbClr val="0000FF"/>
                </a:solidFill>
                <a:latin typeface="Arial" panose="020B0604020202020204" pitchFamily="34" charset="0"/>
              </a:rPr>
              <a:t>Arzneimitteltoxizität, </a:t>
            </a:r>
            <a:r>
              <a:rPr lang="de-DE" sz="2400" dirty="0">
                <a:solidFill>
                  <a:srgbClr val="000000"/>
                </a:solidFill>
                <a:latin typeface="Arial" panose="020B0604020202020204" pitchFamily="34" charset="0"/>
              </a:rPr>
              <a:t>insbesondere…Hydroxychloroquin</a:t>
            </a:r>
            <a:endParaRPr lang="de-DE" dirty="0">
              <a:solidFill>
                <a:srgbClr val="000000"/>
              </a:solidFill>
              <a:latin typeface="Arial" panose="020B0604020202020204" pitchFamily="34" charset="0"/>
            </a:endParaRPr>
          </a:p>
        </p:txBody>
      </p:sp>
      <p:sp>
        <p:nvSpPr>
          <p:cNvPr id="4100" name="Slide Number Placeholder 1">
            <a:extLst>
              <a:ext uri="{FF2B5EF4-FFF2-40B4-BE49-F238E27FC236}">
                <a16:creationId xmlns:a16="http://schemas.microsoft.com/office/drawing/2014/main" id="{74F2B267-C779-B471-E5CA-30A2994C8141}"/>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347</a:t>
            </a:fld>
            <a:endParaRPr lang="de-DE" noProof="0" dirty="0"/>
          </a:p>
        </p:txBody>
      </p:sp>
      <p:sp>
        <p:nvSpPr>
          <p:cNvPr id="5" name="TextBox 4">
            <a:extLst>
              <a:ext uri="{FF2B5EF4-FFF2-40B4-BE49-F238E27FC236}">
                <a16:creationId xmlns:a16="http://schemas.microsoft.com/office/drawing/2014/main" id="{310AA0C1-38BB-2706-2656-B359F10D150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3" name="Straight Connector 2">
            <a:extLst>
              <a:ext uri="{FF2B5EF4-FFF2-40B4-BE49-F238E27FC236}">
                <a16:creationId xmlns:a16="http://schemas.microsoft.com/office/drawing/2014/main" id="{7D6BF301-14F2-55E5-15B5-56D5038C7354}"/>
              </a:ext>
            </a:extLst>
          </p:cNvPr>
          <p:cNvCxnSpPr>
            <a:cxnSpLocks/>
          </p:cNvCxnSpPr>
          <p:nvPr/>
        </p:nvCxnSpPr>
        <p:spPr>
          <a:xfrm>
            <a:off x="838200" y="910919"/>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4A9ADD1E-9D14-65EE-E4E8-862D99872A6B}"/>
              </a:ext>
            </a:extLst>
          </p:cNvPr>
          <p:cNvSpPr txBox="1"/>
          <p:nvPr/>
        </p:nvSpPr>
        <p:spPr>
          <a:xfrm>
            <a:off x="1295400" y="381000"/>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6" name="TextBox 5">
            <a:extLst>
              <a:ext uri="{FF2B5EF4-FFF2-40B4-BE49-F238E27FC236}">
                <a16:creationId xmlns:a16="http://schemas.microsoft.com/office/drawing/2014/main" id="{089C9965-BA7F-6BE3-B9A7-DAA69E53F2FF}"/>
              </a:ext>
            </a:extLst>
          </p:cNvPr>
          <p:cNvSpPr txBox="1"/>
          <p:nvPr/>
        </p:nvSpPr>
        <p:spPr>
          <a:xfrm rot="10800000">
            <a:off x="1327466" y="439327"/>
            <a:ext cx="393068" cy="394980"/>
          </a:xfrm>
          <a:prstGeom prst="rect">
            <a:avLst/>
          </a:prstGeom>
          <a:noFill/>
        </p:spPr>
        <p:txBody>
          <a:bodyPr wrap="square" lIns="25400" tIns="12700" rIns="25400" bIns="12700" rtlCol="0">
            <a:spAutoFit/>
          </a:bodyPr>
          <a:lstStyle/>
          <a:p>
            <a:r>
              <a:rPr lang="de-DE" sz="2400" noProof="0" dirty="0"/>
              <a:t>^</a:t>
            </a:r>
          </a:p>
        </p:txBody>
      </p:sp>
      <p:sp>
        <p:nvSpPr>
          <p:cNvPr id="2" name="TextBox 11">
            <a:extLst>
              <a:ext uri="{FF2B5EF4-FFF2-40B4-BE49-F238E27FC236}">
                <a16:creationId xmlns:a16="http://schemas.microsoft.com/office/drawing/2014/main" id="{867EDD4D-1586-B621-8E7F-C8D815B8E62E}"/>
              </a:ext>
            </a:extLst>
          </p:cNvPr>
          <p:cNvSpPr txBox="1"/>
          <p:nvPr/>
        </p:nvSpPr>
        <p:spPr>
          <a:xfrm>
            <a:off x="5028425" y="1752600"/>
            <a:ext cx="3839817" cy="1102866"/>
          </a:xfrm>
          <a:prstGeom prst="rect">
            <a:avLst/>
          </a:prstGeom>
          <a:noFill/>
        </p:spPr>
        <p:txBody>
          <a:bodyPr wrap="square" lIns="25400" tIns="12700" rIns="25400" bIns="12700" rtlCol="0">
            <a:spAutoFit/>
          </a:bodyPr>
          <a:lstStyle/>
          <a:p>
            <a:r>
              <a:rPr lang="de-DE" sz="1400" i="1" noProof="0" dirty="0">
                <a:solidFill>
                  <a:srgbClr val="0000FF"/>
                </a:solidFill>
              </a:rPr>
              <a:t>Zum Schluss: Das Buch hebt eine weitere Erkrankung hervor (die noch nicht auf dieser Liste steht), die bei der Differentialdiagnose der trockenen AMD ganz oben steht – um welche handelt es sich?</a:t>
            </a:r>
          </a:p>
        </p:txBody>
      </p:sp>
      <p:sp>
        <p:nvSpPr>
          <p:cNvPr id="9" name="Star: 5 Points 3">
            <a:extLst>
              <a:ext uri="{FF2B5EF4-FFF2-40B4-BE49-F238E27FC236}">
                <a16:creationId xmlns:a16="http://schemas.microsoft.com/office/drawing/2014/main" id="{D9456293-535C-E82D-23F2-44E50F3B4B8F}"/>
              </a:ext>
            </a:extLst>
          </p:cNvPr>
          <p:cNvSpPr/>
          <p:nvPr/>
        </p:nvSpPr>
        <p:spPr>
          <a:xfrm>
            <a:off x="762000" y="5025719"/>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Star: 5 Points 3">
            <a:extLst>
              <a:ext uri="{FF2B5EF4-FFF2-40B4-BE49-F238E27FC236}">
                <a16:creationId xmlns:a16="http://schemas.microsoft.com/office/drawing/2014/main" id="{38DB1C60-8279-30BD-945B-905012FC6067}"/>
              </a:ext>
            </a:extLst>
          </p:cNvPr>
          <p:cNvSpPr/>
          <p:nvPr/>
        </p:nvSpPr>
        <p:spPr>
          <a:xfrm>
            <a:off x="762000" y="5546123"/>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4" name="Star: 5 Points 3">
            <a:extLst>
              <a:ext uri="{FF2B5EF4-FFF2-40B4-BE49-F238E27FC236}">
                <a16:creationId xmlns:a16="http://schemas.microsoft.com/office/drawing/2014/main" id="{5AA36D08-CC98-73BD-042D-6330E57C58AD}"/>
              </a:ext>
            </a:extLst>
          </p:cNvPr>
          <p:cNvSpPr/>
          <p:nvPr/>
        </p:nvSpPr>
        <p:spPr>
          <a:xfrm>
            <a:off x="758613" y="5991470"/>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5" name="Star: 5 Points 3">
            <a:extLst>
              <a:ext uri="{FF2B5EF4-FFF2-40B4-BE49-F238E27FC236}">
                <a16:creationId xmlns:a16="http://schemas.microsoft.com/office/drawing/2014/main" id="{EB1F74CD-4356-34EC-F46B-D567CB2A1BCF}"/>
              </a:ext>
            </a:extLst>
          </p:cNvPr>
          <p:cNvSpPr/>
          <p:nvPr/>
        </p:nvSpPr>
        <p:spPr>
          <a:xfrm>
            <a:off x="758613" y="6454987"/>
            <a:ext cx="304800" cy="304800"/>
          </a:xfrm>
          <a:prstGeom prst="star5">
            <a:avLst/>
          </a:prstGeom>
          <a:solidFill>
            <a:schemeClr val="tx1"/>
          </a:solidFill>
          <a:ln>
            <a:solidFill>
              <a:schemeClr val="tx1"/>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1609275268"/>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99BA10-9390-5C12-93C6-87C0966C92A8}"/>
            </a:ext>
          </a:extLst>
        </p:cNvPr>
        <p:cNvGrpSpPr/>
        <p:nvPr/>
      </p:nvGrpSpPr>
      <p:grpSpPr>
        <a:xfrm>
          <a:off x="0" y="0"/>
          <a:ext cx="0" cy="0"/>
          <a:chOff x="0" y="0"/>
          <a:chExt cx="0" cy="0"/>
        </a:xfrm>
      </p:grpSpPr>
      <p:sp>
        <p:nvSpPr>
          <p:cNvPr id="4099" name="Rectangle 3">
            <a:extLst>
              <a:ext uri="{FF2B5EF4-FFF2-40B4-BE49-F238E27FC236}">
                <a16:creationId xmlns:a16="http://schemas.microsoft.com/office/drawing/2014/main" id="{FC0F13A4-4336-DBCE-D1D5-4AB890FCA259}"/>
              </a:ext>
            </a:extLst>
          </p:cNvPr>
          <p:cNvSpPr>
            <a:spLocks noGrp="1" noChangeArrowheads="1"/>
          </p:cNvSpPr>
          <p:nvPr>
            <p:ph type="body" idx="1"/>
          </p:nvPr>
        </p:nvSpPr>
        <p:spPr>
          <a:xfrm>
            <a:off x="457200" y="682319"/>
            <a:ext cx="8458200" cy="6077468"/>
          </a:xfrm>
        </p:spPr>
        <p:txBody>
          <a:bodyPr wrap="square" lIns="25400" tIns="12700" rIns="25400" bIns="12700"/>
          <a:lstStyle/>
          <a:p>
            <a:pPr eaLnBrk="1" hangingPunct="1"/>
            <a:r>
              <a:rPr lang="de-DE" sz="2600" noProof="0" dirty="0">
                <a:solidFill>
                  <a:schemeClr val="bg1">
                    <a:lumMod val="75000"/>
                  </a:schemeClr>
                </a:solidFill>
                <a:latin typeface="Arial" panose="020B0604020202020204" pitchFamily="34" charset="0"/>
              </a:rPr>
              <a:t>MNV</a:t>
            </a:r>
            <a:r>
              <a:rPr lang="de-DE" sz="2600" noProof="0" dirty="0">
                <a:latin typeface="Arial" panose="020B0604020202020204" pitchFamily="34" charset="0"/>
              </a:rPr>
              <a:t>-Differentialdiagnose:</a:t>
            </a:r>
          </a:p>
          <a:p>
            <a:pPr lvl="1" eaLnBrk="1" hangingPunct="1"/>
            <a:r>
              <a:rPr lang="de-DE" noProof="0" dirty="0">
                <a:solidFill>
                  <a:schemeClr val="bg1">
                    <a:lumMod val="75000"/>
                  </a:schemeClr>
                </a:solidFill>
                <a:latin typeface="Arial" panose="020B0604020202020204" pitchFamily="34" charset="0"/>
              </a:rPr>
              <a:t>AMD</a:t>
            </a:r>
          </a:p>
          <a:p>
            <a:pPr lvl="1" eaLnBrk="1" hangingPunct="1"/>
            <a:r>
              <a:rPr lang="de-DE" dirty="0">
                <a:solidFill>
                  <a:schemeClr val="bg1">
                    <a:lumMod val="75000"/>
                  </a:schemeClr>
                </a:solidFill>
                <a:latin typeface="Arial" panose="020B0604020202020204" pitchFamily="34" charset="0"/>
              </a:rPr>
              <a:t>OHS</a:t>
            </a:r>
          </a:p>
          <a:p>
            <a:pPr lvl="1" eaLnBrk="1" hangingPunct="1"/>
            <a:r>
              <a:rPr lang="de-DE" dirty="0" err="1">
                <a:solidFill>
                  <a:schemeClr val="bg1">
                    <a:lumMod val="75000"/>
                  </a:schemeClr>
                </a:solidFill>
                <a:latin typeface="Arial" panose="020B0604020202020204" pitchFamily="34" charset="0"/>
              </a:rPr>
              <a:t>Angioid</a:t>
            </a:r>
            <a:r>
              <a:rPr lang="de-DE" dirty="0">
                <a:solidFill>
                  <a:schemeClr val="bg1">
                    <a:lumMod val="75000"/>
                  </a:schemeClr>
                </a:solidFill>
                <a:latin typeface="Arial" panose="020B0604020202020204" pitchFamily="34" charset="0"/>
              </a:rPr>
              <a:t> </a:t>
            </a:r>
            <a:r>
              <a:rPr lang="de-DE" dirty="0" err="1">
                <a:solidFill>
                  <a:schemeClr val="bg1">
                    <a:lumMod val="75000"/>
                  </a:schemeClr>
                </a:solidFill>
                <a:latin typeface="Arial" panose="020B0604020202020204" pitchFamily="34" charset="0"/>
              </a:rPr>
              <a:t>streaks</a:t>
            </a:r>
            <a:endParaRPr lang="de-DE" dirty="0">
              <a:solidFill>
                <a:schemeClr val="bg1">
                  <a:lumMod val="75000"/>
                </a:schemeClr>
              </a:solidFill>
              <a:latin typeface="Arial" panose="020B0604020202020204" pitchFamily="34" charset="0"/>
            </a:endParaRPr>
          </a:p>
          <a:p>
            <a:pPr lvl="1" eaLnBrk="1" hangingPunct="1"/>
            <a:r>
              <a:rPr lang="de-DE" dirty="0">
                <a:solidFill>
                  <a:schemeClr val="bg1">
                    <a:lumMod val="75000"/>
                  </a:schemeClr>
                </a:solidFill>
                <a:latin typeface="Arial" panose="020B0604020202020204" pitchFamily="34" charset="0"/>
              </a:rPr>
              <a:t>Myopische Makulopathie</a:t>
            </a:r>
          </a:p>
          <a:p>
            <a:pPr lvl="1" eaLnBrk="1" hangingPunct="1"/>
            <a:r>
              <a:rPr lang="de-DE" dirty="0">
                <a:solidFill>
                  <a:schemeClr val="bg1">
                    <a:lumMod val="75000"/>
                  </a:schemeClr>
                </a:solidFill>
                <a:latin typeface="Arial" panose="020B0604020202020204" pitchFamily="34" charset="0"/>
              </a:rPr>
              <a:t>Idiopathisch</a:t>
            </a:r>
          </a:p>
          <a:p>
            <a:pPr lvl="1" eaLnBrk="1" hangingPunct="1"/>
            <a:r>
              <a:rPr lang="de-DE" dirty="0">
                <a:solidFill>
                  <a:schemeClr val="bg1">
                    <a:lumMod val="75000"/>
                  </a:schemeClr>
                </a:solidFill>
                <a:latin typeface="Arial" panose="020B0604020202020204" pitchFamily="34" charset="0"/>
              </a:rPr>
              <a:t>Sorsby-Makuladystrophie</a:t>
            </a:r>
          </a:p>
          <a:p>
            <a:pPr lvl="1" eaLnBrk="1" hangingPunct="1"/>
            <a:r>
              <a:rPr lang="de-DE" dirty="0">
                <a:solidFill>
                  <a:schemeClr val="bg1">
                    <a:lumMod val="75000"/>
                  </a:schemeClr>
                </a:solidFill>
                <a:latin typeface="Arial" panose="020B0604020202020204" pitchFamily="34" charset="0"/>
              </a:rPr>
              <a:t>Traumatische Aderhautruptur</a:t>
            </a:r>
          </a:p>
          <a:p>
            <a:pPr lvl="1" eaLnBrk="1" hangingPunct="1"/>
            <a:r>
              <a:rPr lang="de-DE" dirty="0">
                <a:solidFill>
                  <a:schemeClr val="bg1">
                    <a:lumMod val="75000"/>
                  </a:schemeClr>
                </a:solidFill>
                <a:latin typeface="Arial" panose="020B0604020202020204" pitchFamily="34" charset="0"/>
              </a:rPr>
              <a:t>Iatrogen</a:t>
            </a:r>
          </a:p>
          <a:p>
            <a:pPr lvl="1" eaLnBrk="1" hangingPunct="1"/>
            <a:r>
              <a:rPr lang="de-DE" noProof="0" dirty="0">
                <a:solidFill>
                  <a:schemeClr val="bg1">
                    <a:lumMod val="75000"/>
                  </a:schemeClr>
                </a:solidFill>
                <a:latin typeface="Arial" panose="020B0604020202020204" pitchFamily="34" charset="0"/>
              </a:rPr>
              <a:t>Zentrale seröse </a:t>
            </a:r>
            <a:r>
              <a:rPr lang="de-DE" noProof="0" dirty="0" err="1">
                <a:solidFill>
                  <a:schemeClr val="bg1">
                    <a:lumMod val="75000"/>
                  </a:schemeClr>
                </a:solidFill>
                <a:latin typeface="Arial" panose="020B0604020202020204" pitchFamily="34" charset="0"/>
              </a:rPr>
              <a:t>Chorioretinopathie</a:t>
            </a:r>
            <a:endParaRPr lang="de-DE" noProof="0" dirty="0">
              <a:solidFill>
                <a:schemeClr val="bg1">
                  <a:lumMod val="75000"/>
                </a:schemeClr>
              </a:solidFill>
              <a:latin typeface="Arial" panose="020B0604020202020204" pitchFamily="34" charset="0"/>
            </a:endParaRPr>
          </a:p>
          <a:p>
            <a:pPr lvl="1" eaLnBrk="1" hangingPunct="1"/>
            <a:r>
              <a:rPr lang="de-DE" noProof="0" dirty="0">
                <a:solidFill>
                  <a:schemeClr val="bg1">
                    <a:lumMod val="75000"/>
                  </a:schemeClr>
                </a:solidFill>
                <a:latin typeface="Arial" panose="020B0604020202020204" pitchFamily="34" charset="0"/>
              </a:rPr>
              <a:t>Pattern Dystrophie</a:t>
            </a:r>
          </a:p>
          <a:p>
            <a:pPr lvl="1" eaLnBrk="1" hangingPunct="1"/>
            <a:r>
              <a:rPr lang="de-DE" dirty="0">
                <a:solidFill>
                  <a:schemeClr val="bg1">
                    <a:lumMod val="75000"/>
                  </a:schemeClr>
                </a:solidFill>
                <a:latin typeface="Arial" panose="020B0604020202020204" pitchFamily="34" charset="0"/>
              </a:rPr>
              <a:t>adulte </a:t>
            </a:r>
            <a:r>
              <a:rPr lang="de-DE" dirty="0" err="1">
                <a:solidFill>
                  <a:schemeClr val="bg1">
                    <a:lumMod val="75000"/>
                  </a:schemeClr>
                </a:solidFill>
                <a:latin typeface="Arial" panose="020B0604020202020204" pitchFamily="34" charset="0"/>
              </a:rPr>
              <a:t>vitelliforme</a:t>
            </a:r>
            <a:r>
              <a:rPr lang="de-DE" dirty="0">
                <a:solidFill>
                  <a:schemeClr val="bg1">
                    <a:lumMod val="75000"/>
                  </a:schemeClr>
                </a:solidFill>
                <a:latin typeface="Arial" panose="020B0604020202020204" pitchFamily="34" charset="0"/>
              </a:rPr>
              <a:t> Makuladystrophie</a:t>
            </a:r>
          </a:p>
          <a:p>
            <a:pPr lvl="1" eaLnBrk="1" hangingPunct="1"/>
            <a:r>
              <a:rPr lang="de-DE" dirty="0">
                <a:solidFill>
                  <a:schemeClr val="bg1">
                    <a:lumMod val="75000"/>
                  </a:schemeClr>
                </a:solidFill>
                <a:latin typeface="Arial" panose="020B0604020202020204" pitchFamily="34" charset="0"/>
              </a:rPr>
              <a:t>Arzneimitteltoxizität, </a:t>
            </a:r>
            <a:r>
              <a:rPr lang="de-DE" sz="2400" dirty="0">
                <a:solidFill>
                  <a:schemeClr val="bg1">
                    <a:lumMod val="75000"/>
                  </a:schemeClr>
                </a:solidFill>
                <a:latin typeface="Arial" panose="020B0604020202020204" pitchFamily="34" charset="0"/>
              </a:rPr>
              <a:t>insbesondere…Hydroxychloroquin</a:t>
            </a:r>
            <a:endParaRPr lang="de-DE" dirty="0">
              <a:solidFill>
                <a:schemeClr val="bg1">
                  <a:lumMod val="75000"/>
                </a:schemeClr>
              </a:solidFill>
              <a:latin typeface="Arial" panose="020B0604020202020204" pitchFamily="34" charset="0"/>
            </a:endParaRPr>
          </a:p>
        </p:txBody>
      </p:sp>
      <p:sp>
        <p:nvSpPr>
          <p:cNvPr id="4100" name="Slide Number Placeholder 1">
            <a:extLst>
              <a:ext uri="{FF2B5EF4-FFF2-40B4-BE49-F238E27FC236}">
                <a16:creationId xmlns:a16="http://schemas.microsoft.com/office/drawing/2014/main" id="{A11E6BDB-B6B2-4A3D-18AF-D524C95CF4CD}"/>
              </a:ext>
            </a:extLst>
          </p:cNvPr>
          <p:cNvSpPr>
            <a:spLocks noGrp="1"/>
          </p:cNvSpPr>
          <p:nvPr>
            <p:ph type="sldNum" sz="quarter" idx="12"/>
          </p:nvPr>
        </p:nvSpPr>
        <p:spPr>
          <a:noFill/>
        </p:spPr>
        <p:txBody>
          <a:bodyPr wrap="square" lIns="25400" tIns="12700" rIns="25400" bIns="12700"/>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fld id="{5AFBAF6C-5D33-4FDE-AB79-F850C213555B}" type="slidenum">
              <a:rPr lang="de-DE" noProof="0" smtClean="0"/>
              <a:t>348</a:t>
            </a:fld>
            <a:endParaRPr lang="de-DE" noProof="0" dirty="0"/>
          </a:p>
        </p:txBody>
      </p:sp>
      <p:sp>
        <p:nvSpPr>
          <p:cNvPr id="5" name="TextBox 4">
            <a:extLst>
              <a:ext uri="{FF2B5EF4-FFF2-40B4-BE49-F238E27FC236}">
                <a16:creationId xmlns:a16="http://schemas.microsoft.com/office/drawing/2014/main" id="{A1ACA9DD-5645-6B99-6043-205196092E1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3" name="Straight Connector 2">
            <a:extLst>
              <a:ext uri="{FF2B5EF4-FFF2-40B4-BE49-F238E27FC236}">
                <a16:creationId xmlns:a16="http://schemas.microsoft.com/office/drawing/2014/main" id="{AFE40277-ECE3-4889-9664-73BD2B90C64E}"/>
              </a:ext>
            </a:extLst>
          </p:cNvPr>
          <p:cNvCxnSpPr>
            <a:cxnSpLocks/>
          </p:cNvCxnSpPr>
          <p:nvPr/>
        </p:nvCxnSpPr>
        <p:spPr>
          <a:xfrm>
            <a:off x="838200" y="910919"/>
            <a:ext cx="685800" cy="0"/>
          </a:xfrm>
          <a:prstGeom prst="line">
            <a:avLst/>
          </a:prstGeom>
          <a:ln w="25400"/>
        </p:spPr>
        <p:style>
          <a:lnRef idx="1">
            <a:schemeClr val="dk1"/>
          </a:lnRef>
          <a:fillRef idx="0">
            <a:schemeClr val="dk1"/>
          </a:fillRef>
          <a:effectRef idx="0">
            <a:schemeClr val="dk1"/>
          </a:effectRef>
          <a:fontRef idx="minor">
            <a:schemeClr val="tx1"/>
          </a:fontRef>
        </p:style>
      </p:cxnSp>
      <p:sp>
        <p:nvSpPr>
          <p:cNvPr id="4" name="TextBox 3">
            <a:extLst>
              <a:ext uri="{FF2B5EF4-FFF2-40B4-BE49-F238E27FC236}">
                <a16:creationId xmlns:a16="http://schemas.microsoft.com/office/drawing/2014/main" id="{3C9F4701-9B94-3E80-373E-164CFD6C8034}"/>
              </a:ext>
            </a:extLst>
          </p:cNvPr>
          <p:cNvSpPr txBox="1"/>
          <p:nvPr/>
        </p:nvSpPr>
        <p:spPr>
          <a:xfrm>
            <a:off x="1295400" y="381000"/>
            <a:ext cx="2031325" cy="210314"/>
          </a:xfrm>
          <a:prstGeom prst="rect">
            <a:avLst/>
          </a:prstGeom>
          <a:noFill/>
        </p:spPr>
        <p:txBody>
          <a:bodyPr wrap="square" lIns="25400" tIns="12700" rIns="25400" bIns="12700" rtlCol="0">
            <a:spAutoFit/>
          </a:bodyPr>
          <a:lstStyle/>
          <a:p>
            <a:r>
              <a:rPr lang="de-DE" sz="1200" noProof="0" dirty="0">
                <a:latin typeface="Segoe Script" panose="030B0504020000000003" pitchFamily="66" charset="0"/>
              </a:rPr>
              <a:t>Trockene AMD</a:t>
            </a:r>
          </a:p>
        </p:txBody>
      </p:sp>
      <p:sp>
        <p:nvSpPr>
          <p:cNvPr id="6" name="TextBox 5">
            <a:extLst>
              <a:ext uri="{FF2B5EF4-FFF2-40B4-BE49-F238E27FC236}">
                <a16:creationId xmlns:a16="http://schemas.microsoft.com/office/drawing/2014/main" id="{290A4093-202C-DCE4-B966-2066B27FDC18}"/>
              </a:ext>
            </a:extLst>
          </p:cNvPr>
          <p:cNvSpPr txBox="1"/>
          <p:nvPr/>
        </p:nvSpPr>
        <p:spPr>
          <a:xfrm rot="10800000">
            <a:off x="1327466" y="439327"/>
            <a:ext cx="393068" cy="394980"/>
          </a:xfrm>
          <a:prstGeom prst="rect">
            <a:avLst/>
          </a:prstGeom>
          <a:noFill/>
        </p:spPr>
        <p:txBody>
          <a:bodyPr wrap="square" lIns="25400" tIns="12700" rIns="25400" bIns="12700" rtlCol="0">
            <a:spAutoFit/>
          </a:bodyPr>
          <a:lstStyle/>
          <a:p>
            <a:r>
              <a:rPr lang="de-DE" sz="2400" noProof="0" dirty="0"/>
              <a:t>^</a:t>
            </a:r>
          </a:p>
        </p:txBody>
      </p:sp>
      <p:sp>
        <p:nvSpPr>
          <p:cNvPr id="2" name="TextBox 11">
            <a:extLst>
              <a:ext uri="{FF2B5EF4-FFF2-40B4-BE49-F238E27FC236}">
                <a16:creationId xmlns:a16="http://schemas.microsoft.com/office/drawing/2014/main" id="{FBFBB92F-9694-D858-CB57-B68184095454}"/>
              </a:ext>
            </a:extLst>
          </p:cNvPr>
          <p:cNvSpPr txBox="1"/>
          <p:nvPr/>
        </p:nvSpPr>
        <p:spPr>
          <a:xfrm>
            <a:off x="5028425" y="1752600"/>
            <a:ext cx="3839817" cy="1102866"/>
          </a:xfrm>
          <a:prstGeom prst="rect">
            <a:avLst/>
          </a:prstGeom>
          <a:noFill/>
        </p:spPr>
        <p:txBody>
          <a:bodyPr wrap="square" lIns="25400" tIns="12700" rIns="25400" bIns="12700" rtlCol="0">
            <a:spAutoFit/>
          </a:bodyPr>
          <a:lstStyle/>
          <a:p>
            <a:r>
              <a:rPr lang="de-DE" sz="1400" i="1" noProof="0" dirty="0">
                <a:solidFill>
                  <a:srgbClr val="0000FF"/>
                </a:solidFill>
              </a:rPr>
              <a:t>Zum Schluss: Das Buch hebt eine weitere Erkrankung hervor (die noch nicht auf dieser Liste steht), die bei der Differentialdiagnose der trockenen AMD ganz oben steht – um welche handelt es sich?</a:t>
            </a:r>
          </a:p>
        </p:txBody>
      </p:sp>
      <p:sp>
        <p:nvSpPr>
          <p:cNvPr id="9" name="Star: 5 Points 3">
            <a:extLst>
              <a:ext uri="{FF2B5EF4-FFF2-40B4-BE49-F238E27FC236}">
                <a16:creationId xmlns:a16="http://schemas.microsoft.com/office/drawing/2014/main" id="{530EE318-82D7-DC7E-5B6A-A376118D5C2A}"/>
              </a:ext>
            </a:extLst>
          </p:cNvPr>
          <p:cNvSpPr/>
          <p:nvPr/>
        </p:nvSpPr>
        <p:spPr>
          <a:xfrm>
            <a:off x="762000" y="5025719"/>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3" name="Star: 5 Points 3">
            <a:extLst>
              <a:ext uri="{FF2B5EF4-FFF2-40B4-BE49-F238E27FC236}">
                <a16:creationId xmlns:a16="http://schemas.microsoft.com/office/drawing/2014/main" id="{AB4B15E4-6B41-294E-2363-5A32E9BAFD61}"/>
              </a:ext>
            </a:extLst>
          </p:cNvPr>
          <p:cNvSpPr/>
          <p:nvPr/>
        </p:nvSpPr>
        <p:spPr>
          <a:xfrm>
            <a:off x="762000" y="5546123"/>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4" name="Star: 5 Points 3">
            <a:extLst>
              <a:ext uri="{FF2B5EF4-FFF2-40B4-BE49-F238E27FC236}">
                <a16:creationId xmlns:a16="http://schemas.microsoft.com/office/drawing/2014/main" id="{3C840F24-7D71-EE12-BB24-3E65CBEF1A8C}"/>
              </a:ext>
            </a:extLst>
          </p:cNvPr>
          <p:cNvSpPr/>
          <p:nvPr/>
        </p:nvSpPr>
        <p:spPr>
          <a:xfrm>
            <a:off x="758613" y="5991470"/>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15" name="Star: 5 Points 3">
            <a:extLst>
              <a:ext uri="{FF2B5EF4-FFF2-40B4-BE49-F238E27FC236}">
                <a16:creationId xmlns:a16="http://schemas.microsoft.com/office/drawing/2014/main" id="{FE84EBB0-8D19-DEAB-A2D9-C188C9E36954}"/>
              </a:ext>
            </a:extLst>
          </p:cNvPr>
          <p:cNvSpPr/>
          <p:nvPr/>
        </p:nvSpPr>
        <p:spPr>
          <a:xfrm>
            <a:off x="758613" y="6454987"/>
            <a:ext cx="304800" cy="304800"/>
          </a:xfrm>
          <a:prstGeom prst="star5">
            <a:avLst/>
          </a:prstGeom>
          <a:solidFill>
            <a:schemeClr val="bg1">
              <a:lumMod val="75000"/>
            </a:schemeClr>
          </a:solidFill>
          <a:ln>
            <a:solidFill>
              <a:schemeClr val="bg1">
                <a:lumMod val="65000"/>
              </a:schemeClr>
            </a:solidFill>
          </a:ln>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7" name="TextBox 13">
            <a:extLst>
              <a:ext uri="{FF2B5EF4-FFF2-40B4-BE49-F238E27FC236}">
                <a16:creationId xmlns:a16="http://schemas.microsoft.com/office/drawing/2014/main" id="{268F0F43-A3F6-2DD2-428A-E7B548E71B9E}"/>
              </a:ext>
            </a:extLst>
          </p:cNvPr>
          <p:cNvSpPr txBox="1"/>
          <p:nvPr/>
        </p:nvSpPr>
        <p:spPr>
          <a:xfrm>
            <a:off x="509845" y="3136612"/>
            <a:ext cx="8124340" cy="764312"/>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pPr algn="ctr"/>
            <a:r>
              <a:rPr lang="de-DE" sz="2400" i="1" noProof="0" dirty="0"/>
              <a:t>Die Plaquenil-Makulopathie wird in der Folienreihe </a:t>
            </a:r>
            <a:r>
              <a:rPr lang="de-DE" sz="2400" noProof="0" dirty="0"/>
              <a:t>R25</a:t>
            </a:r>
            <a:r>
              <a:rPr lang="de-DE" sz="2400" i="1" noProof="0" dirty="0"/>
              <a:t> behandelt</a:t>
            </a:r>
          </a:p>
        </p:txBody>
      </p:sp>
    </p:spTree>
    <p:extLst>
      <p:ext uri="{BB962C8B-B14F-4D97-AF65-F5344CB8AC3E}">
        <p14:creationId xmlns:p14="http://schemas.microsoft.com/office/powerpoint/2010/main" val="4256559740"/>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4433EC-D78B-3F70-F5E5-E176CE06C4E2}"/>
            </a:ext>
          </a:extLst>
        </p:cNvPr>
        <p:cNvGrpSpPr/>
        <p:nvPr/>
      </p:nvGrpSpPr>
      <p:grpSpPr>
        <a:xfrm>
          <a:off x="0" y="0"/>
          <a:ext cx="0" cy="0"/>
          <a:chOff x="0" y="0"/>
          <a:chExt cx="0" cy="0"/>
        </a:xfrm>
      </p:grpSpPr>
      <p:sp>
        <p:nvSpPr>
          <p:cNvPr id="10" name="Rectangle 7">
            <a:extLst>
              <a:ext uri="{FF2B5EF4-FFF2-40B4-BE49-F238E27FC236}">
                <a16:creationId xmlns:a16="http://schemas.microsoft.com/office/drawing/2014/main" id="{0A739EB7-C350-8CFD-5F2F-385BD8D268E1}"/>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022E0DD7-64E7-A438-63D7-F423D5300499}"/>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02AE9280-2981-A126-0660-F5BCCE721B7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41945EB-4F3E-E21A-7088-71E65E1B6A72}"/>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5BD040FE-0B1D-2DDE-4F30-E6FB1A5A7FF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AF9060A-86FF-93F7-33EF-EC0011148E5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349</a:t>
            </a:fld>
            <a:endParaRPr lang="de-DE" noProof="0" dirty="0"/>
          </a:p>
        </p:txBody>
      </p:sp>
      <p:sp>
        <p:nvSpPr>
          <p:cNvPr id="9" name="Content Placeholder 5">
            <a:extLst>
              <a:ext uri="{FF2B5EF4-FFF2-40B4-BE49-F238E27FC236}">
                <a16:creationId xmlns:a16="http://schemas.microsoft.com/office/drawing/2014/main" id="{2471B42B-D600-0A08-8A55-16914AF11A10}"/>
              </a:ext>
            </a:extLst>
          </p:cNvPr>
          <p:cNvSpPr>
            <a:spLocks noGrp="1"/>
          </p:cNvSpPr>
          <p:nvPr>
            <p:ph idx="1"/>
          </p:nvPr>
        </p:nvSpPr>
        <p:spPr>
          <a:xfrm>
            <a:off x="381000" y="762000"/>
            <a:ext cx="7696201" cy="1981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8CCEF86F-3639-E4A6-D52E-74F9765D9CC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Rectangle 11">
            <a:extLst>
              <a:ext uri="{FF2B5EF4-FFF2-40B4-BE49-F238E27FC236}">
                <a16:creationId xmlns:a16="http://schemas.microsoft.com/office/drawing/2014/main" id="{628C682A-A0B7-AEBA-704C-328A981AE574}"/>
              </a:ext>
            </a:extLst>
          </p:cNvPr>
          <p:cNvSpPr/>
          <p:nvPr/>
        </p:nvSpPr>
        <p:spPr>
          <a:xfrm>
            <a:off x="1892426" y="2588617"/>
            <a:ext cx="2755774" cy="356616"/>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Abb.</a:t>
            </a:r>
          </a:p>
        </p:txBody>
      </p:sp>
    </p:spTree>
    <p:extLst>
      <p:ext uri="{BB962C8B-B14F-4D97-AF65-F5344CB8AC3E}">
        <p14:creationId xmlns:p14="http://schemas.microsoft.com/office/powerpoint/2010/main" val="108140273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C29AAF85-EA45-486B-B301-D4B82206C18E}"/>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35</a:t>
            </a:fld>
            <a:endParaRPr lang="de-DE" noProof="0" dirty="0"/>
          </a:p>
        </p:txBody>
      </p:sp>
      <p:pic>
        <p:nvPicPr>
          <p:cNvPr id="3" name="Picture 2" descr="Intermediate AMD with small, intermediate, and large drusen, most of them in the macula center. Abbreviation: AMD, age-related macular degeneration. ">
            <a:extLst>
              <a:ext uri="{FF2B5EF4-FFF2-40B4-BE49-F238E27FC236}">
                <a16:creationId xmlns:a16="http://schemas.microsoft.com/office/drawing/2014/main" id="{E9065201-8EFD-4868-9CB1-0ECF8B806DF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74068" y="1559959"/>
            <a:ext cx="4995863" cy="3738081"/>
          </a:xfrm>
          <a:prstGeom prst="rect">
            <a:avLst/>
          </a:prstGeom>
          <a:noFill/>
          <a:extLst>
            <a:ext uri="{909E8E84-426E-40DD-AFC4-6F175D3DCCD1}">
              <a14:hiddenFill xmlns:a14="http://schemas.microsoft.com/office/drawing/2010/main">
                <a:solidFill>
                  <a:srgbClr val="FFFFFF"/>
                </a:solidFill>
              </a14:hiddenFill>
            </a:ext>
          </a:extLst>
        </p:spPr>
      </p:pic>
      <p:sp>
        <p:nvSpPr>
          <p:cNvPr id="4" name="TextBox 3">
            <a:extLst>
              <a:ext uri="{FF2B5EF4-FFF2-40B4-BE49-F238E27FC236}">
                <a16:creationId xmlns:a16="http://schemas.microsoft.com/office/drawing/2014/main" id="{D6FAF797-7CBB-4DEC-B83F-16CB0BA8F119}"/>
              </a:ext>
            </a:extLst>
          </p:cNvPr>
          <p:cNvSpPr txBox="1"/>
          <p:nvPr/>
        </p:nvSpPr>
        <p:spPr>
          <a:xfrm>
            <a:off x="3453744" y="5486400"/>
            <a:ext cx="2236510" cy="302647"/>
          </a:xfrm>
          <a:prstGeom prst="rect">
            <a:avLst/>
          </a:prstGeom>
          <a:noFill/>
        </p:spPr>
        <p:txBody>
          <a:bodyPr wrap="square" lIns="25400" tIns="12700" rIns="25400" bIns="12700" rtlCol="0">
            <a:spAutoFit/>
          </a:bodyPr>
          <a:lstStyle/>
          <a:p>
            <a:pPr algn="ctr"/>
            <a:r>
              <a:rPr lang="de-DE" noProof="0" dirty="0"/>
              <a:t>Mittlere Drusen</a:t>
            </a:r>
          </a:p>
        </p:txBody>
      </p:sp>
      <p:sp>
        <p:nvSpPr>
          <p:cNvPr id="6" name="TextBox 1">
            <a:extLst>
              <a:ext uri="{FF2B5EF4-FFF2-40B4-BE49-F238E27FC236}">
                <a16:creationId xmlns:a16="http://schemas.microsoft.com/office/drawing/2014/main" id="{51E37A07-5812-8342-3A4D-BB075DC08F5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572200804"/>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5C7B3D-A48E-0616-C721-854C93B5DBD1}"/>
            </a:ext>
          </a:extLst>
        </p:cNvPr>
        <p:cNvGrpSpPr/>
        <p:nvPr/>
      </p:nvGrpSpPr>
      <p:grpSpPr>
        <a:xfrm>
          <a:off x="0" y="0"/>
          <a:ext cx="0" cy="0"/>
          <a:chOff x="0" y="0"/>
          <a:chExt cx="0" cy="0"/>
        </a:xfrm>
      </p:grpSpPr>
      <p:sp>
        <p:nvSpPr>
          <p:cNvPr id="20" name="Rectangle 11">
            <a:extLst>
              <a:ext uri="{FF2B5EF4-FFF2-40B4-BE49-F238E27FC236}">
                <a16:creationId xmlns:a16="http://schemas.microsoft.com/office/drawing/2014/main" id="{CCC78424-EBF3-7400-BD95-931A2C39297F}"/>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53A73685-C4F7-15F5-7AEF-9285CE2F6B92}"/>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4342E64-6ECB-EFA6-FA85-DF59E962F816}"/>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77688A6F-B16B-44F8-086C-7D4121307FED}"/>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AFB86EE-EEFA-36A3-13B1-6DA3ECD142C3}"/>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8CE0E2E0-5F83-CC62-F3D9-34AC6FA5A3D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EE72C84B-2C75-01FD-5E32-E4D20E7FF5F0}"/>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350</a:t>
            </a:fld>
            <a:endParaRPr lang="de-DE" noProof="0" dirty="0"/>
          </a:p>
        </p:txBody>
      </p:sp>
      <p:sp>
        <p:nvSpPr>
          <p:cNvPr id="9" name="Content Placeholder 5">
            <a:extLst>
              <a:ext uri="{FF2B5EF4-FFF2-40B4-BE49-F238E27FC236}">
                <a16:creationId xmlns:a16="http://schemas.microsoft.com/office/drawing/2014/main" id="{90B5A9DC-BBEC-CFBA-9B15-1A420D06D5B7}"/>
              </a:ext>
            </a:extLst>
          </p:cNvPr>
          <p:cNvSpPr>
            <a:spLocks noGrp="1"/>
          </p:cNvSpPr>
          <p:nvPr>
            <p:ph idx="1"/>
          </p:nvPr>
        </p:nvSpPr>
        <p:spPr>
          <a:xfrm>
            <a:off x="381000" y="762000"/>
            <a:ext cx="7696201" cy="1981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35B99576-4133-7632-477C-7A560D26889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953624343"/>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10F828-FAC7-0832-7448-40B79C56CBA0}"/>
            </a:ext>
          </a:extLst>
        </p:cNvPr>
        <p:cNvGrpSpPr/>
        <p:nvPr/>
      </p:nvGrpSpPr>
      <p:grpSpPr>
        <a:xfrm>
          <a:off x="0" y="0"/>
          <a:ext cx="0" cy="0"/>
          <a:chOff x="0" y="0"/>
          <a:chExt cx="0" cy="0"/>
        </a:xfrm>
      </p:grpSpPr>
      <p:sp>
        <p:nvSpPr>
          <p:cNvPr id="20" name="Rectangle 11">
            <a:extLst>
              <a:ext uri="{FF2B5EF4-FFF2-40B4-BE49-F238E27FC236}">
                <a16:creationId xmlns:a16="http://schemas.microsoft.com/office/drawing/2014/main" id="{AA119A1B-3AA2-4E39-03E7-3C75E1F55B2C}"/>
              </a:ext>
            </a:extLst>
          </p:cNvPr>
          <p:cNvSpPr/>
          <p:nvPr/>
        </p:nvSpPr>
        <p:spPr>
          <a:xfrm>
            <a:off x="1981200" y="2590800"/>
            <a:ext cx="28956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050F4AC4-CA47-0E8F-7E05-CDB554D77F49}"/>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0D94EADB-9F8A-CDDD-0051-0DB5126692C6}"/>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13EA572-8C9A-4848-9621-721F25A7C6B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4179B19-456D-DD53-1012-73FD6FCEA985}"/>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BC169F7B-908C-434C-EB8F-60CBA40C8D6E}"/>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0C321F0-5EB9-EF01-C24C-A7DA08F162A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351</a:t>
            </a:fld>
            <a:endParaRPr lang="de-DE" noProof="0" dirty="0"/>
          </a:p>
        </p:txBody>
      </p:sp>
      <p:sp>
        <p:nvSpPr>
          <p:cNvPr id="9" name="Content Placeholder 5">
            <a:extLst>
              <a:ext uri="{FF2B5EF4-FFF2-40B4-BE49-F238E27FC236}">
                <a16:creationId xmlns:a16="http://schemas.microsoft.com/office/drawing/2014/main" id="{682192B6-C734-2B0B-3F4D-41400D1F434A}"/>
              </a:ext>
            </a:extLst>
          </p:cNvPr>
          <p:cNvSpPr>
            <a:spLocks noGrp="1"/>
          </p:cNvSpPr>
          <p:nvPr>
            <p:ph idx="1"/>
          </p:nvPr>
        </p:nvSpPr>
        <p:spPr>
          <a:xfrm>
            <a:off x="381000" y="762000"/>
            <a:ext cx="7696201" cy="2743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b="1" dirty="0">
                <a:latin typeface="Arial" panose="020B0604020202020204" pitchFamily="34" charset="0"/>
              </a:rPr>
              <a:t>Anomalien </a:t>
            </a:r>
            <a:r>
              <a:rPr lang="de-DE" sz="1800" b="1" dirty="0">
                <a:solidFill>
                  <a:srgbClr val="0000FF"/>
                </a:solidFill>
                <a:latin typeface="Arial" panose="020B0604020202020204" pitchFamily="34" charset="0"/>
              </a:rPr>
              <a:t>des Pigmentepithels (RPE) </a:t>
            </a:r>
            <a:r>
              <a:rPr lang="de-DE" sz="1800" dirty="0">
                <a:solidFill>
                  <a:schemeClr val="bg1">
                    <a:lumMod val="75000"/>
                  </a:schemeClr>
                </a:solidFill>
                <a:latin typeface="Arial" panose="020B0604020202020204" pitchFamily="34" charset="0"/>
              </a:rPr>
              <a:t>sind bei AMD typisch</a:t>
            </a: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0F1A097-CDA8-186A-6169-206AE850CAB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9">
            <a:extLst>
              <a:ext uri="{FF2B5EF4-FFF2-40B4-BE49-F238E27FC236}">
                <a16:creationId xmlns:a16="http://schemas.microsoft.com/office/drawing/2014/main" id="{BE021230-C017-6538-DAE7-15BBD0A7A8ED}"/>
              </a:ext>
            </a:extLst>
          </p:cNvPr>
          <p:cNvSpPr txBox="1"/>
          <p:nvPr/>
        </p:nvSpPr>
        <p:spPr>
          <a:xfrm>
            <a:off x="1344884" y="3515773"/>
            <a:ext cx="5768432" cy="764312"/>
          </a:xfrm>
          <a:prstGeom prst="rect">
            <a:avLst/>
          </a:prstGeom>
          <a:noFill/>
        </p:spPr>
        <p:txBody>
          <a:bodyPr wrap="square" lIns="25400" tIns="12700" rIns="25400" bIns="12700" rtlCol="0">
            <a:spAutoFit/>
          </a:bodyPr>
          <a:lstStyle/>
          <a:p>
            <a:pPr algn="l"/>
            <a:r>
              <a:rPr lang="de-DE" sz="1600" b="0" i="1" noProof="0" dirty="0">
                <a:solidFill>
                  <a:srgbClr val="000000"/>
                </a:solidFill>
                <a:effectLst/>
                <a:latin typeface="Arial" panose="020B0604020202020204" pitchFamily="34" charset="0"/>
              </a:rPr>
              <a:t>Die beiden für AMD typischsten RPE-Veränderungen sind:</a:t>
            </a:r>
          </a:p>
          <a:p>
            <a:pPr algn="l"/>
            <a:r>
              <a:rPr lang="de-DE" sz="1600" noProof="0" dirty="0">
                <a:solidFill>
                  <a:srgbClr val="000000"/>
                </a:solidFill>
              </a:rPr>
              <a:t>--Atrophie (diese kannten wir bereits aufgrund der GA)</a:t>
            </a:r>
            <a:endParaRPr lang="de-DE" sz="2000" b="0" i="0" noProof="0" dirty="0">
              <a:solidFill>
                <a:srgbClr val="000000"/>
              </a:solidFill>
              <a:effectLst/>
              <a:latin typeface="Arial" panose="020B0604020202020204" pitchFamily="34" charset="0"/>
            </a:endParaRPr>
          </a:p>
          <a:p>
            <a:pPr algn="l"/>
            <a:r>
              <a:rPr lang="de-DE" sz="1600" noProof="0" dirty="0">
                <a:solidFill>
                  <a:srgbClr val="000000"/>
                </a:solidFill>
              </a:rPr>
              <a:t>--Fokale Hyperpigmentierung </a:t>
            </a:r>
            <a:endParaRPr lang="de-DE" sz="2000" b="0" i="0" noProof="0" dirty="0">
              <a:solidFill>
                <a:srgbClr val="000000"/>
              </a:solidFill>
              <a:effectLst/>
              <a:latin typeface="Arial" panose="020B0604020202020204" pitchFamily="34" charset="0"/>
            </a:endParaRPr>
          </a:p>
        </p:txBody>
      </p:sp>
      <p:sp>
        <p:nvSpPr>
          <p:cNvPr id="8" name="Rectangle 12">
            <a:extLst>
              <a:ext uri="{FF2B5EF4-FFF2-40B4-BE49-F238E27FC236}">
                <a16:creationId xmlns:a16="http://schemas.microsoft.com/office/drawing/2014/main" id="{D25C06F3-DDFF-D8B1-716A-D5AD3855E57C}"/>
              </a:ext>
            </a:extLst>
          </p:cNvPr>
          <p:cNvSpPr/>
          <p:nvPr/>
        </p:nvSpPr>
        <p:spPr>
          <a:xfrm>
            <a:off x="2208248" y="4020566"/>
            <a:ext cx="1876372" cy="2921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932627721"/>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244BAB-5359-C803-7637-BB128CA2F2B4}"/>
            </a:ext>
          </a:extLst>
        </p:cNvPr>
        <p:cNvGrpSpPr/>
        <p:nvPr/>
      </p:nvGrpSpPr>
      <p:grpSpPr>
        <a:xfrm>
          <a:off x="0" y="0"/>
          <a:ext cx="0" cy="0"/>
          <a:chOff x="0" y="0"/>
          <a:chExt cx="0" cy="0"/>
        </a:xfrm>
      </p:grpSpPr>
      <p:sp>
        <p:nvSpPr>
          <p:cNvPr id="20" name="Rectangle 11">
            <a:extLst>
              <a:ext uri="{FF2B5EF4-FFF2-40B4-BE49-F238E27FC236}">
                <a16:creationId xmlns:a16="http://schemas.microsoft.com/office/drawing/2014/main" id="{B42B2B52-C6A0-F72A-C59C-3625227608B2}"/>
              </a:ext>
            </a:extLst>
          </p:cNvPr>
          <p:cNvSpPr/>
          <p:nvPr/>
        </p:nvSpPr>
        <p:spPr>
          <a:xfrm>
            <a:off x="1981200" y="2590800"/>
            <a:ext cx="28956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30C120E8-59FF-1ADF-C634-7816A39C7FD3}"/>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6069CDB9-6E2A-19FA-9719-AFEFE05E194B}"/>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7B1186C6-D8DF-0172-4891-437DC6B436FE}"/>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0DB0166-D42A-5145-5048-223253636327}"/>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0E727E75-71A9-EA7D-AED5-551558CFCF2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B727D375-1AA8-B3CF-EEE1-4AF47B5C3A5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352</a:t>
            </a:fld>
            <a:endParaRPr lang="de-DE" noProof="0" dirty="0"/>
          </a:p>
        </p:txBody>
      </p:sp>
      <p:sp>
        <p:nvSpPr>
          <p:cNvPr id="9" name="Content Placeholder 5">
            <a:extLst>
              <a:ext uri="{FF2B5EF4-FFF2-40B4-BE49-F238E27FC236}">
                <a16:creationId xmlns:a16="http://schemas.microsoft.com/office/drawing/2014/main" id="{0A97681E-4604-0543-7C5B-16C902AF675B}"/>
              </a:ext>
            </a:extLst>
          </p:cNvPr>
          <p:cNvSpPr>
            <a:spLocks noGrp="1"/>
          </p:cNvSpPr>
          <p:nvPr>
            <p:ph idx="1"/>
          </p:nvPr>
        </p:nvSpPr>
        <p:spPr>
          <a:xfrm>
            <a:off x="381000" y="762000"/>
            <a:ext cx="7696201" cy="27432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b="1" dirty="0">
                <a:latin typeface="Arial" panose="020B0604020202020204" pitchFamily="34" charset="0"/>
              </a:rPr>
              <a:t>Anomalien </a:t>
            </a:r>
            <a:r>
              <a:rPr lang="de-DE" sz="1800" b="1" dirty="0">
                <a:solidFill>
                  <a:srgbClr val="0000FF"/>
                </a:solidFill>
                <a:latin typeface="Arial" panose="020B0604020202020204" pitchFamily="34" charset="0"/>
              </a:rPr>
              <a:t>des Pigmentepithels (RPE) </a:t>
            </a:r>
            <a:r>
              <a:rPr lang="de-DE" sz="1800" dirty="0">
                <a:solidFill>
                  <a:schemeClr val="bg1">
                    <a:lumMod val="75000"/>
                  </a:schemeClr>
                </a:solidFill>
                <a:latin typeface="Arial" panose="020B0604020202020204" pitchFamily="34" charset="0"/>
              </a:rPr>
              <a:t>sind bei AMD typisch</a:t>
            </a: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D266856C-9D44-46D7-92F7-B71943E8FE1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9">
            <a:extLst>
              <a:ext uri="{FF2B5EF4-FFF2-40B4-BE49-F238E27FC236}">
                <a16:creationId xmlns:a16="http://schemas.microsoft.com/office/drawing/2014/main" id="{11836C45-0258-6974-0DAF-A507653B9729}"/>
              </a:ext>
            </a:extLst>
          </p:cNvPr>
          <p:cNvSpPr txBox="1"/>
          <p:nvPr/>
        </p:nvSpPr>
        <p:spPr>
          <a:xfrm>
            <a:off x="1344884" y="3515773"/>
            <a:ext cx="5768432" cy="764312"/>
          </a:xfrm>
          <a:prstGeom prst="rect">
            <a:avLst/>
          </a:prstGeom>
          <a:noFill/>
        </p:spPr>
        <p:txBody>
          <a:bodyPr wrap="square" lIns="25400" tIns="12700" rIns="25400" bIns="12700" rtlCol="0">
            <a:spAutoFit/>
          </a:bodyPr>
          <a:lstStyle/>
          <a:p>
            <a:pPr algn="l"/>
            <a:r>
              <a:rPr lang="de-DE" sz="1600" b="0" i="1" noProof="0" dirty="0">
                <a:solidFill>
                  <a:srgbClr val="000000"/>
                </a:solidFill>
                <a:effectLst/>
                <a:latin typeface="Arial" panose="020B0604020202020204" pitchFamily="34" charset="0"/>
              </a:rPr>
              <a:t>Die beiden für AMD typischsten RPE-Veränderungen sind:</a:t>
            </a:r>
          </a:p>
          <a:p>
            <a:pPr algn="l"/>
            <a:r>
              <a:rPr lang="de-DE" sz="1600" noProof="0" dirty="0">
                <a:solidFill>
                  <a:srgbClr val="000000"/>
                </a:solidFill>
              </a:rPr>
              <a:t>--Atrophie (diese kannten wir bereits aufgrund der GA)</a:t>
            </a:r>
            <a:endParaRPr lang="de-DE" sz="2000" b="0" i="0" noProof="0" dirty="0">
              <a:solidFill>
                <a:srgbClr val="000000"/>
              </a:solidFill>
              <a:effectLst/>
              <a:latin typeface="Arial" panose="020B0604020202020204" pitchFamily="34" charset="0"/>
            </a:endParaRPr>
          </a:p>
          <a:p>
            <a:pPr algn="l"/>
            <a:r>
              <a:rPr lang="de-DE" sz="1600" noProof="0" dirty="0">
                <a:solidFill>
                  <a:srgbClr val="000000"/>
                </a:solidFill>
              </a:rPr>
              <a:t>--Fokale Hyperpigmentierung </a:t>
            </a:r>
            <a:endParaRPr lang="de-DE" sz="2000" b="0" i="0" noProof="0" dirty="0">
              <a:solidFill>
                <a:srgbClr val="000000"/>
              </a:solidFill>
              <a:effectLst/>
              <a:latin typeface="Arial" panose="020B0604020202020204" pitchFamily="34" charset="0"/>
            </a:endParaRPr>
          </a:p>
        </p:txBody>
      </p:sp>
    </p:spTree>
    <p:extLst>
      <p:ext uri="{BB962C8B-B14F-4D97-AF65-F5344CB8AC3E}">
        <p14:creationId xmlns:p14="http://schemas.microsoft.com/office/powerpoint/2010/main" val="3006935082"/>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4D98750-342D-4FB7-9CBF-121C1BE33C51}"/>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353</a:t>
            </a:fld>
            <a:endParaRPr lang="de-DE" noProof="0" dirty="0"/>
          </a:p>
        </p:txBody>
      </p:sp>
      <p:pic>
        <p:nvPicPr>
          <p:cNvPr id="1026" name="Picture 2" descr="Hyperpigmentation of Retinal Pigment Epithelium - Hyperpigmentation of the Retinal  Pigment Epithelium Right Eye (Treated wet AMD OS) - Retina Gallery ~ Full  Sized Retina Images">
            <a:extLst>
              <a:ext uri="{FF2B5EF4-FFF2-40B4-BE49-F238E27FC236}">
                <a16:creationId xmlns:a16="http://schemas.microsoft.com/office/drawing/2014/main" id="{CAB42295-4DB3-46B6-A105-68A35845DAC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628775" y="1468812"/>
            <a:ext cx="5886450" cy="3920376"/>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AC9EE6A7-25D6-426D-974E-8C826EDE76AB}"/>
              </a:ext>
            </a:extLst>
          </p:cNvPr>
          <p:cNvSpPr txBox="1"/>
          <p:nvPr/>
        </p:nvSpPr>
        <p:spPr>
          <a:xfrm>
            <a:off x="2609814" y="5791200"/>
            <a:ext cx="3924372" cy="302647"/>
          </a:xfrm>
          <a:prstGeom prst="rect">
            <a:avLst/>
          </a:prstGeom>
          <a:noFill/>
        </p:spPr>
        <p:txBody>
          <a:bodyPr wrap="square" lIns="25400" tIns="12700" rIns="25400" bIns="12700" rtlCol="0">
            <a:spAutoFit/>
          </a:bodyPr>
          <a:lstStyle/>
          <a:p>
            <a:pPr algn="ctr"/>
            <a:r>
              <a:rPr lang="de-DE" noProof="0" dirty="0"/>
              <a:t>AMD: Hyperpigmentierung des RPE</a:t>
            </a:r>
          </a:p>
        </p:txBody>
      </p:sp>
      <p:sp>
        <p:nvSpPr>
          <p:cNvPr id="7" name="TextBox 6">
            <a:extLst>
              <a:ext uri="{FF2B5EF4-FFF2-40B4-BE49-F238E27FC236}">
                <a16:creationId xmlns:a16="http://schemas.microsoft.com/office/drawing/2014/main" id="{E2257ABB-E40D-4248-A9D1-0806888F62D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219109145"/>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6A4547-F359-4D50-EEB3-D6D85ACE1106}"/>
            </a:ext>
          </a:extLst>
        </p:cNvPr>
        <p:cNvGrpSpPr/>
        <p:nvPr/>
      </p:nvGrpSpPr>
      <p:grpSpPr>
        <a:xfrm>
          <a:off x="0" y="0"/>
          <a:ext cx="0" cy="0"/>
          <a:chOff x="0" y="0"/>
          <a:chExt cx="0" cy="0"/>
        </a:xfrm>
      </p:grpSpPr>
      <p:sp>
        <p:nvSpPr>
          <p:cNvPr id="20" name="Rectangle 11">
            <a:extLst>
              <a:ext uri="{FF2B5EF4-FFF2-40B4-BE49-F238E27FC236}">
                <a16:creationId xmlns:a16="http://schemas.microsoft.com/office/drawing/2014/main" id="{30240134-C428-DED7-AC2F-07B475470C9A}"/>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AE51106E-F815-AFA2-DBEA-8AC1C7970D9F}"/>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BDA118C-D775-D5CB-66E4-E1525D499A12}"/>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E3521E60-C310-C626-C7D1-B6B88053D178}"/>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A68FAAFF-539B-2846-5BB2-4930A66D75F6}"/>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3C8F59FA-986B-E622-9995-D77FFE81A85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634290F-1FA7-49B5-1526-16C497CA7CA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354</a:t>
            </a:fld>
            <a:endParaRPr lang="de-DE" noProof="0" dirty="0"/>
          </a:p>
        </p:txBody>
      </p:sp>
      <p:sp>
        <p:nvSpPr>
          <p:cNvPr id="9" name="Content Placeholder 5">
            <a:extLst>
              <a:ext uri="{FF2B5EF4-FFF2-40B4-BE49-F238E27FC236}">
                <a16:creationId xmlns:a16="http://schemas.microsoft.com/office/drawing/2014/main" id="{5F8F4DF5-947C-3D42-E88A-C3A55FDC9B4A}"/>
              </a:ext>
            </a:extLst>
          </p:cNvPr>
          <p:cNvSpPr>
            <a:spLocks noGrp="1"/>
          </p:cNvSpPr>
          <p:nvPr>
            <p:ph idx="1"/>
          </p:nvPr>
        </p:nvSpPr>
        <p:spPr>
          <a:xfrm>
            <a:off x="381000" y="762000"/>
            <a:ext cx="7696201" cy="1981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69B2C036-E0AB-9FC4-2B58-92E951D5FF3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16">
            <a:extLst>
              <a:ext uri="{FF2B5EF4-FFF2-40B4-BE49-F238E27FC236}">
                <a16:creationId xmlns:a16="http://schemas.microsoft.com/office/drawing/2014/main" id="{BD63C8F2-4A73-C0D6-FB65-729A7501011B}"/>
              </a:ext>
            </a:extLst>
          </p:cNvPr>
          <p:cNvSpPr/>
          <p:nvPr/>
        </p:nvSpPr>
        <p:spPr>
          <a:xfrm>
            <a:off x="756500" y="2921838"/>
            <a:ext cx="2139100" cy="357809"/>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Tree>
    <p:extLst>
      <p:ext uri="{BB962C8B-B14F-4D97-AF65-F5344CB8AC3E}">
        <p14:creationId xmlns:p14="http://schemas.microsoft.com/office/powerpoint/2010/main" val="1631857955"/>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84E216-4FE0-D005-8975-0C51B1FBA2E4}"/>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0CAADB7A-8E9E-B1D8-0E8E-DC6DB0DC9578}"/>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8841B846-6CD2-4521-34A4-7D96C7CDA005}"/>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3C53E217-8F65-3F1D-7220-9611CF9B5AAE}"/>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B49FC400-F4AA-7679-0B14-BF472253FD44}"/>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3FEF5E5-1DDA-B726-AE2A-9C4A9BD9D24D}"/>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DC839D9A-0E2F-7228-798B-7C94EED17288}"/>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FCECC9F3-0DD8-9A91-A780-721C58104828}"/>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87BC308B-3DE5-4DC7-2A83-AB158643F3E0}"/>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355</a:t>
            </a:fld>
            <a:endParaRPr lang="de-DE" noProof="0" dirty="0"/>
          </a:p>
        </p:txBody>
      </p:sp>
      <p:sp>
        <p:nvSpPr>
          <p:cNvPr id="9" name="Content Placeholder 5">
            <a:extLst>
              <a:ext uri="{FF2B5EF4-FFF2-40B4-BE49-F238E27FC236}">
                <a16:creationId xmlns:a16="http://schemas.microsoft.com/office/drawing/2014/main" id="{E4089452-AFA8-A62C-05B3-512ECB08364D}"/>
              </a:ext>
            </a:extLst>
          </p:cNvPr>
          <p:cNvSpPr>
            <a:spLocks noGrp="1"/>
          </p:cNvSpPr>
          <p:nvPr>
            <p:ph idx="1"/>
          </p:nvPr>
        </p:nvSpPr>
        <p:spPr>
          <a:xfrm>
            <a:off x="381000" y="762000"/>
            <a:ext cx="7696201" cy="19812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1DF6085-24DE-DD7F-ACDF-704655AD282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564061748"/>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0BE534-7FE8-D6B7-829A-813947962055}"/>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6FC2E35F-2B27-E7E7-0DA0-3B604E1B3AD1}"/>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96265DCB-765C-6D6D-A5FE-A3626FA38DE6}"/>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47971A16-8E58-379E-DD8F-416787CF9F86}"/>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D978CF5A-0149-486C-F2FB-C0ED54A09A9D}"/>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57F0FD3-6B5B-3E70-369F-B143D96DD52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CBA6A873-C793-BF26-A8A8-DAD9A27CFBDF}"/>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4527715F-7581-1AEB-0720-30B10C57E0D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3CAEE82A-91B5-EDF4-BDCA-B3FF9F58E6E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356</a:t>
            </a:fld>
            <a:endParaRPr lang="de-DE" noProof="0" dirty="0"/>
          </a:p>
        </p:txBody>
      </p:sp>
      <p:sp>
        <p:nvSpPr>
          <p:cNvPr id="9" name="Content Placeholder 5">
            <a:extLst>
              <a:ext uri="{FF2B5EF4-FFF2-40B4-BE49-F238E27FC236}">
                <a16:creationId xmlns:a16="http://schemas.microsoft.com/office/drawing/2014/main" id="{78061CC9-193F-225B-407E-0F5418D9ADF2}"/>
              </a:ext>
            </a:extLst>
          </p:cNvPr>
          <p:cNvSpPr>
            <a:spLocks noGrp="1"/>
          </p:cNvSpPr>
          <p:nvPr>
            <p:ph idx="1"/>
          </p:nvPr>
        </p:nvSpPr>
        <p:spPr>
          <a:xfrm>
            <a:off x="381000" y="762000"/>
            <a:ext cx="7696201" cy="26670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518E3604-4EF2-3554-83DB-53211E427B4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1DD04A9F-BE56-0985-7FAF-D629AAE5ACD2}"/>
              </a:ext>
            </a:extLst>
          </p:cNvPr>
          <p:cNvSpPr txBox="1"/>
          <p:nvPr/>
        </p:nvSpPr>
        <p:spPr>
          <a:xfrm>
            <a:off x="723900" y="3652837"/>
            <a:ext cx="7429500" cy="2857192"/>
          </a:xfrm>
          <a:prstGeom prst="rect">
            <a:avLst/>
          </a:prstGeom>
          <a:noFill/>
        </p:spPr>
        <p:txBody>
          <a:bodyPr wrap="square" lIns="25400" tIns="12700" rIns="25400" bIns="12700" rtlCol="0">
            <a:spAutoFit/>
          </a:bodyPr>
          <a:lstStyle/>
          <a:p>
            <a:r>
              <a:rPr lang="de-DE" sz="1600" i="1" noProof="0" dirty="0"/>
              <a:t>Was ist an den Photorezeptoren (PRs) bei AMD abnormal?</a:t>
            </a:r>
            <a:endParaRPr lang="de-DE" sz="1600" i="1" noProof="0" dirty="0">
              <a:solidFill>
                <a:schemeClr val="bg1"/>
              </a:solidFill>
            </a:endParaRPr>
          </a:p>
          <a:p>
            <a:r>
              <a:rPr lang="de-DE" sz="1600" noProof="0" dirty="0">
                <a:solidFill>
                  <a:schemeClr val="bg1"/>
                </a:solidFill>
              </a:rPr>
              <a:t>Ihre Dichte ist verringert (d. h., sie sterben ab)</a:t>
            </a:r>
          </a:p>
          <a:p>
            <a:endParaRPr lang="de-DE" sz="2000" noProof="0" dirty="0">
              <a:solidFill>
                <a:schemeClr val="bg1"/>
              </a:solidFill>
            </a:endParaRPr>
          </a:p>
          <a:p>
            <a:r>
              <a:rPr lang="de-DE" sz="1600" i="1" noProof="0" dirty="0">
                <a:solidFill>
                  <a:schemeClr val="bg1"/>
                </a:solidFill>
              </a:rPr>
              <a:t>Verursachen die RPE-Anomalien die PR-Anomalien?</a:t>
            </a:r>
          </a:p>
          <a:p>
            <a:r>
              <a:rPr lang="de-DE" sz="1600" noProof="0" dirty="0">
                <a:solidFill>
                  <a:schemeClr val="bg1"/>
                </a:solidFill>
              </a:rPr>
              <a:t>Es ist nicht klar, inwiefern Veränderungen im RPE und in den PR in einem kausalen Zusammenhang stehen. Das heißt, wir wissen nicht mit Sicherheit, ob eine Schädigung des RPE zu einer Schädigung der PR führt, </a:t>
            </a:r>
            <a:r>
              <a:rPr lang="de-DE" sz="1600" i="1" noProof="0" dirty="0">
                <a:solidFill>
                  <a:schemeClr val="bg1"/>
                </a:solidFill>
              </a:rPr>
              <a:t>oder</a:t>
            </a:r>
            <a:r>
              <a:rPr lang="de-DE" sz="1600" noProof="0" dirty="0">
                <a:solidFill>
                  <a:schemeClr val="bg1"/>
                </a:solidFill>
              </a:rPr>
              <a:t> ob eine Schädigung der PR zu einer Schädigung des RPE führt, </a:t>
            </a:r>
            <a:r>
              <a:rPr lang="de-DE" sz="1600" i="1" noProof="0" dirty="0">
                <a:solidFill>
                  <a:schemeClr val="bg1"/>
                </a:solidFill>
              </a:rPr>
              <a:t>oder </a:t>
            </a:r>
            <a:r>
              <a:rPr lang="de-DE" sz="1600" noProof="0" dirty="0">
                <a:solidFill>
                  <a:schemeClr val="bg1"/>
                </a:solidFill>
              </a:rPr>
              <a:t>ob beides auf eine </a:t>
            </a:r>
            <a:r>
              <a:rPr lang="de-DE" sz="1600" b="1" noProof="0" dirty="0">
                <a:solidFill>
                  <a:schemeClr val="bg1"/>
                </a:solidFill>
              </a:rPr>
              <a:t>andere </a:t>
            </a:r>
            <a:r>
              <a:rPr lang="de-DE" sz="1600" noProof="0" dirty="0">
                <a:solidFill>
                  <a:schemeClr val="bg1"/>
                </a:solidFill>
              </a:rPr>
              <a:t>Ursache zurückzuführen ist.</a:t>
            </a:r>
          </a:p>
          <a:p>
            <a:endParaRPr lang="de-DE" sz="2000" noProof="0" dirty="0">
              <a:solidFill>
                <a:schemeClr val="bg1"/>
              </a:solidFill>
            </a:endParaRPr>
          </a:p>
          <a:p>
            <a:r>
              <a:rPr lang="de-DE" sz="1600" noProof="0" dirty="0">
                <a:solidFill>
                  <a:schemeClr val="bg1"/>
                </a:solidFill>
              </a:rPr>
              <a:t>Apropos Unsicherheit hinsichtlich der Kausalität bei AMD…</a:t>
            </a:r>
          </a:p>
        </p:txBody>
      </p:sp>
    </p:spTree>
    <p:extLst>
      <p:ext uri="{BB962C8B-B14F-4D97-AF65-F5344CB8AC3E}">
        <p14:creationId xmlns:p14="http://schemas.microsoft.com/office/powerpoint/2010/main" val="2067592317"/>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1316F4-A94B-7435-0430-86525EB1F386}"/>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361C70D1-E5B8-DF13-90C3-C54E7340E787}"/>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3167FE41-207D-9F79-51A6-100013B57F52}"/>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241DEFC2-7756-FD93-4480-B08A515A4176}"/>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2ECDA695-A07E-9D5F-7E0B-CD792FEAC8D1}"/>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59C860C0-E04D-A568-23A3-2A51113D20C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BF59495-6DBD-20A1-1B4D-7287A9E4C639}"/>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AE301FF-8AE7-E903-E60C-D3E84B50022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A39858A-EE95-578A-F8A4-DDB7B9A5CB9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357</a:t>
            </a:fld>
            <a:endParaRPr lang="de-DE" noProof="0" dirty="0"/>
          </a:p>
        </p:txBody>
      </p:sp>
      <p:sp>
        <p:nvSpPr>
          <p:cNvPr id="9" name="Content Placeholder 5">
            <a:extLst>
              <a:ext uri="{FF2B5EF4-FFF2-40B4-BE49-F238E27FC236}">
                <a16:creationId xmlns:a16="http://schemas.microsoft.com/office/drawing/2014/main" id="{02040D47-BCA8-4FAD-A747-0828E0F2C7FA}"/>
              </a:ext>
            </a:extLst>
          </p:cNvPr>
          <p:cNvSpPr>
            <a:spLocks noGrp="1"/>
          </p:cNvSpPr>
          <p:nvPr>
            <p:ph idx="1"/>
          </p:nvPr>
        </p:nvSpPr>
        <p:spPr>
          <a:xfrm>
            <a:off x="381000" y="762000"/>
            <a:ext cx="7696201" cy="19812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DAC90431-9BE9-C7CE-95BD-4FAB3DD5BE3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641C58BE-9987-0863-1C14-4FB231F465CB}"/>
              </a:ext>
            </a:extLst>
          </p:cNvPr>
          <p:cNvSpPr txBox="1"/>
          <p:nvPr/>
        </p:nvSpPr>
        <p:spPr>
          <a:xfrm>
            <a:off x="723900" y="3652837"/>
            <a:ext cx="7429500" cy="2857192"/>
          </a:xfrm>
          <a:prstGeom prst="rect">
            <a:avLst/>
          </a:prstGeom>
          <a:noFill/>
        </p:spPr>
        <p:txBody>
          <a:bodyPr wrap="square" lIns="25400" tIns="12700" rIns="25400" bIns="12700" rtlCol="0">
            <a:spAutoFit/>
          </a:bodyPr>
          <a:lstStyle/>
          <a:p>
            <a:r>
              <a:rPr lang="de-DE" sz="1600" i="1" noProof="0" dirty="0"/>
              <a:t>Was ist an den Photorezeptoren (PRs) bei AMD abnormal?</a:t>
            </a:r>
          </a:p>
          <a:p>
            <a:r>
              <a:rPr lang="de-DE" sz="1600" noProof="0" dirty="0"/>
              <a:t>Ihre Dichte ist verringert (d. h., sie sterben ab)</a:t>
            </a:r>
          </a:p>
          <a:p>
            <a:endParaRPr lang="de-DE" sz="2000" noProof="0" dirty="0">
              <a:solidFill>
                <a:schemeClr val="bg1"/>
              </a:solidFill>
            </a:endParaRPr>
          </a:p>
          <a:p>
            <a:r>
              <a:rPr lang="de-DE" sz="1600" i="1" noProof="0" dirty="0">
                <a:solidFill>
                  <a:schemeClr val="bg1"/>
                </a:solidFill>
              </a:rPr>
              <a:t>Verursachen die RPE-Anomalien die PR-Anomalien?</a:t>
            </a:r>
          </a:p>
          <a:p>
            <a:r>
              <a:rPr lang="de-DE" sz="1600" noProof="0" dirty="0">
                <a:solidFill>
                  <a:schemeClr val="bg1"/>
                </a:solidFill>
              </a:rPr>
              <a:t>Es ist nicht klar, inwiefern Veränderungen im RPE und in den PR in einem kausalen Zusammenhang stehen. Das heißt, wir wissen nicht mit Sicherheit, ob eine Schädigung des RPE zu einer Schädigung der PR führt, </a:t>
            </a:r>
            <a:r>
              <a:rPr lang="de-DE" sz="1600" i="1" noProof="0" dirty="0">
                <a:solidFill>
                  <a:schemeClr val="bg1"/>
                </a:solidFill>
              </a:rPr>
              <a:t>oder</a:t>
            </a:r>
            <a:r>
              <a:rPr lang="de-DE" sz="1600" noProof="0" dirty="0">
                <a:solidFill>
                  <a:schemeClr val="bg1"/>
                </a:solidFill>
              </a:rPr>
              <a:t> ob eine Schädigung der PR zu einer Schädigung des RPE führt, </a:t>
            </a:r>
            <a:r>
              <a:rPr lang="de-DE" sz="1600" i="1" noProof="0" dirty="0">
                <a:solidFill>
                  <a:schemeClr val="bg1"/>
                </a:solidFill>
              </a:rPr>
              <a:t>oder </a:t>
            </a:r>
            <a:r>
              <a:rPr lang="de-DE" sz="1600" noProof="0" dirty="0">
                <a:solidFill>
                  <a:schemeClr val="bg1"/>
                </a:solidFill>
              </a:rPr>
              <a:t>ob beides auf eine </a:t>
            </a:r>
            <a:r>
              <a:rPr lang="de-DE" sz="1600" b="1" noProof="0" dirty="0">
                <a:solidFill>
                  <a:schemeClr val="bg1"/>
                </a:solidFill>
              </a:rPr>
              <a:t>andere </a:t>
            </a:r>
            <a:r>
              <a:rPr lang="de-DE" sz="1600" noProof="0" dirty="0">
                <a:solidFill>
                  <a:schemeClr val="bg1"/>
                </a:solidFill>
              </a:rPr>
              <a:t>Ursache zurückzuführen ist.</a:t>
            </a:r>
          </a:p>
          <a:p>
            <a:endParaRPr lang="de-DE" sz="2000" noProof="0" dirty="0">
              <a:solidFill>
                <a:schemeClr val="bg1"/>
              </a:solidFill>
            </a:endParaRPr>
          </a:p>
          <a:p>
            <a:r>
              <a:rPr lang="de-DE" sz="1600" noProof="0" dirty="0">
                <a:solidFill>
                  <a:schemeClr val="bg1"/>
                </a:solidFill>
              </a:rPr>
              <a:t>Apropos Unsicherheit hinsichtlich der Kausalität bei AMD…</a:t>
            </a:r>
          </a:p>
        </p:txBody>
      </p:sp>
    </p:spTree>
    <p:extLst>
      <p:ext uri="{BB962C8B-B14F-4D97-AF65-F5344CB8AC3E}">
        <p14:creationId xmlns:p14="http://schemas.microsoft.com/office/powerpoint/2010/main" val="2316299158"/>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6EBE76-00D7-4A2C-F0DD-5A4BB902E2AD}"/>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2B360104-462A-36BA-45A0-EBF2A681C59B}"/>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6E6D0B7F-5085-8FDC-328A-33AF27B8D7F9}"/>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F2434828-EC13-3728-F781-67120B55CB4E}"/>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24B35AB-EEAC-3987-FC23-CAEFB982178A}"/>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87DE203-647E-294C-3EFF-2D1D1C65DC2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7B11167F-5C8B-BC56-CC2B-1E0D2E486D0F}"/>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B488B4AB-A1C8-19BE-624E-B50AB27934E7}"/>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C4304450-4C62-F697-D142-5C4AE0B1019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358</a:t>
            </a:fld>
            <a:endParaRPr lang="de-DE" noProof="0" dirty="0"/>
          </a:p>
        </p:txBody>
      </p:sp>
      <p:sp>
        <p:nvSpPr>
          <p:cNvPr id="9" name="Content Placeholder 5">
            <a:extLst>
              <a:ext uri="{FF2B5EF4-FFF2-40B4-BE49-F238E27FC236}">
                <a16:creationId xmlns:a16="http://schemas.microsoft.com/office/drawing/2014/main" id="{88F1D5A0-EC9B-B4A5-BC6D-F220EAD6A02D}"/>
              </a:ext>
            </a:extLst>
          </p:cNvPr>
          <p:cNvSpPr>
            <a:spLocks noGrp="1"/>
          </p:cNvSpPr>
          <p:nvPr>
            <p:ph idx="1"/>
          </p:nvPr>
        </p:nvSpPr>
        <p:spPr>
          <a:xfrm>
            <a:off x="381000" y="762000"/>
            <a:ext cx="7696201" cy="19812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9495AF8-D6DB-9B07-6911-44300736720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D2752F40-2BA8-8325-EF57-0AF075E08F1D}"/>
              </a:ext>
            </a:extLst>
          </p:cNvPr>
          <p:cNvSpPr txBox="1"/>
          <p:nvPr/>
        </p:nvSpPr>
        <p:spPr>
          <a:xfrm>
            <a:off x="723900" y="3652837"/>
            <a:ext cx="7429500" cy="2857192"/>
          </a:xfrm>
          <a:prstGeom prst="rect">
            <a:avLst/>
          </a:prstGeom>
          <a:noFill/>
        </p:spPr>
        <p:txBody>
          <a:bodyPr wrap="square" lIns="25400" tIns="12700" rIns="25400" bIns="12700" rtlCol="0">
            <a:spAutoFit/>
          </a:bodyPr>
          <a:lstStyle/>
          <a:p>
            <a:r>
              <a:rPr lang="de-DE" sz="1600" i="1" noProof="0" dirty="0"/>
              <a:t>Was ist an den Photorezeptoren (PRs) bei AMD abnormal?</a:t>
            </a:r>
          </a:p>
          <a:p>
            <a:r>
              <a:rPr lang="de-DE" sz="1600" noProof="0" dirty="0"/>
              <a:t>Ihre Dichte ist verringert (d. h., sie sterben ab)</a:t>
            </a:r>
          </a:p>
          <a:p>
            <a:endParaRPr lang="de-DE" sz="2000" noProof="0" dirty="0"/>
          </a:p>
          <a:p>
            <a:r>
              <a:rPr lang="de-DE" sz="1600" i="1" noProof="0" dirty="0"/>
              <a:t>Verursachen die RPE-Anomalien die PR-Anomalien?</a:t>
            </a:r>
            <a:endParaRPr lang="de-DE" sz="1600" i="1" noProof="0" dirty="0">
              <a:solidFill>
                <a:schemeClr val="bg1"/>
              </a:solidFill>
            </a:endParaRPr>
          </a:p>
          <a:p>
            <a:r>
              <a:rPr lang="de-DE" sz="1600" noProof="0" dirty="0">
                <a:solidFill>
                  <a:schemeClr val="bg1"/>
                </a:solidFill>
              </a:rPr>
              <a:t>Es ist nicht klar, inwiefern Veränderungen im RPE und in den PR in einem kausalen Zusammenhang stehen. Das heißt, wir wissen nicht mit Sicherheit, ob eine Schädigung des RPE zu einer Schädigung der PR führt, </a:t>
            </a:r>
            <a:r>
              <a:rPr lang="de-DE" sz="1600" i="1" noProof="0" dirty="0">
                <a:solidFill>
                  <a:schemeClr val="bg1"/>
                </a:solidFill>
              </a:rPr>
              <a:t>oder</a:t>
            </a:r>
            <a:r>
              <a:rPr lang="de-DE" sz="1600" noProof="0" dirty="0">
                <a:solidFill>
                  <a:schemeClr val="bg1"/>
                </a:solidFill>
              </a:rPr>
              <a:t> ob eine Schädigung der PR zu einer Schädigung des RPE führt, </a:t>
            </a:r>
            <a:r>
              <a:rPr lang="de-DE" sz="1600" i="1" noProof="0" dirty="0">
                <a:solidFill>
                  <a:schemeClr val="bg1"/>
                </a:solidFill>
              </a:rPr>
              <a:t>oder </a:t>
            </a:r>
            <a:r>
              <a:rPr lang="de-DE" sz="1600" noProof="0" dirty="0">
                <a:solidFill>
                  <a:schemeClr val="bg1"/>
                </a:solidFill>
              </a:rPr>
              <a:t>ob beides auf eine </a:t>
            </a:r>
            <a:r>
              <a:rPr lang="de-DE" sz="1600" b="1" noProof="0" dirty="0">
                <a:solidFill>
                  <a:schemeClr val="bg1"/>
                </a:solidFill>
              </a:rPr>
              <a:t>andere </a:t>
            </a:r>
            <a:r>
              <a:rPr lang="de-DE" sz="1600" noProof="0" dirty="0">
                <a:solidFill>
                  <a:schemeClr val="bg1"/>
                </a:solidFill>
              </a:rPr>
              <a:t>Ursache zurückzuführen ist.</a:t>
            </a:r>
          </a:p>
          <a:p>
            <a:endParaRPr lang="de-DE" sz="2000" noProof="0" dirty="0">
              <a:solidFill>
                <a:schemeClr val="bg1"/>
              </a:solidFill>
            </a:endParaRPr>
          </a:p>
          <a:p>
            <a:r>
              <a:rPr lang="de-DE" sz="1600" noProof="0" dirty="0">
                <a:solidFill>
                  <a:schemeClr val="bg1"/>
                </a:solidFill>
              </a:rPr>
              <a:t>Apropos Unsicherheit hinsichtlich der Kausalität bei AMD…</a:t>
            </a:r>
          </a:p>
        </p:txBody>
      </p:sp>
    </p:spTree>
    <p:extLst>
      <p:ext uri="{BB962C8B-B14F-4D97-AF65-F5344CB8AC3E}">
        <p14:creationId xmlns:p14="http://schemas.microsoft.com/office/powerpoint/2010/main" val="2824377138"/>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2E3F33-9E39-1DE3-6194-D3F0B533F64A}"/>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1B3941D4-0025-44BD-2186-267D7009E074}"/>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578E2D8A-3C8F-5B6A-375B-F7D0E4E78B9F}"/>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D1C43505-2A5B-4B5D-C85E-955F0A735EFE}"/>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FE087A0-B435-57DD-60DE-D221E1D5F570}"/>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45A3BAA9-B23D-834D-0B70-211F0914CD0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127B9D0-3C6C-8A4B-603C-E70BB23085C2}"/>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886704E5-F37B-CBD3-0CAE-4A073778269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6E015CA4-B9F2-1499-9417-2F582E6ECF38}"/>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359</a:t>
            </a:fld>
            <a:endParaRPr lang="de-DE" noProof="0" dirty="0"/>
          </a:p>
        </p:txBody>
      </p:sp>
      <p:sp>
        <p:nvSpPr>
          <p:cNvPr id="9" name="Content Placeholder 5">
            <a:extLst>
              <a:ext uri="{FF2B5EF4-FFF2-40B4-BE49-F238E27FC236}">
                <a16:creationId xmlns:a16="http://schemas.microsoft.com/office/drawing/2014/main" id="{D6C20993-6C1B-2ADA-9CD4-5D67212B7D8A}"/>
              </a:ext>
            </a:extLst>
          </p:cNvPr>
          <p:cNvSpPr>
            <a:spLocks noGrp="1"/>
          </p:cNvSpPr>
          <p:nvPr>
            <p:ph idx="1"/>
          </p:nvPr>
        </p:nvSpPr>
        <p:spPr>
          <a:xfrm>
            <a:off x="381000" y="762000"/>
            <a:ext cx="7696201" cy="19812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3611C646-594A-8A38-1BAA-4095CD3E127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27F60296-CE15-FD9E-5E36-EAF8C5030FA7}"/>
              </a:ext>
            </a:extLst>
          </p:cNvPr>
          <p:cNvSpPr txBox="1"/>
          <p:nvPr/>
        </p:nvSpPr>
        <p:spPr>
          <a:xfrm>
            <a:off x="723900" y="3652837"/>
            <a:ext cx="7429500" cy="2857192"/>
          </a:xfrm>
          <a:prstGeom prst="rect">
            <a:avLst/>
          </a:prstGeom>
          <a:noFill/>
        </p:spPr>
        <p:txBody>
          <a:bodyPr wrap="square" lIns="25400" tIns="12700" rIns="25400" bIns="12700" rtlCol="0">
            <a:spAutoFit/>
          </a:bodyPr>
          <a:lstStyle/>
          <a:p>
            <a:r>
              <a:rPr lang="de-DE" sz="1600" i="1" noProof="0" dirty="0"/>
              <a:t>Was ist an den Photorezeptoren (PRs) bei AMD abnormal?</a:t>
            </a:r>
          </a:p>
          <a:p>
            <a:r>
              <a:rPr lang="de-DE" sz="1600" noProof="0" dirty="0"/>
              <a:t>Ihre Dichte ist verringert (d. h., sie sterben ab)</a:t>
            </a:r>
          </a:p>
          <a:p>
            <a:endParaRPr lang="de-DE" sz="2000" noProof="0" dirty="0"/>
          </a:p>
          <a:p>
            <a:r>
              <a:rPr lang="de-DE" sz="1600" i="1" noProof="0" dirty="0"/>
              <a:t>Verursachen die RPE-Anomalien die PR-Anomalien?</a:t>
            </a:r>
          </a:p>
          <a:p>
            <a:r>
              <a:rPr lang="de-DE" sz="1600" noProof="0" dirty="0"/>
              <a:t>Es ist nicht klar, inwiefern Veränderungen im RPE und in den PR in einem kausalen Zusammenhang stehen. </a:t>
            </a:r>
            <a:r>
              <a:rPr lang="de-DE" sz="1600" noProof="0" dirty="0">
                <a:solidFill>
                  <a:schemeClr val="bg1"/>
                </a:solidFill>
              </a:rPr>
              <a:t>Das heißt, wir wissen nicht mit Sicherheit, ob eine Schädigung des RPE zu einer Schädigung der PR führt, </a:t>
            </a:r>
            <a:r>
              <a:rPr lang="de-DE" sz="1600" i="1" noProof="0" dirty="0">
                <a:solidFill>
                  <a:schemeClr val="bg1"/>
                </a:solidFill>
              </a:rPr>
              <a:t>oder</a:t>
            </a:r>
            <a:r>
              <a:rPr lang="de-DE" sz="1600" noProof="0" dirty="0">
                <a:solidFill>
                  <a:schemeClr val="bg1"/>
                </a:solidFill>
              </a:rPr>
              <a:t> ob eine Schädigung der PR zu einer Schädigung des RPE führt, </a:t>
            </a:r>
            <a:r>
              <a:rPr lang="de-DE" sz="1600" i="1" noProof="0" dirty="0">
                <a:solidFill>
                  <a:schemeClr val="bg1"/>
                </a:solidFill>
              </a:rPr>
              <a:t>oder </a:t>
            </a:r>
            <a:r>
              <a:rPr lang="de-DE" sz="1600" noProof="0" dirty="0">
                <a:solidFill>
                  <a:schemeClr val="bg1"/>
                </a:solidFill>
              </a:rPr>
              <a:t>ob beides auf eine </a:t>
            </a:r>
            <a:r>
              <a:rPr lang="de-DE" sz="1600" b="1" noProof="0" dirty="0">
                <a:solidFill>
                  <a:schemeClr val="bg1"/>
                </a:solidFill>
              </a:rPr>
              <a:t>andere </a:t>
            </a:r>
            <a:r>
              <a:rPr lang="de-DE" sz="1600" noProof="0" dirty="0">
                <a:solidFill>
                  <a:schemeClr val="bg1"/>
                </a:solidFill>
              </a:rPr>
              <a:t>Ursache zurückzuführen ist.</a:t>
            </a:r>
          </a:p>
          <a:p>
            <a:endParaRPr lang="de-DE" sz="2000" noProof="0" dirty="0">
              <a:solidFill>
                <a:schemeClr val="bg1"/>
              </a:solidFill>
            </a:endParaRPr>
          </a:p>
          <a:p>
            <a:r>
              <a:rPr lang="de-DE" sz="1600" noProof="0" dirty="0">
                <a:solidFill>
                  <a:schemeClr val="bg1"/>
                </a:solidFill>
              </a:rPr>
              <a:t>Apropos Unsicherheit hinsichtlich der Kausalität bei AMD…</a:t>
            </a:r>
          </a:p>
        </p:txBody>
      </p:sp>
    </p:spTree>
    <p:extLst>
      <p:ext uri="{BB962C8B-B14F-4D97-AF65-F5344CB8AC3E}">
        <p14:creationId xmlns:p14="http://schemas.microsoft.com/office/powerpoint/2010/main" val="185542613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901FC8-08C4-4831-9A27-B6053FA5E4A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8142B2B-586A-2C84-59DA-7B8FE8C116E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a:t>
            </a:fld>
            <a:endParaRPr lang="de-DE" noProof="0" dirty="0"/>
          </a:p>
        </p:txBody>
      </p:sp>
      <p:sp>
        <p:nvSpPr>
          <p:cNvPr id="2" name="TextBox 1">
            <a:extLst>
              <a:ext uri="{FF2B5EF4-FFF2-40B4-BE49-F238E27FC236}">
                <a16:creationId xmlns:a16="http://schemas.microsoft.com/office/drawing/2014/main" id="{2B898446-CD37-A8F7-06B8-F788BFA24B4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A14FF9B5-A414-8284-53BD-D960F593CADF}"/>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3E1C181A-0030-0530-6E47-E140C3B1A25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4748CC3B-F798-95F7-F6EB-F1A7DF0F43D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A854D8D6-DB55-1395-6CE1-85CD7B7E57C8}"/>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75DAF121-5DDE-DB15-7755-FA09A6E12DA6}"/>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16B13F5E-CFEB-1F5D-4393-28F9546C2D38}"/>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30A0BA54-5141-C37E-1464-1981E363CE4F}"/>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D8D8DB5E-71DC-E6BA-3940-E13979DB75C1}"/>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005AD562-C9C9-AD2F-27AC-FA3EF3617C6E}"/>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C6D4CE48-A24A-78D0-1095-E984115C7A0C}"/>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935A67F0-ED01-040F-DC2B-EFB79783E4D1}"/>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298B9178-B73D-046A-714B-092AC20A29CD}"/>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sp>
        <p:nvSpPr>
          <p:cNvPr id="6" name="Rectangle 19">
            <a:extLst>
              <a:ext uri="{FF2B5EF4-FFF2-40B4-BE49-F238E27FC236}">
                <a16:creationId xmlns:a16="http://schemas.microsoft.com/office/drawing/2014/main" id="{83104079-B1D7-2621-5569-89D7C3827B76}"/>
              </a:ext>
            </a:extLst>
          </p:cNvPr>
          <p:cNvSpPr/>
          <p:nvPr/>
        </p:nvSpPr>
        <p:spPr>
          <a:xfrm>
            <a:off x="896873" y="4876175"/>
            <a:ext cx="647701" cy="20519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grpSp>
        <p:nvGrpSpPr>
          <p:cNvPr id="7" name="Gruppieren 6">
            <a:extLst>
              <a:ext uri="{FF2B5EF4-FFF2-40B4-BE49-F238E27FC236}">
                <a16:creationId xmlns:a16="http://schemas.microsoft.com/office/drawing/2014/main" id="{FD7275E0-5E6E-833E-2483-76C3CB5C32F4}"/>
              </a:ext>
            </a:extLst>
          </p:cNvPr>
          <p:cNvGrpSpPr/>
          <p:nvPr/>
        </p:nvGrpSpPr>
        <p:grpSpPr>
          <a:xfrm>
            <a:off x="6956040" y="2062038"/>
            <a:ext cx="1121162" cy="533400"/>
            <a:chOff x="6956040" y="2062038"/>
            <a:chExt cx="1121162" cy="533400"/>
          </a:xfrm>
        </p:grpSpPr>
        <p:sp>
          <p:nvSpPr>
            <p:cNvPr id="8" name="Oval 2">
              <a:extLst>
                <a:ext uri="{FF2B5EF4-FFF2-40B4-BE49-F238E27FC236}">
                  <a16:creationId xmlns:a16="http://schemas.microsoft.com/office/drawing/2014/main" id="{51E7BED9-0A77-A126-A03C-13C641649A0B}"/>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9" name="Textfeld 8">
              <a:extLst>
                <a:ext uri="{FF2B5EF4-FFF2-40B4-BE49-F238E27FC236}">
                  <a16:creationId xmlns:a16="http://schemas.microsoft.com/office/drawing/2014/main" id="{8B1A0284-DE36-7AED-76E9-9CFD5DF5B63D}"/>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62837917"/>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9D5A05-B46A-FA25-E14B-B6BF9431AB3B}"/>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AF0E715A-CE26-1C8D-5EED-AF45D550F2DB}"/>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A975099C-3DA4-DDCA-01BC-56AD74AB5E31}"/>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5D32BEDD-600C-CCC0-2599-58B80B0468CB}"/>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7FB821B-A938-359F-7C83-C583582F02B4}"/>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2AFF4FB9-DE7C-7F1C-D665-E6A35D5C1AC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8F376883-2330-06F4-6959-D8E3897430D6}"/>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E6FB8C3E-F690-E78E-EF05-D6866BCE7B3E}"/>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DC055E6-E8B3-089B-7769-2E555EB4F6B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360</a:t>
            </a:fld>
            <a:endParaRPr lang="de-DE" noProof="0" dirty="0"/>
          </a:p>
        </p:txBody>
      </p:sp>
      <p:sp>
        <p:nvSpPr>
          <p:cNvPr id="9" name="Content Placeholder 5">
            <a:extLst>
              <a:ext uri="{FF2B5EF4-FFF2-40B4-BE49-F238E27FC236}">
                <a16:creationId xmlns:a16="http://schemas.microsoft.com/office/drawing/2014/main" id="{34A5B4BA-EBD2-38E1-2653-8D62D2BDA86B}"/>
              </a:ext>
            </a:extLst>
          </p:cNvPr>
          <p:cNvSpPr>
            <a:spLocks noGrp="1"/>
          </p:cNvSpPr>
          <p:nvPr>
            <p:ph idx="1"/>
          </p:nvPr>
        </p:nvSpPr>
        <p:spPr>
          <a:xfrm>
            <a:off x="381000" y="762000"/>
            <a:ext cx="7696201" cy="19812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0F02E1B3-C82C-4981-9A95-C09ABFCE577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E09DEA68-C0AE-F608-D647-D9356401E027}"/>
              </a:ext>
            </a:extLst>
          </p:cNvPr>
          <p:cNvSpPr txBox="1"/>
          <p:nvPr/>
        </p:nvSpPr>
        <p:spPr>
          <a:xfrm>
            <a:off x="723900" y="3652837"/>
            <a:ext cx="7429500" cy="2857192"/>
          </a:xfrm>
          <a:prstGeom prst="rect">
            <a:avLst/>
          </a:prstGeom>
          <a:noFill/>
        </p:spPr>
        <p:txBody>
          <a:bodyPr wrap="square" lIns="25400" tIns="12700" rIns="25400" bIns="12700" rtlCol="0">
            <a:spAutoFit/>
          </a:bodyPr>
          <a:lstStyle/>
          <a:p>
            <a:r>
              <a:rPr lang="de-DE" sz="1600" i="1" noProof="0" dirty="0"/>
              <a:t>Was ist an den Photorezeptoren (PRs) bei AMD abnormal?</a:t>
            </a:r>
          </a:p>
          <a:p>
            <a:r>
              <a:rPr lang="de-DE" sz="1600" noProof="0" dirty="0"/>
              <a:t>Ihre Dichte ist verringert (d. h., sie sterben ab)</a:t>
            </a:r>
          </a:p>
          <a:p>
            <a:endParaRPr lang="de-DE" sz="2000" noProof="0" dirty="0"/>
          </a:p>
          <a:p>
            <a:r>
              <a:rPr lang="de-DE" sz="1600" i="1" noProof="0" dirty="0"/>
              <a:t>Verursachen die RPE-Anomalien die PR-Anomalien?</a:t>
            </a:r>
          </a:p>
          <a:p>
            <a:r>
              <a:rPr lang="de-DE" sz="1600" noProof="0" dirty="0"/>
              <a:t>Es ist nicht klar, inwiefern Veränderungen im RPE und in den PR in einem kausalen Zusammenhang stehen. </a:t>
            </a:r>
            <a:r>
              <a:rPr lang="de-DE" sz="1600" noProof="0" dirty="0">
                <a:solidFill>
                  <a:srgbClr val="0000FF"/>
                </a:solidFill>
              </a:rPr>
              <a:t>Das heißt, wir wissen nicht mit Sicherheit, ob eine Schädigung des RPE zu einer Schädigung der PR führt, </a:t>
            </a:r>
            <a:r>
              <a:rPr lang="de-DE" sz="1600" i="1" noProof="0" dirty="0">
                <a:solidFill>
                  <a:srgbClr val="0000FF"/>
                </a:solidFill>
              </a:rPr>
              <a:t>oder</a:t>
            </a:r>
            <a:r>
              <a:rPr lang="de-DE" sz="1600" noProof="0" dirty="0">
                <a:solidFill>
                  <a:srgbClr val="0000FF"/>
                </a:solidFill>
              </a:rPr>
              <a:t> ob eine Schädigung der PR zu einer Schädigung des RPE führt, </a:t>
            </a:r>
            <a:r>
              <a:rPr lang="de-DE" sz="1600" i="1" noProof="0" dirty="0">
                <a:solidFill>
                  <a:srgbClr val="0000FF"/>
                </a:solidFill>
              </a:rPr>
              <a:t>oder </a:t>
            </a:r>
            <a:r>
              <a:rPr lang="de-DE" sz="1600" noProof="0" dirty="0">
                <a:solidFill>
                  <a:srgbClr val="0000FF"/>
                </a:solidFill>
              </a:rPr>
              <a:t>ob beides auf eine </a:t>
            </a:r>
            <a:r>
              <a:rPr lang="de-DE" sz="1600" b="1" noProof="0" dirty="0">
                <a:solidFill>
                  <a:srgbClr val="0000FF"/>
                </a:solidFill>
              </a:rPr>
              <a:t>andere </a:t>
            </a:r>
            <a:r>
              <a:rPr lang="de-DE" sz="1600" noProof="0" dirty="0">
                <a:solidFill>
                  <a:srgbClr val="0000FF"/>
                </a:solidFill>
              </a:rPr>
              <a:t>Ursache zurückzuführen ist.</a:t>
            </a:r>
            <a:endParaRPr lang="de-DE" sz="1600" noProof="0" dirty="0">
              <a:solidFill>
                <a:schemeClr val="bg1"/>
              </a:solidFill>
            </a:endParaRPr>
          </a:p>
          <a:p>
            <a:endParaRPr lang="de-DE" sz="2000" noProof="0" dirty="0">
              <a:solidFill>
                <a:schemeClr val="bg1"/>
              </a:solidFill>
            </a:endParaRPr>
          </a:p>
          <a:p>
            <a:r>
              <a:rPr lang="de-DE" sz="1600" noProof="0" dirty="0">
                <a:solidFill>
                  <a:schemeClr val="bg1"/>
                </a:solidFill>
              </a:rPr>
              <a:t>Apropos Unsicherheit hinsichtlich der Kausalität bei AMD…</a:t>
            </a:r>
          </a:p>
        </p:txBody>
      </p:sp>
    </p:spTree>
    <p:extLst>
      <p:ext uri="{BB962C8B-B14F-4D97-AF65-F5344CB8AC3E}">
        <p14:creationId xmlns:p14="http://schemas.microsoft.com/office/powerpoint/2010/main" val="2455114968"/>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826536-362E-8BC5-8EB2-18AA4460020E}"/>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1DCF5AF4-E69A-6E37-F1E8-624857BC2DA7}"/>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4133DDEC-C9C2-88BE-FC45-BDDD387FB3B8}"/>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24E3B12F-8BF6-1636-3469-6D0624D0B761}"/>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D3C3CD52-7B98-19C5-1165-E44A2569CBDB}"/>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A5A8EC99-4B72-290F-5777-F14B6DF45AA0}"/>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9317A906-59CC-8F6A-7DD8-BE1173971C20}"/>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BFDD9681-EB27-F8BF-2688-9764F114E77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1D4F4045-C04A-F1DB-9D7C-21ACC822DD4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361</a:t>
            </a:fld>
            <a:endParaRPr lang="de-DE" noProof="0" dirty="0"/>
          </a:p>
        </p:txBody>
      </p:sp>
      <p:sp>
        <p:nvSpPr>
          <p:cNvPr id="9" name="Content Placeholder 5">
            <a:extLst>
              <a:ext uri="{FF2B5EF4-FFF2-40B4-BE49-F238E27FC236}">
                <a16:creationId xmlns:a16="http://schemas.microsoft.com/office/drawing/2014/main" id="{B5903A17-BEBF-ECF3-0BE1-963B59CE59B6}"/>
              </a:ext>
            </a:extLst>
          </p:cNvPr>
          <p:cNvSpPr>
            <a:spLocks noGrp="1"/>
          </p:cNvSpPr>
          <p:nvPr>
            <p:ph idx="1"/>
          </p:nvPr>
        </p:nvSpPr>
        <p:spPr>
          <a:xfrm>
            <a:off x="381000" y="762000"/>
            <a:ext cx="7696201" cy="19812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ADF1D7A8-D721-3A00-6B8C-E7569CB7FA2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0EFA7474-C7F1-A381-2D6E-F1A94849CF54}"/>
              </a:ext>
            </a:extLst>
          </p:cNvPr>
          <p:cNvSpPr txBox="1"/>
          <p:nvPr/>
        </p:nvSpPr>
        <p:spPr>
          <a:xfrm>
            <a:off x="723900" y="3652837"/>
            <a:ext cx="7429500" cy="2857192"/>
          </a:xfrm>
          <a:prstGeom prst="rect">
            <a:avLst/>
          </a:prstGeom>
          <a:noFill/>
        </p:spPr>
        <p:txBody>
          <a:bodyPr wrap="square" lIns="25400" tIns="12700" rIns="25400" bIns="12700" rtlCol="0">
            <a:spAutoFit/>
          </a:bodyPr>
          <a:lstStyle/>
          <a:p>
            <a:r>
              <a:rPr lang="de-DE" sz="1600" i="1" noProof="0" dirty="0"/>
              <a:t>Was ist an den Photorezeptoren (PRs) bei AMD abnormal?</a:t>
            </a:r>
          </a:p>
          <a:p>
            <a:r>
              <a:rPr lang="de-DE" sz="1600" noProof="0" dirty="0"/>
              <a:t>Ihre Dichte ist verringert (d. h., sie sterben ab)</a:t>
            </a:r>
          </a:p>
          <a:p>
            <a:endParaRPr lang="de-DE" sz="2000" noProof="0" dirty="0"/>
          </a:p>
          <a:p>
            <a:r>
              <a:rPr lang="de-DE" sz="1600" i="1" noProof="0" dirty="0"/>
              <a:t>Verursachen die RPE-Anomalien die PR-Anomalien?</a:t>
            </a:r>
          </a:p>
          <a:p>
            <a:r>
              <a:rPr lang="de-DE" sz="1600" noProof="0" dirty="0"/>
              <a:t>Es ist nicht klar, inwiefern Veränderungen im RPE und in den PR in einem kausalen Zusammenhang stehen. </a:t>
            </a:r>
            <a:r>
              <a:rPr lang="de-DE" sz="1600" noProof="0" dirty="0">
                <a:solidFill>
                  <a:srgbClr val="0000FF"/>
                </a:solidFill>
              </a:rPr>
              <a:t>Das heißt, wir wissen nicht mit Sicherheit, ob eine Schädigung des RPE zu einer Schädigung der PR führt, </a:t>
            </a:r>
            <a:r>
              <a:rPr lang="de-DE" sz="1600" i="1" noProof="0" dirty="0">
                <a:solidFill>
                  <a:srgbClr val="0000FF"/>
                </a:solidFill>
              </a:rPr>
              <a:t>oder</a:t>
            </a:r>
            <a:r>
              <a:rPr lang="de-DE" sz="1600" noProof="0" dirty="0">
                <a:solidFill>
                  <a:srgbClr val="0000FF"/>
                </a:solidFill>
              </a:rPr>
              <a:t> ob eine Schädigung der PR zu einer Schädigung des RPE führt, </a:t>
            </a:r>
            <a:r>
              <a:rPr lang="de-DE" sz="1600" i="1" noProof="0" dirty="0">
                <a:solidFill>
                  <a:srgbClr val="0000FF"/>
                </a:solidFill>
              </a:rPr>
              <a:t>oder </a:t>
            </a:r>
            <a:r>
              <a:rPr lang="de-DE" sz="1600" noProof="0" dirty="0">
                <a:solidFill>
                  <a:srgbClr val="0000FF"/>
                </a:solidFill>
              </a:rPr>
              <a:t>ob beides auf eine </a:t>
            </a:r>
            <a:r>
              <a:rPr lang="de-DE" sz="1600" b="1" noProof="0" dirty="0">
                <a:solidFill>
                  <a:srgbClr val="0000FF"/>
                </a:solidFill>
              </a:rPr>
              <a:t>andere </a:t>
            </a:r>
            <a:r>
              <a:rPr lang="de-DE" sz="1600" noProof="0" dirty="0">
                <a:solidFill>
                  <a:srgbClr val="0000FF"/>
                </a:solidFill>
              </a:rPr>
              <a:t>Ursache zurückzuführen ist.</a:t>
            </a:r>
          </a:p>
          <a:p>
            <a:endParaRPr lang="de-DE" sz="2000" noProof="0" dirty="0"/>
          </a:p>
          <a:p>
            <a:r>
              <a:rPr lang="de-DE" sz="1600" noProof="0" dirty="0"/>
              <a:t>Apropos Unsicherheit hinsichtlich der Kausalität bei AMD…</a:t>
            </a:r>
          </a:p>
        </p:txBody>
      </p:sp>
    </p:spTree>
    <p:extLst>
      <p:ext uri="{BB962C8B-B14F-4D97-AF65-F5344CB8AC3E}">
        <p14:creationId xmlns:p14="http://schemas.microsoft.com/office/powerpoint/2010/main" val="2775509511"/>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B7436E-B565-D094-BD35-B852D249B748}"/>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892F28CA-8581-8577-6182-134D238DCCFA}"/>
              </a:ext>
            </a:extLst>
          </p:cNvPr>
          <p:cNvSpPr/>
          <p:nvPr/>
        </p:nvSpPr>
        <p:spPr>
          <a:xfrm>
            <a:off x="762000" y="2934991"/>
            <a:ext cx="20574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0CF141F1-3755-8D36-65F8-78E22E59D9E0}"/>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808DD650-25E6-8A72-FB21-E3FF98A263A7}"/>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694F0118-1380-869F-0072-BB8C4414C7E8}"/>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92C58AAF-01AE-4BAE-1695-1829FA8F570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FF0A9F01-E871-2C2E-03E1-BD28C386A790}"/>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3C44F21F-A70F-AD90-0174-C74B102D043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672E232D-8F80-2547-6DB4-9DCA7EFB511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362</a:t>
            </a:fld>
            <a:endParaRPr lang="de-DE" noProof="0" dirty="0"/>
          </a:p>
        </p:txBody>
      </p:sp>
      <p:sp>
        <p:nvSpPr>
          <p:cNvPr id="9" name="Content Placeholder 5">
            <a:extLst>
              <a:ext uri="{FF2B5EF4-FFF2-40B4-BE49-F238E27FC236}">
                <a16:creationId xmlns:a16="http://schemas.microsoft.com/office/drawing/2014/main" id="{B3C184A3-FB8E-BAA1-3944-FBEE71DCC4F9}"/>
              </a:ext>
            </a:extLst>
          </p:cNvPr>
          <p:cNvSpPr>
            <a:spLocks noGrp="1"/>
          </p:cNvSpPr>
          <p:nvPr>
            <p:ph idx="1"/>
          </p:nvPr>
        </p:nvSpPr>
        <p:spPr>
          <a:xfrm>
            <a:off x="381000" y="762000"/>
            <a:ext cx="7696201" cy="26670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latin typeface="Arial" panose="020B0604020202020204" pitchFamily="34" charset="0"/>
              </a:rPr>
              <a:t>Das klinische Kennzeichen der altersbedingten Makuladegeneration ist das Vorhandensein von </a:t>
            </a:r>
            <a:r>
              <a:rPr lang="de-DE" sz="1800" b="1" dirty="0">
                <a:solidFill>
                  <a:srgbClr val="0000FF"/>
                </a:solidFill>
                <a:latin typeface="Arial" panose="020B0604020202020204" pitchFamily="34" charset="0"/>
              </a:rPr>
              <a:t>Drusen </a:t>
            </a:r>
            <a:r>
              <a:rPr lang="de-DE" sz="1800" dirty="0">
                <a:latin typeface="Arial" panose="020B0604020202020204" pitchFamily="34" charset="0"/>
              </a:rPr>
              <a:t>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dirty="0">
                <a:solidFill>
                  <a:schemeClr val="bg1">
                    <a:lumMod val="75000"/>
                  </a:schemeClr>
                </a:solidFill>
                <a:latin typeface="Arial" panose="020B0604020202020204" pitchFamily="34" charset="0"/>
              </a:rPr>
              <a:t>Die </a:t>
            </a:r>
            <a:r>
              <a:rPr lang="de-DE" sz="1800" dirty="0" err="1">
                <a:solidFill>
                  <a:schemeClr val="bg1">
                    <a:lumMod val="75000"/>
                  </a:schemeClr>
                </a:solidFill>
                <a:latin typeface="Arial" panose="020B0604020202020204" pitchFamily="34" charset="0"/>
              </a:rPr>
              <a:t>Photorezeptoren</a:t>
            </a:r>
            <a:r>
              <a:rPr lang="de-DE" sz="1800" dirty="0">
                <a:solidFill>
                  <a:schemeClr val="bg1">
                    <a:lumMod val="75000"/>
                  </a:schemeClr>
                </a:solidFill>
                <a:latin typeface="Arial" panose="020B0604020202020204" pitchFamily="34" charset="0"/>
              </a:rPr>
              <a:t> 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2EAFFA58-919C-9DB8-8ABF-2D243E1778F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2" name="TextBox 14">
            <a:extLst>
              <a:ext uri="{FF2B5EF4-FFF2-40B4-BE49-F238E27FC236}">
                <a16:creationId xmlns:a16="http://schemas.microsoft.com/office/drawing/2014/main" id="{5C7B9B87-78CB-754F-7D2E-C566E4AAF68E}"/>
              </a:ext>
            </a:extLst>
          </p:cNvPr>
          <p:cNvSpPr txBox="1"/>
          <p:nvPr/>
        </p:nvSpPr>
        <p:spPr>
          <a:xfrm>
            <a:off x="542926" y="3676422"/>
            <a:ext cx="8210550" cy="2887970"/>
          </a:xfrm>
          <a:prstGeom prst="rect">
            <a:avLst/>
          </a:prstGeom>
          <a:noFill/>
        </p:spPr>
        <p:txBody>
          <a:bodyPr wrap="square" lIns="25400" tIns="12700" rIns="25400" bIns="12700" rtlCol="0">
            <a:spAutoFit/>
          </a:bodyPr>
          <a:lstStyle/>
          <a:p>
            <a:pPr algn="l"/>
            <a:r>
              <a:rPr lang="de-DE" sz="1400" b="1" i="0" noProof="0" dirty="0">
                <a:solidFill>
                  <a:srgbClr val="000000"/>
                </a:solidFill>
                <a:effectLst/>
                <a:latin typeface="Arial" panose="020B0604020202020204" pitchFamily="34" charset="0"/>
              </a:rPr>
              <a:t>Zu den Veränderungen bei AMD gehören </a:t>
            </a:r>
            <a:r>
              <a:rPr lang="de-DE" sz="1400" b="1" noProof="0" dirty="0">
                <a:solidFill>
                  <a:srgbClr val="000000"/>
                </a:solidFill>
              </a:rPr>
              <a:t>also</a:t>
            </a:r>
            <a:r>
              <a:rPr lang="de-DE" sz="1400" b="1" i="0" noProof="0" dirty="0">
                <a:solidFill>
                  <a:srgbClr val="000000"/>
                </a:solidFill>
                <a:effectLst/>
                <a:latin typeface="Arial" panose="020B0604020202020204" pitchFamily="34" charset="0"/>
              </a:rPr>
              <a:t>:</a:t>
            </a:r>
          </a:p>
          <a:p>
            <a:r>
              <a:rPr lang="de-DE" sz="1400" b="0" i="0" noProof="0" dirty="0">
                <a:solidFill>
                  <a:srgbClr val="000000"/>
                </a:solidFill>
                <a:effectLst/>
                <a:latin typeface="Arial" panose="020B0604020202020204" pitchFamily="34" charset="0"/>
              </a:rPr>
              <a:t>--Ansammlung von basalen laminaren/linearen Ablagerungen</a:t>
            </a:r>
            <a:endParaRPr lang="de-DE" sz="1400" b="0" i="0" noProof="0" dirty="0">
              <a:solidFill>
                <a:schemeClr val="bg1"/>
              </a:solidFill>
              <a:effectLst/>
              <a:latin typeface="Arial" panose="020B0604020202020204" pitchFamily="34" charset="0"/>
            </a:endParaRPr>
          </a:p>
          <a:p>
            <a:pPr algn="l"/>
            <a:r>
              <a:rPr lang="de-DE" sz="1400" b="0" i="0" noProof="0" dirty="0">
                <a:solidFill>
                  <a:schemeClr val="bg1"/>
                </a:solidFill>
                <a:effectLst/>
                <a:latin typeface="Arial" panose="020B0604020202020204" pitchFamily="34" charset="0"/>
              </a:rPr>
              <a:t>--Ultrastrukturelle Veränderungen im Pigmentepithel umfassen den Verlust von </a:t>
            </a:r>
            <a:r>
              <a:rPr lang="de-DE" sz="1400" b="0" i="0" noProof="0" dirty="0" err="1">
                <a:solidFill>
                  <a:schemeClr val="bg1"/>
                </a:solidFill>
                <a:effectLst/>
                <a:latin typeface="Arial" panose="020B0604020202020204" pitchFamily="34" charset="0"/>
              </a:rPr>
              <a:t>Melaningranula</a:t>
            </a:r>
            <a:r>
              <a:rPr lang="de-DE" sz="1400" b="0" i="0" noProof="0" dirty="0">
                <a:solidFill>
                  <a:schemeClr val="bg1"/>
                </a:solidFill>
                <a:effectLst/>
                <a:latin typeface="Arial" panose="020B0604020202020204" pitchFamily="34" charset="0"/>
              </a:rPr>
              <a:t>, die Bildung von </a:t>
            </a:r>
            <a:r>
              <a:rPr lang="de-DE" sz="1400" b="0" i="0" noProof="0" dirty="0" err="1">
                <a:solidFill>
                  <a:schemeClr val="bg1"/>
                </a:solidFill>
                <a:effectLst/>
                <a:latin typeface="Arial" panose="020B0604020202020204" pitchFamily="34" charset="0"/>
              </a:rPr>
              <a:t>Lipofuszingranula</a:t>
            </a:r>
            <a:r>
              <a:rPr lang="de-DE" sz="1400" b="0" i="0" noProof="0" dirty="0">
                <a:solidFill>
                  <a:schemeClr val="bg1"/>
                </a:solidFill>
                <a:effectLst/>
                <a:latin typeface="Arial" panose="020B0604020202020204" pitchFamily="34" charset="0"/>
              </a:rPr>
              <a:t> und die Akkumulation von Residualkörpern</a:t>
            </a:r>
          </a:p>
          <a:p>
            <a:r>
              <a:rPr lang="de-DE" sz="1400" b="0" i="0" noProof="0" dirty="0">
                <a:solidFill>
                  <a:schemeClr val="bg1"/>
                </a:solidFill>
                <a:effectLst/>
                <a:latin typeface="Arial" panose="020B0604020202020204" pitchFamily="34" charset="0"/>
              </a:rPr>
              <a:t>--Die Dichte und Verteilung der Photorezeptoren sind verringert.</a:t>
            </a:r>
          </a:p>
          <a:p>
            <a:pPr algn="l"/>
            <a:endParaRPr lang="de-DE" noProof="0" dirty="0">
              <a:solidFill>
                <a:schemeClr val="bg1"/>
              </a:solidFill>
            </a:endParaRPr>
          </a:p>
          <a:p>
            <a:r>
              <a:rPr lang="de-DE" sz="1400" dirty="0">
                <a:solidFill>
                  <a:schemeClr val="bg1"/>
                </a:solidFill>
              </a:rPr>
              <a:t>Welche dieser Veränderungen (falls überhaupt welche) können als Teil des normalen Alterungsprozesses auftreten?</a:t>
            </a:r>
          </a:p>
          <a:p>
            <a:r>
              <a:rPr lang="de-DE" sz="1400" b="1" noProof="0" dirty="0">
                <a:solidFill>
                  <a:schemeClr val="bg1"/>
                </a:solidFill>
              </a:rPr>
              <a:t>Alle</a:t>
            </a:r>
            <a:r>
              <a:rPr lang="de-DE" sz="1400" noProof="0" dirty="0">
                <a:solidFill>
                  <a:schemeClr val="bg1"/>
                </a:solidFill>
              </a:rPr>
              <a:t>. Dies ist eine der Herausforderungen der AMD – eine klare Grenze zwischen ihren pathologischen Veränderungen und den mit dem normalen Alterungsprozess verbundenen Veränderungen zu ziehen. </a:t>
            </a:r>
            <a:r>
              <a:rPr lang="de-DE" sz="1400" b="0" i="0" noProof="0" dirty="0">
                <a:solidFill>
                  <a:schemeClr val="bg1"/>
                </a:solidFill>
                <a:effectLst/>
                <a:latin typeface="+mn-lt"/>
              </a:rPr>
              <a:t>Normale altersbedingte Veränderungen lassen sich in der äußeren Netzhaut, im RPE, in der Bruch-Membran und in der Choriokapillaris beobachten, und viele dieser Veränderungen sind schwer von denen zu unterscheiden, die bei der AMD auftreten</a:t>
            </a:r>
            <a:r>
              <a:rPr lang="de-DE" sz="1400" noProof="0" dirty="0">
                <a:solidFill>
                  <a:schemeClr val="bg1"/>
                </a:solidFill>
              </a:rPr>
              <a:t>.</a:t>
            </a:r>
            <a:endParaRPr lang="de-DE" noProof="0" dirty="0">
              <a:solidFill>
                <a:schemeClr val="bg1"/>
              </a:solidFill>
              <a:latin typeface="+mn-lt"/>
            </a:endParaRPr>
          </a:p>
        </p:txBody>
      </p:sp>
    </p:spTree>
    <p:extLst>
      <p:ext uri="{BB962C8B-B14F-4D97-AF65-F5344CB8AC3E}">
        <p14:creationId xmlns:p14="http://schemas.microsoft.com/office/powerpoint/2010/main" val="1405882001"/>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9010E1C-B176-577B-5E3A-560C451925BE}"/>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043161D4-443C-AF61-71F7-8C5C59FD85CE}"/>
              </a:ext>
            </a:extLst>
          </p:cNvPr>
          <p:cNvSpPr/>
          <p:nvPr/>
        </p:nvSpPr>
        <p:spPr>
          <a:xfrm>
            <a:off x="762000" y="2934991"/>
            <a:ext cx="20574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8E051598-6FCC-8B23-5F29-CD115CBCC40E}"/>
              </a:ext>
            </a:extLst>
          </p:cNvPr>
          <p:cNvSpPr/>
          <p:nvPr/>
        </p:nvSpPr>
        <p:spPr>
          <a:xfrm>
            <a:off x="1905000" y="2590800"/>
            <a:ext cx="2971799"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0F6AAF3F-ABA9-2CEC-A6FD-E6BA96DB48C2}"/>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091C6CD5-297D-AF6F-2098-CB39A9B49E14}"/>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8ABDF2A0-58F5-9083-06C1-C157E28740D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88C71A9A-8723-2134-6101-AE5E9571A84F}"/>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3BBAE7C-1E33-593C-DB1A-564D17B9F1E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F023150A-ED0F-FCF9-F66F-D78D43B57DB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363</a:t>
            </a:fld>
            <a:endParaRPr lang="de-DE" noProof="0" dirty="0"/>
          </a:p>
        </p:txBody>
      </p:sp>
      <p:sp>
        <p:nvSpPr>
          <p:cNvPr id="9" name="Content Placeholder 5">
            <a:extLst>
              <a:ext uri="{FF2B5EF4-FFF2-40B4-BE49-F238E27FC236}">
                <a16:creationId xmlns:a16="http://schemas.microsoft.com/office/drawing/2014/main" id="{EA310038-6E13-2A6F-764B-5B348CA39D26}"/>
              </a:ext>
            </a:extLst>
          </p:cNvPr>
          <p:cNvSpPr>
            <a:spLocks noGrp="1"/>
          </p:cNvSpPr>
          <p:nvPr>
            <p:ph idx="1"/>
          </p:nvPr>
        </p:nvSpPr>
        <p:spPr>
          <a:xfrm>
            <a:off x="381000" y="762000"/>
            <a:ext cx="7696201" cy="26670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latin typeface="Arial" panose="020B0604020202020204" pitchFamily="34" charset="0"/>
              </a:rPr>
              <a:t>Das klinische Kennzeichen der altersbedingten Makuladegeneration ist das Vorhandensein von </a:t>
            </a:r>
            <a:r>
              <a:rPr lang="de-DE" sz="1800" b="1" dirty="0">
                <a:solidFill>
                  <a:srgbClr val="0000FF"/>
                </a:solidFill>
                <a:latin typeface="Arial" panose="020B0604020202020204" pitchFamily="34" charset="0"/>
              </a:rPr>
              <a:t>Drusen </a:t>
            </a:r>
            <a:r>
              <a:rPr lang="de-DE" sz="1800" dirty="0">
                <a:latin typeface="Arial" panose="020B0604020202020204" pitchFamily="34" charset="0"/>
              </a:rPr>
              <a:t>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b="1" dirty="0">
                <a:latin typeface="Arial" panose="020B0604020202020204" pitchFamily="34" charset="0"/>
              </a:rPr>
              <a:t>Anomalien </a:t>
            </a:r>
            <a:r>
              <a:rPr lang="de-DE" sz="1800" b="1" dirty="0">
                <a:solidFill>
                  <a:srgbClr val="0000FF"/>
                </a:solidFill>
                <a:latin typeface="Arial" panose="020B0604020202020204" pitchFamily="34" charset="0"/>
              </a:rPr>
              <a:t>des Pigmentepithels (RPE) </a:t>
            </a:r>
            <a:r>
              <a:rPr lang="de-DE" sz="1800" b="1" dirty="0">
                <a:latin typeface="Arial" panose="020B0604020202020204" pitchFamily="34" charset="0"/>
              </a:rPr>
              <a:t>sind bei AMD typisch</a:t>
            </a:r>
          </a:p>
          <a:p>
            <a:r>
              <a:rPr lang="de-DE" sz="1800" dirty="0">
                <a:solidFill>
                  <a:schemeClr val="bg1">
                    <a:lumMod val="75000"/>
                  </a:schemeClr>
                </a:solidFill>
                <a:latin typeface="Arial" panose="020B0604020202020204" pitchFamily="34" charset="0"/>
              </a:rPr>
              <a:t>Die </a:t>
            </a:r>
            <a:r>
              <a:rPr lang="de-DE" sz="1800" dirty="0" err="1">
                <a:solidFill>
                  <a:schemeClr val="bg1">
                    <a:lumMod val="75000"/>
                  </a:schemeClr>
                </a:solidFill>
                <a:latin typeface="Arial" panose="020B0604020202020204" pitchFamily="34" charset="0"/>
              </a:rPr>
              <a:t>Photorezeptoren</a:t>
            </a:r>
            <a:r>
              <a:rPr lang="de-DE" sz="1800" dirty="0">
                <a:solidFill>
                  <a:schemeClr val="bg1">
                    <a:lumMod val="75000"/>
                  </a:schemeClr>
                </a:solidFill>
                <a:latin typeface="Arial" panose="020B0604020202020204" pitchFamily="34" charset="0"/>
              </a:rPr>
              <a:t> 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CDABFE1F-7989-88B0-4FF0-48F5F531453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2" name="TextBox 14">
            <a:extLst>
              <a:ext uri="{FF2B5EF4-FFF2-40B4-BE49-F238E27FC236}">
                <a16:creationId xmlns:a16="http://schemas.microsoft.com/office/drawing/2014/main" id="{451EE9AD-9FF4-E19A-F45F-691CDBF5BC78}"/>
              </a:ext>
            </a:extLst>
          </p:cNvPr>
          <p:cNvSpPr txBox="1"/>
          <p:nvPr/>
        </p:nvSpPr>
        <p:spPr>
          <a:xfrm>
            <a:off x="542926" y="3676422"/>
            <a:ext cx="8210550" cy="2887970"/>
          </a:xfrm>
          <a:prstGeom prst="rect">
            <a:avLst/>
          </a:prstGeom>
          <a:noFill/>
        </p:spPr>
        <p:txBody>
          <a:bodyPr wrap="square" lIns="25400" tIns="12700" rIns="25400" bIns="12700" rtlCol="0">
            <a:spAutoFit/>
          </a:bodyPr>
          <a:lstStyle/>
          <a:p>
            <a:pPr algn="l"/>
            <a:r>
              <a:rPr lang="de-DE" sz="1400" b="1" i="0" noProof="0" dirty="0">
                <a:solidFill>
                  <a:srgbClr val="000000"/>
                </a:solidFill>
                <a:effectLst/>
                <a:latin typeface="Arial" panose="020B0604020202020204" pitchFamily="34" charset="0"/>
              </a:rPr>
              <a:t>Zu den Veränderungen bei AMD gehören </a:t>
            </a:r>
            <a:r>
              <a:rPr lang="de-DE" sz="1400" b="1" noProof="0" dirty="0">
                <a:solidFill>
                  <a:srgbClr val="000000"/>
                </a:solidFill>
              </a:rPr>
              <a:t>also</a:t>
            </a:r>
            <a:r>
              <a:rPr lang="de-DE" sz="1400" b="1" i="0" noProof="0" dirty="0">
                <a:solidFill>
                  <a:srgbClr val="000000"/>
                </a:solidFill>
                <a:effectLst/>
                <a:latin typeface="Arial" panose="020B0604020202020204" pitchFamily="34" charset="0"/>
              </a:rPr>
              <a:t>:</a:t>
            </a:r>
          </a:p>
          <a:p>
            <a:r>
              <a:rPr lang="de-DE" sz="1400" b="0" i="0" noProof="0" dirty="0">
                <a:solidFill>
                  <a:srgbClr val="000000"/>
                </a:solidFill>
                <a:effectLst/>
                <a:latin typeface="Arial" panose="020B0604020202020204" pitchFamily="34" charset="0"/>
              </a:rPr>
              <a:t>--Ansammlung von basalen laminaren/linearen Ablagerungen</a:t>
            </a:r>
            <a:endParaRPr lang="de-DE" sz="1400" b="0" i="0" noProof="0" dirty="0">
              <a:effectLst/>
              <a:latin typeface="Arial" panose="020B0604020202020204" pitchFamily="34" charset="0"/>
            </a:endParaRPr>
          </a:p>
          <a:p>
            <a:pPr algn="l"/>
            <a:r>
              <a:rPr lang="de-DE" sz="1400" b="0" i="0" noProof="0" dirty="0">
                <a:effectLst/>
                <a:latin typeface="Arial" panose="020B0604020202020204" pitchFamily="34" charset="0"/>
              </a:rPr>
              <a:t>--Ultrastrukturelle Veränderungen im Pigmentepithel umfassen den Verlust von </a:t>
            </a:r>
            <a:r>
              <a:rPr lang="de-DE" sz="1400" b="0" i="0" noProof="0" dirty="0" err="1">
                <a:effectLst/>
                <a:latin typeface="Arial" panose="020B0604020202020204" pitchFamily="34" charset="0"/>
              </a:rPr>
              <a:t>Melaningranula</a:t>
            </a:r>
            <a:r>
              <a:rPr lang="de-DE" sz="1400" b="0" i="0" noProof="0" dirty="0">
                <a:effectLst/>
                <a:latin typeface="Arial" panose="020B0604020202020204" pitchFamily="34" charset="0"/>
              </a:rPr>
              <a:t>, die Bildung von </a:t>
            </a:r>
            <a:r>
              <a:rPr lang="de-DE" sz="1400" b="0" i="0" noProof="0" dirty="0" err="1">
                <a:effectLst/>
                <a:latin typeface="Arial" panose="020B0604020202020204" pitchFamily="34" charset="0"/>
              </a:rPr>
              <a:t>Lipofuszingranula</a:t>
            </a:r>
            <a:r>
              <a:rPr lang="de-DE" sz="1400" b="0" i="0" noProof="0" dirty="0">
                <a:effectLst/>
                <a:latin typeface="Arial" panose="020B0604020202020204" pitchFamily="34" charset="0"/>
              </a:rPr>
              <a:t> und die Akkumulation von Residualkörpern</a:t>
            </a:r>
          </a:p>
          <a:p>
            <a:r>
              <a:rPr lang="de-DE" sz="1400" b="0" i="0" noProof="0" dirty="0">
                <a:solidFill>
                  <a:schemeClr val="bg1"/>
                </a:solidFill>
                <a:effectLst/>
                <a:latin typeface="Arial" panose="020B0604020202020204" pitchFamily="34" charset="0"/>
              </a:rPr>
              <a:t>--Die Dichte und Verteilung der Photorezeptoren sind verringert.</a:t>
            </a:r>
          </a:p>
          <a:p>
            <a:pPr algn="l"/>
            <a:endParaRPr lang="de-DE" noProof="0" dirty="0">
              <a:solidFill>
                <a:schemeClr val="bg1"/>
              </a:solidFill>
            </a:endParaRPr>
          </a:p>
          <a:p>
            <a:r>
              <a:rPr lang="de-DE" sz="1400" dirty="0">
                <a:solidFill>
                  <a:schemeClr val="bg1"/>
                </a:solidFill>
              </a:rPr>
              <a:t>Welche dieser Veränderungen (falls überhaupt welche) können als Teil des normalen Alterungsprozesses auftreten?</a:t>
            </a:r>
          </a:p>
          <a:p>
            <a:r>
              <a:rPr lang="de-DE" sz="1400" b="1" noProof="0" dirty="0">
                <a:solidFill>
                  <a:schemeClr val="bg1"/>
                </a:solidFill>
              </a:rPr>
              <a:t>Alle</a:t>
            </a:r>
            <a:r>
              <a:rPr lang="de-DE" sz="1400" noProof="0" dirty="0">
                <a:solidFill>
                  <a:schemeClr val="bg1"/>
                </a:solidFill>
              </a:rPr>
              <a:t>. Dies ist eine der Herausforderungen der AMD – eine klare Grenze zwischen ihren pathologischen Veränderungen und den mit dem normalen Alterungsprozess verbundenen Veränderungen zu ziehen. </a:t>
            </a:r>
            <a:r>
              <a:rPr lang="de-DE" sz="1400" b="0" i="0" noProof="0" dirty="0">
                <a:solidFill>
                  <a:schemeClr val="bg1"/>
                </a:solidFill>
                <a:effectLst/>
                <a:latin typeface="+mn-lt"/>
              </a:rPr>
              <a:t>Normale altersbedingte Veränderungen lassen sich in der äußeren Netzhaut, im RPE, in der Bruch-Membran und in der Choriokapillaris beobachten, und viele dieser Veränderungen sind schwer von denen zu unterscheiden, die bei der AMD auftreten</a:t>
            </a:r>
            <a:r>
              <a:rPr lang="de-DE" sz="1400" noProof="0" dirty="0">
                <a:solidFill>
                  <a:schemeClr val="bg1"/>
                </a:solidFill>
              </a:rPr>
              <a:t>.</a:t>
            </a:r>
            <a:endParaRPr lang="de-DE" noProof="0" dirty="0">
              <a:solidFill>
                <a:schemeClr val="bg1"/>
              </a:solidFill>
              <a:latin typeface="+mn-lt"/>
            </a:endParaRPr>
          </a:p>
        </p:txBody>
      </p:sp>
    </p:spTree>
    <p:extLst>
      <p:ext uri="{BB962C8B-B14F-4D97-AF65-F5344CB8AC3E}">
        <p14:creationId xmlns:p14="http://schemas.microsoft.com/office/powerpoint/2010/main" val="2921465238"/>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D0C98A-1BFF-06EA-B0ED-A0D6CF27B062}"/>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AE85B8BF-3474-2D10-429C-F03D77B9E629}"/>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16DF1A55-0D40-C6D2-A121-6402EC51802D}"/>
              </a:ext>
            </a:extLst>
          </p:cNvPr>
          <p:cNvSpPr/>
          <p:nvPr/>
        </p:nvSpPr>
        <p:spPr>
          <a:xfrm>
            <a:off x="1905000" y="2590800"/>
            <a:ext cx="2971799"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93DA3C7F-ED31-4723-BEF7-310EB841F679}"/>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1F32881E-659B-21AA-91BC-6F87DB17F83C}"/>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5C6E3A78-C433-081A-EB49-26E26DAEDC4D}"/>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770525FB-4C88-FC11-1E7A-B1FAB6C1574A}"/>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5E83B24E-CBFE-D0AB-575E-35E56779431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0D62A04F-1573-AEE5-BB78-AC13A4A12B10}"/>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364</a:t>
            </a:fld>
            <a:endParaRPr lang="de-DE" noProof="0" dirty="0"/>
          </a:p>
        </p:txBody>
      </p:sp>
      <p:sp>
        <p:nvSpPr>
          <p:cNvPr id="9" name="Content Placeholder 5">
            <a:extLst>
              <a:ext uri="{FF2B5EF4-FFF2-40B4-BE49-F238E27FC236}">
                <a16:creationId xmlns:a16="http://schemas.microsoft.com/office/drawing/2014/main" id="{E2941A43-8124-7106-C516-17C2212B7CAA}"/>
              </a:ext>
            </a:extLst>
          </p:cNvPr>
          <p:cNvSpPr>
            <a:spLocks noGrp="1"/>
          </p:cNvSpPr>
          <p:nvPr>
            <p:ph idx="1"/>
          </p:nvPr>
        </p:nvSpPr>
        <p:spPr>
          <a:xfrm>
            <a:off x="381000" y="762000"/>
            <a:ext cx="7696201" cy="26670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latin typeface="Arial" panose="020B0604020202020204" pitchFamily="34" charset="0"/>
              </a:rPr>
              <a:t>Das klinische Kennzeichen der altersbedingten Makuladegeneration ist das Vorhandensein von </a:t>
            </a:r>
            <a:r>
              <a:rPr lang="de-DE" sz="1800" b="1" dirty="0">
                <a:solidFill>
                  <a:srgbClr val="0000FF"/>
                </a:solidFill>
                <a:latin typeface="Arial" panose="020B0604020202020204" pitchFamily="34" charset="0"/>
              </a:rPr>
              <a:t>Drusen </a:t>
            </a:r>
            <a:r>
              <a:rPr lang="de-DE" sz="1800" dirty="0">
                <a:latin typeface="Arial" panose="020B0604020202020204" pitchFamily="34" charset="0"/>
              </a:rPr>
              <a:t>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b="1" dirty="0">
                <a:latin typeface="Arial" panose="020B0604020202020204" pitchFamily="34" charset="0"/>
              </a:rPr>
              <a:t>Anomalien </a:t>
            </a:r>
            <a:r>
              <a:rPr lang="de-DE" sz="1800" b="1" dirty="0">
                <a:solidFill>
                  <a:srgbClr val="0000FF"/>
                </a:solidFill>
                <a:latin typeface="Arial" panose="020B0604020202020204" pitchFamily="34" charset="0"/>
              </a:rPr>
              <a:t>des Pigmentepithels (RPE) </a:t>
            </a:r>
            <a:r>
              <a:rPr lang="de-DE" sz="1800" b="1" dirty="0">
                <a:latin typeface="Arial" panose="020B0604020202020204" pitchFamily="34" charset="0"/>
              </a:rPr>
              <a:t>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solidFill>
                  <a:srgbClr val="000000"/>
                </a:solidFill>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89BE0B2C-1C07-55A4-D39F-04EDDF9140A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2" name="TextBox 14">
            <a:extLst>
              <a:ext uri="{FF2B5EF4-FFF2-40B4-BE49-F238E27FC236}">
                <a16:creationId xmlns:a16="http://schemas.microsoft.com/office/drawing/2014/main" id="{5754C0D5-9007-16F1-1E63-AFC3E5B0541D}"/>
              </a:ext>
            </a:extLst>
          </p:cNvPr>
          <p:cNvSpPr txBox="1"/>
          <p:nvPr/>
        </p:nvSpPr>
        <p:spPr>
          <a:xfrm>
            <a:off x="542926" y="3676422"/>
            <a:ext cx="8210550" cy="2887970"/>
          </a:xfrm>
          <a:prstGeom prst="rect">
            <a:avLst/>
          </a:prstGeom>
          <a:noFill/>
        </p:spPr>
        <p:txBody>
          <a:bodyPr wrap="square" lIns="25400" tIns="12700" rIns="25400" bIns="12700" rtlCol="0">
            <a:spAutoFit/>
          </a:bodyPr>
          <a:lstStyle/>
          <a:p>
            <a:pPr algn="l"/>
            <a:r>
              <a:rPr lang="de-DE" sz="1400" b="1" i="0" noProof="0" dirty="0">
                <a:solidFill>
                  <a:srgbClr val="000000"/>
                </a:solidFill>
                <a:effectLst/>
                <a:latin typeface="Arial" panose="020B0604020202020204" pitchFamily="34" charset="0"/>
              </a:rPr>
              <a:t>Zu den Veränderungen bei AMD gehören </a:t>
            </a:r>
            <a:r>
              <a:rPr lang="de-DE" sz="1400" b="1" noProof="0" dirty="0">
                <a:solidFill>
                  <a:srgbClr val="000000"/>
                </a:solidFill>
              </a:rPr>
              <a:t>also</a:t>
            </a:r>
            <a:r>
              <a:rPr lang="de-DE" sz="1400" b="1" i="0" noProof="0" dirty="0">
                <a:solidFill>
                  <a:srgbClr val="000000"/>
                </a:solidFill>
                <a:effectLst/>
                <a:latin typeface="Arial" panose="020B0604020202020204" pitchFamily="34" charset="0"/>
              </a:rPr>
              <a:t>:</a:t>
            </a:r>
          </a:p>
          <a:p>
            <a:r>
              <a:rPr lang="de-DE" sz="1400" b="0" i="0" noProof="0" dirty="0">
                <a:solidFill>
                  <a:srgbClr val="000000"/>
                </a:solidFill>
                <a:effectLst/>
                <a:latin typeface="Arial" panose="020B0604020202020204" pitchFamily="34" charset="0"/>
              </a:rPr>
              <a:t>--Ansammlung von basalen laminaren/linearen Ablagerungen</a:t>
            </a:r>
            <a:endParaRPr lang="de-DE" sz="1400" b="0" i="0" noProof="0" dirty="0">
              <a:effectLst/>
              <a:latin typeface="Arial" panose="020B0604020202020204" pitchFamily="34" charset="0"/>
            </a:endParaRPr>
          </a:p>
          <a:p>
            <a:pPr algn="l"/>
            <a:r>
              <a:rPr lang="de-DE" sz="1400" b="0" i="0" noProof="0" dirty="0">
                <a:effectLst/>
                <a:latin typeface="Arial" panose="020B0604020202020204" pitchFamily="34" charset="0"/>
              </a:rPr>
              <a:t>--Ultrastrukturelle Veränderungen im Pigmentepithel umfassen den Verlust von </a:t>
            </a:r>
            <a:r>
              <a:rPr lang="de-DE" sz="1400" b="0" i="0" noProof="0" dirty="0" err="1">
                <a:effectLst/>
                <a:latin typeface="Arial" panose="020B0604020202020204" pitchFamily="34" charset="0"/>
              </a:rPr>
              <a:t>Melaningranula</a:t>
            </a:r>
            <a:r>
              <a:rPr lang="de-DE" sz="1400" b="0" i="0" noProof="0" dirty="0">
                <a:effectLst/>
                <a:latin typeface="Arial" panose="020B0604020202020204" pitchFamily="34" charset="0"/>
              </a:rPr>
              <a:t>, die Bildung von </a:t>
            </a:r>
            <a:r>
              <a:rPr lang="de-DE" sz="1400" b="0" i="0" noProof="0" dirty="0" err="1">
                <a:effectLst/>
                <a:latin typeface="Arial" panose="020B0604020202020204" pitchFamily="34" charset="0"/>
              </a:rPr>
              <a:t>Lipofuszingranula</a:t>
            </a:r>
            <a:r>
              <a:rPr lang="de-DE" sz="1400" b="0" i="0" noProof="0" dirty="0">
                <a:effectLst/>
                <a:latin typeface="Arial" panose="020B0604020202020204" pitchFamily="34" charset="0"/>
              </a:rPr>
              <a:t> und die Akkumulation von Residualkörpern</a:t>
            </a:r>
            <a:endParaRPr lang="de-DE" sz="1400" b="0" i="0" noProof="0" dirty="0">
              <a:solidFill>
                <a:srgbClr val="000000"/>
              </a:solidFill>
              <a:effectLst/>
              <a:latin typeface="Arial" panose="020B0604020202020204" pitchFamily="34" charset="0"/>
            </a:endParaRPr>
          </a:p>
          <a:p>
            <a:r>
              <a:rPr lang="de-DE" sz="1400" b="0" i="0" noProof="0" dirty="0">
                <a:solidFill>
                  <a:srgbClr val="000000"/>
                </a:solidFill>
                <a:effectLst/>
                <a:latin typeface="Arial" panose="020B0604020202020204" pitchFamily="34" charset="0"/>
              </a:rPr>
              <a:t>--Die Dichte und Verteilung der Photorezeptoren sind verringert.</a:t>
            </a:r>
          </a:p>
          <a:p>
            <a:pPr algn="l"/>
            <a:endParaRPr lang="de-DE" noProof="0" dirty="0">
              <a:solidFill>
                <a:schemeClr val="bg1"/>
              </a:solidFill>
            </a:endParaRPr>
          </a:p>
          <a:p>
            <a:r>
              <a:rPr lang="de-DE" sz="1400" dirty="0">
                <a:solidFill>
                  <a:schemeClr val="bg1"/>
                </a:solidFill>
              </a:rPr>
              <a:t>Welche dieser Veränderungen (falls überhaupt welche) können als Teil des normalen Alterungsprozesses auftreten?</a:t>
            </a:r>
          </a:p>
          <a:p>
            <a:r>
              <a:rPr lang="de-DE" sz="1400" b="1" noProof="0" dirty="0">
                <a:solidFill>
                  <a:schemeClr val="bg1"/>
                </a:solidFill>
              </a:rPr>
              <a:t>Alle</a:t>
            </a:r>
            <a:r>
              <a:rPr lang="de-DE" sz="1400" noProof="0" dirty="0">
                <a:solidFill>
                  <a:schemeClr val="bg1"/>
                </a:solidFill>
              </a:rPr>
              <a:t>. Dies ist eine der Herausforderungen der AMD – eine klare Grenze zwischen ihren pathologischen Veränderungen und den mit dem normalen Alterungsprozess verbundenen Veränderungen zu ziehen. </a:t>
            </a:r>
            <a:r>
              <a:rPr lang="de-DE" sz="1400" b="0" i="0" noProof="0" dirty="0">
                <a:solidFill>
                  <a:schemeClr val="bg1"/>
                </a:solidFill>
                <a:effectLst/>
                <a:latin typeface="+mn-lt"/>
              </a:rPr>
              <a:t>Normale altersbedingte Veränderungen lassen sich in der äußeren Netzhaut, im RPE, in der Bruch-Membran und in der Choriokapillaris beobachten, und viele dieser Veränderungen sind schwer von denen zu unterscheiden, die bei der AMD auftreten</a:t>
            </a:r>
            <a:r>
              <a:rPr lang="de-DE" sz="1400" noProof="0" dirty="0">
                <a:solidFill>
                  <a:schemeClr val="bg1"/>
                </a:solidFill>
              </a:rPr>
              <a:t>.</a:t>
            </a:r>
            <a:endParaRPr lang="de-DE" noProof="0" dirty="0">
              <a:solidFill>
                <a:schemeClr val="bg1"/>
              </a:solidFill>
              <a:latin typeface="+mn-lt"/>
            </a:endParaRPr>
          </a:p>
        </p:txBody>
      </p:sp>
    </p:spTree>
    <p:extLst>
      <p:ext uri="{BB962C8B-B14F-4D97-AF65-F5344CB8AC3E}">
        <p14:creationId xmlns:p14="http://schemas.microsoft.com/office/powerpoint/2010/main" val="3968467442"/>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A39C48-A326-B098-8214-4DBD9CB22FCD}"/>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032C2062-44BE-C237-F247-4DBD1CF3A595}"/>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00B1B7C3-AF2B-E43A-7FA0-7AA62C454732}"/>
              </a:ext>
            </a:extLst>
          </p:cNvPr>
          <p:cNvSpPr/>
          <p:nvPr/>
        </p:nvSpPr>
        <p:spPr>
          <a:xfrm>
            <a:off x="1905000" y="2590800"/>
            <a:ext cx="2971799"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C5BE863B-B213-0CD7-E663-DB24A2923247}"/>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8E9E3A4-471E-EDB0-497C-4C50D703EDBA}"/>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79945995-5D7B-C60A-6DEE-57A595BFA277}"/>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FCD1E5C0-30A7-01B6-CAA1-22C27317BF97}"/>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492CE4B7-1065-9F32-370D-1AAB14F52A0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9A01E37-8F0D-7722-E009-2FB9088D5DC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365</a:t>
            </a:fld>
            <a:endParaRPr lang="de-DE" noProof="0" dirty="0"/>
          </a:p>
        </p:txBody>
      </p:sp>
      <p:sp>
        <p:nvSpPr>
          <p:cNvPr id="9" name="Content Placeholder 5">
            <a:extLst>
              <a:ext uri="{FF2B5EF4-FFF2-40B4-BE49-F238E27FC236}">
                <a16:creationId xmlns:a16="http://schemas.microsoft.com/office/drawing/2014/main" id="{222082E0-3FAF-472D-A053-960EB2138EC2}"/>
              </a:ext>
            </a:extLst>
          </p:cNvPr>
          <p:cNvSpPr>
            <a:spLocks noGrp="1"/>
          </p:cNvSpPr>
          <p:nvPr>
            <p:ph idx="1"/>
          </p:nvPr>
        </p:nvSpPr>
        <p:spPr>
          <a:xfrm>
            <a:off x="381000" y="762000"/>
            <a:ext cx="7696201" cy="26670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latin typeface="Arial" panose="020B0604020202020204" pitchFamily="34" charset="0"/>
              </a:rPr>
              <a:t>Das klinische Kennzeichen der altersbedingten Makuladegeneration ist das Vorhandensein von </a:t>
            </a:r>
            <a:r>
              <a:rPr lang="de-DE" sz="1800" b="1" dirty="0">
                <a:solidFill>
                  <a:srgbClr val="0000FF"/>
                </a:solidFill>
                <a:latin typeface="Arial" panose="020B0604020202020204" pitchFamily="34" charset="0"/>
              </a:rPr>
              <a:t>Drusen </a:t>
            </a:r>
            <a:r>
              <a:rPr lang="de-DE" sz="1800" dirty="0">
                <a:latin typeface="Arial" panose="020B0604020202020204" pitchFamily="34" charset="0"/>
              </a:rPr>
              <a:t>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b="1" dirty="0">
                <a:latin typeface="Arial" panose="020B0604020202020204" pitchFamily="34" charset="0"/>
              </a:rPr>
              <a:t>Anomalien </a:t>
            </a:r>
            <a:r>
              <a:rPr lang="de-DE" sz="1800" b="1" dirty="0">
                <a:solidFill>
                  <a:srgbClr val="0000FF"/>
                </a:solidFill>
                <a:latin typeface="Arial" panose="020B0604020202020204" pitchFamily="34" charset="0"/>
              </a:rPr>
              <a:t>des Pigmentepithels (RPE) </a:t>
            </a:r>
            <a:r>
              <a:rPr lang="de-DE" sz="1800" b="1" dirty="0">
                <a:latin typeface="Arial" panose="020B0604020202020204" pitchFamily="34" charset="0"/>
              </a:rPr>
              <a:t>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solidFill>
                  <a:srgbClr val="000000"/>
                </a:solidFill>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5DE80AA8-FB50-F48D-E57A-42C2B042AA1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2" name="TextBox 14">
            <a:extLst>
              <a:ext uri="{FF2B5EF4-FFF2-40B4-BE49-F238E27FC236}">
                <a16:creationId xmlns:a16="http://schemas.microsoft.com/office/drawing/2014/main" id="{C3C9B933-7E08-C6ED-EB66-D8CBBFED9D70}"/>
              </a:ext>
            </a:extLst>
          </p:cNvPr>
          <p:cNvSpPr txBox="1"/>
          <p:nvPr/>
        </p:nvSpPr>
        <p:spPr>
          <a:xfrm>
            <a:off x="542926" y="3676422"/>
            <a:ext cx="8210550" cy="2887970"/>
          </a:xfrm>
          <a:prstGeom prst="rect">
            <a:avLst/>
          </a:prstGeom>
          <a:noFill/>
        </p:spPr>
        <p:txBody>
          <a:bodyPr wrap="square" lIns="25400" tIns="12700" rIns="25400" bIns="12700" rtlCol="0">
            <a:spAutoFit/>
          </a:bodyPr>
          <a:lstStyle/>
          <a:p>
            <a:pPr algn="l"/>
            <a:r>
              <a:rPr lang="de-DE" sz="1400" b="1" i="0" noProof="0" dirty="0">
                <a:solidFill>
                  <a:srgbClr val="000000"/>
                </a:solidFill>
                <a:effectLst/>
                <a:latin typeface="Arial" panose="020B0604020202020204" pitchFamily="34" charset="0"/>
              </a:rPr>
              <a:t>Zu den Veränderungen bei AMD gehören </a:t>
            </a:r>
            <a:r>
              <a:rPr lang="de-DE" sz="1400" b="1" noProof="0" dirty="0">
                <a:solidFill>
                  <a:srgbClr val="000000"/>
                </a:solidFill>
              </a:rPr>
              <a:t>also</a:t>
            </a:r>
            <a:r>
              <a:rPr lang="de-DE" sz="1400" b="1" i="0" noProof="0" dirty="0">
                <a:solidFill>
                  <a:srgbClr val="000000"/>
                </a:solidFill>
                <a:effectLst/>
                <a:latin typeface="Arial" panose="020B0604020202020204" pitchFamily="34" charset="0"/>
              </a:rPr>
              <a:t>:</a:t>
            </a:r>
          </a:p>
          <a:p>
            <a:r>
              <a:rPr lang="de-DE" sz="1400" b="0" i="0" noProof="0" dirty="0">
                <a:solidFill>
                  <a:srgbClr val="000000"/>
                </a:solidFill>
                <a:effectLst/>
                <a:latin typeface="Arial" panose="020B0604020202020204" pitchFamily="34" charset="0"/>
              </a:rPr>
              <a:t>--Ansammlung von basalen laminaren/linearen Ablagerungen</a:t>
            </a:r>
            <a:endParaRPr lang="de-DE" sz="1400" b="0" i="0" noProof="0" dirty="0">
              <a:effectLst/>
              <a:latin typeface="Arial" panose="020B0604020202020204" pitchFamily="34" charset="0"/>
            </a:endParaRPr>
          </a:p>
          <a:p>
            <a:pPr algn="l"/>
            <a:r>
              <a:rPr lang="de-DE" sz="1400" b="0" i="0" noProof="0" dirty="0">
                <a:effectLst/>
                <a:latin typeface="Arial" panose="020B0604020202020204" pitchFamily="34" charset="0"/>
              </a:rPr>
              <a:t>--Ultrastrukturelle Veränderungen im Pigmentepithel umfassen den Verlust von </a:t>
            </a:r>
            <a:r>
              <a:rPr lang="de-DE" sz="1400" b="0" i="0" noProof="0" dirty="0" err="1">
                <a:effectLst/>
                <a:latin typeface="Arial" panose="020B0604020202020204" pitchFamily="34" charset="0"/>
              </a:rPr>
              <a:t>Melaningranula</a:t>
            </a:r>
            <a:r>
              <a:rPr lang="de-DE" sz="1400" b="0" i="0" noProof="0" dirty="0">
                <a:effectLst/>
                <a:latin typeface="Arial" panose="020B0604020202020204" pitchFamily="34" charset="0"/>
              </a:rPr>
              <a:t>, die Bildung von </a:t>
            </a:r>
            <a:r>
              <a:rPr lang="de-DE" sz="1400" b="0" i="0" noProof="0" dirty="0" err="1">
                <a:effectLst/>
                <a:latin typeface="Arial" panose="020B0604020202020204" pitchFamily="34" charset="0"/>
              </a:rPr>
              <a:t>Lipofuszingranula</a:t>
            </a:r>
            <a:r>
              <a:rPr lang="de-DE" sz="1400" b="0" i="0" noProof="0" dirty="0">
                <a:effectLst/>
                <a:latin typeface="Arial" panose="020B0604020202020204" pitchFamily="34" charset="0"/>
              </a:rPr>
              <a:t> und die Akkumulation von Residualkörpern</a:t>
            </a:r>
            <a:endParaRPr lang="de-DE" sz="1400" b="0" i="0" noProof="0" dirty="0">
              <a:solidFill>
                <a:srgbClr val="000000"/>
              </a:solidFill>
              <a:effectLst/>
              <a:latin typeface="Arial" panose="020B0604020202020204" pitchFamily="34" charset="0"/>
            </a:endParaRPr>
          </a:p>
          <a:p>
            <a:r>
              <a:rPr lang="de-DE" sz="1400" b="0" i="0" noProof="0" dirty="0">
                <a:solidFill>
                  <a:srgbClr val="000000"/>
                </a:solidFill>
                <a:effectLst/>
                <a:latin typeface="Arial" panose="020B0604020202020204" pitchFamily="34" charset="0"/>
              </a:rPr>
              <a:t>--Die Dichte und Verteilung der Photorezeptoren sind verringert.</a:t>
            </a:r>
          </a:p>
          <a:p>
            <a:pPr algn="l"/>
            <a:endParaRPr lang="de-DE" noProof="0" dirty="0">
              <a:solidFill>
                <a:srgbClr val="000000"/>
              </a:solidFill>
            </a:endParaRPr>
          </a:p>
          <a:p>
            <a:r>
              <a:rPr lang="de-DE" sz="1400" dirty="0">
                <a:solidFill>
                  <a:srgbClr val="000000"/>
                </a:solidFill>
              </a:rPr>
              <a:t>Welche dieser Veränderungen (falls überhaupt welche) können als Teil des normalen Alterungsprozesses auftreten?</a:t>
            </a:r>
          </a:p>
          <a:p>
            <a:r>
              <a:rPr lang="de-DE" sz="1400" b="1" noProof="0" dirty="0">
                <a:solidFill>
                  <a:schemeClr val="bg1"/>
                </a:solidFill>
              </a:rPr>
              <a:t>Alle</a:t>
            </a:r>
            <a:r>
              <a:rPr lang="de-DE" sz="1400" noProof="0" dirty="0">
                <a:solidFill>
                  <a:schemeClr val="bg1"/>
                </a:solidFill>
              </a:rPr>
              <a:t>. Dies ist eine der Herausforderungen der AMD – eine klare Grenze zwischen ihren pathologischen Veränderungen und den mit dem normalen Alterungsprozess verbundenen Veränderungen zu ziehen. </a:t>
            </a:r>
            <a:r>
              <a:rPr lang="de-DE" sz="1400" b="0" i="0" noProof="0" dirty="0">
                <a:solidFill>
                  <a:schemeClr val="bg1"/>
                </a:solidFill>
                <a:effectLst/>
                <a:latin typeface="+mn-lt"/>
              </a:rPr>
              <a:t>Normale altersbedingte Veränderungen lassen sich in der äußeren Netzhaut, im RPE, in der Bruch-Membran und in der Choriokapillaris beobachten, und viele dieser Veränderungen sind schwer von denen zu unterscheiden, die bei der AMD auftreten</a:t>
            </a:r>
            <a:r>
              <a:rPr lang="de-DE" sz="1400" noProof="0" dirty="0">
                <a:solidFill>
                  <a:schemeClr val="bg1"/>
                </a:solidFill>
              </a:rPr>
              <a:t>.</a:t>
            </a:r>
            <a:endParaRPr lang="de-DE" noProof="0" dirty="0">
              <a:solidFill>
                <a:schemeClr val="bg1"/>
              </a:solidFill>
              <a:latin typeface="+mn-lt"/>
            </a:endParaRPr>
          </a:p>
        </p:txBody>
      </p:sp>
    </p:spTree>
    <p:extLst>
      <p:ext uri="{BB962C8B-B14F-4D97-AF65-F5344CB8AC3E}">
        <p14:creationId xmlns:p14="http://schemas.microsoft.com/office/powerpoint/2010/main" val="247485640"/>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35A83C-1689-7C45-4011-E3F16DC35244}"/>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6AC55DD0-CE51-7860-3768-88C799E03A83}"/>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3E90A5CC-3B74-3873-39DF-1A7F7204A1AC}"/>
              </a:ext>
            </a:extLst>
          </p:cNvPr>
          <p:cNvSpPr/>
          <p:nvPr/>
        </p:nvSpPr>
        <p:spPr>
          <a:xfrm>
            <a:off x="1905000" y="2590800"/>
            <a:ext cx="2971799"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65053F9F-2A76-9D53-930E-F2E49916B4D3}"/>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D5A34D13-BAE9-52AF-4337-E6D37FCAFE23}"/>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8C46E640-8D61-E53C-771F-BD326017622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067BDFCE-7A46-17B7-9F24-8BBDCA579F6B}"/>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5023DC82-2D1C-FBEF-FDB9-4EA11EA2DF2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2380F15E-2B4D-D185-13CC-231FD5BD9FC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366</a:t>
            </a:fld>
            <a:endParaRPr lang="de-DE" noProof="0" dirty="0"/>
          </a:p>
        </p:txBody>
      </p:sp>
      <p:sp>
        <p:nvSpPr>
          <p:cNvPr id="9" name="Content Placeholder 5">
            <a:extLst>
              <a:ext uri="{FF2B5EF4-FFF2-40B4-BE49-F238E27FC236}">
                <a16:creationId xmlns:a16="http://schemas.microsoft.com/office/drawing/2014/main" id="{1D9217D2-2739-5A06-9B1E-CDA69A6C31FE}"/>
              </a:ext>
            </a:extLst>
          </p:cNvPr>
          <p:cNvSpPr>
            <a:spLocks noGrp="1"/>
          </p:cNvSpPr>
          <p:nvPr>
            <p:ph idx="1"/>
          </p:nvPr>
        </p:nvSpPr>
        <p:spPr>
          <a:xfrm>
            <a:off x="381000" y="762000"/>
            <a:ext cx="7696201" cy="26670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latin typeface="Arial" panose="020B0604020202020204" pitchFamily="34" charset="0"/>
              </a:rPr>
              <a:t>Das klinische Kennzeichen der altersbedingten Makuladegeneration ist das Vorhandensein von </a:t>
            </a:r>
            <a:r>
              <a:rPr lang="de-DE" sz="1800" b="1" dirty="0">
                <a:solidFill>
                  <a:srgbClr val="0000FF"/>
                </a:solidFill>
                <a:latin typeface="Arial" panose="020B0604020202020204" pitchFamily="34" charset="0"/>
              </a:rPr>
              <a:t>Drusen </a:t>
            </a:r>
            <a:r>
              <a:rPr lang="de-DE" sz="1800" dirty="0">
                <a:latin typeface="Arial" panose="020B0604020202020204" pitchFamily="34" charset="0"/>
              </a:rPr>
              <a:t>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b="1" dirty="0">
                <a:latin typeface="Arial" panose="020B0604020202020204" pitchFamily="34" charset="0"/>
              </a:rPr>
              <a:t>Anomalien </a:t>
            </a:r>
            <a:r>
              <a:rPr lang="de-DE" sz="1800" b="1" dirty="0">
                <a:solidFill>
                  <a:srgbClr val="0000FF"/>
                </a:solidFill>
                <a:latin typeface="Arial" panose="020B0604020202020204" pitchFamily="34" charset="0"/>
              </a:rPr>
              <a:t>des Pigmentepithels (RPE) </a:t>
            </a:r>
            <a:r>
              <a:rPr lang="de-DE" sz="1800" b="1" dirty="0">
                <a:latin typeface="Arial" panose="020B0604020202020204" pitchFamily="34" charset="0"/>
              </a:rPr>
              <a:t>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solidFill>
                  <a:srgbClr val="000000"/>
                </a:solidFill>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FF871B28-D439-3320-1E81-E6322929D9F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2" name="TextBox 14">
            <a:extLst>
              <a:ext uri="{FF2B5EF4-FFF2-40B4-BE49-F238E27FC236}">
                <a16:creationId xmlns:a16="http://schemas.microsoft.com/office/drawing/2014/main" id="{2FBB2A5B-F4FF-090D-7FCF-A8C44CF38DC2}"/>
              </a:ext>
            </a:extLst>
          </p:cNvPr>
          <p:cNvSpPr txBox="1"/>
          <p:nvPr/>
        </p:nvSpPr>
        <p:spPr>
          <a:xfrm>
            <a:off x="542926" y="3676422"/>
            <a:ext cx="8210550" cy="2887970"/>
          </a:xfrm>
          <a:prstGeom prst="rect">
            <a:avLst/>
          </a:prstGeom>
          <a:noFill/>
        </p:spPr>
        <p:txBody>
          <a:bodyPr wrap="square" lIns="25400" tIns="12700" rIns="25400" bIns="12700" rtlCol="0">
            <a:spAutoFit/>
          </a:bodyPr>
          <a:lstStyle/>
          <a:p>
            <a:pPr algn="l"/>
            <a:r>
              <a:rPr lang="de-DE" sz="1400" b="1" i="0" noProof="0" dirty="0">
                <a:solidFill>
                  <a:srgbClr val="000000"/>
                </a:solidFill>
                <a:effectLst/>
                <a:latin typeface="Arial" panose="020B0604020202020204" pitchFamily="34" charset="0"/>
              </a:rPr>
              <a:t>Zu den Veränderungen bei AMD gehören </a:t>
            </a:r>
            <a:r>
              <a:rPr lang="de-DE" sz="1400" b="1" noProof="0" dirty="0">
                <a:solidFill>
                  <a:srgbClr val="000000"/>
                </a:solidFill>
              </a:rPr>
              <a:t>also</a:t>
            </a:r>
            <a:r>
              <a:rPr lang="de-DE" sz="1400" b="1" i="0" noProof="0" dirty="0">
                <a:solidFill>
                  <a:srgbClr val="000000"/>
                </a:solidFill>
                <a:effectLst/>
                <a:latin typeface="Arial" panose="020B0604020202020204" pitchFamily="34" charset="0"/>
              </a:rPr>
              <a:t>:</a:t>
            </a:r>
          </a:p>
          <a:p>
            <a:r>
              <a:rPr lang="de-DE" sz="1400" b="0" i="0" noProof="0" dirty="0">
                <a:solidFill>
                  <a:srgbClr val="000000"/>
                </a:solidFill>
                <a:effectLst/>
                <a:latin typeface="Arial" panose="020B0604020202020204" pitchFamily="34" charset="0"/>
              </a:rPr>
              <a:t>--Ansammlung von basalen laminaren/linearen Ablagerungen</a:t>
            </a:r>
            <a:endParaRPr lang="de-DE" sz="1400" b="0" i="0" noProof="0" dirty="0">
              <a:effectLst/>
              <a:latin typeface="Arial" panose="020B0604020202020204" pitchFamily="34" charset="0"/>
            </a:endParaRPr>
          </a:p>
          <a:p>
            <a:pPr algn="l"/>
            <a:r>
              <a:rPr lang="de-DE" sz="1400" b="0" i="0" noProof="0" dirty="0">
                <a:effectLst/>
                <a:latin typeface="Arial" panose="020B0604020202020204" pitchFamily="34" charset="0"/>
              </a:rPr>
              <a:t>--Ultrastrukturelle Veränderungen im Pigmentepithel umfassen den Verlust von </a:t>
            </a:r>
            <a:r>
              <a:rPr lang="de-DE" sz="1400" b="0" i="0" noProof="0" dirty="0" err="1">
                <a:effectLst/>
                <a:latin typeface="Arial" panose="020B0604020202020204" pitchFamily="34" charset="0"/>
              </a:rPr>
              <a:t>Melaningranula</a:t>
            </a:r>
            <a:r>
              <a:rPr lang="de-DE" sz="1400" b="0" i="0" noProof="0" dirty="0">
                <a:effectLst/>
                <a:latin typeface="Arial" panose="020B0604020202020204" pitchFamily="34" charset="0"/>
              </a:rPr>
              <a:t>, die Bildung von </a:t>
            </a:r>
            <a:r>
              <a:rPr lang="de-DE" sz="1400" b="0" i="0" noProof="0" dirty="0" err="1">
                <a:effectLst/>
                <a:latin typeface="Arial" panose="020B0604020202020204" pitchFamily="34" charset="0"/>
              </a:rPr>
              <a:t>Lipofuszingranula</a:t>
            </a:r>
            <a:r>
              <a:rPr lang="de-DE" sz="1400" b="0" i="0" noProof="0" dirty="0">
                <a:effectLst/>
                <a:latin typeface="Arial" panose="020B0604020202020204" pitchFamily="34" charset="0"/>
              </a:rPr>
              <a:t> und die Akkumulation von Residualkörpern</a:t>
            </a:r>
            <a:endParaRPr lang="de-DE" sz="1400" b="0" i="0" noProof="0" dirty="0">
              <a:solidFill>
                <a:srgbClr val="000000"/>
              </a:solidFill>
              <a:effectLst/>
              <a:latin typeface="Arial" panose="020B0604020202020204" pitchFamily="34" charset="0"/>
            </a:endParaRPr>
          </a:p>
          <a:p>
            <a:r>
              <a:rPr lang="de-DE" sz="1400" b="0" i="0" noProof="0" dirty="0">
                <a:solidFill>
                  <a:srgbClr val="000000"/>
                </a:solidFill>
                <a:effectLst/>
                <a:latin typeface="Arial" panose="020B0604020202020204" pitchFamily="34" charset="0"/>
              </a:rPr>
              <a:t>--Die Dichte und Verteilung der Photorezeptoren sind verringert.</a:t>
            </a:r>
          </a:p>
          <a:p>
            <a:pPr algn="l"/>
            <a:endParaRPr lang="de-DE" noProof="0" dirty="0">
              <a:solidFill>
                <a:srgbClr val="000000"/>
              </a:solidFill>
            </a:endParaRPr>
          </a:p>
          <a:p>
            <a:r>
              <a:rPr lang="de-DE" sz="1400" dirty="0">
                <a:solidFill>
                  <a:srgbClr val="000000"/>
                </a:solidFill>
              </a:rPr>
              <a:t>Welche dieser Veränderungen (falls überhaupt welche) können als Teil des normalen Alterungsprozesses auftreten?</a:t>
            </a:r>
          </a:p>
          <a:p>
            <a:r>
              <a:rPr lang="de-DE" sz="1400" b="1" noProof="0" dirty="0">
                <a:solidFill>
                  <a:srgbClr val="000000"/>
                </a:solidFill>
              </a:rPr>
              <a:t>Alle</a:t>
            </a:r>
            <a:r>
              <a:rPr lang="de-DE" sz="1400" noProof="0" dirty="0">
                <a:solidFill>
                  <a:srgbClr val="000000"/>
                </a:solidFill>
              </a:rPr>
              <a:t>. Dies ist eine der Herausforderungen der AMD – eine klare Grenze zwischen ihren pathologischen Veränderungen und den mit dem normalen Alterungsprozess verbundenen Veränderungen zu ziehen. </a:t>
            </a:r>
            <a:r>
              <a:rPr lang="de-DE" sz="1400" b="0" i="0" noProof="0" dirty="0">
                <a:solidFill>
                  <a:schemeClr val="bg1"/>
                </a:solidFill>
                <a:effectLst/>
                <a:latin typeface="+mn-lt"/>
              </a:rPr>
              <a:t>Normale altersbedingte Veränderungen lassen sich in der äußeren Netzhaut, im RPE, in der Bruch-Membran und in der Choriokapillaris beobachten, und viele dieser Veränderungen sind schwer von denen zu unterscheiden, die bei der AMD auftreten</a:t>
            </a:r>
            <a:r>
              <a:rPr lang="de-DE" sz="1400" noProof="0" dirty="0">
                <a:solidFill>
                  <a:schemeClr val="bg1"/>
                </a:solidFill>
              </a:rPr>
              <a:t>.</a:t>
            </a:r>
            <a:endParaRPr lang="de-DE" noProof="0" dirty="0">
              <a:solidFill>
                <a:schemeClr val="bg1"/>
              </a:solidFill>
              <a:latin typeface="+mn-lt"/>
            </a:endParaRPr>
          </a:p>
        </p:txBody>
      </p:sp>
    </p:spTree>
    <p:extLst>
      <p:ext uri="{BB962C8B-B14F-4D97-AF65-F5344CB8AC3E}">
        <p14:creationId xmlns:p14="http://schemas.microsoft.com/office/powerpoint/2010/main" val="13982976"/>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7C8478-1684-D259-2116-DE9103A61032}"/>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A8A69435-9AA1-EE64-7DAC-A5A7D2C29567}"/>
              </a:ext>
            </a:extLst>
          </p:cNvPr>
          <p:cNvSpPr/>
          <p:nvPr/>
        </p:nvSpPr>
        <p:spPr>
          <a:xfrm>
            <a:off x="762000" y="2934991"/>
            <a:ext cx="2286000"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4E2BD23D-0BC4-3B9D-3025-42BBE14D4D00}"/>
              </a:ext>
            </a:extLst>
          </p:cNvPr>
          <p:cNvSpPr/>
          <p:nvPr/>
        </p:nvSpPr>
        <p:spPr>
          <a:xfrm>
            <a:off x="1905000" y="2590800"/>
            <a:ext cx="2971799"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BA74601B-86AD-9E91-0973-3BCDDC6B9FC8}"/>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CFB114B-38FE-4CB1-B439-2029D4E0E880}"/>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273FBD64-EE0D-6036-5CC1-020F0F3128D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78F650F9-91F0-11D7-CE38-35AC32888B56}"/>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E5872F1E-323E-7C26-DD96-720FF12C0963}"/>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2D7FF934-FBFA-6C4F-11AC-948FE730AA4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367</a:t>
            </a:fld>
            <a:endParaRPr lang="de-DE" noProof="0" dirty="0"/>
          </a:p>
        </p:txBody>
      </p:sp>
      <p:sp>
        <p:nvSpPr>
          <p:cNvPr id="9" name="Content Placeholder 5">
            <a:extLst>
              <a:ext uri="{FF2B5EF4-FFF2-40B4-BE49-F238E27FC236}">
                <a16:creationId xmlns:a16="http://schemas.microsoft.com/office/drawing/2014/main" id="{518AEA5B-90A6-44F3-57E8-BAF5A740E1F9}"/>
              </a:ext>
            </a:extLst>
          </p:cNvPr>
          <p:cNvSpPr>
            <a:spLocks noGrp="1"/>
          </p:cNvSpPr>
          <p:nvPr>
            <p:ph idx="1"/>
          </p:nvPr>
        </p:nvSpPr>
        <p:spPr>
          <a:xfrm>
            <a:off x="381000" y="762000"/>
            <a:ext cx="7696201" cy="2667000"/>
          </a:xfrm>
        </p:spPr>
        <p:txBody>
          <a:bodyPr wrap="square" lIns="25400" tIns="12700" rIns="25400" bIns="12700"/>
          <a:lstStyle/>
          <a:p>
            <a:r>
              <a:rPr lang="de-DE" sz="180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dirty="0">
                <a:solidFill>
                  <a:schemeClr val="bg1">
                    <a:lumMod val="75000"/>
                  </a:schemeClr>
                </a:solidFill>
                <a:latin typeface="Arial" panose="020B0604020202020204" pitchFamily="34" charset="0"/>
              </a:rPr>
              <a:t>Das Alter ist der stärkste Risikofaktor für AMD</a:t>
            </a:r>
          </a:p>
          <a:p>
            <a:r>
              <a:rPr lang="de-DE" sz="1800" dirty="0">
                <a:latin typeface="Arial" panose="020B0604020202020204" pitchFamily="34" charset="0"/>
              </a:rPr>
              <a:t>Das klinische Kennzeichen der altersbedingten Makuladegeneration ist das Vorhandensein von </a:t>
            </a:r>
            <a:r>
              <a:rPr lang="de-DE" sz="1800" b="1" dirty="0">
                <a:solidFill>
                  <a:srgbClr val="0000FF"/>
                </a:solidFill>
                <a:latin typeface="Arial" panose="020B0604020202020204" pitchFamily="34" charset="0"/>
              </a:rPr>
              <a:t>Drusen </a:t>
            </a:r>
            <a:r>
              <a:rPr lang="de-DE" sz="1800" dirty="0">
                <a:latin typeface="Arial" panose="020B0604020202020204" pitchFamily="34" charset="0"/>
              </a:rPr>
              <a:t>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b="1" dirty="0">
                <a:latin typeface="Arial" panose="020B0604020202020204" pitchFamily="34" charset="0"/>
              </a:rPr>
              <a:t>Anomalien </a:t>
            </a:r>
            <a:r>
              <a:rPr lang="de-DE" sz="1800" b="1" dirty="0">
                <a:solidFill>
                  <a:srgbClr val="0000FF"/>
                </a:solidFill>
                <a:latin typeface="Arial" panose="020B0604020202020204" pitchFamily="34" charset="0"/>
              </a:rPr>
              <a:t>des Pigmentepithels (RPE) </a:t>
            </a:r>
            <a:r>
              <a:rPr lang="de-DE" sz="1800" b="1" dirty="0">
                <a:latin typeface="Arial" panose="020B0604020202020204" pitchFamily="34" charset="0"/>
              </a:rPr>
              <a:t>sind bei AMD typisch</a:t>
            </a:r>
          </a:p>
          <a:p>
            <a:r>
              <a:rPr lang="de-DE" sz="1800" b="1" dirty="0">
                <a:solidFill>
                  <a:srgbClr val="0000FF"/>
                </a:solidFill>
                <a:latin typeface="Arial" panose="020B0604020202020204" pitchFamily="34" charset="0"/>
              </a:rPr>
              <a:t>Die </a:t>
            </a:r>
            <a:r>
              <a:rPr lang="de-DE" sz="1800" b="1" dirty="0" err="1">
                <a:solidFill>
                  <a:srgbClr val="0000FF"/>
                </a:solidFill>
                <a:latin typeface="Arial" panose="020B0604020202020204" pitchFamily="34" charset="0"/>
              </a:rPr>
              <a:t>Photorezeptoren</a:t>
            </a:r>
            <a:r>
              <a:rPr lang="de-DE" sz="1800" b="1" dirty="0">
                <a:solidFill>
                  <a:srgbClr val="0000FF"/>
                </a:solidFill>
                <a:latin typeface="Arial" panose="020B0604020202020204" pitchFamily="34" charset="0"/>
              </a:rPr>
              <a:t> </a:t>
            </a:r>
            <a:r>
              <a:rPr lang="de-DE" sz="1800" b="1" dirty="0">
                <a:solidFill>
                  <a:srgbClr val="000000"/>
                </a:solidFill>
                <a:latin typeface="Arial" panose="020B0604020202020204" pitchFamily="34" charset="0"/>
              </a:rPr>
              <a:t>sind auch bei AMD abnormal</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E7C6BA38-7253-0CCF-2756-E0EA72734F9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2" name="TextBox 14">
            <a:extLst>
              <a:ext uri="{FF2B5EF4-FFF2-40B4-BE49-F238E27FC236}">
                <a16:creationId xmlns:a16="http://schemas.microsoft.com/office/drawing/2014/main" id="{D6724188-E464-698E-EC92-9F2A3B7DBEA6}"/>
              </a:ext>
            </a:extLst>
          </p:cNvPr>
          <p:cNvSpPr txBox="1"/>
          <p:nvPr/>
        </p:nvSpPr>
        <p:spPr>
          <a:xfrm>
            <a:off x="542926" y="3676422"/>
            <a:ext cx="8210550" cy="2887970"/>
          </a:xfrm>
          <a:prstGeom prst="rect">
            <a:avLst/>
          </a:prstGeom>
          <a:noFill/>
        </p:spPr>
        <p:txBody>
          <a:bodyPr wrap="square" lIns="25400" tIns="12700" rIns="25400" bIns="12700" rtlCol="0">
            <a:spAutoFit/>
          </a:bodyPr>
          <a:lstStyle/>
          <a:p>
            <a:pPr algn="l"/>
            <a:r>
              <a:rPr lang="de-DE" sz="1400" b="1" i="0" noProof="0" dirty="0">
                <a:solidFill>
                  <a:srgbClr val="000000"/>
                </a:solidFill>
                <a:effectLst/>
                <a:latin typeface="Arial" panose="020B0604020202020204" pitchFamily="34" charset="0"/>
              </a:rPr>
              <a:t>Zu den Veränderungen bei AMD gehören </a:t>
            </a:r>
            <a:r>
              <a:rPr lang="de-DE" sz="1400" b="1" noProof="0" dirty="0">
                <a:solidFill>
                  <a:srgbClr val="000000"/>
                </a:solidFill>
              </a:rPr>
              <a:t>also</a:t>
            </a:r>
            <a:r>
              <a:rPr lang="de-DE" sz="1400" b="1" i="0" noProof="0" dirty="0">
                <a:solidFill>
                  <a:srgbClr val="000000"/>
                </a:solidFill>
                <a:effectLst/>
                <a:latin typeface="Arial" panose="020B0604020202020204" pitchFamily="34" charset="0"/>
              </a:rPr>
              <a:t>:</a:t>
            </a:r>
          </a:p>
          <a:p>
            <a:r>
              <a:rPr lang="de-DE" sz="1400" b="0" i="0" noProof="0" dirty="0">
                <a:solidFill>
                  <a:srgbClr val="000000"/>
                </a:solidFill>
                <a:effectLst/>
                <a:latin typeface="Arial" panose="020B0604020202020204" pitchFamily="34" charset="0"/>
              </a:rPr>
              <a:t>--Ansammlung von basalen laminaren/linearen Ablagerungen</a:t>
            </a:r>
            <a:endParaRPr lang="de-DE" sz="1400" b="0" i="0" noProof="0" dirty="0">
              <a:effectLst/>
              <a:latin typeface="Arial" panose="020B0604020202020204" pitchFamily="34" charset="0"/>
            </a:endParaRPr>
          </a:p>
          <a:p>
            <a:pPr algn="l"/>
            <a:r>
              <a:rPr lang="de-DE" sz="1400" b="0" i="0" noProof="0" dirty="0">
                <a:effectLst/>
                <a:latin typeface="Arial" panose="020B0604020202020204" pitchFamily="34" charset="0"/>
              </a:rPr>
              <a:t>--Ultrastrukturelle Veränderungen im Pigmentepithel umfassen den Verlust von </a:t>
            </a:r>
            <a:r>
              <a:rPr lang="de-DE" sz="1400" b="0" i="0" noProof="0" dirty="0" err="1">
                <a:effectLst/>
                <a:latin typeface="Arial" panose="020B0604020202020204" pitchFamily="34" charset="0"/>
              </a:rPr>
              <a:t>Melaningranula</a:t>
            </a:r>
            <a:r>
              <a:rPr lang="de-DE" sz="1400" b="0" i="0" noProof="0" dirty="0">
                <a:effectLst/>
                <a:latin typeface="Arial" panose="020B0604020202020204" pitchFamily="34" charset="0"/>
              </a:rPr>
              <a:t>, die Bildung von </a:t>
            </a:r>
            <a:r>
              <a:rPr lang="de-DE" sz="1400" b="0" i="0" noProof="0" dirty="0" err="1">
                <a:effectLst/>
                <a:latin typeface="Arial" panose="020B0604020202020204" pitchFamily="34" charset="0"/>
              </a:rPr>
              <a:t>Lipofuszingranula</a:t>
            </a:r>
            <a:r>
              <a:rPr lang="de-DE" sz="1400" b="0" i="0" noProof="0" dirty="0">
                <a:effectLst/>
                <a:latin typeface="Arial" panose="020B0604020202020204" pitchFamily="34" charset="0"/>
              </a:rPr>
              <a:t> und die Akkumulation von Residualkörpern</a:t>
            </a:r>
            <a:endParaRPr lang="de-DE" sz="1400" b="0" i="0" noProof="0" dirty="0">
              <a:solidFill>
                <a:srgbClr val="000000"/>
              </a:solidFill>
              <a:effectLst/>
              <a:latin typeface="Arial" panose="020B0604020202020204" pitchFamily="34" charset="0"/>
            </a:endParaRPr>
          </a:p>
          <a:p>
            <a:r>
              <a:rPr lang="de-DE" sz="1400" b="0" i="0" noProof="0" dirty="0">
                <a:solidFill>
                  <a:srgbClr val="000000"/>
                </a:solidFill>
                <a:effectLst/>
                <a:latin typeface="Arial" panose="020B0604020202020204" pitchFamily="34" charset="0"/>
              </a:rPr>
              <a:t>--Die Dichte und Verteilung der Photorezeptoren sind verringert.</a:t>
            </a:r>
          </a:p>
          <a:p>
            <a:pPr algn="l"/>
            <a:endParaRPr lang="de-DE" noProof="0" dirty="0">
              <a:solidFill>
                <a:srgbClr val="000000"/>
              </a:solidFill>
            </a:endParaRPr>
          </a:p>
          <a:p>
            <a:r>
              <a:rPr lang="de-DE" sz="1400" dirty="0">
                <a:solidFill>
                  <a:srgbClr val="000000"/>
                </a:solidFill>
              </a:rPr>
              <a:t>Welche dieser Veränderungen (falls überhaupt welche) können als Teil des normalen Alterungsprozesses auftreten?</a:t>
            </a:r>
          </a:p>
          <a:p>
            <a:r>
              <a:rPr lang="de-DE" sz="1400" b="1" noProof="0" dirty="0">
                <a:solidFill>
                  <a:srgbClr val="000000"/>
                </a:solidFill>
              </a:rPr>
              <a:t>Alle</a:t>
            </a:r>
            <a:r>
              <a:rPr lang="de-DE" sz="1400" noProof="0" dirty="0">
                <a:solidFill>
                  <a:srgbClr val="000000"/>
                </a:solidFill>
              </a:rPr>
              <a:t>. Dies ist eine der Herausforderungen der AMD – eine klare Grenze zwischen ihren pathologischen Veränderungen und den mit dem normalen Alterungsprozess verbundenen Veränderungen zu ziehen. </a:t>
            </a:r>
            <a:r>
              <a:rPr lang="de-DE" sz="1400" b="0" i="0" noProof="0" dirty="0">
                <a:solidFill>
                  <a:srgbClr val="0000FF"/>
                </a:solidFill>
                <a:effectLst/>
                <a:latin typeface="+mn-lt"/>
              </a:rPr>
              <a:t>Normale altersbedingte Veränderungen lassen sich in der äußeren Netzhaut, im RPE, in der Bruch-Membran und in der Choriokapillaris beobachten, und viele dieser Veränderungen sind schwer von denen zu unterscheiden, die bei der AMD auftreten</a:t>
            </a:r>
            <a:r>
              <a:rPr lang="de-DE" sz="1400" noProof="0" dirty="0">
                <a:solidFill>
                  <a:srgbClr val="0000FF"/>
                </a:solidFill>
              </a:rPr>
              <a:t>.</a:t>
            </a:r>
            <a:endParaRPr lang="de-DE" noProof="0" dirty="0">
              <a:solidFill>
                <a:srgbClr val="0000FF"/>
              </a:solidFill>
              <a:latin typeface="+mn-lt"/>
            </a:endParaRPr>
          </a:p>
        </p:txBody>
      </p:sp>
    </p:spTree>
    <p:extLst>
      <p:ext uri="{BB962C8B-B14F-4D97-AF65-F5344CB8AC3E}">
        <p14:creationId xmlns:p14="http://schemas.microsoft.com/office/powerpoint/2010/main" val="4071965038"/>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0E3B1D-D0C2-D56E-5B23-63D7A60A0433}"/>
            </a:ext>
          </a:extLst>
        </p:cNvPr>
        <p:cNvGrpSpPr/>
        <p:nvPr/>
      </p:nvGrpSpPr>
      <p:grpSpPr>
        <a:xfrm>
          <a:off x="0" y="0"/>
          <a:ext cx="0" cy="0"/>
          <a:chOff x="0" y="0"/>
          <a:chExt cx="0" cy="0"/>
        </a:xfrm>
      </p:grpSpPr>
      <p:sp>
        <p:nvSpPr>
          <p:cNvPr id="8" name="Rectangle 16">
            <a:extLst>
              <a:ext uri="{FF2B5EF4-FFF2-40B4-BE49-F238E27FC236}">
                <a16:creationId xmlns:a16="http://schemas.microsoft.com/office/drawing/2014/main" id="{446548F3-DD60-E381-4FB3-271262BAF6F4}"/>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D32777A5-8BB9-CCC2-97A1-9D5409A74DFB}"/>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0DFDFBFF-CCCB-795E-BABF-CAEBEB8C6093}"/>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824A719F-3567-BF5A-6D51-2F998AE9CE91}"/>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6D1A908-49A5-04DB-2515-7D3BACD506DC}"/>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859469C9-1027-B6CC-B892-0A1E77C8BEFF}"/>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F182448A-71D8-47E5-8449-3EDF3C3CC18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17BF8887-2091-0A8D-5A02-62B2FFBE133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368</a:t>
            </a:fld>
            <a:endParaRPr lang="de-DE" noProof="0" dirty="0"/>
          </a:p>
        </p:txBody>
      </p:sp>
      <p:sp>
        <p:nvSpPr>
          <p:cNvPr id="9" name="Content Placeholder 5">
            <a:extLst>
              <a:ext uri="{FF2B5EF4-FFF2-40B4-BE49-F238E27FC236}">
                <a16:creationId xmlns:a16="http://schemas.microsoft.com/office/drawing/2014/main" id="{F9556630-DDD2-039E-9500-83B9D3C7EDBA}"/>
              </a:ext>
            </a:extLst>
          </p:cNvPr>
          <p:cNvSpPr>
            <a:spLocks noGrp="1"/>
          </p:cNvSpPr>
          <p:nvPr>
            <p:ph idx="1"/>
          </p:nvPr>
        </p:nvSpPr>
        <p:spPr>
          <a:xfrm>
            <a:off x="381000" y="762000"/>
            <a:ext cx="7696201" cy="33528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Komplementsystem dabei eine wesentliche Rolle</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8D645D6B-82D1-5DF9-7BE5-64B17E9F681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17">
            <a:extLst>
              <a:ext uri="{FF2B5EF4-FFF2-40B4-BE49-F238E27FC236}">
                <a16:creationId xmlns:a16="http://schemas.microsoft.com/office/drawing/2014/main" id="{CEBEC878-EB00-6CC9-B215-614A82BBB43B}"/>
              </a:ext>
            </a:extLst>
          </p:cNvPr>
          <p:cNvSpPr/>
          <p:nvPr/>
        </p:nvSpPr>
        <p:spPr>
          <a:xfrm>
            <a:off x="1755648" y="3534106"/>
            <a:ext cx="2054352" cy="356616"/>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Tree>
    <p:extLst>
      <p:ext uri="{BB962C8B-B14F-4D97-AF65-F5344CB8AC3E}">
        <p14:creationId xmlns:p14="http://schemas.microsoft.com/office/powerpoint/2010/main" val="2557097671"/>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A9B09A-5A9C-E968-1207-9D7926732206}"/>
            </a:ext>
          </a:extLst>
        </p:cNvPr>
        <p:cNvGrpSpPr/>
        <p:nvPr/>
      </p:nvGrpSpPr>
      <p:grpSpPr>
        <a:xfrm>
          <a:off x="0" y="0"/>
          <a:ext cx="0" cy="0"/>
          <a:chOff x="0" y="0"/>
          <a:chExt cx="0" cy="0"/>
        </a:xfrm>
      </p:grpSpPr>
      <p:sp>
        <p:nvSpPr>
          <p:cNvPr id="12" name="Rectangle 17">
            <a:extLst>
              <a:ext uri="{FF2B5EF4-FFF2-40B4-BE49-F238E27FC236}">
                <a16:creationId xmlns:a16="http://schemas.microsoft.com/office/drawing/2014/main" id="{BF911CA0-0CA8-7235-7D4B-172049289315}"/>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A83BA242-5235-520D-EBC4-5847E823A88C}"/>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C358EA83-280F-2726-1EF4-071B58C50E34}"/>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BF95F994-82A7-0A03-DBDB-1201F8F71A8D}"/>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FCFB76FD-9A7F-9F39-1BB2-95901DF18561}"/>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3F1E506-4868-4D8C-DBBC-A05F9F5C801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BF9944C-3A8B-4F23-DBFA-5EB6EA332D77}"/>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EA20A1D8-A4D5-1A34-AA0C-5FDD6A299B63}"/>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58E074E-0C99-10D0-5FF0-9ED00295809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369</a:t>
            </a:fld>
            <a:endParaRPr lang="de-DE" noProof="0" dirty="0"/>
          </a:p>
        </p:txBody>
      </p:sp>
      <p:sp>
        <p:nvSpPr>
          <p:cNvPr id="9" name="Content Placeholder 5">
            <a:extLst>
              <a:ext uri="{FF2B5EF4-FFF2-40B4-BE49-F238E27FC236}">
                <a16:creationId xmlns:a16="http://schemas.microsoft.com/office/drawing/2014/main" id="{4396698D-D783-7EF9-9398-3491C37F8CE2}"/>
              </a:ext>
            </a:extLst>
          </p:cNvPr>
          <p:cNvSpPr>
            <a:spLocks noGrp="1"/>
          </p:cNvSpPr>
          <p:nvPr>
            <p:ph idx="1"/>
          </p:nvPr>
        </p:nvSpPr>
        <p:spPr>
          <a:xfrm>
            <a:off x="381000" y="762000"/>
            <a:ext cx="7696201" cy="33528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0D892CB1-44E9-BF9C-24AA-0341AF86EED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052019552"/>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1364F8-73EE-DF0F-6438-FD1D1AA6647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0F15B50-E41C-7E8E-79E2-6B03893C05B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37</a:t>
            </a:fld>
            <a:endParaRPr lang="de-DE" noProof="0" dirty="0"/>
          </a:p>
        </p:txBody>
      </p:sp>
      <p:sp>
        <p:nvSpPr>
          <p:cNvPr id="2" name="TextBox 1">
            <a:extLst>
              <a:ext uri="{FF2B5EF4-FFF2-40B4-BE49-F238E27FC236}">
                <a16:creationId xmlns:a16="http://schemas.microsoft.com/office/drawing/2014/main" id="{F73B8708-7A14-9D07-811F-46015E5D443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079A5339-43C7-EA88-9DE1-1369BC781D80}"/>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54F11C71-865A-0D09-0270-F87DAA2CD0F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33C044D6-0035-AB69-17E9-98C38A532EFA}"/>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52632DC4-AD73-5B0C-64E1-5BF05D03019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84E2595A-7F04-5CE5-C299-9968B3F506D0}"/>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9FB71EFD-1DC2-4366-60CC-755B6B783925}"/>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B035889F-B0DC-73A1-0A06-A1D3EC7F5E65}"/>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F6B0FA93-FC7F-7F36-B688-6CD0C8C5DFE7}"/>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370281CE-9F1E-2051-E702-FE67CE181DD7}"/>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6F2B2C6A-2285-CF58-F4B4-88D12CFF7B98}"/>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8C4C5F12-C56D-A957-80CC-881659C1535F}"/>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DC29401D-6ECB-8C0F-3FE0-0535760B4DA6}"/>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grpSp>
        <p:nvGrpSpPr>
          <p:cNvPr id="5" name="Gruppieren 4">
            <a:extLst>
              <a:ext uri="{FF2B5EF4-FFF2-40B4-BE49-F238E27FC236}">
                <a16:creationId xmlns:a16="http://schemas.microsoft.com/office/drawing/2014/main" id="{8FA8F2BE-A7EB-69FF-4D21-1D45704722C7}"/>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6726BDDD-3065-CAED-D941-38A2FEDDEED8}"/>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CD270643-9B47-31F1-FAAF-683B0616292F}"/>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1661479589"/>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8A6FE8-A46C-E1D1-B9AE-34250F1CE3F4}"/>
            </a:ext>
          </a:extLst>
        </p:cNvPr>
        <p:cNvGrpSpPr/>
        <p:nvPr/>
      </p:nvGrpSpPr>
      <p:grpSpPr>
        <a:xfrm>
          <a:off x="0" y="0"/>
          <a:ext cx="0" cy="0"/>
          <a:chOff x="0" y="0"/>
          <a:chExt cx="0" cy="0"/>
        </a:xfrm>
      </p:grpSpPr>
      <p:sp>
        <p:nvSpPr>
          <p:cNvPr id="12" name="Rectangle 17">
            <a:extLst>
              <a:ext uri="{FF2B5EF4-FFF2-40B4-BE49-F238E27FC236}">
                <a16:creationId xmlns:a16="http://schemas.microsoft.com/office/drawing/2014/main" id="{646803AE-3093-8950-28CF-949DF0AAA395}"/>
              </a:ext>
            </a:extLst>
          </p:cNvPr>
          <p:cNvSpPr/>
          <p:nvPr/>
        </p:nvSpPr>
        <p:spPr>
          <a:xfrm>
            <a:off x="1755648" y="3589116"/>
            <a:ext cx="2203704"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320B4808-2932-5219-5252-D9032327D9FD}"/>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E4EC15A2-A460-05C8-A52B-30FD6C1C17B5}"/>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0CD85DC4-6D74-ED6D-681C-B38C30CE77C2}"/>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53178A28-549B-06DC-18CD-666F716874F3}"/>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892059D6-C274-D92B-316B-E26CBCF0356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6AB75C52-435A-4E3A-4D1C-2B4DAEBF9B15}"/>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C4BA5ABA-2969-443A-542C-49CDC72B1FDF}"/>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2926BC9C-C628-E7FE-5D35-C1606C75F41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370</a:t>
            </a:fld>
            <a:endParaRPr lang="de-DE" noProof="0" dirty="0"/>
          </a:p>
        </p:txBody>
      </p:sp>
      <p:sp>
        <p:nvSpPr>
          <p:cNvPr id="9" name="Content Placeholder 5">
            <a:extLst>
              <a:ext uri="{FF2B5EF4-FFF2-40B4-BE49-F238E27FC236}">
                <a16:creationId xmlns:a16="http://schemas.microsoft.com/office/drawing/2014/main" id="{AA071700-A139-C6A8-589B-EF7E837FDCC9}"/>
              </a:ext>
            </a:extLst>
          </p:cNvPr>
          <p:cNvSpPr>
            <a:spLocks noGrp="1"/>
          </p:cNvSpPr>
          <p:nvPr>
            <p:ph idx="1"/>
          </p:nvPr>
        </p:nvSpPr>
        <p:spPr>
          <a:xfrm>
            <a:off x="381000" y="762000"/>
            <a:ext cx="7696201" cy="33528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dirty="0">
                <a:solidFill>
                  <a:schemeClr val="bg1">
                    <a:lumMod val="75000"/>
                  </a:schemeClr>
                </a:solidFill>
                <a:latin typeface="Arial" panose="020B0604020202020204" pitchFamily="34" charset="0"/>
              </a:rPr>
              <a:t>Die </a:t>
            </a:r>
            <a:r>
              <a:rPr lang="de-DE" sz="1800" dirty="0" err="1">
                <a:solidFill>
                  <a:schemeClr val="bg1">
                    <a:lumMod val="75000"/>
                  </a:schemeClr>
                </a:solidFill>
                <a:latin typeface="Arial" panose="020B0604020202020204" pitchFamily="34" charset="0"/>
              </a:rPr>
              <a:t>Photorezeptoren</a:t>
            </a:r>
            <a:r>
              <a:rPr lang="de-DE" sz="1800" dirty="0">
                <a:solidFill>
                  <a:schemeClr val="bg1">
                    <a:lumMod val="75000"/>
                  </a:schemeClr>
                </a:solidFill>
                <a:latin typeface="Arial" panose="020B0604020202020204" pitchFamily="34" charset="0"/>
              </a:rPr>
              <a:t> sind auch bei AMD abnormal</a:t>
            </a:r>
          </a:p>
          <a:p>
            <a:r>
              <a:rPr lang="de-DE" sz="1800" dirty="0">
                <a:solidFill>
                  <a:schemeClr val="bg1">
                    <a:lumMod val="75000"/>
                  </a:schemeClr>
                </a:solidFill>
                <a:latin typeface="Arial" panose="020B0604020202020204" pitchFamily="34" charset="0"/>
              </a:rPr>
              <a:t>Die Pathogenese der AMD ist noch nicht vollständig geklärt; dennoch spielt das </a:t>
            </a:r>
            <a:r>
              <a:rPr lang="de-DE" sz="1800" b="1" dirty="0">
                <a:solidFill>
                  <a:srgbClr val="0000FF"/>
                </a:solidFill>
                <a:latin typeface="Arial" panose="020B0604020202020204" pitchFamily="34" charset="0"/>
              </a:rPr>
              <a:t>Komplementsystem</a:t>
            </a:r>
            <a:r>
              <a:rPr lang="de-DE" sz="1800" dirty="0">
                <a:latin typeface="Arial" panose="020B0604020202020204" pitchFamily="34" charset="0"/>
              </a:rPr>
              <a:t> </a:t>
            </a:r>
            <a:r>
              <a:rPr lang="de-DE" sz="1800" dirty="0">
                <a:solidFill>
                  <a:schemeClr val="bg1">
                    <a:lumMod val="75000"/>
                  </a:schemeClr>
                </a:solidFill>
                <a:latin typeface="Arial" panose="020B0604020202020204" pitchFamily="34" charset="0"/>
              </a:rPr>
              <a:t>dabei eine wesentliche Rolle</a:t>
            </a:r>
            <a:endParaRPr lang="de-DE" sz="1800" i="1" dirty="0">
              <a:solidFill>
                <a:srgbClr val="0000FF"/>
              </a:solidFill>
              <a:latin typeface="Arial" panose="020B0604020202020204" pitchFamily="34" charset="0"/>
            </a:endParaRPr>
          </a:p>
        </p:txBody>
      </p:sp>
      <p:sp>
        <p:nvSpPr>
          <p:cNvPr id="2" name="TextBox 1">
            <a:extLst>
              <a:ext uri="{FF2B5EF4-FFF2-40B4-BE49-F238E27FC236}">
                <a16:creationId xmlns:a16="http://schemas.microsoft.com/office/drawing/2014/main" id="{74297F7D-6884-BB5F-A61F-5673BFAD569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8A615EAD-FF27-F8F9-E91C-657DAF368C7C}"/>
              </a:ext>
            </a:extLst>
          </p:cNvPr>
          <p:cNvSpPr txBox="1"/>
          <p:nvPr/>
        </p:nvSpPr>
        <p:spPr>
          <a:xfrm>
            <a:off x="1542838" y="4772424"/>
            <a:ext cx="4324561" cy="671979"/>
          </a:xfrm>
          <a:prstGeom prst="rect">
            <a:avLst/>
          </a:prstGeom>
          <a:noFill/>
        </p:spPr>
        <p:txBody>
          <a:bodyPr wrap="square" lIns="25400" tIns="12700" rIns="25400" bIns="12700" rtlCol="0">
            <a:spAutoFit/>
          </a:bodyPr>
          <a:lstStyle/>
          <a:p>
            <a:r>
              <a:rPr lang="de-DE" sz="1400" i="1" noProof="0" dirty="0"/>
              <a:t>Was ist das </a:t>
            </a:r>
            <a:r>
              <a:rPr lang="de-DE" sz="1400" noProof="0" dirty="0"/>
              <a:t>Komplementsystem</a:t>
            </a:r>
            <a:r>
              <a:rPr lang="de-DE" sz="1400" i="1" noProof="0" dirty="0"/>
              <a:t>?</a:t>
            </a:r>
            <a:endParaRPr lang="de-DE" sz="1400" i="1" noProof="0" dirty="0">
              <a:solidFill>
                <a:schemeClr val="bg1"/>
              </a:solidFill>
            </a:endParaRPr>
          </a:p>
          <a:p>
            <a:r>
              <a:rPr lang="de-DE" sz="1400" noProof="0" dirty="0">
                <a:solidFill>
                  <a:schemeClr val="bg1"/>
                </a:solidFill>
              </a:rPr>
              <a:t>Um dies zu beantworten, müssen wir den Begriff der </a:t>
            </a:r>
            <a:r>
              <a:rPr lang="de-DE" sz="1400" i="1" noProof="0" dirty="0">
                <a:solidFill>
                  <a:schemeClr val="bg1"/>
                </a:solidFill>
              </a:rPr>
              <a:t>Immunantwort</a:t>
            </a:r>
            <a:r>
              <a:rPr lang="de-DE" sz="1400" noProof="0" dirty="0">
                <a:solidFill>
                  <a:schemeClr val="bg1"/>
                </a:solidFill>
              </a:rPr>
              <a:t> näher beleuchten…</a:t>
            </a:r>
          </a:p>
        </p:txBody>
      </p:sp>
    </p:spTree>
    <p:extLst>
      <p:ext uri="{BB962C8B-B14F-4D97-AF65-F5344CB8AC3E}">
        <p14:creationId xmlns:p14="http://schemas.microsoft.com/office/powerpoint/2010/main" val="3639316491"/>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157EC6-7627-15B7-8D82-A99594F6D3D7}"/>
            </a:ext>
          </a:extLst>
        </p:cNvPr>
        <p:cNvGrpSpPr/>
        <p:nvPr/>
      </p:nvGrpSpPr>
      <p:grpSpPr>
        <a:xfrm>
          <a:off x="0" y="0"/>
          <a:ext cx="0" cy="0"/>
          <a:chOff x="0" y="0"/>
          <a:chExt cx="0" cy="0"/>
        </a:xfrm>
      </p:grpSpPr>
      <p:sp>
        <p:nvSpPr>
          <p:cNvPr id="12" name="Rectangle 17">
            <a:extLst>
              <a:ext uri="{FF2B5EF4-FFF2-40B4-BE49-F238E27FC236}">
                <a16:creationId xmlns:a16="http://schemas.microsoft.com/office/drawing/2014/main" id="{DD1BECF9-EFB0-84B4-1045-C54A8EC9AAFE}"/>
              </a:ext>
            </a:extLst>
          </p:cNvPr>
          <p:cNvSpPr/>
          <p:nvPr/>
        </p:nvSpPr>
        <p:spPr>
          <a:xfrm>
            <a:off x="1755648" y="3589116"/>
            <a:ext cx="2203704"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835E5C0A-C724-4369-F2D2-D10DCD4252E3}"/>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90BE3633-D7A0-E3C3-6B5B-D54D07A6EB4F}"/>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8C28421F-44E5-A44F-2215-07AED7F3C9F6}"/>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8234CBE8-39A7-646D-0254-2AFEF165FCC7}"/>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A07E8EBD-AD26-211B-C831-B87DADFF8AD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20F95AE3-797D-D07C-6815-79C743554EFE}"/>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C684BA8C-FA05-E630-A539-6F283E81255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26C241AD-18C2-D8AE-3087-2B68D0530E53}"/>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371</a:t>
            </a:fld>
            <a:endParaRPr lang="de-DE" noProof="0" dirty="0"/>
          </a:p>
        </p:txBody>
      </p:sp>
      <p:sp>
        <p:nvSpPr>
          <p:cNvPr id="9" name="Content Placeholder 5">
            <a:extLst>
              <a:ext uri="{FF2B5EF4-FFF2-40B4-BE49-F238E27FC236}">
                <a16:creationId xmlns:a16="http://schemas.microsoft.com/office/drawing/2014/main" id="{224315AB-6888-47E4-F5D9-6FA2CAE654AB}"/>
              </a:ext>
            </a:extLst>
          </p:cNvPr>
          <p:cNvSpPr>
            <a:spLocks noGrp="1"/>
          </p:cNvSpPr>
          <p:nvPr>
            <p:ph idx="1"/>
          </p:nvPr>
        </p:nvSpPr>
        <p:spPr>
          <a:xfrm>
            <a:off x="381000" y="762000"/>
            <a:ext cx="7696201" cy="33528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dirty="0">
                <a:solidFill>
                  <a:schemeClr val="bg1">
                    <a:lumMod val="75000"/>
                  </a:schemeClr>
                </a:solidFill>
                <a:latin typeface="Arial" panose="020B0604020202020204" pitchFamily="34" charset="0"/>
              </a:rPr>
              <a:t>Die </a:t>
            </a:r>
            <a:r>
              <a:rPr lang="de-DE" sz="1800" dirty="0" err="1">
                <a:solidFill>
                  <a:schemeClr val="bg1">
                    <a:lumMod val="75000"/>
                  </a:schemeClr>
                </a:solidFill>
                <a:latin typeface="Arial" panose="020B0604020202020204" pitchFamily="34" charset="0"/>
              </a:rPr>
              <a:t>Photorezeptoren</a:t>
            </a:r>
            <a:r>
              <a:rPr lang="de-DE" sz="1800" dirty="0">
                <a:solidFill>
                  <a:schemeClr val="bg1">
                    <a:lumMod val="75000"/>
                  </a:schemeClr>
                </a:solidFill>
                <a:latin typeface="Arial" panose="020B0604020202020204" pitchFamily="34" charset="0"/>
              </a:rPr>
              <a:t> sind auch bei AMD abnormal</a:t>
            </a:r>
          </a:p>
          <a:p>
            <a:r>
              <a:rPr lang="de-DE" sz="1800" dirty="0">
                <a:solidFill>
                  <a:schemeClr val="bg1">
                    <a:lumMod val="75000"/>
                  </a:schemeClr>
                </a:solidFill>
                <a:latin typeface="Arial" panose="020B0604020202020204" pitchFamily="34" charset="0"/>
              </a:rPr>
              <a:t>Die Pathogenese der AMD ist noch nicht vollständig geklärt; dennoch spielt das </a:t>
            </a:r>
            <a:r>
              <a:rPr lang="de-DE" sz="1800" b="1" dirty="0">
                <a:solidFill>
                  <a:srgbClr val="0000FF"/>
                </a:solidFill>
                <a:latin typeface="Arial" panose="020B0604020202020204" pitchFamily="34" charset="0"/>
              </a:rPr>
              <a:t>Komplementsystem</a:t>
            </a:r>
            <a:r>
              <a:rPr lang="de-DE" sz="1800" dirty="0">
                <a:latin typeface="Arial" panose="020B0604020202020204" pitchFamily="34" charset="0"/>
              </a:rPr>
              <a:t> </a:t>
            </a:r>
            <a:r>
              <a:rPr lang="de-DE" sz="1800" dirty="0">
                <a:solidFill>
                  <a:schemeClr val="bg1">
                    <a:lumMod val="75000"/>
                  </a:schemeClr>
                </a:solidFill>
                <a:latin typeface="Arial" panose="020B0604020202020204" pitchFamily="34" charset="0"/>
              </a:rPr>
              <a:t>dabei eine wesentliche Rolle</a:t>
            </a:r>
            <a:endParaRPr lang="de-DE" sz="1800" i="1" dirty="0">
              <a:solidFill>
                <a:srgbClr val="0000FF"/>
              </a:solidFill>
              <a:latin typeface="Arial" panose="020B0604020202020204" pitchFamily="34" charset="0"/>
            </a:endParaRPr>
          </a:p>
        </p:txBody>
      </p:sp>
      <p:sp>
        <p:nvSpPr>
          <p:cNvPr id="2" name="TextBox 1">
            <a:extLst>
              <a:ext uri="{FF2B5EF4-FFF2-40B4-BE49-F238E27FC236}">
                <a16:creationId xmlns:a16="http://schemas.microsoft.com/office/drawing/2014/main" id="{889C6140-92EB-5244-FE16-5A164D63433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2">
            <a:extLst>
              <a:ext uri="{FF2B5EF4-FFF2-40B4-BE49-F238E27FC236}">
                <a16:creationId xmlns:a16="http://schemas.microsoft.com/office/drawing/2014/main" id="{A86D65D5-8D89-7458-298F-99E92E765A96}"/>
              </a:ext>
            </a:extLst>
          </p:cNvPr>
          <p:cNvSpPr txBox="1"/>
          <p:nvPr/>
        </p:nvSpPr>
        <p:spPr>
          <a:xfrm>
            <a:off x="1542838" y="4772424"/>
            <a:ext cx="4324561" cy="671979"/>
          </a:xfrm>
          <a:prstGeom prst="rect">
            <a:avLst/>
          </a:prstGeom>
          <a:noFill/>
        </p:spPr>
        <p:txBody>
          <a:bodyPr wrap="square" lIns="25400" tIns="12700" rIns="25400" bIns="12700" rtlCol="0">
            <a:spAutoFit/>
          </a:bodyPr>
          <a:lstStyle/>
          <a:p>
            <a:r>
              <a:rPr lang="de-DE" sz="1400" i="1" noProof="0" dirty="0"/>
              <a:t>Was ist das </a:t>
            </a:r>
            <a:r>
              <a:rPr lang="de-DE" sz="1400" noProof="0" dirty="0"/>
              <a:t>Komplementsystem</a:t>
            </a:r>
            <a:r>
              <a:rPr lang="de-DE" sz="1400" i="1" noProof="0" dirty="0"/>
              <a:t>?</a:t>
            </a:r>
          </a:p>
          <a:p>
            <a:r>
              <a:rPr lang="de-DE" sz="1400" noProof="0" dirty="0"/>
              <a:t>Um dies zu beantworten, müssen wir den Begriff der </a:t>
            </a:r>
            <a:r>
              <a:rPr lang="de-DE" sz="1400" i="1" noProof="0" dirty="0"/>
              <a:t>Immunantwort</a:t>
            </a:r>
            <a:r>
              <a:rPr lang="de-DE" sz="1400" noProof="0" dirty="0"/>
              <a:t> näher beleuchten…</a:t>
            </a:r>
          </a:p>
        </p:txBody>
      </p:sp>
    </p:spTree>
    <p:extLst>
      <p:ext uri="{BB962C8B-B14F-4D97-AF65-F5344CB8AC3E}">
        <p14:creationId xmlns:p14="http://schemas.microsoft.com/office/powerpoint/2010/main" val="890982085"/>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C51B3F4-0161-4361-B548-BD20B23E7608}"/>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372</a:t>
            </a:fld>
            <a:endParaRPr lang="de-DE" noProof="0" dirty="0"/>
          </a:p>
        </p:txBody>
      </p:sp>
      <p:sp>
        <p:nvSpPr>
          <p:cNvPr id="5" name="TextBox 4">
            <a:extLst>
              <a:ext uri="{FF2B5EF4-FFF2-40B4-BE49-F238E27FC236}">
                <a16:creationId xmlns:a16="http://schemas.microsoft.com/office/drawing/2014/main" id="{4D5254B3-6F25-4814-988E-8AE763623435}"/>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0E54F73B-80CE-42D5-BA5A-5D5DF48EF98A}"/>
              </a:ext>
            </a:extLst>
          </p:cNvPr>
          <p:cNvSpPr txBox="1"/>
          <p:nvPr/>
        </p:nvSpPr>
        <p:spPr>
          <a:xfrm>
            <a:off x="2286000" y="1720587"/>
            <a:ext cx="972599" cy="271869"/>
          </a:xfrm>
          <a:prstGeom prst="rect">
            <a:avLst/>
          </a:prstGeom>
          <a:noFill/>
          <a:ln>
            <a:noFill/>
          </a:ln>
        </p:spPr>
        <p:txBody>
          <a:bodyPr wrap="square" lIns="25400" tIns="12700" rIns="25400" bIns="12700" rtlCol="0">
            <a:spAutoFit/>
          </a:bodyPr>
          <a:lstStyle/>
          <a:p>
            <a:pPr algn="r"/>
            <a:r>
              <a:rPr lang="de-DE" sz="1600" b="1" i="1" noProof="0" dirty="0"/>
              <a:t>?</a:t>
            </a:r>
          </a:p>
        </p:txBody>
      </p:sp>
      <p:sp>
        <p:nvSpPr>
          <p:cNvPr id="7" name="TextBox 6">
            <a:extLst>
              <a:ext uri="{FF2B5EF4-FFF2-40B4-BE49-F238E27FC236}">
                <a16:creationId xmlns:a16="http://schemas.microsoft.com/office/drawing/2014/main" id="{B02ABA19-F4CD-413F-B3C3-904514F0BBB9}"/>
              </a:ext>
            </a:extLst>
          </p:cNvPr>
          <p:cNvSpPr txBox="1"/>
          <p:nvPr/>
        </p:nvSpPr>
        <p:spPr>
          <a:xfrm>
            <a:off x="5885403" y="1720587"/>
            <a:ext cx="341760" cy="271869"/>
          </a:xfrm>
          <a:prstGeom prst="rect">
            <a:avLst/>
          </a:prstGeom>
          <a:noFill/>
          <a:ln>
            <a:noFill/>
          </a:ln>
        </p:spPr>
        <p:txBody>
          <a:bodyPr wrap="square" lIns="25400" tIns="12700" rIns="25400" bIns="12700" rtlCol="0">
            <a:spAutoFit/>
          </a:bodyPr>
          <a:lstStyle/>
          <a:p>
            <a:r>
              <a:rPr lang="de-DE" sz="1600" b="1" i="1" noProof="0" dirty="0"/>
              <a:t>?</a:t>
            </a:r>
          </a:p>
        </p:txBody>
      </p:sp>
      <p:sp>
        <p:nvSpPr>
          <p:cNvPr id="17" name="TextBox 16">
            <a:extLst>
              <a:ext uri="{FF2B5EF4-FFF2-40B4-BE49-F238E27FC236}">
                <a16:creationId xmlns:a16="http://schemas.microsoft.com/office/drawing/2014/main" id="{393B8980-0D7E-4AC5-BE4C-9F331E844F5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Box 1">
            <a:extLst>
              <a:ext uri="{FF2B5EF4-FFF2-40B4-BE49-F238E27FC236}">
                <a16:creationId xmlns:a16="http://schemas.microsoft.com/office/drawing/2014/main" id="{8EC062F0-BAAF-4E18-8C2E-6606A7CBED5D}"/>
              </a:ext>
            </a:extLst>
          </p:cNvPr>
          <p:cNvSpPr txBox="1"/>
          <p:nvPr/>
        </p:nvSpPr>
        <p:spPr>
          <a:xfrm>
            <a:off x="2514600" y="2362200"/>
            <a:ext cx="4281941" cy="518091"/>
          </a:xfrm>
          <a:prstGeom prst="rect">
            <a:avLst/>
          </a:prstGeom>
          <a:noFill/>
        </p:spPr>
        <p:txBody>
          <a:bodyPr wrap="square" lIns="25400" tIns="12700" rIns="25400" bIns="12700" rtlCol="0">
            <a:spAutoFit/>
          </a:bodyPr>
          <a:lstStyle/>
          <a:p>
            <a:pPr algn="ctr"/>
            <a:r>
              <a:rPr lang="de-DE" sz="1600" i="1" dirty="0">
                <a:solidFill>
                  <a:srgbClr val="0000FF"/>
                </a:solidFill>
              </a:rPr>
              <a:t>Was sind die beiden grundlegenden Immunantworten? </a:t>
            </a:r>
          </a:p>
        </p:txBody>
      </p:sp>
    </p:spTree>
    <p:extLst>
      <p:ext uri="{BB962C8B-B14F-4D97-AF65-F5344CB8AC3E}">
        <p14:creationId xmlns:p14="http://schemas.microsoft.com/office/powerpoint/2010/main" val="864203742"/>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C51B3F4-0161-4361-B548-BD20B23E7608}"/>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373</a:t>
            </a:fld>
            <a:endParaRPr lang="de-DE" noProof="0" dirty="0"/>
          </a:p>
        </p:txBody>
      </p:sp>
      <p:sp>
        <p:nvSpPr>
          <p:cNvPr id="5" name="TextBox 4">
            <a:extLst>
              <a:ext uri="{FF2B5EF4-FFF2-40B4-BE49-F238E27FC236}">
                <a16:creationId xmlns:a16="http://schemas.microsoft.com/office/drawing/2014/main" id="{4D5254B3-6F25-4814-988E-8AE763623435}"/>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17" name="TextBox 16">
            <a:extLst>
              <a:ext uri="{FF2B5EF4-FFF2-40B4-BE49-F238E27FC236}">
                <a16:creationId xmlns:a16="http://schemas.microsoft.com/office/drawing/2014/main" id="{393B8980-0D7E-4AC5-BE4C-9F331E844F5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Box 1">
            <a:extLst>
              <a:ext uri="{FF2B5EF4-FFF2-40B4-BE49-F238E27FC236}">
                <a16:creationId xmlns:a16="http://schemas.microsoft.com/office/drawing/2014/main" id="{8EC062F0-BAAF-4E18-8C2E-6606A7CBED5D}"/>
              </a:ext>
            </a:extLst>
          </p:cNvPr>
          <p:cNvSpPr txBox="1"/>
          <p:nvPr/>
        </p:nvSpPr>
        <p:spPr>
          <a:xfrm>
            <a:off x="2514600" y="2362200"/>
            <a:ext cx="4281941" cy="518091"/>
          </a:xfrm>
          <a:prstGeom prst="rect">
            <a:avLst/>
          </a:prstGeom>
          <a:noFill/>
        </p:spPr>
        <p:txBody>
          <a:bodyPr wrap="square" lIns="25400" tIns="12700" rIns="25400" bIns="12700" rtlCol="0">
            <a:spAutoFit/>
          </a:bodyPr>
          <a:lstStyle/>
          <a:p>
            <a:pPr algn="ctr"/>
            <a:r>
              <a:rPr lang="de-DE" sz="1600" i="1" noProof="0" dirty="0">
                <a:solidFill>
                  <a:srgbClr val="0000FF"/>
                </a:solidFill>
              </a:rPr>
              <a:t>Was sind die beiden grundlegenden Immunantworten? </a:t>
            </a:r>
          </a:p>
        </p:txBody>
      </p:sp>
      <p:sp>
        <p:nvSpPr>
          <p:cNvPr id="3" name="TextBox 5">
            <a:extLst>
              <a:ext uri="{FF2B5EF4-FFF2-40B4-BE49-F238E27FC236}">
                <a16:creationId xmlns:a16="http://schemas.microsoft.com/office/drawing/2014/main" id="{9BD275BF-A010-46A0-5AEA-03E40775B8EB}"/>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2800" b="1" i="1" noProof="0" dirty="0"/>
          </a:p>
        </p:txBody>
      </p:sp>
      <p:sp>
        <p:nvSpPr>
          <p:cNvPr id="8" name="TextBox 6">
            <a:extLst>
              <a:ext uri="{FF2B5EF4-FFF2-40B4-BE49-F238E27FC236}">
                <a16:creationId xmlns:a16="http://schemas.microsoft.com/office/drawing/2014/main" id="{CB2A6B4C-1B26-351E-9398-6B0B13EADAA9}"/>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Tree>
    <p:extLst>
      <p:ext uri="{BB962C8B-B14F-4D97-AF65-F5344CB8AC3E}">
        <p14:creationId xmlns:p14="http://schemas.microsoft.com/office/powerpoint/2010/main" val="2191185668"/>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C51B3F4-0161-4361-B548-BD20B23E7608}"/>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374</a:t>
            </a:fld>
            <a:endParaRPr lang="de-DE" noProof="0" dirty="0"/>
          </a:p>
        </p:txBody>
      </p:sp>
      <p:sp>
        <p:nvSpPr>
          <p:cNvPr id="5" name="TextBox 4">
            <a:extLst>
              <a:ext uri="{FF2B5EF4-FFF2-40B4-BE49-F238E27FC236}">
                <a16:creationId xmlns:a16="http://schemas.microsoft.com/office/drawing/2014/main" id="{4D5254B3-6F25-4814-988E-8AE763623435}"/>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0E54F73B-80CE-42D5-BA5A-5D5DF48EF98A}"/>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2800" b="1" i="1" noProof="0" dirty="0"/>
          </a:p>
        </p:txBody>
      </p:sp>
      <p:sp>
        <p:nvSpPr>
          <p:cNvPr id="7" name="TextBox 6">
            <a:extLst>
              <a:ext uri="{FF2B5EF4-FFF2-40B4-BE49-F238E27FC236}">
                <a16:creationId xmlns:a16="http://schemas.microsoft.com/office/drawing/2014/main" id="{B02ABA19-F4CD-413F-B3C3-904514F0BBB9}"/>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17" name="TextBox 16">
            <a:extLst>
              <a:ext uri="{FF2B5EF4-FFF2-40B4-BE49-F238E27FC236}">
                <a16:creationId xmlns:a16="http://schemas.microsoft.com/office/drawing/2014/main" id="{393B8980-0D7E-4AC5-BE4C-9F331E844F5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8" name="TextBox 17">
            <a:extLst>
              <a:ext uri="{FF2B5EF4-FFF2-40B4-BE49-F238E27FC236}">
                <a16:creationId xmlns:a16="http://schemas.microsoft.com/office/drawing/2014/main" id="{0D758A5B-B00F-4FF0-A681-F90AF5D31893}"/>
              </a:ext>
            </a:extLst>
          </p:cNvPr>
          <p:cNvSpPr txBox="1"/>
          <p:nvPr/>
        </p:nvSpPr>
        <p:spPr>
          <a:xfrm>
            <a:off x="2504189" y="2664023"/>
            <a:ext cx="4302781" cy="518091"/>
          </a:xfrm>
          <a:prstGeom prst="rect">
            <a:avLst/>
          </a:prstGeom>
          <a:noFill/>
        </p:spPr>
        <p:txBody>
          <a:bodyPr wrap="square" lIns="25400" tIns="12700" rIns="25400" bIns="12700" rtlCol="0">
            <a:spAutoFit/>
          </a:bodyPr>
          <a:lstStyle/>
          <a:p>
            <a:pPr algn="ctr"/>
            <a:r>
              <a:rPr lang="de-DE" sz="1600" i="1" noProof="0" dirty="0">
                <a:solidFill>
                  <a:srgbClr val="0000FF"/>
                </a:solidFill>
              </a:rPr>
              <a:t>Welches Wort wird verwendet, um den Wesenskern einer jeden zu erfassen?</a:t>
            </a:r>
          </a:p>
        </p:txBody>
      </p:sp>
      <p:sp>
        <p:nvSpPr>
          <p:cNvPr id="12" name="TextBox 8">
            <a:extLst>
              <a:ext uri="{FF2B5EF4-FFF2-40B4-BE49-F238E27FC236}">
                <a16:creationId xmlns:a16="http://schemas.microsoft.com/office/drawing/2014/main" id="{98119573-9063-4357-ABA0-5B8BAAD6429E}"/>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natürliche </a:t>
            </a:r>
            <a:r>
              <a:rPr lang="de-DE" sz="1600" noProof="0" dirty="0"/>
              <a:t> Immunität</a:t>
            </a:r>
          </a:p>
        </p:txBody>
      </p:sp>
      <p:sp>
        <p:nvSpPr>
          <p:cNvPr id="13" name="TextBox 9">
            <a:extLst>
              <a:ext uri="{FF2B5EF4-FFF2-40B4-BE49-F238E27FC236}">
                <a16:creationId xmlns:a16="http://schemas.microsoft.com/office/drawing/2014/main" id="{3AA10817-D87B-A961-A804-166BB2518F8D}"/>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erworbene </a:t>
            </a:r>
            <a:r>
              <a:rPr lang="de-DE" sz="1600" noProof="0" dirty="0"/>
              <a:t>Immunität</a:t>
            </a:r>
          </a:p>
        </p:txBody>
      </p:sp>
      <p:sp>
        <p:nvSpPr>
          <p:cNvPr id="2" name="Rectangle 1">
            <a:extLst>
              <a:ext uri="{FF2B5EF4-FFF2-40B4-BE49-F238E27FC236}">
                <a16:creationId xmlns:a16="http://schemas.microsoft.com/office/drawing/2014/main" id="{8911E906-55CF-44BF-9DE0-F926A5F00A5B}"/>
              </a:ext>
            </a:extLst>
          </p:cNvPr>
          <p:cNvSpPr/>
          <p:nvPr/>
        </p:nvSpPr>
        <p:spPr>
          <a:xfrm>
            <a:off x="3176586" y="2120697"/>
            <a:ext cx="1371601" cy="2520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
        <p:nvSpPr>
          <p:cNvPr id="11" name="Rectangle 10">
            <a:extLst>
              <a:ext uri="{FF2B5EF4-FFF2-40B4-BE49-F238E27FC236}">
                <a16:creationId xmlns:a16="http://schemas.microsoft.com/office/drawing/2014/main" id="{1674CD6E-531C-4EBF-8E89-7F3FA9D879C7}"/>
              </a:ext>
            </a:extLst>
          </p:cNvPr>
          <p:cNvSpPr/>
          <p:nvPr/>
        </p:nvSpPr>
        <p:spPr>
          <a:xfrm>
            <a:off x="7010400" y="2055706"/>
            <a:ext cx="1066800" cy="31243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Tree>
    <p:extLst>
      <p:ext uri="{BB962C8B-B14F-4D97-AF65-F5344CB8AC3E}">
        <p14:creationId xmlns:p14="http://schemas.microsoft.com/office/powerpoint/2010/main" val="2479552000"/>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C51B3F4-0161-4361-B548-BD20B23E7608}"/>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375</a:t>
            </a:fld>
            <a:endParaRPr lang="de-DE" noProof="0" dirty="0"/>
          </a:p>
        </p:txBody>
      </p:sp>
      <p:sp>
        <p:nvSpPr>
          <p:cNvPr id="5" name="TextBox 4">
            <a:extLst>
              <a:ext uri="{FF2B5EF4-FFF2-40B4-BE49-F238E27FC236}">
                <a16:creationId xmlns:a16="http://schemas.microsoft.com/office/drawing/2014/main" id="{4D5254B3-6F25-4814-988E-8AE763623435}"/>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7" name="TextBox 6">
            <a:extLst>
              <a:ext uri="{FF2B5EF4-FFF2-40B4-BE49-F238E27FC236}">
                <a16:creationId xmlns:a16="http://schemas.microsoft.com/office/drawing/2014/main" id="{B02ABA19-F4CD-413F-B3C3-904514F0BBB9}"/>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17" name="TextBox 16">
            <a:extLst>
              <a:ext uri="{FF2B5EF4-FFF2-40B4-BE49-F238E27FC236}">
                <a16:creationId xmlns:a16="http://schemas.microsoft.com/office/drawing/2014/main" id="{393B8980-0D7E-4AC5-BE4C-9F331E844F5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8" name="TextBox 17">
            <a:extLst>
              <a:ext uri="{FF2B5EF4-FFF2-40B4-BE49-F238E27FC236}">
                <a16:creationId xmlns:a16="http://schemas.microsoft.com/office/drawing/2014/main" id="{0D758A5B-B00F-4FF0-A681-F90AF5D31893}"/>
              </a:ext>
            </a:extLst>
          </p:cNvPr>
          <p:cNvSpPr txBox="1"/>
          <p:nvPr/>
        </p:nvSpPr>
        <p:spPr>
          <a:xfrm>
            <a:off x="2504189" y="2664023"/>
            <a:ext cx="4302781" cy="518091"/>
          </a:xfrm>
          <a:prstGeom prst="rect">
            <a:avLst/>
          </a:prstGeom>
          <a:noFill/>
        </p:spPr>
        <p:txBody>
          <a:bodyPr wrap="square" lIns="25400" tIns="12700" rIns="25400" bIns="12700" rtlCol="0">
            <a:spAutoFit/>
          </a:bodyPr>
          <a:lstStyle/>
          <a:p>
            <a:pPr algn="ctr"/>
            <a:r>
              <a:rPr lang="de-DE" sz="1600" i="1" noProof="0" dirty="0">
                <a:solidFill>
                  <a:srgbClr val="0000FF"/>
                </a:solidFill>
              </a:rPr>
              <a:t>Welches Wort wird verwendet, um den Wesenskern einer jeden zu erfassen?</a:t>
            </a:r>
          </a:p>
        </p:txBody>
      </p:sp>
      <p:sp>
        <p:nvSpPr>
          <p:cNvPr id="2" name="TextBox 5">
            <a:extLst>
              <a:ext uri="{FF2B5EF4-FFF2-40B4-BE49-F238E27FC236}">
                <a16:creationId xmlns:a16="http://schemas.microsoft.com/office/drawing/2014/main" id="{B466D2D2-071D-E832-E87E-901F1657D3C5}"/>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2800" b="1" i="1" noProof="0" dirty="0"/>
          </a:p>
        </p:txBody>
      </p:sp>
      <p:sp>
        <p:nvSpPr>
          <p:cNvPr id="3" name="TextBox 8">
            <a:extLst>
              <a:ext uri="{FF2B5EF4-FFF2-40B4-BE49-F238E27FC236}">
                <a16:creationId xmlns:a16="http://schemas.microsoft.com/office/drawing/2014/main" id="{6EE0828F-2D0F-5006-94D8-161DB1421BA1}"/>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natürliche </a:t>
            </a:r>
            <a:r>
              <a:rPr lang="de-DE" sz="1600" noProof="0" dirty="0"/>
              <a:t> Immunität</a:t>
            </a:r>
          </a:p>
        </p:txBody>
      </p:sp>
      <p:sp>
        <p:nvSpPr>
          <p:cNvPr id="8" name="TextBox 9">
            <a:extLst>
              <a:ext uri="{FF2B5EF4-FFF2-40B4-BE49-F238E27FC236}">
                <a16:creationId xmlns:a16="http://schemas.microsoft.com/office/drawing/2014/main" id="{46303A27-6B46-5CFE-0B0A-20CDA36C322E}"/>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erworbene </a:t>
            </a:r>
            <a:r>
              <a:rPr lang="de-DE" sz="1600" noProof="0" dirty="0"/>
              <a:t>Immunität</a:t>
            </a:r>
          </a:p>
        </p:txBody>
      </p:sp>
    </p:spTree>
    <p:extLst>
      <p:ext uri="{BB962C8B-B14F-4D97-AF65-F5344CB8AC3E}">
        <p14:creationId xmlns:p14="http://schemas.microsoft.com/office/powerpoint/2010/main" val="2340225992"/>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C51B3F4-0161-4361-B548-BD20B23E7608}"/>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376</a:t>
            </a:fld>
            <a:endParaRPr lang="de-DE" noProof="0" dirty="0"/>
          </a:p>
        </p:txBody>
      </p:sp>
      <p:sp>
        <p:nvSpPr>
          <p:cNvPr id="5" name="TextBox 4">
            <a:extLst>
              <a:ext uri="{FF2B5EF4-FFF2-40B4-BE49-F238E27FC236}">
                <a16:creationId xmlns:a16="http://schemas.microsoft.com/office/drawing/2014/main" id="{4D5254B3-6F25-4814-988E-8AE763623435}"/>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0E54F73B-80CE-42D5-BA5A-5D5DF48EF98A}"/>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B02ABA19-F4CD-413F-B3C3-904514F0BBB9}"/>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11" name="TextBox 10">
            <a:extLst>
              <a:ext uri="{FF2B5EF4-FFF2-40B4-BE49-F238E27FC236}">
                <a16:creationId xmlns:a16="http://schemas.microsoft.com/office/drawing/2014/main" id="{15D621B9-A45E-420F-9B70-DF63209DBDE2}"/>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solidFill>
                  <a:schemeClr val="bg1"/>
                </a:solidFill>
              </a:rPr>
              <a:t>keinen </a:t>
            </a:r>
            <a:r>
              <a:rPr lang="de-DE" sz="1600" noProof="0" dirty="0"/>
              <a:t>sofortigen Schutz</a:t>
            </a:r>
          </a:p>
        </p:txBody>
      </p:sp>
      <p:sp>
        <p:nvSpPr>
          <p:cNvPr id="12" name="TextBox 11">
            <a:extLst>
              <a:ext uri="{FF2B5EF4-FFF2-40B4-BE49-F238E27FC236}">
                <a16:creationId xmlns:a16="http://schemas.microsoft.com/office/drawing/2014/main" id="{0BD586E4-9789-4C21-9C2E-2DC760287CD5}"/>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t>keinen </a:t>
            </a:r>
            <a:r>
              <a:rPr lang="de-DE" sz="1600" noProof="0" dirty="0"/>
              <a:t>sofortigen Schutz</a:t>
            </a:r>
          </a:p>
        </p:txBody>
      </p:sp>
      <p:sp>
        <p:nvSpPr>
          <p:cNvPr id="17" name="TextBox 16">
            <a:extLst>
              <a:ext uri="{FF2B5EF4-FFF2-40B4-BE49-F238E27FC236}">
                <a16:creationId xmlns:a16="http://schemas.microsoft.com/office/drawing/2014/main" id="{393B8980-0D7E-4AC5-BE4C-9F331E844F5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8" name="TextBox 17">
            <a:extLst>
              <a:ext uri="{FF2B5EF4-FFF2-40B4-BE49-F238E27FC236}">
                <a16:creationId xmlns:a16="http://schemas.microsoft.com/office/drawing/2014/main" id="{51932AB3-BBAD-4746-9172-393D2A3E45CA}"/>
              </a:ext>
            </a:extLst>
          </p:cNvPr>
          <p:cNvSpPr txBox="1"/>
          <p:nvPr/>
        </p:nvSpPr>
        <p:spPr>
          <a:xfrm>
            <a:off x="1524769" y="3349823"/>
            <a:ext cx="6261651" cy="518091"/>
          </a:xfrm>
          <a:prstGeom prst="rect">
            <a:avLst/>
          </a:prstGeom>
          <a:noFill/>
        </p:spPr>
        <p:txBody>
          <a:bodyPr wrap="square" lIns="25400" tIns="12700" rIns="25400" bIns="12700" rtlCol="0">
            <a:spAutoFit/>
          </a:bodyPr>
          <a:lstStyle/>
          <a:p>
            <a:pPr algn="ctr"/>
            <a:r>
              <a:rPr lang="de-DE" sz="1600" i="1" noProof="0" dirty="0">
                <a:solidFill>
                  <a:srgbClr val="0000FF"/>
                </a:solidFill>
              </a:rPr>
              <a:t>Was bietet sofortigen Schutz vor Antigenen, die als bedrohlich eingestuft werden? </a:t>
            </a:r>
          </a:p>
        </p:txBody>
      </p:sp>
      <p:sp>
        <p:nvSpPr>
          <p:cNvPr id="2" name="Rectangle 1">
            <a:extLst>
              <a:ext uri="{FF2B5EF4-FFF2-40B4-BE49-F238E27FC236}">
                <a16:creationId xmlns:a16="http://schemas.microsoft.com/office/drawing/2014/main" id="{F7FDAF01-AC8A-4A59-A7C3-2F57315D6DD0}"/>
              </a:ext>
            </a:extLst>
          </p:cNvPr>
          <p:cNvSpPr/>
          <p:nvPr/>
        </p:nvSpPr>
        <p:spPr>
          <a:xfrm>
            <a:off x="5885402" y="2721817"/>
            <a:ext cx="1582198" cy="2252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
        <p:nvSpPr>
          <p:cNvPr id="3" name="Rectangle 18">
            <a:extLst>
              <a:ext uri="{FF2B5EF4-FFF2-40B4-BE49-F238E27FC236}">
                <a16:creationId xmlns:a16="http://schemas.microsoft.com/office/drawing/2014/main" id="{19172D92-B150-5E33-FF39-E2D95E3FB72B}"/>
              </a:ext>
            </a:extLst>
          </p:cNvPr>
          <p:cNvSpPr/>
          <p:nvPr/>
        </p:nvSpPr>
        <p:spPr>
          <a:xfrm>
            <a:off x="2286000" y="2746513"/>
            <a:ext cx="1447800" cy="2252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
        <p:nvSpPr>
          <p:cNvPr id="8" name="TextBox 8">
            <a:extLst>
              <a:ext uri="{FF2B5EF4-FFF2-40B4-BE49-F238E27FC236}">
                <a16:creationId xmlns:a16="http://schemas.microsoft.com/office/drawing/2014/main" id="{DC20BB97-3F38-CB1F-16EC-C584786B2801}"/>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natürliche </a:t>
            </a:r>
            <a:r>
              <a:rPr lang="de-DE" sz="1600" noProof="0" dirty="0"/>
              <a:t> Immunität</a:t>
            </a:r>
          </a:p>
        </p:txBody>
      </p:sp>
      <p:sp>
        <p:nvSpPr>
          <p:cNvPr id="13" name="TextBox 9">
            <a:extLst>
              <a:ext uri="{FF2B5EF4-FFF2-40B4-BE49-F238E27FC236}">
                <a16:creationId xmlns:a16="http://schemas.microsoft.com/office/drawing/2014/main" id="{6BC6EF3C-D56F-3BFF-B05D-9935D712E6D3}"/>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erworbene </a:t>
            </a:r>
            <a:r>
              <a:rPr lang="de-DE" sz="1600" noProof="0" dirty="0"/>
              <a:t>Immunität</a:t>
            </a:r>
          </a:p>
        </p:txBody>
      </p:sp>
    </p:spTree>
    <p:extLst>
      <p:ext uri="{BB962C8B-B14F-4D97-AF65-F5344CB8AC3E}">
        <p14:creationId xmlns:p14="http://schemas.microsoft.com/office/powerpoint/2010/main" val="3043243835"/>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D10822-DEE6-4658-11AE-20B48D9E616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D5969D0-72E1-8004-0C1C-4797F146591B}"/>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377</a:t>
            </a:fld>
            <a:endParaRPr lang="de-DE" noProof="0" dirty="0"/>
          </a:p>
        </p:txBody>
      </p:sp>
      <p:sp>
        <p:nvSpPr>
          <p:cNvPr id="5" name="TextBox 4">
            <a:extLst>
              <a:ext uri="{FF2B5EF4-FFF2-40B4-BE49-F238E27FC236}">
                <a16:creationId xmlns:a16="http://schemas.microsoft.com/office/drawing/2014/main" id="{3A52BE7D-5C63-B0D0-E679-D3C620B5D919}"/>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8E9B0DEB-94FA-44C0-E163-DC52A4690408}"/>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946C638E-0DD5-C2E7-FD8B-58AB04730EA3}"/>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11" name="TextBox 10">
            <a:extLst>
              <a:ext uri="{FF2B5EF4-FFF2-40B4-BE49-F238E27FC236}">
                <a16:creationId xmlns:a16="http://schemas.microsoft.com/office/drawing/2014/main" id="{D6AE677F-5840-F466-AEE9-4C088C2B0FB0}"/>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solidFill>
                  <a:schemeClr val="bg1"/>
                </a:solidFill>
              </a:rPr>
              <a:t>keinen </a:t>
            </a:r>
            <a:r>
              <a:rPr lang="de-DE" sz="1600" b="1" noProof="0" dirty="0"/>
              <a:t>sofortigen</a:t>
            </a:r>
            <a:r>
              <a:rPr lang="de-DE" sz="1600" noProof="0" dirty="0"/>
              <a:t> Schutz</a:t>
            </a:r>
          </a:p>
        </p:txBody>
      </p:sp>
      <p:sp>
        <p:nvSpPr>
          <p:cNvPr id="12" name="TextBox 11">
            <a:extLst>
              <a:ext uri="{FF2B5EF4-FFF2-40B4-BE49-F238E27FC236}">
                <a16:creationId xmlns:a16="http://schemas.microsoft.com/office/drawing/2014/main" id="{8F193D16-E022-09F1-D726-C2B1E1878906}"/>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t>keinen sofortigen </a:t>
            </a:r>
            <a:r>
              <a:rPr lang="de-DE" sz="1600" noProof="0" dirty="0"/>
              <a:t>Schutz</a:t>
            </a:r>
          </a:p>
        </p:txBody>
      </p:sp>
      <p:sp>
        <p:nvSpPr>
          <p:cNvPr id="17" name="TextBox 16">
            <a:extLst>
              <a:ext uri="{FF2B5EF4-FFF2-40B4-BE49-F238E27FC236}">
                <a16:creationId xmlns:a16="http://schemas.microsoft.com/office/drawing/2014/main" id="{ACCED3CA-28D7-B479-3C19-59F5738DD6D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8" name="TextBox 17">
            <a:extLst>
              <a:ext uri="{FF2B5EF4-FFF2-40B4-BE49-F238E27FC236}">
                <a16:creationId xmlns:a16="http://schemas.microsoft.com/office/drawing/2014/main" id="{58B73258-B8CF-022A-1C12-6CCFF2BDA436}"/>
              </a:ext>
            </a:extLst>
          </p:cNvPr>
          <p:cNvSpPr txBox="1"/>
          <p:nvPr/>
        </p:nvSpPr>
        <p:spPr>
          <a:xfrm>
            <a:off x="1524769" y="3349823"/>
            <a:ext cx="6261651" cy="518091"/>
          </a:xfrm>
          <a:prstGeom prst="rect">
            <a:avLst/>
          </a:prstGeom>
          <a:noFill/>
        </p:spPr>
        <p:txBody>
          <a:bodyPr wrap="square" lIns="25400" tIns="12700" rIns="25400" bIns="12700" rtlCol="0">
            <a:spAutoFit/>
          </a:bodyPr>
          <a:lstStyle/>
          <a:p>
            <a:pPr algn="ctr"/>
            <a:r>
              <a:rPr lang="de-DE" sz="1600" i="1" noProof="0" dirty="0">
                <a:solidFill>
                  <a:srgbClr val="0000FF"/>
                </a:solidFill>
              </a:rPr>
              <a:t>Was bietet sofortigen Schutz vor Antigenen, die als bedrohlich eingestuft werden? </a:t>
            </a:r>
          </a:p>
        </p:txBody>
      </p:sp>
      <p:sp>
        <p:nvSpPr>
          <p:cNvPr id="8" name="TextBox 8">
            <a:extLst>
              <a:ext uri="{FF2B5EF4-FFF2-40B4-BE49-F238E27FC236}">
                <a16:creationId xmlns:a16="http://schemas.microsoft.com/office/drawing/2014/main" id="{94785088-EE4E-1931-E7EC-75D7CD9D8B71}"/>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natürliche </a:t>
            </a:r>
            <a:r>
              <a:rPr lang="de-DE" sz="1600" noProof="0" dirty="0"/>
              <a:t> Immunität</a:t>
            </a:r>
          </a:p>
        </p:txBody>
      </p:sp>
      <p:sp>
        <p:nvSpPr>
          <p:cNvPr id="13" name="TextBox 9">
            <a:extLst>
              <a:ext uri="{FF2B5EF4-FFF2-40B4-BE49-F238E27FC236}">
                <a16:creationId xmlns:a16="http://schemas.microsoft.com/office/drawing/2014/main" id="{9CA64D76-7B22-556E-058B-9BF706670011}"/>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erworbene </a:t>
            </a:r>
            <a:r>
              <a:rPr lang="de-DE" sz="1600" noProof="0" dirty="0"/>
              <a:t>Immunität</a:t>
            </a:r>
          </a:p>
        </p:txBody>
      </p:sp>
    </p:spTree>
    <p:extLst>
      <p:ext uri="{BB962C8B-B14F-4D97-AF65-F5344CB8AC3E}">
        <p14:creationId xmlns:p14="http://schemas.microsoft.com/office/powerpoint/2010/main" val="779837169"/>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EB5FBF-2A11-232D-358E-3BA6A27B673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637C10B-FEAC-3DF6-18F4-F4640535A363}"/>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378</a:t>
            </a:fld>
            <a:endParaRPr lang="de-DE" noProof="0" dirty="0"/>
          </a:p>
        </p:txBody>
      </p:sp>
      <p:sp>
        <p:nvSpPr>
          <p:cNvPr id="5" name="TextBox 4">
            <a:extLst>
              <a:ext uri="{FF2B5EF4-FFF2-40B4-BE49-F238E27FC236}">
                <a16:creationId xmlns:a16="http://schemas.microsoft.com/office/drawing/2014/main" id="{6D13554C-E5D1-9BD9-53FE-9AEC56F33A03}"/>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B5AF2618-14EC-CEEE-527D-75AC80590E14}"/>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29766E98-F78F-D19A-D609-09A3632E1EA6}"/>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11" name="TextBox 10">
            <a:extLst>
              <a:ext uri="{FF2B5EF4-FFF2-40B4-BE49-F238E27FC236}">
                <a16:creationId xmlns:a16="http://schemas.microsoft.com/office/drawing/2014/main" id="{EF49218E-BE6E-CD8A-F981-FFED91785C76}"/>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solidFill>
                  <a:schemeClr val="bg1"/>
                </a:solidFill>
              </a:rPr>
              <a:t>keinen </a:t>
            </a:r>
            <a:r>
              <a:rPr lang="de-DE" sz="1600" b="1" noProof="0" dirty="0"/>
              <a:t>sofortigen </a:t>
            </a:r>
            <a:r>
              <a:rPr lang="de-DE" sz="1600" noProof="0" dirty="0"/>
              <a:t>Schutz</a:t>
            </a:r>
          </a:p>
        </p:txBody>
      </p:sp>
      <p:sp>
        <p:nvSpPr>
          <p:cNvPr id="12" name="TextBox 11">
            <a:extLst>
              <a:ext uri="{FF2B5EF4-FFF2-40B4-BE49-F238E27FC236}">
                <a16:creationId xmlns:a16="http://schemas.microsoft.com/office/drawing/2014/main" id="{BD726038-59D2-F372-B1AB-8C8295128D2F}"/>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t>keinen sofortigen</a:t>
            </a:r>
            <a:r>
              <a:rPr lang="de-DE" sz="1600" noProof="0" dirty="0"/>
              <a:t> Schutz</a:t>
            </a:r>
          </a:p>
        </p:txBody>
      </p:sp>
      <p:sp>
        <p:nvSpPr>
          <p:cNvPr id="17" name="TextBox 16">
            <a:extLst>
              <a:ext uri="{FF2B5EF4-FFF2-40B4-BE49-F238E27FC236}">
                <a16:creationId xmlns:a16="http://schemas.microsoft.com/office/drawing/2014/main" id="{F0A38D2D-2F31-3C36-5A67-87C07834764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1DB66680-88AD-233B-03D1-B8F9D7E64CD9}"/>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t>Erfordert </a:t>
            </a:r>
            <a:r>
              <a:rPr lang="de-DE" sz="1600" b="1" noProof="0" dirty="0"/>
              <a:t>keinen </a:t>
            </a:r>
            <a:r>
              <a:rPr lang="de-DE" sz="1600" noProof="0" dirty="0"/>
              <a:t>vorherigen Kontakt mit dem Erreger</a:t>
            </a:r>
          </a:p>
        </p:txBody>
      </p:sp>
      <p:sp>
        <p:nvSpPr>
          <p:cNvPr id="13" name="TextBox 13">
            <a:extLst>
              <a:ext uri="{FF2B5EF4-FFF2-40B4-BE49-F238E27FC236}">
                <a16:creationId xmlns:a16="http://schemas.microsoft.com/office/drawing/2014/main" id="{9FC36F09-177E-0891-151D-B8094A0D4EBF}"/>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t>Erfordert </a:t>
            </a:r>
            <a:r>
              <a:rPr lang="de-DE" sz="1600" b="1" noProof="0" dirty="0">
                <a:solidFill>
                  <a:schemeClr val="bg1"/>
                </a:solidFill>
              </a:rPr>
              <a:t>keinen </a:t>
            </a:r>
            <a:r>
              <a:rPr lang="de-DE" sz="1600" noProof="0" dirty="0"/>
              <a:t>vorherigen Kontakt mit dem Erreger</a:t>
            </a:r>
          </a:p>
        </p:txBody>
      </p:sp>
      <p:sp>
        <p:nvSpPr>
          <p:cNvPr id="14" name="Rectangle 19">
            <a:extLst>
              <a:ext uri="{FF2B5EF4-FFF2-40B4-BE49-F238E27FC236}">
                <a16:creationId xmlns:a16="http://schemas.microsoft.com/office/drawing/2014/main" id="{6E434253-B909-742F-556E-B046FFD204E4}"/>
              </a:ext>
            </a:extLst>
          </p:cNvPr>
          <p:cNvSpPr/>
          <p:nvPr/>
        </p:nvSpPr>
        <p:spPr>
          <a:xfrm>
            <a:off x="5244066" y="3215709"/>
            <a:ext cx="1523999" cy="23260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600" noProof="0" dirty="0"/>
          </a:p>
        </p:txBody>
      </p:sp>
      <p:sp>
        <p:nvSpPr>
          <p:cNvPr id="15" name="Rectangle 20">
            <a:extLst>
              <a:ext uri="{FF2B5EF4-FFF2-40B4-BE49-F238E27FC236}">
                <a16:creationId xmlns:a16="http://schemas.microsoft.com/office/drawing/2014/main" id="{C52B2E1C-8B4F-5EE3-68AE-A8242DC8E127}"/>
              </a:ext>
            </a:extLst>
          </p:cNvPr>
          <p:cNvSpPr/>
          <p:nvPr/>
        </p:nvSpPr>
        <p:spPr>
          <a:xfrm>
            <a:off x="1565799" y="3215709"/>
            <a:ext cx="1482201" cy="2590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1600" noProof="0" dirty="0"/>
          </a:p>
        </p:txBody>
      </p:sp>
      <p:sp>
        <p:nvSpPr>
          <p:cNvPr id="16" name="TextBox 18">
            <a:extLst>
              <a:ext uri="{FF2B5EF4-FFF2-40B4-BE49-F238E27FC236}">
                <a16:creationId xmlns:a16="http://schemas.microsoft.com/office/drawing/2014/main" id="{2D0F5B9D-D9EE-6B42-03A9-82CA6898CE8B}"/>
              </a:ext>
            </a:extLst>
          </p:cNvPr>
          <p:cNvSpPr txBox="1"/>
          <p:nvPr/>
        </p:nvSpPr>
        <p:spPr>
          <a:xfrm>
            <a:off x="996597" y="4267200"/>
            <a:ext cx="7318029" cy="518091"/>
          </a:xfrm>
          <a:prstGeom prst="rect">
            <a:avLst/>
          </a:prstGeom>
          <a:noFill/>
        </p:spPr>
        <p:txBody>
          <a:bodyPr wrap="square" lIns="25400" tIns="12700" rIns="25400" bIns="12700" rtlCol="0">
            <a:spAutoFit/>
          </a:bodyPr>
          <a:lstStyle/>
          <a:p>
            <a:pPr algn="ctr"/>
            <a:r>
              <a:rPr lang="de-DE" sz="1600" i="1" noProof="0" dirty="0">
                <a:solidFill>
                  <a:srgbClr val="0000FF"/>
                </a:solidFill>
              </a:rPr>
              <a:t>Welches muss bereits Kontakt mit einem Antigen haben, um die Fähigkeit zu erlangen, dieses zu neutralisieren? </a:t>
            </a:r>
          </a:p>
        </p:txBody>
      </p:sp>
      <p:sp>
        <p:nvSpPr>
          <p:cNvPr id="19" name="TextBox 8">
            <a:extLst>
              <a:ext uri="{FF2B5EF4-FFF2-40B4-BE49-F238E27FC236}">
                <a16:creationId xmlns:a16="http://schemas.microsoft.com/office/drawing/2014/main" id="{28148168-24AA-9BE5-9240-957AB51C3E4F}"/>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natürliche </a:t>
            </a:r>
            <a:r>
              <a:rPr lang="de-DE" sz="1600" noProof="0" dirty="0"/>
              <a:t> Immunität</a:t>
            </a:r>
          </a:p>
        </p:txBody>
      </p:sp>
      <p:sp>
        <p:nvSpPr>
          <p:cNvPr id="20" name="TextBox 9">
            <a:extLst>
              <a:ext uri="{FF2B5EF4-FFF2-40B4-BE49-F238E27FC236}">
                <a16:creationId xmlns:a16="http://schemas.microsoft.com/office/drawing/2014/main" id="{C8481029-B0F2-533C-A9A3-D622EA538B7C}"/>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erworbene </a:t>
            </a:r>
            <a:r>
              <a:rPr lang="de-DE" sz="1600" noProof="0" dirty="0"/>
              <a:t>Immunität</a:t>
            </a:r>
          </a:p>
        </p:txBody>
      </p:sp>
    </p:spTree>
    <p:extLst>
      <p:ext uri="{BB962C8B-B14F-4D97-AF65-F5344CB8AC3E}">
        <p14:creationId xmlns:p14="http://schemas.microsoft.com/office/powerpoint/2010/main" val="720863524"/>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C8D936-8A52-6327-D20A-1E563E6C7FB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21B37D20-78D2-1022-0661-E73F767CF957}"/>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379</a:t>
            </a:fld>
            <a:endParaRPr lang="de-DE" noProof="0" dirty="0"/>
          </a:p>
        </p:txBody>
      </p:sp>
      <p:sp>
        <p:nvSpPr>
          <p:cNvPr id="5" name="TextBox 4">
            <a:extLst>
              <a:ext uri="{FF2B5EF4-FFF2-40B4-BE49-F238E27FC236}">
                <a16:creationId xmlns:a16="http://schemas.microsoft.com/office/drawing/2014/main" id="{C34111A0-EEEC-B741-BF73-59BDB7AC7760}"/>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E0C7A094-ED4C-1713-0186-7E9D9D883D35}"/>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8BE3686A-7A71-F0BE-C151-54273F48F2E4}"/>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11" name="TextBox 10">
            <a:extLst>
              <a:ext uri="{FF2B5EF4-FFF2-40B4-BE49-F238E27FC236}">
                <a16:creationId xmlns:a16="http://schemas.microsoft.com/office/drawing/2014/main" id="{8BD20311-7F60-FEC7-E78E-02B223779B41}"/>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solidFill>
                  <a:schemeClr val="bg1"/>
                </a:solidFill>
              </a:rPr>
              <a:t>keinen </a:t>
            </a:r>
            <a:r>
              <a:rPr lang="de-DE" sz="1600" b="1" noProof="0" dirty="0"/>
              <a:t>sofortigen </a:t>
            </a:r>
            <a:r>
              <a:rPr lang="de-DE" sz="1600" noProof="0" dirty="0"/>
              <a:t>Schutz</a:t>
            </a:r>
          </a:p>
        </p:txBody>
      </p:sp>
      <p:sp>
        <p:nvSpPr>
          <p:cNvPr id="12" name="TextBox 11">
            <a:extLst>
              <a:ext uri="{FF2B5EF4-FFF2-40B4-BE49-F238E27FC236}">
                <a16:creationId xmlns:a16="http://schemas.microsoft.com/office/drawing/2014/main" id="{6307CBD3-68DC-5A2F-3289-BE419C9C2E87}"/>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t>keinen sofortigen </a:t>
            </a:r>
            <a:r>
              <a:rPr lang="de-DE" sz="1600" noProof="0" dirty="0"/>
              <a:t>Schutz</a:t>
            </a:r>
          </a:p>
        </p:txBody>
      </p:sp>
      <p:sp>
        <p:nvSpPr>
          <p:cNvPr id="17" name="TextBox 16">
            <a:extLst>
              <a:ext uri="{FF2B5EF4-FFF2-40B4-BE49-F238E27FC236}">
                <a16:creationId xmlns:a16="http://schemas.microsoft.com/office/drawing/2014/main" id="{ADA0B0F4-2B48-0658-0AE7-85233B74398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2022FEED-E95C-C3D0-6CDE-476CCB1F0D64}"/>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t>Erfordert </a:t>
            </a:r>
            <a:r>
              <a:rPr lang="de-DE" sz="1600" b="1" noProof="0" dirty="0"/>
              <a:t>keinen </a:t>
            </a:r>
            <a:r>
              <a:rPr lang="de-DE" sz="1600" noProof="0" dirty="0"/>
              <a:t>vorherigen Kontakt mit dem Erreger</a:t>
            </a:r>
          </a:p>
        </p:txBody>
      </p:sp>
      <p:sp>
        <p:nvSpPr>
          <p:cNvPr id="13" name="TextBox 13">
            <a:extLst>
              <a:ext uri="{FF2B5EF4-FFF2-40B4-BE49-F238E27FC236}">
                <a16:creationId xmlns:a16="http://schemas.microsoft.com/office/drawing/2014/main" id="{4449D7CF-A937-ED04-4893-12AAF91AD277}"/>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t>Erfordert </a:t>
            </a:r>
            <a:r>
              <a:rPr lang="de-DE" sz="1600" b="1" noProof="0" dirty="0">
                <a:solidFill>
                  <a:schemeClr val="bg1"/>
                </a:solidFill>
              </a:rPr>
              <a:t>keinen </a:t>
            </a:r>
            <a:r>
              <a:rPr lang="de-DE" sz="1600" noProof="0" dirty="0"/>
              <a:t>vorherigen Kontakt mit dem Erreger</a:t>
            </a:r>
          </a:p>
        </p:txBody>
      </p:sp>
      <p:sp>
        <p:nvSpPr>
          <p:cNvPr id="16" name="TextBox 18">
            <a:extLst>
              <a:ext uri="{FF2B5EF4-FFF2-40B4-BE49-F238E27FC236}">
                <a16:creationId xmlns:a16="http://schemas.microsoft.com/office/drawing/2014/main" id="{B8C8F86C-1615-7271-E482-68D907F31251}"/>
              </a:ext>
            </a:extLst>
          </p:cNvPr>
          <p:cNvSpPr txBox="1"/>
          <p:nvPr/>
        </p:nvSpPr>
        <p:spPr>
          <a:xfrm>
            <a:off x="996597" y="4267200"/>
            <a:ext cx="7318029" cy="518091"/>
          </a:xfrm>
          <a:prstGeom prst="rect">
            <a:avLst/>
          </a:prstGeom>
          <a:noFill/>
        </p:spPr>
        <p:txBody>
          <a:bodyPr wrap="square" lIns="25400" tIns="12700" rIns="25400" bIns="12700" rtlCol="0">
            <a:spAutoFit/>
          </a:bodyPr>
          <a:lstStyle/>
          <a:p>
            <a:pPr algn="ctr"/>
            <a:r>
              <a:rPr lang="de-DE" sz="1600" i="1" noProof="0" dirty="0">
                <a:solidFill>
                  <a:srgbClr val="0000FF"/>
                </a:solidFill>
              </a:rPr>
              <a:t>Welches muss bereits Kontakt mit einem Antigen haben, um die Fähigkeit zu erlangen, dieses zu neutralisieren? </a:t>
            </a:r>
          </a:p>
        </p:txBody>
      </p:sp>
      <p:sp>
        <p:nvSpPr>
          <p:cNvPr id="2" name="TextBox 8">
            <a:extLst>
              <a:ext uri="{FF2B5EF4-FFF2-40B4-BE49-F238E27FC236}">
                <a16:creationId xmlns:a16="http://schemas.microsoft.com/office/drawing/2014/main" id="{609232F4-A9C4-226B-814C-FD681D013BA4}"/>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natürliche </a:t>
            </a:r>
            <a:r>
              <a:rPr lang="de-DE" sz="1600" noProof="0" dirty="0"/>
              <a:t> Immunität</a:t>
            </a:r>
          </a:p>
        </p:txBody>
      </p:sp>
      <p:sp>
        <p:nvSpPr>
          <p:cNvPr id="3" name="TextBox 9">
            <a:extLst>
              <a:ext uri="{FF2B5EF4-FFF2-40B4-BE49-F238E27FC236}">
                <a16:creationId xmlns:a16="http://schemas.microsoft.com/office/drawing/2014/main" id="{26EA28F1-1D4C-C498-B753-1FB8DF1DB9F9}"/>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erworbene </a:t>
            </a:r>
            <a:r>
              <a:rPr lang="de-DE" sz="1600" noProof="0" dirty="0"/>
              <a:t>Immunität</a:t>
            </a:r>
          </a:p>
        </p:txBody>
      </p:sp>
    </p:spTree>
    <p:extLst>
      <p:ext uri="{BB962C8B-B14F-4D97-AF65-F5344CB8AC3E}">
        <p14:creationId xmlns:p14="http://schemas.microsoft.com/office/powerpoint/2010/main" val="13642162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8C7E59DB-653C-46B5-A0FA-8874ECA0775C}"/>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38</a:t>
            </a:fld>
            <a:endParaRPr lang="de-DE" noProof="0" dirty="0"/>
          </a:p>
        </p:txBody>
      </p:sp>
      <p:sp>
        <p:nvSpPr>
          <p:cNvPr id="4" name="TextBox 3">
            <a:extLst>
              <a:ext uri="{FF2B5EF4-FFF2-40B4-BE49-F238E27FC236}">
                <a16:creationId xmlns:a16="http://schemas.microsoft.com/office/drawing/2014/main" id="{57282E81-9E90-4A42-A115-06694BD35555}"/>
              </a:ext>
            </a:extLst>
          </p:cNvPr>
          <p:cNvSpPr txBox="1"/>
          <p:nvPr/>
        </p:nvSpPr>
        <p:spPr>
          <a:xfrm>
            <a:off x="3799994" y="6019800"/>
            <a:ext cx="1544012" cy="369332"/>
          </a:xfrm>
          <a:prstGeom prst="rect">
            <a:avLst/>
          </a:prstGeom>
          <a:noFill/>
        </p:spPr>
        <p:txBody>
          <a:bodyPr wrap="square" lIns="25400" tIns="12700" rIns="25400" bIns="12700" rtlCol="0">
            <a:spAutoFit/>
          </a:bodyPr>
          <a:lstStyle/>
          <a:p>
            <a:pPr algn="ctr"/>
            <a:r>
              <a:rPr lang="de-DE" sz="1200" noProof="0" dirty="0"/>
              <a:t>Große Drusen</a:t>
            </a:r>
          </a:p>
        </p:txBody>
      </p:sp>
      <p:pic>
        <p:nvPicPr>
          <p:cNvPr id="6" name="Picture 2" descr="The ABC&amp;#39;s of Drusen | OHSU">
            <a:extLst>
              <a:ext uri="{FF2B5EF4-FFF2-40B4-BE49-F238E27FC236}">
                <a16:creationId xmlns:a16="http://schemas.microsoft.com/office/drawing/2014/main" id="{1CC1720B-F89B-4C9D-A6A1-49777F87884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74069" y="1554209"/>
            <a:ext cx="4995862" cy="3749582"/>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1">
            <a:extLst>
              <a:ext uri="{FF2B5EF4-FFF2-40B4-BE49-F238E27FC236}">
                <a16:creationId xmlns:a16="http://schemas.microsoft.com/office/drawing/2014/main" id="{B80FE309-1942-2035-5587-575E9AADE40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845430992"/>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1BE8C3-330F-5C10-0C2B-7926660F1A5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FBA42F0-E315-44E9-12FF-060BFAE9086D}"/>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380</a:t>
            </a:fld>
            <a:endParaRPr lang="de-DE" noProof="0" dirty="0"/>
          </a:p>
        </p:txBody>
      </p:sp>
      <p:sp>
        <p:nvSpPr>
          <p:cNvPr id="5" name="TextBox 4">
            <a:extLst>
              <a:ext uri="{FF2B5EF4-FFF2-40B4-BE49-F238E27FC236}">
                <a16:creationId xmlns:a16="http://schemas.microsoft.com/office/drawing/2014/main" id="{5C95B20A-047B-96A5-5659-B073078D076E}"/>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27BD3C31-BA97-7B7F-6403-734E04E16B5C}"/>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9577798B-490C-0CAD-CEDE-18E04CEA65D2}"/>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11" name="TextBox 10">
            <a:extLst>
              <a:ext uri="{FF2B5EF4-FFF2-40B4-BE49-F238E27FC236}">
                <a16:creationId xmlns:a16="http://schemas.microsoft.com/office/drawing/2014/main" id="{E34E0BA0-95CA-9BB8-6EF0-A9CF4C9E9D86}"/>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solidFill>
                  <a:schemeClr val="bg1"/>
                </a:solidFill>
              </a:rPr>
              <a:t>keinen </a:t>
            </a:r>
            <a:r>
              <a:rPr lang="de-DE" sz="1600" b="1" noProof="0" dirty="0"/>
              <a:t>sofortigen</a:t>
            </a:r>
            <a:r>
              <a:rPr lang="de-DE" sz="1600" noProof="0" dirty="0"/>
              <a:t> Schutz</a:t>
            </a:r>
          </a:p>
        </p:txBody>
      </p:sp>
      <p:sp>
        <p:nvSpPr>
          <p:cNvPr id="12" name="TextBox 11">
            <a:extLst>
              <a:ext uri="{FF2B5EF4-FFF2-40B4-BE49-F238E27FC236}">
                <a16:creationId xmlns:a16="http://schemas.microsoft.com/office/drawing/2014/main" id="{0D767484-B966-DA45-C728-631040767103}"/>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t>keinen sofortigen</a:t>
            </a:r>
            <a:r>
              <a:rPr lang="de-DE" sz="1600" noProof="0" dirty="0"/>
              <a:t> Schutz</a:t>
            </a:r>
          </a:p>
        </p:txBody>
      </p:sp>
      <p:sp>
        <p:nvSpPr>
          <p:cNvPr id="17" name="TextBox 16">
            <a:extLst>
              <a:ext uri="{FF2B5EF4-FFF2-40B4-BE49-F238E27FC236}">
                <a16:creationId xmlns:a16="http://schemas.microsoft.com/office/drawing/2014/main" id="{FAC7F4AB-404F-B26D-3884-938B26CCA4C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92C13315-0537-38CE-0BD4-D569801F40AE}"/>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t>Erfordert </a:t>
            </a:r>
            <a:r>
              <a:rPr lang="de-DE" sz="1600" b="1" noProof="0" dirty="0"/>
              <a:t>keinen </a:t>
            </a:r>
            <a:r>
              <a:rPr lang="de-DE" sz="1600" noProof="0" dirty="0"/>
              <a:t>vorherigen Kontakt mit dem Erreger</a:t>
            </a:r>
          </a:p>
        </p:txBody>
      </p:sp>
      <p:sp>
        <p:nvSpPr>
          <p:cNvPr id="13" name="TextBox 13">
            <a:extLst>
              <a:ext uri="{FF2B5EF4-FFF2-40B4-BE49-F238E27FC236}">
                <a16:creationId xmlns:a16="http://schemas.microsoft.com/office/drawing/2014/main" id="{D2D15BA1-9852-716D-EAA1-A287D0D1DC41}"/>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t>Erfordert </a:t>
            </a:r>
            <a:r>
              <a:rPr lang="de-DE" sz="1600" b="1" noProof="0" dirty="0">
                <a:solidFill>
                  <a:schemeClr val="bg1"/>
                </a:solidFill>
              </a:rPr>
              <a:t>keinen </a:t>
            </a:r>
            <a:r>
              <a:rPr lang="de-DE" sz="1600" noProof="0" dirty="0"/>
              <a:t>vorherigen Kontakt mit dem Erreger</a:t>
            </a:r>
          </a:p>
        </p:txBody>
      </p:sp>
      <p:sp>
        <p:nvSpPr>
          <p:cNvPr id="2" name="TextBox 14">
            <a:extLst>
              <a:ext uri="{FF2B5EF4-FFF2-40B4-BE49-F238E27FC236}">
                <a16:creationId xmlns:a16="http://schemas.microsoft.com/office/drawing/2014/main" id="{9A3C5445-7219-A4F6-0F8D-8868B44EFE52}"/>
              </a:ext>
            </a:extLst>
          </p:cNvPr>
          <p:cNvSpPr txBox="1"/>
          <p:nvPr/>
        </p:nvSpPr>
        <p:spPr>
          <a:xfrm>
            <a:off x="1553098" y="4015026"/>
            <a:ext cx="2790301" cy="764312"/>
          </a:xfrm>
          <a:prstGeom prst="rect">
            <a:avLst/>
          </a:prstGeom>
          <a:noFill/>
          <a:ln>
            <a:noFill/>
          </a:ln>
        </p:spPr>
        <p:txBody>
          <a:bodyPr wrap="square" lIns="25400" tIns="12700" rIns="25400" bIns="12700" rtlCol="0">
            <a:spAutoFit/>
          </a:bodyPr>
          <a:lstStyle/>
          <a:p>
            <a:r>
              <a:rPr lang="de-DE" sz="1600" noProof="0" dirty="0"/>
              <a:t>Primäre Effektorzellen:</a:t>
            </a:r>
          </a:p>
          <a:p>
            <a:r>
              <a:rPr lang="de-DE" sz="1600" noProof="0" dirty="0"/>
              <a:t>--</a:t>
            </a:r>
            <a:r>
              <a:rPr lang="de-DE" sz="1600" b="1" i="1" noProof="0" dirty="0"/>
              <a:t>?</a:t>
            </a:r>
          </a:p>
          <a:p>
            <a:r>
              <a:rPr lang="de-DE" sz="1600" noProof="0" dirty="0"/>
              <a:t>--</a:t>
            </a:r>
            <a:r>
              <a:rPr lang="de-DE" sz="1600" b="1" i="1" noProof="0" dirty="0"/>
              <a:t>?</a:t>
            </a:r>
          </a:p>
        </p:txBody>
      </p:sp>
      <p:sp>
        <p:nvSpPr>
          <p:cNvPr id="3" name="TextBox 15">
            <a:extLst>
              <a:ext uri="{FF2B5EF4-FFF2-40B4-BE49-F238E27FC236}">
                <a16:creationId xmlns:a16="http://schemas.microsoft.com/office/drawing/2014/main" id="{CE774242-88DA-D79E-2680-06FEFDA3C194}"/>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t>Primäre Effektorzellen:</a:t>
            </a:r>
          </a:p>
          <a:p>
            <a:r>
              <a:rPr lang="de-DE" sz="1600" noProof="0" dirty="0"/>
              <a:t>--</a:t>
            </a:r>
            <a:r>
              <a:rPr lang="de-DE" sz="1600" b="1" i="1" noProof="0" dirty="0"/>
              <a:t>?</a:t>
            </a:r>
          </a:p>
          <a:p>
            <a:r>
              <a:rPr lang="de-DE" sz="1600" noProof="0" dirty="0"/>
              <a:t>--</a:t>
            </a:r>
            <a:r>
              <a:rPr lang="de-DE" sz="1600" b="1" i="1" noProof="0" dirty="0"/>
              <a:t>?</a:t>
            </a:r>
          </a:p>
        </p:txBody>
      </p:sp>
      <p:sp>
        <p:nvSpPr>
          <p:cNvPr id="14" name="TextBox 17">
            <a:extLst>
              <a:ext uri="{FF2B5EF4-FFF2-40B4-BE49-F238E27FC236}">
                <a16:creationId xmlns:a16="http://schemas.microsoft.com/office/drawing/2014/main" id="{436AEF7A-2DD9-2292-DED7-A4BA60729DDC}"/>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rgbClr val="0000FF"/>
                </a:solidFill>
              </a:rPr>
              <a:t>Was sind die primären Effektorzellen für die einzelnen Systemen? </a:t>
            </a:r>
          </a:p>
        </p:txBody>
      </p:sp>
      <p:sp>
        <p:nvSpPr>
          <p:cNvPr id="15" name="TextBox 8">
            <a:extLst>
              <a:ext uri="{FF2B5EF4-FFF2-40B4-BE49-F238E27FC236}">
                <a16:creationId xmlns:a16="http://schemas.microsoft.com/office/drawing/2014/main" id="{4A53A3F3-7C99-222F-3036-6DE9C2D7636D}"/>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natürliche </a:t>
            </a:r>
            <a:r>
              <a:rPr lang="de-DE" sz="1600" noProof="0" dirty="0"/>
              <a:t> Immunität</a:t>
            </a:r>
          </a:p>
        </p:txBody>
      </p:sp>
      <p:sp>
        <p:nvSpPr>
          <p:cNvPr id="18" name="TextBox 9">
            <a:extLst>
              <a:ext uri="{FF2B5EF4-FFF2-40B4-BE49-F238E27FC236}">
                <a16:creationId xmlns:a16="http://schemas.microsoft.com/office/drawing/2014/main" id="{374EB11A-E1A7-E65D-200B-186F64A98944}"/>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erworbene </a:t>
            </a:r>
            <a:r>
              <a:rPr lang="de-DE" sz="1600" noProof="0" dirty="0"/>
              <a:t>Immunität</a:t>
            </a:r>
          </a:p>
        </p:txBody>
      </p:sp>
    </p:spTree>
    <p:extLst>
      <p:ext uri="{BB962C8B-B14F-4D97-AF65-F5344CB8AC3E}">
        <p14:creationId xmlns:p14="http://schemas.microsoft.com/office/powerpoint/2010/main" val="384775984"/>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ADD02C-C628-8A94-DC4F-61416A3D53B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F50157C-A411-0A45-494A-34FBB6D9CA2D}"/>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381</a:t>
            </a:fld>
            <a:endParaRPr lang="de-DE" noProof="0" dirty="0"/>
          </a:p>
        </p:txBody>
      </p:sp>
      <p:sp>
        <p:nvSpPr>
          <p:cNvPr id="5" name="TextBox 4">
            <a:extLst>
              <a:ext uri="{FF2B5EF4-FFF2-40B4-BE49-F238E27FC236}">
                <a16:creationId xmlns:a16="http://schemas.microsoft.com/office/drawing/2014/main" id="{1841D74F-A77B-6D67-3D5A-CAF6224A5E6D}"/>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BBB55C5A-C368-D904-23C0-0A7254F39C79}"/>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3BACC859-AFA0-2957-1AB2-3B23B2AEF469}"/>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C25C31C5-2E9C-6C96-5854-B14D2184ACBD}"/>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natürliche </a:t>
            </a:r>
            <a:r>
              <a:rPr lang="de-DE" sz="1600" noProof="0" dirty="0"/>
              <a:t> Immunität</a:t>
            </a:r>
          </a:p>
        </p:txBody>
      </p:sp>
      <p:sp>
        <p:nvSpPr>
          <p:cNvPr id="10" name="TextBox 9">
            <a:extLst>
              <a:ext uri="{FF2B5EF4-FFF2-40B4-BE49-F238E27FC236}">
                <a16:creationId xmlns:a16="http://schemas.microsoft.com/office/drawing/2014/main" id="{CBAF256B-6087-4CFA-738A-E06D4C7357D5}"/>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t>auch bekannt als…</a:t>
            </a:r>
            <a:r>
              <a:rPr lang="de-DE" sz="1600" b="1" noProof="0" dirty="0"/>
              <a:t>erworbene </a:t>
            </a:r>
            <a:r>
              <a:rPr lang="de-DE" sz="1600" noProof="0" dirty="0"/>
              <a:t>Immunität</a:t>
            </a:r>
          </a:p>
        </p:txBody>
      </p:sp>
      <p:sp>
        <p:nvSpPr>
          <p:cNvPr id="11" name="TextBox 10">
            <a:extLst>
              <a:ext uri="{FF2B5EF4-FFF2-40B4-BE49-F238E27FC236}">
                <a16:creationId xmlns:a16="http://schemas.microsoft.com/office/drawing/2014/main" id="{56BA38E7-9613-3012-BC17-DA098BF0E16A}"/>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solidFill>
                  <a:schemeClr val="bg1"/>
                </a:solidFill>
              </a:rPr>
              <a:t>keinen </a:t>
            </a:r>
            <a:r>
              <a:rPr lang="de-DE" sz="1600" b="1" noProof="0" dirty="0"/>
              <a:t>sofortigen </a:t>
            </a:r>
            <a:r>
              <a:rPr lang="de-DE" sz="1600" noProof="0" dirty="0"/>
              <a:t>Schutz</a:t>
            </a:r>
          </a:p>
        </p:txBody>
      </p:sp>
      <p:sp>
        <p:nvSpPr>
          <p:cNvPr id="12" name="TextBox 11">
            <a:extLst>
              <a:ext uri="{FF2B5EF4-FFF2-40B4-BE49-F238E27FC236}">
                <a16:creationId xmlns:a16="http://schemas.microsoft.com/office/drawing/2014/main" id="{892E26DD-389F-C77F-5AF1-4221E46DF89A}"/>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t>Bietet </a:t>
            </a:r>
            <a:r>
              <a:rPr lang="de-DE" sz="1600" b="1" noProof="0" dirty="0"/>
              <a:t>keinen sofortigen</a:t>
            </a:r>
            <a:r>
              <a:rPr lang="de-DE" sz="1600" noProof="0" dirty="0"/>
              <a:t> Schutz</a:t>
            </a:r>
          </a:p>
        </p:txBody>
      </p:sp>
      <p:sp>
        <p:nvSpPr>
          <p:cNvPr id="17" name="TextBox 16">
            <a:extLst>
              <a:ext uri="{FF2B5EF4-FFF2-40B4-BE49-F238E27FC236}">
                <a16:creationId xmlns:a16="http://schemas.microsoft.com/office/drawing/2014/main" id="{9140389D-CF28-0B8D-E74B-30260627814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E14A966D-3A01-FC69-9722-01AA2B69DBEC}"/>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t>Erfordert </a:t>
            </a:r>
            <a:r>
              <a:rPr lang="de-DE" sz="1600" b="1" noProof="0" dirty="0"/>
              <a:t>keinen </a:t>
            </a:r>
            <a:r>
              <a:rPr lang="de-DE" sz="1600" noProof="0" dirty="0"/>
              <a:t>vorherigen Kontakt mit dem Erreger</a:t>
            </a:r>
          </a:p>
        </p:txBody>
      </p:sp>
      <p:sp>
        <p:nvSpPr>
          <p:cNvPr id="13" name="TextBox 13">
            <a:extLst>
              <a:ext uri="{FF2B5EF4-FFF2-40B4-BE49-F238E27FC236}">
                <a16:creationId xmlns:a16="http://schemas.microsoft.com/office/drawing/2014/main" id="{996A2C29-F372-5E6E-6CD1-53B22470A086}"/>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t>Erfordert </a:t>
            </a:r>
            <a:r>
              <a:rPr lang="de-DE" sz="1600" b="1" noProof="0" dirty="0">
                <a:solidFill>
                  <a:schemeClr val="bg1"/>
                </a:solidFill>
              </a:rPr>
              <a:t>keinen </a:t>
            </a:r>
            <a:r>
              <a:rPr lang="de-DE" sz="1600" noProof="0" dirty="0"/>
              <a:t>vorherigen Kontakt mit dem Erreger</a:t>
            </a:r>
          </a:p>
        </p:txBody>
      </p:sp>
      <p:sp>
        <p:nvSpPr>
          <p:cNvPr id="14" name="TextBox 17">
            <a:extLst>
              <a:ext uri="{FF2B5EF4-FFF2-40B4-BE49-F238E27FC236}">
                <a16:creationId xmlns:a16="http://schemas.microsoft.com/office/drawing/2014/main" id="{3274BFD1-20DE-6BB8-F589-60867338612E}"/>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rgbClr val="0000FF"/>
                </a:solidFill>
              </a:rPr>
              <a:t>Was sind die primären Effektorzellen für die einzelnen Systemen? </a:t>
            </a:r>
          </a:p>
        </p:txBody>
      </p:sp>
      <p:sp>
        <p:nvSpPr>
          <p:cNvPr id="15" name="TextBox 14">
            <a:extLst>
              <a:ext uri="{FF2B5EF4-FFF2-40B4-BE49-F238E27FC236}">
                <a16:creationId xmlns:a16="http://schemas.microsoft.com/office/drawing/2014/main" id="{50DDB2D2-D515-EB3C-E2EF-645AAB817CA7}"/>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t>Primäre Effektorzellen:</a:t>
            </a:r>
          </a:p>
          <a:p>
            <a:r>
              <a:rPr lang="de-DE" sz="1600" b="1" noProof="0" dirty="0"/>
              <a:t>--PMNs </a:t>
            </a:r>
            <a:r>
              <a:rPr lang="de-DE" sz="1050" noProof="0" dirty="0"/>
              <a:t>(</a:t>
            </a:r>
            <a:r>
              <a:rPr lang="en-US" sz="1050" dirty="0" err="1"/>
              <a:t>polymorphkernige</a:t>
            </a:r>
            <a:r>
              <a:rPr lang="en-US" sz="1050" dirty="0"/>
              <a:t> neutrophile </a:t>
            </a:r>
            <a:r>
              <a:rPr lang="en-US" sz="1050" dirty="0" err="1"/>
              <a:t>Granulozyten</a:t>
            </a:r>
            <a:r>
              <a:rPr lang="de-DE" sz="1050" noProof="0" dirty="0"/>
              <a:t>)</a:t>
            </a:r>
          </a:p>
          <a:p>
            <a:r>
              <a:rPr lang="de-DE" sz="1600" b="1" noProof="0" dirty="0"/>
              <a:t>--Monozyten/Makrophagen</a:t>
            </a:r>
          </a:p>
        </p:txBody>
      </p:sp>
      <p:sp>
        <p:nvSpPr>
          <p:cNvPr id="16" name="TextBox 15">
            <a:extLst>
              <a:ext uri="{FF2B5EF4-FFF2-40B4-BE49-F238E27FC236}">
                <a16:creationId xmlns:a16="http://schemas.microsoft.com/office/drawing/2014/main" id="{2300A3F7-6E39-F13E-30EA-CF5BC58ABFD5}"/>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t>Primäre Effektorzellen:</a:t>
            </a:r>
          </a:p>
          <a:p>
            <a:r>
              <a:rPr lang="de-DE" sz="1600" b="1" noProof="0" dirty="0"/>
              <a:t>--T-Zellen</a:t>
            </a:r>
          </a:p>
          <a:p>
            <a:r>
              <a:rPr lang="de-DE" sz="1600" b="1" noProof="0" dirty="0"/>
              <a:t>--B-Zellen</a:t>
            </a:r>
          </a:p>
        </p:txBody>
      </p:sp>
    </p:spTree>
    <p:extLst>
      <p:ext uri="{BB962C8B-B14F-4D97-AF65-F5344CB8AC3E}">
        <p14:creationId xmlns:p14="http://schemas.microsoft.com/office/powerpoint/2010/main" val="2629019419"/>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614B42-8C0E-AAEB-2BD6-4CA4BC51D6D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75446DF-3A64-6D3E-D3EE-4DAC1CFD4CF5}"/>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382</a:t>
            </a:fld>
            <a:endParaRPr lang="de-DE" noProof="0" dirty="0"/>
          </a:p>
        </p:txBody>
      </p:sp>
      <p:sp>
        <p:nvSpPr>
          <p:cNvPr id="5" name="TextBox 4">
            <a:extLst>
              <a:ext uri="{FF2B5EF4-FFF2-40B4-BE49-F238E27FC236}">
                <a16:creationId xmlns:a16="http://schemas.microsoft.com/office/drawing/2014/main" id="{FC77C993-34CC-0387-9D0F-7AB2C65195B1}"/>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F98A2CD4-6087-E991-84F2-D72A3549B5DD}"/>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0FDADD84-0E92-D18A-ADF2-1E51026CCED5}"/>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AE676E08-C3EB-0FB2-A65E-4C2050A21347}"/>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84B7D6D1-AEA1-A800-03B2-2B5E4C0BD8E6}"/>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63202279-FEAC-1F3D-6899-9E1719FEF9E5}"/>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BAC2F060-3BEC-77A0-67EE-00F20629B997}"/>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A1472DE2-F1AB-24CE-D00F-3C71FAC6D70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F90F27C5-4484-7785-F959-86C1B3EA81AC}"/>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CE21AEC4-BFDC-E4B4-6755-026E3F8B5D4F}"/>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7E8F4986-758E-BD40-A8B0-330032718072}"/>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2045D150-6F96-D3F0-D9B0-B17569B047E0}"/>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ABD24B57-1D16-7E12-E307-B6536EE08EA4}"/>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BC4E933B-B1E7-13BD-2396-2361F6751A8D}"/>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t>Die </a:t>
            </a:r>
            <a:r>
              <a:rPr lang="de-DE" sz="1600" i="1" noProof="0" dirty="0"/>
              <a:t>angeborene (</a:t>
            </a:r>
            <a:r>
              <a:rPr lang="de-DE" sz="1600" noProof="0" dirty="0"/>
              <a:t>oder </a:t>
            </a:r>
            <a:r>
              <a:rPr lang="de-DE" sz="1600" i="1" noProof="0" dirty="0"/>
              <a:t>natürliche) Immunantwort </a:t>
            </a:r>
            <a:r>
              <a:rPr lang="de-DE" sz="1600" noProof="0" dirty="0"/>
              <a:t>stützt sich auf „vorprogrammierte“ Immunzellen, die Fremdstoffe im Gewebe oder Blut erkennen, während die </a:t>
            </a:r>
            <a:r>
              <a:rPr lang="de-DE" sz="1600" i="1" noProof="0" dirty="0"/>
              <a:t>erworbene (</a:t>
            </a:r>
            <a:r>
              <a:rPr lang="de-DE" sz="1600" noProof="0" dirty="0"/>
              <a:t>oder </a:t>
            </a:r>
            <a:r>
              <a:rPr lang="de-DE" sz="1600" i="1" noProof="0" dirty="0"/>
              <a:t>adaptive) Immunantwort </a:t>
            </a:r>
            <a:r>
              <a:rPr lang="de-DE" sz="1600" noProof="0" dirty="0"/>
              <a:t>einen „Lernprozess“ beinhaltet, bei dem Überwachungszellen lernen, Fremdstoffe zu erkennen und sich an sie zu erinnern</a:t>
            </a:r>
            <a:r>
              <a:rPr lang="de-DE" sz="1600" noProof="0" dirty="0">
                <a:solidFill>
                  <a:schemeClr val="accent5">
                    <a:lumMod val="60000"/>
                    <a:lumOff val="40000"/>
                  </a:schemeClr>
                </a:solidFill>
              </a:rPr>
              <a:t>. Allerdings reicht </a:t>
            </a:r>
            <a:r>
              <a:rPr lang="de-DE" sz="1600" i="1" noProof="0" dirty="0">
                <a:solidFill>
                  <a:schemeClr val="accent5">
                    <a:lumMod val="60000"/>
                    <a:lumOff val="40000"/>
                  </a:schemeClr>
                </a:solidFill>
              </a:rPr>
              <a:t>keiner </a:t>
            </a:r>
            <a:r>
              <a:rPr lang="de-DE" sz="1600" noProof="0" dirty="0">
                <a:solidFill>
                  <a:schemeClr val="accent5">
                    <a:lumMod val="60000"/>
                    <a:lumOff val="40000"/>
                  </a:schemeClr>
                </a:solidFill>
              </a:rPr>
              <a:t>der beiden Reaktionstypen für sich allein aus, um eine wirksame Immunantwort hervorzurufen. Stattdessen sind beide auf </a:t>
            </a:r>
            <a:r>
              <a:rPr lang="de-DE" sz="1600" b="1" i="1" noProof="0" dirty="0">
                <a:solidFill>
                  <a:schemeClr val="accent5">
                    <a:lumMod val="60000"/>
                    <a:lumOff val="40000"/>
                  </a:schemeClr>
                </a:solidFill>
              </a:rPr>
              <a:t>Entzündungsmediatoren</a:t>
            </a:r>
            <a:r>
              <a:rPr lang="de-DE" sz="1600" noProof="0" dirty="0">
                <a:solidFill>
                  <a:schemeClr val="accent5">
                    <a:lumMod val="60000"/>
                    <a:lumOff val="40000"/>
                  </a:schemeClr>
                </a:solidFill>
              </a:rPr>
              <a:t> angewiesen </a:t>
            </a:r>
            <a:r>
              <a:rPr lang="de-DE" sz="1600" i="1" noProof="0" dirty="0">
                <a:solidFill>
                  <a:schemeClr val="accent5">
                    <a:lumMod val="60000"/>
                    <a:lumOff val="40000"/>
                  </a:schemeClr>
                </a:solidFill>
              </a:rPr>
              <a:t>– </a:t>
            </a:r>
            <a:r>
              <a:rPr lang="de-DE" sz="1600" noProof="0" dirty="0">
                <a:solidFill>
                  <a:schemeClr val="accent5">
                    <a:lumMod val="60000"/>
                    <a:lumOff val="40000"/>
                  </a:schemeClr>
                </a:solidFill>
              </a:rPr>
              <a:t>vom Wirt gebildete Substanzen, die als Kraftverstärker für angeborene und/oder adaptive Immunantworten wirken. Entzündungsmediatoren können ein einzelnes Molekül oder eine komplexe enzymatische Kaskade sein.</a:t>
            </a:r>
          </a:p>
        </p:txBody>
      </p:sp>
      <p:sp>
        <p:nvSpPr>
          <p:cNvPr id="3" name="Oval 1">
            <a:extLst>
              <a:ext uri="{FF2B5EF4-FFF2-40B4-BE49-F238E27FC236}">
                <a16:creationId xmlns:a16="http://schemas.microsoft.com/office/drawing/2014/main" id="{128C5943-E14E-B321-7461-EE24D9A64B9B}"/>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321575ED-BC2F-99CF-BE0B-9FBD244050EC}"/>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Tree>
    <p:extLst>
      <p:ext uri="{BB962C8B-B14F-4D97-AF65-F5344CB8AC3E}">
        <p14:creationId xmlns:p14="http://schemas.microsoft.com/office/powerpoint/2010/main" val="2942890183"/>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00E699-2F7A-BA6D-B287-8C15A4AEA37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CA65583-4103-AC5E-4F8A-C2849E51AB1D}"/>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383</a:t>
            </a:fld>
            <a:endParaRPr lang="de-DE" noProof="0" dirty="0"/>
          </a:p>
        </p:txBody>
      </p:sp>
      <p:sp>
        <p:nvSpPr>
          <p:cNvPr id="5" name="TextBox 4">
            <a:extLst>
              <a:ext uri="{FF2B5EF4-FFF2-40B4-BE49-F238E27FC236}">
                <a16:creationId xmlns:a16="http://schemas.microsoft.com/office/drawing/2014/main" id="{48D39D35-F629-527C-C288-774ECBE24FBD}"/>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79691734-0EC9-261C-46CF-2953781F9AC0}"/>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AAFF9F70-E1EF-98BB-965B-D5EBF889F912}"/>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C63140B8-B3C6-7DEA-777A-C5F5C26F5A25}"/>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94FB7EAA-EE8E-2BF4-81A0-D9A40554307D}"/>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36BDF2CE-8C77-D049-CA85-A84F1B928825}"/>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4F8D2D3A-0528-B249-6273-49ED22175804}"/>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A3B5B6A1-A630-946A-47A7-03909A5E450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DC40FF5E-0FA6-99B7-6D4A-FB4A99062334}"/>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E7B9CE2F-AD39-E6B0-7A67-AE3B25F0FF27}"/>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3E812001-E0D4-5912-FD3F-814FFBDBB484}"/>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2B0D9DB9-38AC-39FB-F22B-D383226D517A}"/>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906FAA1A-7C3F-CFF4-0501-C177AE054BD9}"/>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B8125CCF-4017-F8FB-C06C-D03BC6C8526B}"/>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t>Die </a:t>
            </a:r>
            <a:r>
              <a:rPr lang="de-DE" sz="1600" i="1" noProof="0" dirty="0"/>
              <a:t>angeborene (</a:t>
            </a:r>
            <a:r>
              <a:rPr lang="de-DE" sz="1600" noProof="0" dirty="0"/>
              <a:t>oder </a:t>
            </a:r>
            <a:r>
              <a:rPr lang="de-DE" sz="1600" i="1" noProof="0" dirty="0"/>
              <a:t>natürliche) Immunantwort </a:t>
            </a:r>
            <a:r>
              <a:rPr lang="de-DE" sz="1600" noProof="0" dirty="0"/>
              <a:t>stützt sich auf „vorprogrammierte“ Immunzellen, die Fremdstoffe im Gewebe oder Blut erkennen, während die </a:t>
            </a:r>
            <a:r>
              <a:rPr lang="de-DE" sz="1600" i="1" noProof="0" dirty="0"/>
              <a:t>erworbene (</a:t>
            </a:r>
            <a:r>
              <a:rPr lang="de-DE" sz="1600" noProof="0" dirty="0"/>
              <a:t>oder </a:t>
            </a:r>
            <a:r>
              <a:rPr lang="de-DE" sz="1600" i="1" noProof="0" dirty="0"/>
              <a:t>adaptive) Immunantwort </a:t>
            </a:r>
            <a:r>
              <a:rPr lang="de-DE" sz="1600" noProof="0" dirty="0"/>
              <a:t>einen „Lernprozess“ beinhaltet, bei dem Überwachungszellen lernen, Fremdstoffe zu erkennen und sich an sie zu erinnern</a:t>
            </a:r>
            <a:r>
              <a:rPr lang="de-DE" sz="1600" noProof="0" dirty="0">
                <a:solidFill>
                  <a:srgbClr val="0000FF"/>
                </a:solidFill>
              </a:rPr>
              <a:t>. Allerdings reicht </a:t>
            </a:r>
            <a:r>
              <a:rPr lang="de-DE" sz="1600" i="1" noProof="0" dirty="0">
                <a:solidFill>
                  <a:srgbClr val="0000FF"/>
                </a:solidFill>
              </a:rPr>
              <a:t>keiner </a:t>
            </a:r>
            <a:r>
              <a:rPr lang="de-DE" sz="1600" noProof="0" dirty="0">
                <a:solidFill>
                  <a:srgbClr val="0000FF"/>
                </a:solidFill>
              </a:rPr>
              <a:t>der beiden Reaktionstypen für sich allein aus, um eine wirksame Immunantwort hervorzurufen. Stattdessen sind beide auf </a:t>
            </a:r>
            <a:r>
              <a:rPr lang="de-DE" sz="1600" b="1" i="1" noProof="0" dirty="0">
                <a:solidFill>
                  <a:srgbClr val="0000FF"/>
                </a:solidFill>
              </a:rPr>
              <a:t>Entzündungsmediatoren</a:t>
            </a:r>
            <a:r>
              <a:rPr lang="de-DE" sz="1600" noProof="0" dirty="0">
                <a:solidFill>
                  <a:srgbClr val="0000FF"/>
                </a:solidFill>
              </a:rPr>
              <a:t> angewiesen </a:t>
            </a:r>
            <a:r>
              <a:rPr lang="de-DE" sz="1600" i="1" noProof="0" dirty="0">
                <a:solidFill>
                  <a:srgbClr val="0000FF"/>
                </a:solidFill>
              </a:rPr>
              <a:t>– </a:t>
            </a:r>
            <a:r>
              <a:rPr lang="de-DE" sz="1600" noProof="0" dirty="0">
                <a:solidFill>
                  <a:srgbClr val="0000FF"/>
                </a:solidFill>
              </a:rPr>
              <a:t>vom Wirt gebildete Substanzen, die als Kraftverstärker für angeborene und/oder adaptive Immunantworten wirken. </a:t>
            </a:r>
            <a:r>
              <a:rPr lang="de-DE" sz="1600" noProof="0" dirty="0">
                <a:solidFill>
                  <a:schemeClr val="accent5">
                    <a:lumMod val="60000"/>
                    <a:lumOff val="40000"/>
                  </a:schemeClr>
                </a:solidFill>
              </a:rPr>
              <a:t>Entzündungsmediatoren können ein einzelnes Molekül oder eine komplexe enzymatische Kaskade sein.</a:t>
            </a:r>
          </a:p>
        </p:txBody>
      </p:sp>
      <p:sp>
        <p:nvSpPr>
          <p:cNvPr id="3" name="Oval 1">
            <a:extLst>
              <a:ext uri="{FF2B5EF4-FFF2-40B4-BE49-F238E27FC236}">
                <a16:creationId xmlns:a16="http://schemas.microsoft.com/office/drawing/2014/main" id="{B4524185-F4E4-E93D-910B-365F1637E08A}"/>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8BE390D9-53CB-DBB9-A8A1-FC873273A81D}"/>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Rectangle 7">
            <a:extLst>
              <a:ext uri="{FF2B5EF4-FFF2-40B4-BE49-F238E27FC236}">
                <a16:creationId xmlns:a16="http://schemas.microsoft.com/office/drawing/2014/main" id="{20B8970C-332D-D22F-72A9-E537710E3FE8}"/>
              </a:ext>
            </a:extLst>
          </p:cNvPr>
          <p:cNvSpPr/>
          <p:nvPr/>
        </p:nvSpPr>
        <p:spPr>
          <a:xfrm>
            <a:off x="5642834" y="3763367"/>
            <a:ext cx="2413852" cy="2456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Ein Wort</a:t>
            </a:r>
          </a:p>
        </p:txBody>
      </p:sp>
    </p:spTree>
    <p:extLst>
      <p:ext uri="{BB962C8B-B14F-4D97-AF65-F5344CB8AC3E}">
        <p14:creationId xmlns:p14="http://schemas.microsoft.com/office/powerpoint/2010/main" val="461640499"/>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9BF1F5-47F1-3640-FCB3-79E8B9E1809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7E3A72C-B0A8-A3A0-47BA-C715049C13F6}"/>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384</a:t>
            </a:fld>
            <a:endParaRPr lang="de-DE" noProof="0" dirty="0"/>
          </a:p>
        </p:txBody>
      </p:sp>
      <p:sp>
        <p:nvSpPr>
          <p:cNvPr id="5" name="TextBox 4">
            <a:extLst>
              <a:ext uri="{FF2B5EF4-FFF2-40B4-BE49-F238E27FC236}">
                <a16:creationId xmlns:a16="http://schemas.microsoft.com/office/drawing/2014/main" id="{19005BD3-136D-EB15-0202-983FA94D57E3}"/>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020A4EDD-0E9A-7209-1729-5D241A311025}"/>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C77452BD-9903-74D3-DD36-D93D3C5D6D9A}"/>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C70BB466-AA63-1ADA-1690-8F26C9AFEB05}"/>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260F0234-A916-BC17-4AB4-FDBAAEB6B77B}"/>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F7113737-F928-280E-1832-0C8FD3EDCEAE}"/>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2EC525E7-24E9-DFC2-C477-3A8768FA9AF3}"/>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2A0F2C12-E5DF-52E1-240D-A2006174431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08C36B3A-279A-5F02-9A43-878CB1316747}"/>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376E5085-C612-DE03-282D-E4DCCBAC67A7}"/>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A2DABA0B-D179-16A7-31E6-1F1BA0F59447}"/>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AFA2F00F-DCCA-4D5F-E128-B3EACB7532C7}"/>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BF7CDEC9-1566-5C66-110D-BC781CDC9C6C}"/>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3F8FEC9D-45AC-5A1E-97D8-1BF084F4BE71}"/>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t>Die </a:t>
            </a:r>
            <a:r>
              <a:rPr lang="de-DE" sz="1600" i="1" noProof="0" dirty="0"/>
              <a:t>angeborene (</a:t>
            </a:r>
            <a:r>
              <a:rPr lang="de-DE" sz="1600" noProof="0" dirty="0"/>
              <a:t>oder </a:t>
            </a:r>
            <a:r>
              <a:rPr lang="de-DE" sz="1600" i="1" noProof="0" dirty="0"/>
              <a:t>natürliche) Immunantwort </a:t>
            </a:r>
            <a:r>
              <a:rPr lang="de-DE" sz="1600" noProof="0" dirty="0"/>
              <a:t>stützt sich auf „vorprogrammierte“ Immunzellen, die Fremdstoffe im Gewebe oder Blut erkennen, während die </a:t>
            </a:r>
            <a:r>
              <a:rPr lang="de-DE" sz="1600" i="1" noProof="0" dirty="0"/>
              <a:t>erworbene (</a:t>
            </a:r>
            <a:r>
              <a:rPr lang="de-DE" sz="1600" noProof="0" dirty="0"/>
              <a:t>oder </a:t>
            </a:r>
            <a:r>
              <a:rPr lang="de-DE" sz="1600" i="1" noProof="0" dirty="0"/>
              <a:t>adaptive) Immunantwort </a:t>
            </a:r>
            <a:r>
              <a:rPr lang="de-DE" sz="1600" noProof="0" dirty="0"/>
              <a:t>einen „Lernprozess“ beinhaltet, bei dem Überwachungszellen lernen, Fremdstoffe zu erkennen und sich an sie zu erinnern. </a:t>
            </a:r>
            <a:r>
              <a:rPr lang="de-DE" sz="1600" noProof="0" dirty="0">
                <a:solidFill>
                  <a:srgbClr val="0000FF"/>
                </a:solidFill>
              </a:rPr>
              <a:t>Allerdings reicht </a:t>
            </a:r>
            <a:r>
              <a:rPr lang="de-DE" sz="1600" i="1" noProof="0" dirty="0">
                <a:solidFill>
                  <a:srgbClr val="0000FF"/>
                </a:solidFill>
              </a:rPr>
              <a:t>keiner </a:t>
            </a:r>
            <a:r>
              <a:rPr lang="de-DE" sz="1600" noProof="0" dirty="0">
                <a:solidFill>
                  <a:srgbClr val="0000FF"/>
                </a:solidFill>
              </a:rPr>
              <a:t>der beiden Reaktionstypen für sich allein aus, um eine wirksame Immunantwort hervorzurufen. Stattdessen sind beide auf </a:t>
            </a:r>
            <a:r>
              <a:rPr lang="de-DE" sz="1600" b="1" i="1" noProof="0" dirty="0">
                <a:solidFill>
                  <a:srgbClr val="0000FF"/>
                </a:solidFill>
              </a:rPr>
              <a:t>Entzündungsmediatoren</a:t>
            </a:r>
            <a:r>
              <a:rPr lang="de-DE" sz="1600" noProof="0" dirty="0">
                <a:solidFill>
                  <a:srgbClr val="0000FF"/>
                </a:solidFill>
              </a:rPr>
              <a:t> angewiesen </a:t>
            </a:r>
            <a:r>
              <a:rPr lang="de-DE" sz="1600" i="1" noProof="0" dirty="0">
                <a:solidFill>
                  <a:srgbClr val="0000FF"/>
                </a:solidFill>
              </a:rPr>
              <a:t>– </a:t>
            </a:r>
            <a:r>
              <a:rPr lang="de-DE" sz="1600" noProof="0" dirty="0">
                <a:solidFill>
                  <a:srgbClr val="0000FF"/>
                </a:solidFill>
              </a:rPr>
              <a:t>vom Wirt gebildete Substanzen, die als Kraftverstärker für angeborene und/oder adaptive Immunantworten wirken. </a:t>
            </a:r>
            <a:r>
              <a:rPr lang="de-DE" sz="1600" noProof="0" dirty="0">
                <a:solidFill>
                  <a:schemeClr val="accent5">
                    <a:lumMod val="60000"/>
                    <a:lumOff val="40000"/>
                  </a:schemeClr>
                </a:solidFill>
              </a:rPr>
              <a:t>Entzündungsmediatoren können ein einzelnes Molekül oder eine komplexe enzymatische Kaskade sein.</a:t>
            </a:r>
          </a:p>
        </p:txBody>
      </p:sp>
      <p:sp>
        <p:nvSpPr>
          <p:cNvPr id="3" name="Oval 1">
            <a:extLst>
              <a:ext uri="{FF2B5EF4-FFF2-40B4-BE49-F238E27FC236}">
                <a16:creationId xmlns:a16="http://schemas.microsoft.com/office/drawing/2014/main" id="{FFF8F292-B391-90F4-2147-D37EF537279F}"/>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8C2946CF-068E-5FDB-BFAC-B34580A17DEF}"/>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Tree>
    <p:extLst>
      <p:ext uri="{BB962C8B-B14F-4D97-AF65-F5344CB8AC3E}">
        <p14:creationId xmlns:p14="http://schemas.microsoft.com/office/powerpoint/2010/main" val="2505558876"/>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07A467-D492-127E-7AB9-0E1C683951F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57DDD4D-B97E-8BF3-F354-524D2E846ECF}"/>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385</a:t>
            </a:fld>
            <a:endParaRPr lang="de-DE" noProof="0" dirty="0"/>
          </a:p>
        </p:txBody>
      </p:sp>
      <p:sp>
        <p:nvSpPr>
          <p:cNvPr id="5" name="TextBox 4">
            <a:extLst>
              <a:ext uri="{FF2B5EF4-FFF2-40B4-BE49-F238E27FC236}">
                <a16:creationId xmlns:a16="http://schemas.microsoft.com/office/drawing/2014/main" id="{AEB2D054-442B-58E0-3A99-E7004555BDB7}"/>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9F897EF7-8DFD-B0AF-FCF8-9EFDC79E3DD8}"/>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EBF08378-37B5-8385-AFC6-BD313AF9310D}"/>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804DD04A-43F5-B68D-583B-A5D482F9BE24}"/>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A0D7B62A-CA8F-A1B4-4967-F5C176050DDF}"/>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924B68DE-E965-65C9-2CF6-6FC007A787B5}"/>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E9D1A685-5DD9-9DA6-3292-6316E13DE4F1}"/>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C77C4725-5A5C-AF58-2AC2-CCA4B0D4028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673990EE-A058-AFCE-AC75-667D493D4302}"/>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DF5DC926-E556-FA78-4542-C9AE5EB2CB1B}"/>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A4B6A1F3-4233-D6AC-90DE-BCBE5183D0A2}"/>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736E6D78-68AC-061A-9F0A-82F3B26F8C1F}"/>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776EF8AB-85B8-3F75-E7A8-B6FCC173431E}"/>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7BD03E19-AE41-DD6C-5A02-1BE3C7EDF995}"/>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t>Die </a:t>
            </a:r>
            <a:r>
              <a:rPr lang="de-DE" sz="1600" i="1" noProof="0" dirty="0"/>
              <a:t>angeborene (</a:t>
            </a:r>
            <a:r>
              <a:rPr lang="de-DE" sz="1600" noProof="0" dirty="0"/>
              <a:t>oder </a:t>
            </a:r>
            <a:r>
              <a:rPr lang="de-DE" sz="1600" i="1" noProof="0" dirty="0"/>
              <a:t>natürliche) Immunantwort </a:t>
            </a:r>
            <a:r>
              <a:rPr lang="de-DE" sz="1600" noProof="0" dirty="0"/>
              <a:t>stützt sich auf „vorprogrammierte“ Immunzellen, die Fremdstoffe im Gewebe oder Blut erkennen, während die </a:t>
            </a:r>
            <a:r>
              <a:rPr lang="de-DE" sz="1600" i="1" noProof="0" dirty="0"/>
              <a:t>erworbene (</a:t>
            </a:r>
            <a:r>
              <a:rPr lang="de-DE" sz="1600" noProof="0" dirty="0"/>
              <a:t>oder </a:t>
            </a:r>
            <a:r>
              <a:rPr lang="de-DE" sz="1600" i="1" noProof="0" dirty="0"/>
              <a:t>adaptive) Immunantwort </a:t>
            </a:r>
            <a:r>
              <a:rPr lang="de-DE" sz="1600" noProof="0" dirty="0"/>
              <a:t>einen „Lernprozess“ beinhaltet, bei dem Überwachungszellen lernen, Fremdstoffe zu erkennen und sich an sie zu erinnern</a:t>
            </a:r>
            <a:r>
              <a:rPr lang="de-DE" sz="1600" noProof="0" dirty="0">
                <a:solidFill>
                  <a:srgbClr val="0000FF"/>
                </a:solidFill>
              </a:rPr>
              <a:t>. Allerdings reicht </a:t>
            </a:r>
            <a:r>
              <a:rPr lang="de-DE" sz="1600" i="1" noProof="0" dirty="0">
                <a:solidFill>
                  <a:srgbClr val="0000FF"/>
                </a:solidFill>
              </a:rPr>
              <a:t>keiner </a:t>
            </a:r>
            <a:r>
              <a:rPr lang="de-DE" sz="1600" noProof="0" dirty="0">
                <a:solidFill>
                  <a:srgbClr val="0000FF"/>
                </a:solidFill>
              </a:rPr>
              <a:t>der beiden Reaktionstypen für sich allein aus, um eine wirksame Immunantwort hervorzurufen. Stattdessen sind beide auf </a:t>
            </a:r>
            <a:r>
              <a:rPr lang="de-DE" sz="1600" b="1" i="1" noProof="0" dirty="0">
                <a:solidFill>
                  <a:srgbClr val="0000FF"/>
                </a:solidFill>
              </a:rPr>
              <a:t>Entzündungsmediatoren</a:t>
            </a:r>
            <a:r>
              <a:rPr lang="de-DE" sz="1600" noProof="0" dirty="0">
                <a:solidFill>
                  <a:srgbClr val="0000FF"/>
                </a:solidFill>
              </a:rPr>
              <a:t> angewiesen </a:t>
            </a:r>
            <a:r>
              <a:rPr lang="de-DE" sz="1600" i="1" noProof="0" dirty="0">
                <a:solidFill>
                  <a:srgbClr val="0000FF"/>
                </a:solidFill>
              </a:rPr>
              <a:t>– </a:t>
            </a:r>
            <a:r>
              <a:rPr lang="de-DE" sz="1600" noProof="0" dirty="0">
                <a:solidFill>
                  <a:srgbClr val="0000FF"/>
                </a:solidFill>
              </a:rPr>
              <a:t>vom Wirt gebildete Substanzen, die als Kraftverstärker für angeborene und/oder adaptive Immunantworten wirken. </a:t>
            </a:r>
            <a:r>
              <a:rPr lang="de-DE" sz="1600" noProof="0" dirty="0">
                <a:solidFill>
                  <a:srgbClr val="000000"/>
                </a:solidFill>
              </a:rPr>
              <a:t>Entzündungsmediatoren können ein einzelnes Molekül oder eine komplexe enzymatische Kaskade sein.</a:t>
            </a:r>
          </a:p>
        </p:txBody>
      </p:sp>
      <p:sp>
        <p:nvSpPr>
          <p:cNvPr id="3" name="Oval 1">
            <a:extLst>
              <a:ext uri="{FF2B5EF4-FFF2-40B4-BE49-F238E27FC236}">
                <a16:creationId xmlns:a16="http://schemas.microsoft.com/office/drawing/2014/main" id="{DC24B827-D596-1AAC-B89B-F3ECB79C7B5E}"/>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450DBAC6-431F-AD31-E661-75FB1709A764}"/>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Tree>
    <p:extLst>
      <p:ext uri="{BB962C8B-B14F-4D97-AF65-F5344CB8AC3E}">
        <p14:creationId xmlns:p14="http://schemas.microsoft.com/office/powerpoint/2010/main" val="12290005"/>
      </p:ext>
    </p:extLst>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4250BA-B069-EEFF-E969-A23016136AE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94AF096-F26D-38E2-E656-B4B596A4A9D6}"/>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386</a:t>
            </a:fld>
            <a:endParaRPr lang="de-DE" noProof="0" dirty="0"/>
          </a:p>
        </p:txBody>
      </p:sp>
      <p:sp>
        <p:nvSpPr>
          <p:cNvPr id="5" name="TextBox 4">
            <a:extLst>
              <a:ext uri="{FF2B5EF4-FFF2-40B4-BE49-F238E27FC236}">
                <a16:creationId xmlns:a16="http://schemas.microsoft.com/office/drawing/2014/main" id="{31639A29-F0E0-68FB-400E-1CB35C60B6F4}"/>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5055F95B-2D61-DAE9-4C45-166AFDCBFA78}"/>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8D980259-DA0C-83A8-FF04-3E6956A5C107}"/>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7F1D0D4D-62EC-8233-49A4-E5722A73A701}"/>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AAB2FC38-8691-8A3B-260C-370D80DE56E2}"/>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2D5FCF89-2792-594F-3A42-FA3D4E038719}"/>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F2892FF8-766B-4DD8-44DE-47D33B28701C}"/>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1C0771AC-238A-6EF5-8C0A-D447472D963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BD915541-31A8-5D4D-9BF2-D2211863B53A}"/>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44BEE6EF-5492-48D0-63A9-337D7F3983F5}"/>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9AB150AC-F56D-7E30-5B52-0D89AE95D6FC}"/>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05ADE400-8E1F-6216-EC01-432621CB4520}"/>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1E58DCEA-1DF3-93D5-30ED-6C09D0BC4B87}"/>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4F7AD752-0951-17A0-1CF1-3A2B6E2B54D3}"/>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a:t>
            </a:r>
            <a:r>
              <a:rPr lang="de-DE" sz="1600" u="sng" noProof="0" dirty="0"/>
              <a:t>Entzündungsmediatoren können ein einzelnes Molekül</a:t>
            </a:r>
            <a:r>
              <a:rPr lang="de-DE" sz="1600" noProof="0" dirty="0">
                <a:solidFill>
                  <a:schemeClr val="bg1">
                    <a:lumMod val="75000"/>
                  </a:schemeClr>
                </a:solidFill>
              </a:rPr>
              <a:t> oder eine komplexe enzymatische Kaskade sein.</a:t>
            </a:r>
          </a:p>
        </p:txBody>
      </p:sp>
      <p:sp>
        <p:nvSpPr>
          <p:cNvPr id="3" name="Oval 1">
            <a:extLst>
              <a:ext uri="{FF2B5EF4-FFF2-40B4-BE49-F238E27FC236}">
                <a16:creationId xmlns:a16="http://schemas.microsoft.com/office/drawing/2014/main" id="{4B392019-310D-55E9-2809-64B362909CE8}"/>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13C25419-6946-A275-E65D-3C2595867850}"/>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1F49CCD0-AEF1-0AD3-B786-CEE6A0E10ED4}"/>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noProof="0" dirty="0">
                <a:solidFill>
                  <a:srgbClr val="0000FF"/>
                </a:solidFill>
              </a:rPr>
              <a:t>Was wäre ein Beispiel für ein einzelnes Molekül?</a:t>
            </a:r>
            <a:r>
              <a:rPr lang="de-DE" sz="1600" dirty="0">
                <a:solidFill>
                  <a:srgbClr val="0000FF"/>
                </a:solidFill>
              </a:rPr>
              <a:t> </a:t>
            </a:r>
          </a:p>
          <a:p>
            <a:r>
              <a:rPr lang="de-DE" sz="1600" dirty="0">
                <a:solidFill>
                  <a:srgbClr val="0000FF"/>
                </a:solidFill>
              </a:rPr>
              <a:t>--</a:t>
            </a:r>
            <a:r>
              <a:rPr lang="de-DE" sz="1600" b="1" i="1" dirty="0">
                <a:solidFill>
                  <a:srgbClr val="0000FF"/>
                </a:solidFill>
              </a:rPr>
              <a:t>?</a:t>
            </a:r>
          </a:p>
          <a:p>
            <a:r>
              <a:rPr lang="de-DE" sz="1600" dirty="0">
                <a:solidFill>
                  <a:srgbClr val="0000FF"/>
                </a:solidFill>
              </a:rPr>
              <a:t>--</a:t>
            </a:r>
            <a:r>
              <a:rPr lang="de-DE" sz="1600" b="1" i="1" dirty="0">
                <a:solidFill>
                  <a:srgbClr val="0000FF"/>
                </a:solidFill>
              </a:rPr>
              <a:t>?</a:t>
            </a:r>
          </a:p>
          <a:p>
            <a:r>
              <a:rPr lang="de-DE" sz="1600" dirty="0">
                <a:solidFill>
                  <a:srgbClr val="0000FF"/>
                </a:solidFill>
              </a:rPr>
              <a:t>--</a:t>
            </a:r>
            <a:r>
              <a:rPr lang="de-DE" sz="1600" b="1" i="1" dirty="0">
                <a:solidFill>
                  <a:srgbClr val="0000FF"/>
                </a:solidFill>
              </a:rPr>
              <a:t>?</a:t>
            </a:r>
          </a:p>
          <a:p>
            <a:r>
              <a:rPr lang="de-DE" sz="1600" dirty="0">
                <a:solidFill>
                  <a:srgbClr val="0000FF"/>
                </a:solidFill>
              </a:rPr>
              <a:t>(Liste ist natürlich nicht vollständig)</a:t>
            </a:r>
            <a:endParaRPr lang="de-DE" sz="1600" noProof="0" dirty="0">
              <a:solidFill>
                <a:srgbClr val="0000FF"/>
              </a:solidFill>
            </a:endParaRPr>
          </a:p>
        </p:txBody>
      </p:sp>
    </p:spTree>
    <p:extLst>
      <p:ext uri="{BB962C8B-B14F-4D97-AF65-F5344CB8AC3E}">
        <p14:creationId xmlns:p14="http://schemas.microsoft.com/office/powerpoint/2010/main" val="729392842"/>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31C3D2-85E0-AA92-2EAB-FF68D0FE9C9E}"/>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22FD4FC-7C92-463A-70EC-EEA44C890FF4}"/>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387</a:t>
            </a:fld>
            <a:endParaRPr lang="de-DE" noProof="0" dirty="0"/>
          </a:p>
        </p:txBody>
      </p:sp>
      <p:sp>
        <p:nvSpPr>
          <p:cNvPr id="5" name="TextBox 4">
            <a:extLst>
              <a:ext uri="{FF2B5EF4-FFF2-40B4-BE49-F238E27FC236}">
                <a16:creationId xmlns:a16="http://schemas.microsoft.com/office/drawing/2014/main" id="{E502F9DE-CA92-92AA-2B4F-99D77E0EBFB2}"/>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3211A517-3FDA-B304-1E50-0E2A4A308144}"/>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3C795BE8-DA11-4E47-D066-3D96448C5E57}"/>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CFDE5B14-CE76-9E3B-1740-9B3CCD5ACDC8}"/>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F8D4ACB0-4F5D-250E-156C-7A4C0364B58B}"/>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59A393EB-6803-7C40-C740-98B74D4B288B}"/>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9B057A8F-12C7-3D87-A6AA-9DFFC4405489}"/>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2E834907-FC9D-12B4-8584-05E13F86F8B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B94D9A86-F532-5B4A-4D9A-5ACA8745D89B}"/>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C1E75C0A-EE86-9724-A9B9-328F7B397715}"/>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C8348622-81A5-8C27-BAF1-6FEE366D9EAE}"/>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74293B33-15C0-5927-AB6A-D2F820B7FF59}"/>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146C6315-5B77-598F-D0E5-308290F8B559}"/>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F45FEF79-CEC4-2CAF-A0EB-5F0EF2ED9E40}"/>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a:t>
            </a:r>
            <a:r>
              <a:rPr lang="de-DE" sz="1600" b="1" u="sng" noProof="0" dirty="0"/>
              <a:t>Entzündungsmediatoren können ein einzelnes Molekül</a:t>
            </a:r>
            <a:r>
              <a:rPr lang="de-DE" sz="1600" noProof="0" dirty="0">
                <a:solidFill>
                  <a:schemeClr val="bg1">
                    <a:lumMod val="75000"/>
                  </a:schemeClr>
                </a:solidFill>
              </a:rPr>
              <a:t> oder eine komplexe enzymatische Kaskade sein.</a:t>
            </a:r>
          </a:p>
        </p:txBody>
      </p:sp>
      <p:sp>
        <p:nvSpPr>
          <p:cNvPr id="3" name="Oval 1">
            <a:extLst>
              <a:ext uri="{FF2B5EF4-FFF2-40B4-BE49-F238E27FC236}">
                <a16:creationId xmlns:a16="http://schemas.microsoft.com/office/drawing/2014/main" id="{1F8F3BB4-76AE-2160-F3B2-9197A4F296F3}"/>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F182D597-1692-C861-3F4C-D9C4673E64B0}"/>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8E2E32BE-F587-3F32-9D14-F330260A82B7}"/>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dirty="0">
                <a:solidFill>
                  <a:srgbClr val="0000FF"/>
                </a:solidFill>
              </a:rPr>
              <a:t>Was wäre ein Beispiel für ein einzelnes Molekül?</a:t>
            </a:r>
            <a:r>
              <a:rPr lang="de-DE" sz="1600" dirty="0">
                <a:solidFill>
                  <a:srgbClr val="0000FF"/>
                </a:solidFill>
              </a:rPr>
              <a:t> </a:t>
            </a:r>
          </a:p>
          <a:p>
            <a:r>
              <a:rPr lang="de-DE" sz="1600" noProof="0" dirty="0">
                <a:solidFill>
                  <a:srgbClr val="0000FF"/>
                </a:solidFill>
              </a:rPr>
              <a:t>--Histamin</a:t>
            </a:r>
          </a:p>
          <a:p>
            <a:r>
              <a:rPr lang="de-DE" sz="1600" noProof="0" dirty="0">
                <a:solidFill>
                  <a:srgbClr val="0000FF"/>
                </a:solidFill>
              </a:rPr>
              <a:t>--Zytokine</a:t>
            </a:r>
          </a:p>
          <a:p>
            <a:r>
              <a:rPr lang="de-DE" sz="1600" noProof="0" dirty="0">
                <a:solidFill>
                  <a:srgbClr val="0000FF"/>
                </a:solidFill>
              </a:rPr>
              <a:t>--Degranulationsprodukte von PMN</a:t>
            </a:r>
          </a:p>
          <a:p>
            <a:r>
              <a:rPr lang="de-DE" sz="1600" noProof="0" dirty="0">
                <a:solidFill>
                  <a:srgbClr val="0000FF"/>
                </a:solidFill>
              </a:rPr>
              <a:t>(Liste ist natürlich nicht vollständig)</a:t>
            </a:r>
          </a:p>
        </p:txBody>
      </p:sp>
    </p:spTree>
    <p:extLst>
      <p:ext uri="{BB962C8B-B14F-4D97-AF65-F5344CB8AC3E}">
        <p14:creationId xmlns:p14="http://schemas.microsoft.com/office/powerpoint/2010/main" val="982788831"/>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46B3E8-DB3A-0245-1E94-32B4D6BAC81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030C5AC-9BCB-1BF3-28AF-3EB4F3EF1CAF}"/>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388</a:t>
            </a:fld>
            <a:endParaRPr lang="de-DE" noProof="0" dirty="0"/>
          </a:p>
        </p:txBody>
      </p:sp>
      <p:sp>
        <p:nvSpPr>
          <p:cNvPr id="5" name="TextBox 4">
            <a:extLst>
              <a:ext uri="{FF2B5EF4-FFF2-40B4-BE49-F238E27FC236}">
                <a16:creationId xmlns:a16="http://schemas.microsoft.com/office/drawing/2014/main" id="{4CE4FFA4-9EF9-1EFA-5FD2-4C8DA05DA907}"/>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16C1A311-B0AA-5BF5-4980-1C1D9224B079}"/>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7423912A-DD06-48E9-8B47-32E7B93D4853}"/>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84D11003-7B7B-86F1-DE9E-974C6D126B7A}"/>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0E971C3B-F3A1-1001-6E6A-0FAB400B40B3}"/>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46A80527-CE28-B254-7B32-FC793BA1AF21}"/>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02816D35-84C7-156D-406B-1D8C4ACD60EA}"/>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46D1B87B-1A30-1685-E266-B79C5A3A32C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53D38590-6AC2-AE00-173C-6C9CFDE05A01}"/>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03CF25B1-EB29-10B1-5C7C-4C745B1805C2}"/>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1E9439D2-F84F-CB13-A294-81A40E115BAA}"/>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D8DB804E-5CEB-3595-08B1-E0FD72901BA1}"/>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B816DE0A-2EF1-B516-071B-9E0FC0F0BB8C}"/>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6FA09B2B-F7A1-AA27-7720-DDEB65A47D37}"/>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Entzündungsmediatoren können ein einzelnes Molekül oder eine </a:t>
            </a:r>
            <a:r>
              <a:rPr lang="de-DE" sz="1600" b="1" u="sng" noProof="0" dirty="0"/>
              <a:t>komplexe enzymatische Kaskade </a:t>
            </a:r>
            <a:r>
              <a:rPr lang="de-DE" sz="1600" noProof="0" dirty="0">
                <a:solidFill>
                  <a:schemeClr val="bg1">
                    <a:lumMod val="75000"/>
                  </a:schemeClr>
                </a:solidFill>
              </a:rPr>
              <a:t>sein.</a:t>
            </a:r>
          </a:p>
        </p:txBody>
      </p:sp>
      <p:sp>
        <p:nvSpPr>
          <p:cNvPr id="3" name="Oval 1">
            <a:extLst>
              <a:ext uri="{FF2B5EF4-FFF2-40B4-BE49-F238E27FC236}">
                <a16:creationId xmlns:a16="http://schemas.microsoft.com/office/drawing/2014/main" id="{2AB00939-6D96-9F49-536E-D78BF8CECCA7}"/>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3567570C-E074-DDFE-C302-13439E033DDD}"/>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2888E077-A43E-B49F-B364-405EF42B83FC}"/>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dirty="0">
                <a:solidFill>
                  <a:schemeClr val="bg1">
                    <a:lumMod val="65000"/>
                  </a:schemeClr>
                </a:solidFill>
              </a:rPr>
              <a:t>Was wäre ein Beispiel für ein einzelnes Molekül?</a:t>
            </a:r>
            <a:r>
              <a:rPr lang="de-DE" sz="1600" dirty="0">
                <a:solidFill>
                  <a:schemeClr val="bg1">
                    <a:lumMod val="65000"/>
                  </a:schemeClr>
                </a:solidFill>
              </a:rPr>
              <a:t> </a:t>
            </a:r>
          </a:p>
          <a:p>
            <a:r>
              <a:rPr lang="de-DE" sz="1600" noProof="0" dirty="0">
                <a:solidFill>
                  <a:schemeClr val="bg1">
                    <a:lumMod val="65000"/>
                  </a:schemeClr>
                </a:solidFill>
              </a:rPr>
              <a:t>--Histamin</a:t>
            </a:r>
          </a:p>
          <a:p>
            <a:r>
              <a:rPr lang="de-DE" sz="1600" noProof="0" dirty="0">
                <a:solidFill>
                  <a:schemeClr val="bg1">
                    <a:lumMod val="65000"/>
                  </a:schemeClr>
                </a:solidFill>
              </a:rPr>
              <a:t>--Zytokine</a:t>
            </a:r>
          </a:p>
          <a:p>
            <a:r>
              <a:rPr lang="de-DE" sz="1600" noProof="0" dirty="0">
                <a:solidFill>
                  <a:schemeClr val="bg1">
                    <a:lumMod val="65000"/>
                  </a:schemeClr>
                </a:solidFill>
              </a:rPr>
              <a:t>--Degranulationsprodukte von PMN</a:t>
            </a:r>
          </a:p>
          <a:p>
            <a:r>
              <a:rPr lang="de-DE" sz="1600" noProof="0" dirty="0">
                <a:solidFill>
                  <a:schemeClr val="bg1">
                    <a:lumMod val="65000"/>
                  </a:schemeClr>
                </a:solidFill>
              </a:rPr>
              <a:t>(Liste ist natürlich nicht vollständig)</a:t>
            </a:r>
          </a:p>
        </p:txBody>
      </p:sp>
      <p:sp>
        <p:nvSpPr>
          <p:cNvPr id="20" name="TextBox 21">
            <a:extLst>
              <a:ext uri="{FF2B5EF4-FFF2-40B4-BE49-F238E27FC236}">
                <a16:creationId xmlns:a16="http://schemas.microsoft.com/office/drawing/2014/main" id="{E003E8AC-3785-8634-24D4-AB9FC61109EB}"/>
              </a:ext>
            </a:extLst>
          </p:cNvPr>
          <p:cNvSpPr txBox="1"/>
          <p:nvPr/>
        </p:nvSpPr>
        <p:spPr>
          <a:xfrm>
            <a:off x="432869" y="2250267"/>
            <a:ext cx="8278260" cy="2210862"/>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Was ist das klassische Beispiel für einen komplexen Entzündungsmediator mit einer enzymatischen Kaskade (und der Grund für diesen langen Umweg auf unserer ARMD-Reise)?</a:t>
            </a:r>
            <a:endParaRPr lang="de-DE" sz="1400" i="1" noProof="0" dirty="0">
              <a:solidFill>
                <a:schemeClr val="accent1">
                  <a:lumMod val="40000"/>
                  <a:lumOff val="60000"/>
                </a:schemeClr>
              </a:solidFill>
            </a:endParaRPr>
          </a:p>
          <a:p>
            <a:r>
              <a:rPr lang="de-DE" sz="1400" b="1" noProof="0" dirty="0">
                <a:solidFill>
                  <a:schemeClr val="accent1">
                    <a:lumMod val="40000"/>
                    <a:lumOff val="60000"/>
                  </a:schemeClr>
                </a:solidFill>
              </a:rPr>
              <a:t>Die Komplementkaskade</a:t>
            </a:r>
            <a:r>
              <a:rPr lang="de-DE" sz="1400" noProof="0" dirty="0">
                <a:solidFill>
                  <a:schemeClr val="accent1">
                    <a:lumMod val="40000"/>
                    <a:lumOff val="60000"/>
                  </a:schemeClr>
                </a:solidFill>
              </a:rPr>
              <a:t>. </a:t>
            </a:r>
            <a:r>
              <a:rPr lang="de-DE" sz="1400" b="0" i="0" noProof="0" dirty="0">
                <a:solidFill>
                  <a:schemeClr val="accent1">
                    <a:lumMod val="40000"/>
                    <a:lumOff val="60000"/>
                  </a:schemeClr>
                </a:solidFill>
                <a:effectLst/>
                <a:latin typeface="+mn-lt"/>
              </a:rPr>
              <a:t>Die Aktivierung der Komplementkaskade führt zu Zellschäden, die für die Pathogenese sowohl der trockenen als auch der feuchten Form der AMD von zentraler Bedeutung sind.</a:t>
            </a:r>
            <a:endParaRPr lang="de-DE" sz="1600" noProof="0" dirty="0">
              <a:solidFill>
                <a:schemeClr val="accent1">
                  <a:lumMod val="40000"/>
                  <a:lumOff val="60000"/>
                </a:schemeClr>
              </a:solidFill>
            </a:endParaRPr>
          </a:p>
          <a:p>
            <a:endParaRPr lang="de-DE" sz="1600" noProof="0" dirty="0">
              <a:solidFill>
                <a:schemeClr val="accent1">
                  <a:lumMod val="40000"/>
                  <a:lumOff val="60000"/>
                </a:schemeClr>
              </a:solidFill>
            </a:endParaRPr>
          </a:p>
          <a:p>
            <a:r>
              <a:rPr lang="de-DE" sz="1400" i="1" noProof="0" dirty="0">
                <a:solidFill>
                  <a:schemeClr val="accent1">
                    <a:lumMod val="40000"/>
                    <a:lumOff val="60000"/>
                  </a:schemeClr>
                </a:solidFill>
              </a:rPr>
              <a:t>Die Komplementkaskade ist in der Tat komplex und umfasst mehr als 30 Komponenten, die sich auf drei verschiedene Signalwege verteilen. Von all diesen ist jedoch ein bestimmter Faktor für die Pathogenese der AMD besonders wichtig. Wenn Sie also aus diesem Kasten nichts anderes im Gedächtnis behalten, </a:t>
            </a:r>
            <a:r>
              <a:rPr lang="de-DE" sz="1400" b="1" noProof="0" dirty="0">
                <a:solidFill>
                  <a:schemeClr val="accent1">
                    <a:lumMod val="40000"/>
                    <a:lumOff val="60000"/>
                  </a:schemeClr>
                </a:solidFill>
              </a:rPr>
              <a:t>merken Sie sich bitte diesen Faktor</a:t>
            </a:r>
            <a:r>
              <a:rPr lang="de-DE" sz="1400" i="1" noProof="0" dirty="0">
                <a:solidFill>
                  <a:schemeClr val="accent1">
                    <a:lumMod val="40000"/>
                    <a:lumOff val="60000"/>
                  </a:schemeClr>
                </a:solidFill>
              </a:rPr>
              <a:t>. Welcher ist das?</a:t>
            </a:r>
          </a:p>
          <a:p>
            <a:r>
              <a:rPr lang="de-DE" sz="1400" b="1" i="0" noProof="0" dirty="0">
                <a:solidFill>
                  <a:schemeClr val="accent1">
                    <a:lumMod val="40000"/>
                    <a:lumOff val="60000"/>
                  </a:schemeClr>
                </a:solidFill>
                <a:effectLst/>
                <a:latin typeface="+mn-lt"/>
              </a:rPr>
              <a:t>Komplementfaktor H (CFH) </a:t>
            </a:r>
            <a:endParaRPr lang="de-DE" sz="1600" b="1" noProof="0" dirty="0">
              <a:solidFill>
                <a:schemeClr val="accent1">
                  <a:lumMod val="40000"/>
                  <a:lumOff val="60000"/>
                </a:schemeClr>
              </a:solidFill>
            </a:endParaRPr>
          </a:p>
        </p:txBody>
      </p:sp>
    </p:spTree>
    <p:extLst>
      <p:ext uri="{BB962C8B-B14F-4D97-AF65-F5344CB8AC3E}">
        <p14:creationId xmlns:p14="http://schemas.microsoft.com/office/powerpoint/2010/main" val="1637645896"/>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0C20CB-60ED-C155-272C-6768344D3E7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A86C998-3FBB-77D7-255D-2DB4E2D04FFB}"/>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389</a:t>
            </a:fld>
            <a:endParaRPr lang="de-DE" noProof="0" dirty="0"/>
          </a:p>
        </p:txBody>
      </p:sp>
      <p:sp>
        <p:nvSpPr>
          <p:cNvPr id="5" name="TextBox 4">
            <a:extLst>
              <a:ext uri="{FF2B5EF4-FFF2-40B4-BE49-F238E27FC236}">
                <a16:creationId xmlns:a16="http://schemas.microsoft.com/office/drawing/2014/main" id="{EF09DD48-BD74-7DF5-E1E3-4A8CAA824334}"/>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DE1FE5BE-BB4B-36D7-C795-3DA8A2291579}"/>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D22BC17D-E87A-0EBC-0B69-FAB7C111EBEA}"/>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DFDB066E-44DF-E299-459A-FE1594AE4EA8}"/>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5EB967A2-8902-319F-62A1-5754826B2596}"/>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973064F1-74D9-323E-4D28-36DDA0B09FED}"/>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C22D09D1-59EF-DB29-3313-54563C460376}"/>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CC16EA10-596C-D7E3-1538-83C55E88812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D27D658D-ABBC-811F-DA5E-3D412E8F23E0}"/>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9F86C535-C94C-DC24-6F9F-13CD91C52029}"/>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0E964648-5EBD-3514-855A-0969E936D0A4}"/>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FE239112-860A-DC17-F6F0-79799BCAC16F}"/>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4D331A80-9CD4-F5A9-8AAE-3E711128B715}"/>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24AD0051-ECD7-3314-9B22-893243F7A841}"/>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Entzündungsmediatoren können ein einzelnes Molekül oder eine </a:t>
            </a:r>
            <a:r>
              <a:rPr lang="de-DE" sz="1600" b="1" u="sng" noProof="0" dirty="0"/>
              <a:t>komplexe enzymatische Kaskade </a:t>
            </a:r>
            <a:r>
              <a:rPr lang="de-DE" sz="1600" noProof="0" dirty="0">
                <a:solidFill>
                  <a:schemeClr val="bg1">
                    <a:lumMod val="75000"/>
                  </a:schemeClr>
                </a:solidFill>
              </a:rPr>
              <a:t>sein.</a:t>
            </a:r>
          </a:p>
        </p:txBody>
      </p:sp>
      <p:sp>
        <p:nvSpPr>
          <p:cNvPr id="3" name="Oval 1">
            <a:extLst>
              <a:ext uri="{FF2B5EF4-FFF2-40B4-BE49-F238E27FC236}">
                <a16:creationId xmlns:a16="http://schemas.microsoft.com/office/drawing/2014/main" id="{E661FD40-3726-7572-55C6-0185165ABD8E}"/>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D696A9A9-E09E-BAAF-BCDC-07B6804016DE}"/>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CC276CA1-A5CC-2131-A370-3E2D3CF6F3BF}"/>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dirty="0">
                <a:solidFill>
                  <a:schemeClr val="bg1">
                    <a:lumMod val="65000"/>
                  </a:schemeClr>
                </a:solidFill>
              </a:rPr>
              <a:t>Was wäre ein Beispiel für ein einzelnes Molekül?</a:t>
            </a:r>
            <a:r>
              <a:rPr lang="de-DE" sz="1600" dirty="0">
                <a:solidFill>
                  <a:schemeClr val="bg1">
                    <a:lumMod val="65000"/>
                  </a:schemeClr>
                </a:solidFill>
              </a:rPr>
              <a:t> </a:t>
            </a:r>
          </a:p>
          <a:p>
            <a:r>
              <a:rPr lang="de-DE" sz="1600" noProof="0" dirty="0">
                <a:solidFill>
                  <a:schemeClr val="bg1">
                    <a:lumMod val="65000"/>
                  </a:schemeClr>
                </a:solidFill>
              </a:rPr>
              <a:t>--Histamin</a:t>
            </a:r>
          </a:p>
          <a:p>
            <a:r>
              <a:rPr lang="de-DE" sz="1600" noProof="0" dirty="0">
                <a:solidFill>
                  <a:schemeClr val="bg1">
                    <a:lumMod val="65000"/>
                  </a:schemeClr>
                </a:solidFill>
              </a:rPr>
              <a:t>--Zytokine</a:t>
            </a:r>
          </a:p>
          <a:p>
            <a:r>
              <a:rPr lang="de-DE" sz="1600" noProof="0" dirty="0">
                <a:solidFill>
                  <a:schemeClr val="bg1">
                    <a:lumMod val="65000"/>
                  </a:schemeClr>
                </a:solidFill>
              </a:rPr>
              <a:t>--Degranulationsprodukte von PMN</a:t>
            </a:r>
          </a:p>
          <a:p>
            <a:r>
              <a:rPr lang="de-DE" sz="1600" noProof="0" dirty="0">
                <a:solidFill>
                  <a:schemeClr val="bg1">
                    <a:lumMod val="65000"/>
                  </a:schemeClr>
                </a:solidFill>
              </a:rPr>
              <a:t>(Liste ist natürlich nicht vollständig)</a:t>
            </a:r>
          </a:p>
        </p:txBody>
      </p:sp>
      <p:sp>
        <p:nvSpPr>
          <p:cNvPr id="20" name="TextBox 21">
            <a:extLst>
              <a:ext uri="{FF2B5EF4-FFF2-40B4-BE49-F238E27FC236}">
                <a16:creationId xmlns:a16="http://schemas.microsoft.com/office/drawing/2014/main" id="{FF026D21-A1EA-2679-08B4-8DF2B7D3CC17}"/>
              </a:ext>
            </a:extLst>
          </p:cNvPr>
          <p:cNvSpPr txBox="1"/>
          <p:nvPr/>
        </p:nvSpPr>
        <p:spPr>
          <a:xfrm>
            <a:off x="432869" y="2250267"/>
            <a:ext cx="8278260" cy="2210862"/>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Was ist das klassische Beispiel für einen komplexen Entzündungsmediator mit einer enzymatischen Kaskade (und der Grund für diesen langen Umweg auf unserer ARMD-Reise)?</a:t>
            </a:r>
            <a:endParaRPr lang="de-DE" sz="1400" i="1" noProof="0" dirty="0">
              <a:solidFill>
                <a:schemeClr val="accent1">
                  <a:lumMod val="40000"/>
                  <a:lumOff val="60000"/>
                </a:schemeClr>
              </a:solidFill>
            </a:endParaRPr>
          </a:p>
          <a:p>
            <a:r>
              <a:rPr lang="de-DE" sz="1400" b="1" noProof="0" dirty="0">
                <a:solidFill>
                  <a:srgbClr val="0000FF"/>
                </a:solidFill>
              </a:rPr>
              <a:t>Die Komplementkaskade</a:t>
            </a:r>
            <a:r>
              <a:rPr lang="de-DE" sz="1400" noProof="0" dirty="0">
                <a:solidFill>
                  <a:schemeClr val="accent1">
                    <a:lumMod val="40000"/>
                    <a:lumOff val="60000"/>
                  </a:schemeClr>
                </a:solidFill>
              </a:rPr>
              <a:t>. </a:t>
            </a:r>
            <a:r>
              <a:rPr lang="de-DE" sz="1400" b="0" i="0" noProof="0" dirty="0">
                <a:solidFill>
                  <a:schemeClr val="accent1">
                    <a:lumMod val="40000"/>
                    <a:lumOff val="60000"/>
                  </a:schemeClr>
                </a:solidFill>
                <a:effectLst/>
                <a:latin typeface="+mn-lt"/>
              </a:rPr>
              <a:t>Die Aktivierung der Komplementkaskade führt zu Zellschäden, die für die Pathogenese sowohl der trockenen als auch der feuchten Form der AMD von zentraler Bedeutung sind.</a:t>
            </a:r>
            <a:endParaRPr lang="de-DE" sz="1600" noProof="0" dirty="0">
              <a:solidFill>
                <a:schemeClr val="accent1">
                  <a:lumMod val="40000"/>
                  <a:lumOff val="60000"/>
                </a:schemeClr>
              </a:solidFill>
            </a:endParaRPr>
          </a:p>
          <a:p>
            <a:endParaRPr lang="de-DE" sz="1600" noProof="0" dirty="0">
              <a:solidFill>
                <a:schemeClr val="accent1">
                  <a:lumMod val="40000"/>
                  <a:lumOff val="60000"/>
                </a:schemeClr>
              </a:solidFill>
            </a:endParaRPr>
          </a:p>
          <a:p>
            <a:r>
              <a:rPr lang="de-DE" sz="1400" i="1" noProof="0" dirty="0">
                <a:solidFill>
                  <a:schemeClr val="accent1">
                    <a:lumMod val="40000"/>
                    <a:lumOff val="60000"/>
                  </a:schemeClr>
                </a:solidFill>
              </a:rPr>
              <a:t>Die Komplementkaskade ist in der Tat komplex und umfasst mehr als 30 Komponenten, die sich auf drei verschiedene Signalwege verteilen. Von all diesen ist jedoch ein bestimmter Faktor für die Pathogenese der AMD besonders wichtig. Wenn Sie also aus diesem Kasten nichts anderes im Gedächtnis behalten, </a:t>
            </a:r>
            <a:r>
              <a:rPr lang="de-DE" sz="1400" b="1" noProof="0" dirty="0">
                <a:solidFill>
                  <a:schemeClr val="accent1">
                    <a:lumMod val="40000"/>
                    <a:lumOff val="60000"/>
                  </a:schemeClr>
                </a:solidFill>
              </a:rPr>
              <a:t>merken Sie sich bitte diesen Faktor</a:t>
            </a:r>
            <a:r>
              <a:rPr lang="de-DE" sz="1400" i="1" noProof="0" dirty="0">
                <a:solidFill>
                  <a:schemeClr val="accent1">
                    <a:lumMod val="40000"/>
                    <a:lumOff val="60000"/>
                  </a:schemeClr>
                </a:solidFill>
              </a:rPr>
              <a:t>. Welcher ist das?</a:t>
            </a:r>
          </a:p>
          <a:p>
            <a:r>
              <a:rPr lang="de-DE" sz="1400" b="1" i="0" noProof="0" dirty="0">
                <a:solidFill>
                  <a:schemeClr val="accent1">
                    <a:lumMod val="40000"/>
                    <a:lumOff val="60000"/>
                  </a:schemeClr>
                </a:solidFill>
                <a:effectLst/>
                <a:latin typeface="+mn-lt"/>
              </a:rPr>
              <a:t>Komplementfaktor H (CFH) </a:t>
            </a:r>
            <a:endParaRPr lang="de-DE" sz="1600" b="1" noProof="0" dirty="0">
              <a:solidFill>
                <a:schemeClr val="accent1">
                  <a:lumMod val="40000"/>
                  <a:lumOff val="60000"/>
                </a:schemeClr>
              </a:solidFill>
            </a:endParaRPr>
          </a:p>
        </p:txBody>
      </p:sp>
    </p:spTree>
    <p:extLst>
      <p:ext uri="{BB962C8B-B14F-4D97-AF65-F5344CB8AC3E}">
        <p14:creationId xmlns:p14="http://schemas.microsoft.com/office/powerpoint/2010/main" val="175646960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AA94B7-0446-D27F-FC52-45CF8A4B590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2D70535-30AE-32FD-1C76-4E4A93E436B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39</a:t>
            </a:fld>
            <a:endParaRPr lang="de-DE" noProof="0" dirty="0"/>
          </a:p>
        </p:txBody>
      </p:sp>
      <p:sp>
        <p:nvSpPr>
          <p:cNvPr id="2" name="TextBox 1">
            <a:extLst>
              <a:ext uri="{FF2B5EF4-FFF2-40B4-BE49-F238E27FC236}">
                <a16:creationId xmlns:a16="http://schemas.microsoft.com/office/drawing/2014/main" id="{4BFB598D-B4A2-1309-6358-36AA0215AFA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E42A6D28-A0FA-9218-D695-75D6836F86E1}"/>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88E4309C-E704-F81E-CBEF-A04C343A755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8517E85A-B4ED-53FA-D70C-CCF117EB777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9198F1E9-93D2-EF57-D46D-6E227EC4590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1B64FC8B-A39A-471C-C7B4-DFF5712AFE59}"/>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E66B4A47-24F2-9478-0DD1-6857349AAA99}"/>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90DF5E57-81E9-75E8-3D7F-E6DBE60339A6}"/>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6ED261DE-FC93-CD94-8C12-5410A56FC853}"/>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90E56ACB-9558-A712-7F59-0CEE0946AE8B}"/>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C747CEFF-6924-195B-0D26-6078DD5A1985}"/>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D47BD972-6131-3B7C-336C-577820B1EBE8}"/>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F4586971-7818-906C-BB88-CFBE1754180E}"/>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solidFill>
                  <a:srgbClr val="B2B2B2"/>
                </a:solidFill>
                <a:effectLst/>
                <a:latin typeface="Arial" panose="020B0604020202020204" pitchFamily="34" charset="0"/>
              </a:rPr>
              <a:t>Drusen werden nach ihrer </a:t>
            </a:r>
            <a:r>
              <a:rPr lang="de-DE" sz="1600" b="1" i="1" noProof="0" dirty="0">
                <a:solidFill>
                  <a:srgbClr val="B2B2B2"/>
                </a:solidFill>
                <a:effectLst/>
                <a:latin typeface="Arial" panose="020B0604020202020204" pitchFamily="34" charset="0"/>
              </a:rPr>
              <a:t>Größe</a:t>
            </a:r>
            <a:r>
              <a:rPr lang="de-DE" sz="1600" b="0" i="1" noProof="0" dirty="0">
                <a:solidFill>
                  <a:srgbClr val="B2B2B2"/>
                </a:solidFill>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sp>
        <p:nvSpPr>
          <p:cNvPr id="5" name="TextBox 7">
            <a:extLst>
              <a:ext uri="{FF2B5EF4-FFF2-40B4-BE49-F238E27FC236}">
                <a16:creationId xmlns:a16="http://schemas.microsoft.com/office/drawing/2014/main" id="{C7C3FBF3-6999-1021-3F34-0F649165E88D}"/>
              </a:ext>
            </a:extLst>
          </p:cNvPr>
          <p:cNvSpPr txBox="1"/>
          <p:nvPr/>
        </p:nvSpPr>
        <p:spPr>
          <a:xfrm>
            <a:off x="2277303" y="4148821"/>
            <a:ext cx="6477001" cy="1010533"/>
          </a:xfrm>
          <a:prstGeom prst="rect">
            <a:avLst/>
          </a:prstGeom>
          <a:solidFill>
            <a:srgbClr val="FFCCFF"/>
          </a:solidFill>
        </p:spPr>
        <p:txBody>
          <a:bodyPr wrap="square" lIns="25400" tIns="12700" rIns="25400" bIns="12700" rtlCol="0">
            <a:spAutoFit/>
          </a:bodyPr>
          <a:lstStyle/>
          <a:p>
            <a:r>
              <a:rPr lang="de-DE" sz="1600" i="1" dirty="0">
                <a:solidFill>
                  <a:srgbClr val="0000FF"/>
                </a:solidFill>
              </a:rPr>
              <a:t>Wie soll man bitte die Größe einer Druse in Mikrometern bestimmen?!!</a:t>
            </a:r>
          </a:p>
          <a:p>
            <a:r>
              <a:rPr lang="de-DE" sz="1600" noProof="0" dirty="0">
                <a:solidFill>
                  <a:srgbClr val="FFCCFF"/>
                </a:solidFill>
              </a:rPr>
              <a:t>Indem man sie mit der Größe einer Netzhautvene vergleicht, die die Grenze des Sehnervenkopfes überquert (ihr Durchmesser beträgt dort etwa 124 mm und dient somit als praktischer Bezugspunkt)</a:t>
            </a:r>
          </a:p>
        </p:txBody>
      </p:sp>
      <p:sp>
        <p:nvSpPr>
          <p:cNvPr id="6" name="Frame 19">
            <a:extLst>
              <a:ext uri="{FF2B5EF4-FFF2-40B4-BE49-F238E27FC236}">
                <a16:creationId xmlns:a16="http://schemas.microsoft.com/office/drawing/2014/main" id="{E3453730-CBB5-F42C-9B95-71F4B26FE00E}"/>
              </a:ext>
            </a:extLst>
          </p:cNvPr>
          <p:cNvSpPr/>
          <p:nvPr/>
        </p:nvSpPr>
        <p:spPr>
          <a:xfrm>
            <a:off x="99598" y="4302236"/>
            <a:ext cx="2124903" cy="877645"/>
          </a:xfrm>
          <a:prstGeom prst="frame">
            <a:avLst>
              <a:gd name="adj1" fmla="val 11916"/>
            </a:avLst>
          </a:prstGeom>
          <a:solidFill>
            <a:srgbClr val="FFFF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2400" noProof="0" dirty="0">
              <a:solidFill>
                <a:schemeClr val="tx1"/>
              </a:solidFill>
            </a:endParaRPr>
          </a:p>
        </p:txBody>
      </p:sp>
      <p:grpSp>
        <p:nvGrpSpPr>
          <p:cNvPr id="7" name="Gruppieren 6">
            <a:extLst>
              <a:ext uri="{FF2B5EF4-FFF2-40B4-BE49-F238E27FC236}">
                <a16:creationId xmlns:a16="http://schemas.microsoft.com/office/drawing/2014/main" id="{47364CF1-48A9-4F92-68F7-83F95973198C}"/>
              </a:ext>
            </a:extLst>
          </p:cNvPr>
          <p:cNvGrpSpPr/>
          <p:nvPr/>
        </p:nvGrpSpPr>
        <p:grpSpPr>
          <a:xfrm>
            <a:off x="6956040" y="2062038"/>
            <a:ext cx="1121162" cy="533400"/>
            <a:chOff x="6956040" y="2062038"/>
            <a:chExt cx="1121162" cy="533400"/>
          </a:xfrm>
        </p:grpSpPr>
        <p:sp>
          <p:nvSpPr>
            <p:cNvPr id="8" name="Oval 2">
              <a:extLst>
                <a:ext uri="{FF2B5EF4-FFF2-40B4-BE49-F238E27FC236}">
                  <a16:creationId xmlns:a16="http://schemas.microsoft.com/office/drawing/2014/main" id="{BA9502B5-252D-61C2-209D-0C88BD6FE3DB}"/>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9" name="Textfeld 8">
              <a:extLst>
                <a:ext uri="{FF2B5EF4-FFF2-40B4-BE49-F238E27FC236}">
                  <a16:creationId xmlns:a16="http://schemas.microsoft.com/office/drawing/2014/main" id="{475B37E1-A190-8E6D-4A46-352604A4379B}"/>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463683356"/>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93BB67-65B9-E662-FDCC-E178AA439C8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0FCC729-6D6E-2165-7E1A-6F974E6B94C2}"/>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390</a:t>
            </a:fld>
            <a:endParaRPr lang="de-DE" noProof="0" dirty="0"/>
          </a:p>
        </p:txBody>
      </p:sp>
      <p:sp>
        <p:nvSpPr>
          <p:cNvPr id="5" name="TextBox 4">
            <a:extLst>
              <a:ext uri="{FF2B5EF4-FFF2-40B4-BE49-F238E27FC236}">
                <a16:creationId xmlns:a16="http://schemas.microsoft.com/office/drawing/2014/main" id="{556C6A01-D1D7-7478-6835-F042C189B3B3}"/>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ADC48EB1-232C-6C60-2AD7-6A50CA7023A6}"/>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F672A0C0-B42F-4DB6-4721-FA8B2746E1A2}"/>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5DECDB3E-5CEF-AD28-E59C-AEE34476EB33}"/>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246C765B-6E9E-B02A-87A0-0392B1217BA3}"/>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2EF741A3-7083-DBB1-9A3A-4AE08F67716E}"/>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4E937543-6759-57E5-A249-045724697D24}"/>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D932D9A3-6E2C-22D5-A882-3E96380C878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58729ECA-04B9-12C8-0AE5-3277C1194A24}"/>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FD074D69-09F8-4ED6-342F-A60D1AEAAA3B}"/>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C0BC8224-8509-0C26-7AA5-7C19C3246560}"/>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5252B0FA-1DE3-E9F1-F31E-B2F58367077F}"/>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9A843D51-61BB-C659-3B99-1CEF149DA232}"/>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F13550F1-A1B9-5C89-F72B-293FCC5301BC}"/>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Entzündungsmediatoren können ein einzelnes Molekül oder eine </a:t>
            </a:r>
            <a:r>
              <a:rPr lang="de-DE" sz="1600" b="1" u="sng" noProof="0" dirty="0"/>
              <a:t>komplexe enzymatische Kaskade </a:t>
            </a:r>
            <a:r>
              <a:rPr lang="de-DE" sz="1600" noProof="0" dirty="0">
                <a:solidFill>
                  <a:schemeClr val="bg1">
                    <a:lumMod val="75000"/>
                  </a:schemeClr>
                </a:solidFill>
              </a:rPr>
              <a:t>sein.</a:t>
            </a:r>
          </a:p>
        </p:txBody>
      </p:sp>
      <p:sp>
        <p:nvSpPr>
          <p:cNvPr id="3" name="Oval 1">
            <a:extLst>
              <a:ext uri="{FF2B5EF4-FFF2-40B4-BE49-F238E27FC236}">
                <a16:creationId xmlns:a16="http://schemas.microsoft.com/office/drawing/2014/main" id="{3839142F-5F28-06FD-B1B0-2BCC1267E951}"/>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D8670818-BC25-0745-9DDF-3830330392BB}"/>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D1991DB8-3B04-B53D-2EC3-7234889DAEA8}"/>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dirty="0">
                <a:solidFill>
                  <a:schemeClr val="bg1">
                    <a:lumMod val="65000"/>
                  </a:schemeClr>
                </a:solidFill>
              </a:rPr>
              <a:t>Was wäre ein Beispiel für ein einzelnes Molekül?</a:t>
            </a:r>
            <a:r>
              <a:rPr lang="de-DE" sz="1600" dirty="0">
                <a:solidFill>
                  <a:schemeClr val="bg1">
                    <a:lumMod val="65000"/>
                  </a:schemeClr>
                </a:solidFill>
              </a:rPr>
              <a:t> </a:t>
            </a:r>
          </a:p>
          <a:p>
            <a:r>
              <a:rPr lang="de-DE" sz="1600" noProof="0" dirty="0">
                <a:solidFill>
                  <a:schemeClr val="bg1">
                    <a:lumMod val="65000"/>
                  </a:schemeClr>
                </a:solidFill>
              </a:rPr>
              <a:t>--Histamin</a:t>
            </a:r>
          </a:p>
          <a:p>
            <a:r>
              <a:rPr lang="de-DE" sz="1600" noProof="0" dirty="0">
                <a:solidFill>
                  <a:schemeClr val="bg1">
                    <a:lumMod val="65000"/>
                  </a:schemeClr>
                </a:solidFill>
              </a:rPr>
              <a:t>--Zytokine</a:t>
            </a:r>
          </a:p>
          <a:p>
            <a:r>
              <a:rPr lang="de-DE" sz="1600" noProof="0" dirty="0">
                <a:solidFill>
                  <a:schemeClr val="bg1">
                    <a:lumMod val="65000"/>
                  </a:schemeClr>
                </a:solidFill>
              </a:rPr>
              <a:t>--Degranulationsprodukte von PMN</a:t>
            </a:r>
          </a:p>
          <a:p>
            <a:r>
              <a:rPr lang="de-DE" sz="1600" noProof="0" dirty="0">
                <a:solidFill>
                  <a:schemeClr val="bg1">
                    <a:lumMod val="65000"/>
                  </a:schemeClr>
                </a:solidFill>
              </a:rPr>
              <a:t>(Liste ist natürlich nicht vollständig)</a:t>
            </a:r>
          </a:p>
        </p:txBody>
      </p:sp>
      <p:sp>
        <p:nvSpPr>
          <p:cNvPr id="20" name="TextBox 21">
            <a:extLst>
              <a:ext uri="{FF2B5EF4-FFF2-40B4-BE49-F238E27FC236}">
                <a16:creationId xmlns:a16="http://schemas.microsoft.com/office/drawing/2014/main" id="{7B881F01-F654-F330-734A-C053EC24D13E}"/>
              </a:ext>
            </a:extLst>
          </p:cNvPr>
          <p:cNvSpPr txBox="1"/>
          <p:nvPr/>
        </p:nvSpPr>
        <p:spPr>
          <a:xfrm>
            <a:off x="432869" y="2250267"/>
            <a:ext cx="8278260" cy="2210862"/>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Was ist das klassische Beispiel für einen komplexen Entzündungsmediator mit einer enzymatischen Kaskade (und der Grund für diesen langen Umweg auf unserer ARMD-Reise)?</a:t>
            </a:r>
          </a:p>
          <a:p>
            <a:r>
              <a:rPr lang="de-DE" sz="1400" b="1" noProof="0" dirty="0">
                <a:solidFill>
                  <a:srgbClr val="0000FF"/>
                </a:solidFill>
              </a:rPr>
              <a:t>Die Komplementkaskade</a:t>
            </a:r>
            <a:r>
              <a:rPr lang="de-DE" sz="1400" noProof="0" dirty="0">
                <a:solidFill>
                  <a:srgbClr val="0000FF"/>
                </a:solidFill>
              </a:rPr>
              <a:t>. </a:t>
            </a:r>
            <a:r>
              <a:rPr lang="de-DE" sz="1400" b="0" i="0" noProof="0" dirty="0">
                <a:effectLst/>
                <a:latin typeface="+mn-lt"/>
              </a:rPr>
              <a:t>Die Aktivierung der Komplementkaskade führt zu Zellschäden, die für die Pathogenese sowohl der trockenen als auch der feuchten Form der AMD von zentraler Bedeutung sind.</a:t>
            </a:r>
            <a:endParaRPr lang="de-DE" sz="1600" noProof="0" dirty="0">
              <a:solidFill>
                <a:srgbClr val="0000FF"/>
              </a:solidFill>
            </a:endParaRPr>
          </a:p>
          <a:p>
            <a:endParaRPr lang="de-DE" sz="1600" noProof="0" dirty="0">
              <a:solidFill>
                <a:srgbClr val="FFFF00"/>
              </a:solidFill>
            </a:endParaRPr>
          </a:p>
          <a:p>
            <a:r>
              <a:rPr lang="de-DE" sz="1400" i="1" noProof="0" dirty="0">
                <a:solidFill>
                  <a:srgbClr val="FFFF00"/>
                </a:solidFill>
              </a:rPr>
              <a:t>Die Komplementkaskade ist in der Tat komplex und umfasst mehr als 30 Komponenten, die sich auf drei verschiedene Signalwege verteilen. Von all diesen ist jedoch ein bestimmter Faktor für die Pathogenese der AMD besonders wichtig. Wenn Sie also aus diesem Kasten nichts anderes im Gedächtnis behalten, </a:t>
            </a:r>
            <a:r>
              <a:rPr lang="de-DE" sz="1400" b="1" noProof="0" dirty="0">
                <a:solidFill>
                  <a:srgbClr val="FFFF00"/>
                </a:solidFill>
              </a:rPr>
              <a:t>merken Sie sich bitte diesen Faktor</a:t>
            </a:r>
            <a:r>
              <a:rPr lang="de-DE" sz="1400" i="1" noProof="0" dirty="0">
                <a:solidFill>
                  <a:srgbClr val="FFFF00"/>
                </a:solidFill>
              </a:rPr>
              <a:t>. Welcher ist das?</a:t>
            </a:r>
          </a:p>
          <a:p>
            <a:r>
              <a:rPr lang="de-DE" sz="1400" b="1" i="0" noProof="0" dirty="0">
                <a:solidFill>
                  <a:srgbClr val="FFFF00"/>
                </a:solidFill>
                <a:effectLst/>
                <a:latin typeface="+mn-lt"/>
              </a:rPr>
              <a:t>Komplementfaktor H (CFH) </a:t>
            </a:r>
            <a:endParaRPr lang="de-DE" sz="1600" b="1" noProof="0" dirty="0">
              <a:solidFill>
                <a:srgbClr val="FFFF00"/>
              </a:solidFill>
            </a:endParaRPr>
          </a:p>
        </p:txBody>
      </p:sp>
    </p:spTree>
    <p:extLst>
      <p:ext uri="{BB962C8B-B14F-4D97-AF65-F5344CB8AC3E}">
        <p14:creationId xmlns:p14="http://schemas.microsoft.com/office/powerpoint/2010/main" val="2410415402"/>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CFDBDE-A2F3-D335-814B-DF5B972D037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4D689EC-79C1-6AF9-E36A-4ECF92710FFC}"/>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391</a:t>
            </a:fld>
            <a:endParaRPr lang="de-DE" noProof="0" dirty="0"/>
          </a:p>
        </p:txBody>
      </p:sp>
      <p:sp>
        <p:nvSpPr>
          <p:cNvPr id="5" name="TextBox 4">
            <a:extLst>
              <a:ext uri="{FF2B5EF4-FFF2-40B4-BE49-F238E27FC236}">
                <a16:creationId xmlns:a16="http://schemas.microsoft.com/office/drawing/2014/main" id="{931245AB-5E8B-BED1-A339-17A531F6A6EE}"/>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C93F2E87-4C13-57CF-BD4F-45B5B3941EBF}"/>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E7561537-8DAA-2769-2098-5D18F4E42024}"/>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A311F688-7828-4D4C-8B96-70C3DDEA3C84}"/>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D3D76B69-436B-759F-E6E3-0F12173D3FF6}"/>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EC3571FD-0B2F-14EC-1D52-397BAC01BB68}"/>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89393799-90E2-D405-300F-999A387D8798}"/>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8F970903-3D0F-D933-5BE3-5414B8681E5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5E18B1EB-8FA7-CA8C-A3A2-C187EFF8ACCA}"/>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FA1CD19D-3A4D-9A12-2352-D1E37E54FF72}"/>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E641ED67-E2D1-7B8E-38FA-0617E303C1ED}"/>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86F23349-DF6F-7993-7978-17D0B48476AA}"/>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825BC248-1352-5846-9035-EF6463DC08D9}"/>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D839DBFA-D527-D6E7-1D9F-0224DBF00C89}"/>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Entzündungsmediatoren können ein einzelnes Molekül oder eine </a:t>
            </a:r>
            <a:r>
              <a:rPr lang="de-DE" sz="1600" b="1" u="sng" noProof="0" dirty="0"/>
              <a:t>komplexe enzymatische Kaskade </a:t>
            </a:r>
            <a:r>
              <a:rPr lang="de-DE" sz="1600" noProof="0" dirty="0">
                <a:solidFill>
                  <a:schemeClr val="bg1">
                    <a:lumMod val="75000"/>
                  </a:schemeClr>
                </a:solidFill>
              </a:rPr>
              <a:t>sein.</a:t>
            </a:r>
          </a:p>
        </p:txBody>
      </p:sp>
      <p:sp>
        <p:nvSpPr>
          <p:cNvPr id="3" name="Oval 1">
            <a:extLst>
              <a:ext uri="{FF2B5EF4-FFF2-40B4-BE49-F238E27FC236}">
                <a16:creationId xmlns:a16="http://schemas.microsoft.com/office/drawing/2014/main" id="{A3BE07BB-E120-C265-2794-70AD00D80E41}"/>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0DF6041C-C1B2-6354-1A1A-2AE8071DADB1}"/>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F1D34760-9D77-09EA-7542-AE5D58447F8D}"/>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dirty="0">
                <a:solidFill>
                  <a:schemeClr val="bg1">
                    <a:lumMod val="65000"/>
                  </a:schemeClr>
                </a:solidFill>
              </a:rPr>
              <a:t>Was wäre ein Beispiel für ein einzelnes Molekül?</a:t>
            </a:r>
            <a:r>
              <a:rPr lang="de-DE" sz="1600" dirty="0">
                <a:solidFill>
                  <a:schemeClr val="bg1">
                    <a:lumMod val="65000"/>
                  </a:schemeClr>
                </a:solidFill>
              </a:rPr>
              <a:t> </a:t>
            </a:r>
          </a:p>
          <a:p>
            <a:r>
              <a:rPr lang="de-DE" sz="1600" noProof="0" dirty="0">
                <a:solidFill>
                  <a:schemeClr val="bg1">
                    <a:lumMod val="65000"/>
                  </a:schemeClr>
                </a:solidFill>
              </a:rPr>
              <a:t>--Histamin</a:t>
            </a:r>
          </a:p>
          <a:p>
            <a:r>
              <a:rPr lang="de-DE" sz="1600" noProof="0" dirty="0">
                <a:solidFill>
                  <a:schemeClr val="bg1">
                    <a:lumMod val="65000"/>
                  </a:schemeClr>
                </a:solidFill>
              </a:rPr>
              <a:t>--Zytokine</a:t>
            </a:r>
          </a:p>
          <a:p>
            <a:r>
              <a:rPr lang="de-DE" sz="1600" noProof="0" dirty="0">
                <a:solidFill>
                  <a:schemeClr val="bg1">
                    <a:lumMod val="65000"/>
                  </a:schemeClr>
                </a:solidFill>
              </a:rPr>
              <a:t>--Degranulationsprodukte von PMN</a:t>
            </a:r>
          </a:p>
          <a:p>
            <a:r>
              <a:rPr lang="de-DE" sz="1600" noProof="0" dirty="0">
                <a:solidFill>
                  <a:schemeClr val="bg1">
                    <a:lumMod val="65000"/>
                  </a:schemeClr>
                </a:solidFill>
              </a:rPr>
              <a:t>(Liste ist natürlich nicht vollständig)</a:t>
            </a:r>
          </a:p>
        </p:txBody>
      </p:sp>
      <p:sp>
        <p:nvSpPr>
          <p:cNvPr id="20" name="TextBox 21">
            <a:extLst>
              <a:ext uri="{FF2B5EF4-FFF2-40B4-BE49-F238E27FC236}">
                <a16:creationId xmlns:a16="http://schemas.microsoft.com/office/drawing/2014/main" id="{22C2ACAD-8DAA-AD43-0614-18C82C25C9D1}"/>
              </a:ext>
            </a:extLst>
          </p:cNvPr>
          <p:cNvSpPr txBox="1"/>
          <p:nvPr/>
        </p:nvSpPr>
        <p:spPr>
          <a:xfrm>
            <a:off x="432869" y="2250267"/>
            <a:ext cx="8278260" cy="2210862"/>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Was ist das klassische Beispiel für einen komplexen Entzündungsmediator mit einer enzymatischen Kaskade (und der Grund für diesen langen Umweg auf unserer ARMD-Reise)?</a:t>
            </a:r>
          </a:p>
          <a:p>
            <a:r>
              <a:rPr lang="de-DE" sz="1400" b="1" noProof="0" dirty="0">
                <a:solidFill>
                  <a:srgbClr val="0000FF"/>
                </a:solidFill>
              </a:rPr>
              <a:t>Die Komplementkaskade</a:t>
            </a:r>
            <a:r>
              <a:rPr lang="de-DE" sz="1400" noProof="0" dirty="0">
                <a:solidFill>
                  <a:srgbClr val="0000FF"/>
                </a:solidFill>
              </a:rPr>
              <a:t>. </a:t>
            </a:r>
            <a:r>
              <a:rPr lang="de-DE" sz="1400" b="0" i="0" noProof="0" dirty="0">
                <a:effectLst/>
                <a:latin typeface="+mn-lt"/>
              </a:rPr>
              <a:t>Die Aktivierung der Komplementkaskade führt zu Zellschäden, die für die Pathogenese sowohl der trockenen als auch der feuchten Form der AMD von zentraler Bedeutung sind.</a:t>
            </a:r>
            <a:endParaRPr lang="de-DE" sz="1600" noProof="0" dirty="0">
              <a:solidFill>
                <a:srgbClr val="0000FF"/>
              </a:solidFill>
            </a:endParaRPr>
          </a:p>
          <a:p>
            <a:endParaRPr lang="de-DE" sz="1600" noProof="0" dirty="0">
              <a:solidFill>
                <a:srgbClr val="0000FF"/>
              </a:solidFill>
            </a:endParaRPr>
          </a:p>
          <a:p>
            <a:r>
              <a:rPr lang="de-DE" sz="1400" i="1" noProof="0" dirty="0">
                <a:solidFill>
                  <a:srgbClr val="0000FF"/>
                </a:solidFill>
              </a:rPr>
              <a:t>Die Komplementkaskade ist in der Tat komplex und umfasst mehr als 30 Komponenten, die sich auf drei verschiedene Signalwege verteilen</a:t>
            </a:r>
            <a:r>
              <a:rPr lang="de-DE" sz="1400" i="1" noProof="0" dirty="0"/>
              <a:t>. </a:t>
            </a:r>
            <a:r>
              <a:rPr lang="de-DE" sz="1400" i="1" noProof="0" dirty="0">
                <a:solidFill>
                  <a:srgbClr val="FFFF00"/>
                </a:solidFill>
              </a:rPr>
              <a:t>Von all diesen ist jedoch ein bestimmter Faktor für die Pathogenese der AMD besonders wichtig. Wenn Sie also aus diesem Kasten nichts anderes im Gedächtnis behalten, </a:t>
            </a:r>
            <a:r>
              <a:rPr lang="de-DE" sz="1400" b="1" noProof="0" dirty="0">
                <a:solidFill>
                  <a:srgbClr val="FFFF00"/>
                </a:solidFill>
              </a:rPr>
              <a:t>merken Sie sich bitte diesen Faktor</a:t>
            </a:r>
            <a:r>
              <a:rPr lang="de-DE" sz="1400" i="1" noProof="0" dirty="0">
                <a:solidFill>
                  <a:srgbClr val="FFFF00"/>
                </a:solidFill>
              </a:rPr>
              <a:t>. Welcher ist das?</a:t>
            </a:r>
          </a:p>
          <a:p>
            <a:r>
              <a:rPr lang="de-DE" sz="1400" b="1" i="0" noProof="0" dirty="0">
                <a:solidFill>
                  <a:srgbClr val="FFFF00"/>
                </a:solidFill>
                <a:effectLst/>
                <a:latin typeface="+mn-lt"/>
              </a:rPr>
              <a:t>Komplementfaktor H (CFH) </a:t>
            </a:r>
            <a:endParaRPr lang="de-DE" sz="1600" b="1" noProof="0" dirty="0">
              <a:solidFill>
                <a:srgbClr val="FFFF00"/>
              </a:solidFill>
            </a:endParaRPr>
          </a:p>
        </p:txBody>
      </p:sp>
      <p:sp>
        <p:nvSpPr>
          <p:cNvPr id="21" name="Rectangle 2">
            <a:extLst>
              <a:ext uri="{FF2B5EF4-FFF2-40B4-BE49-F238E27FC236}">
                <a16:creationId xmlns:a16="http://schemas.microsoft.com/office/drawing/2014/main" id="{737722D0-F735-DC8B-2FED-E93BD1D06828}"/>
              </a:ext>
            </a:extLst>
          </p:cNvPr>
          <p:cNvSpPr/>
          <p:nvPr/>
        </p:nvSpPr>
        <p:spPr>
          <a:xfrm>
            <a:off x="5894928" y="3378932"/>
            <a:ext cx="286797" cy="190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rPr>
              <a:t>#</a:t>
            </a:r>
          </a:p>
        </p:txBody>
      </p:sp>
      <p:sp>
        <p:nvSpPr>
          <p:cNvPr id="22" name="Rectangle 2">
            <a:extLst>
              <a:ext uri="{FF2B5EF4-FFF2-40B4-BE49-F238E27FC236}">
                <a16:creationId xmlns:a16="http://schemas.microsoft.com/office/drawing/2014/main" id="{8969F466-65B0-AC0B-B59E-FB9F4B2CE0C3}"/>
              </a:ext>
            </a:extLst>
          </p:cNvPr>
          <p:cNvSpPr/>
          <p:nvPr/>
        </p:nvSpPr>
        <p:spPr>
          <a:xfrm>
            <a:off x="8338250" y="3378932"/>
            <a:ext cx="299394" cy="23613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rPr>
              <a:t>#</a:t>
            </a:r>
          </a:p>
        </p:txBody>
      </p:sp>
    </p:spTree>
    <p:extLst>
      <p:ext uri="{BB962C8B-B14F-4D97-AF65-F5344CB8AC3E}">
        <p14:creationId xmlns:p14="http://schemas.microsoft.com/office/powerpoint/2010/main" val="2739405871"/>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1B84A2-74B6-BFD9-F993-16F999ACE85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00DADC9-FB3F-97D5-166B-79ED65684750}"/>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392</a:t>
            </a:fld>
            <a:endParaRPr lang="de-DE" noProof="0" dirty="0"/>
          </a:p>
        </p:txBody>
      </p:sp>
      <p:sp>
        <p:nvSpPr>
          <p:cNvPr id="5" name="TextBox 4">
            <a:extLst>
              <a:ext uri="{FF2B5EF4-FFF2-40B4-BE49-F238E27FC236}">
                <a16:creationId xmlns:a16="http://schemas.microsoft.com/office/drawing/2014/main" id="{BF2D2D4C-554C-19B7-C565-D9DA79DDFE5D}"/>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A4CBDF84-F582-600C-E09A-722AA31344F6}"/>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99DB7102-D3BE-A414-A4A7-380E3704DD13}"/>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22EBFF2B-9D4A-E79A-56A2-24F399C8B24E}"/>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73D23B60-0F68-17A1-0D2C-689E59638A98}"/>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C69AF4A2-5813-AB65-C466-45C71294ABE1}"/>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700C8ED4-FE2A-7A0A-8F0C-55BDE8C224D5}"/>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59FEDAD3-C84B-B823-B019-3B57D76FC27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D06742E5-BDA5-C89B-620B-FD6F427F7CDA}"/>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C228C0FA-3C72-26F4-F44D-066CC221E2B2}"/>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6D7DBFE5-13FC-F618-7E99-4F0475DDB3FE}"/>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FD25215B-F823-AF12-FE6E-25E27C756D49}"/>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F9429F24-F5E3-889B-A93C-21EA36B47A09}"/>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DF6E2F60-15E1-8316-5D1B-67675B864217}"/>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Entzündungsmediatoren können ein einzelnes Molekül oder eine </a:t>
            </a:r>
            <a:r>
              <a:rPr lang="de-DE" sz="1600" b="1" u="sng" noProof="0" dirty="0"/>
              <a:t>komplexe enzymatische Kaskade </a:t>
            </a:r>
            <a:r>
              <a:rPr lang="de-DE" sz="1600" noProof="0" dirty="0">
                <a:solidFill>
                  <a:schemeClr val="bg1">
                    <a:lumMod val="75000"/>
                  </a:schemeClr>
                </a:solidFill>
              </a:rPr>
              <a:t>sein.</a:t>
            </a:r>
          </a:p>
        </p:txBody>
      </p:sp>
      <p:sp>
        <p:nvSpPr>
          <p:cNvPr id="3" name="Oval 1">
            <a:extLst>
              <a:ext uri="{FF2B5EF4-FFF2-40B4-BE49-F238E27FC236}">
                <a16:creationId xmlns:a16="http://schemas.microsoft.com/office/drawing/2014/main" id="{ECA31C99-CF5C-5CC2-4BFE-0F5A31D854C6}"/>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351612EE-EB90-9140-9D8E-DAFC6793AA91}"/>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AE64F82C-8AB0-7567-6BC8-CAF8D76A9B46}"/>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dirty="0">
                <a:solidFill>
                  <a:schemeClr val="bg1">
                    <a:lumMod val="65000"/>
                  </a:schemeClr>
                </a:solidFill>
              </a:rPr>
              <a:t>Was wäre ein Beispiel für ein einzelnes Molekül?</a:t>
            </a:r>
            <a:r>
              <a:rPr lang="de-DE" sz="1600" dirty="0">
                <a:solidFill>
                  <a:schemeClr val="bg1">
                    <a:lumMod val="65000"/>
                  </a:schemeClr>
                </a:solidFill>
              </a:rPr>
              <a:t> </a:t>
            </a:r>
          </a:p>
          <a:p>
            <a:r>
              <a:rPr lang="de-DE" sz="1600" noProof="0" dirty="0">
                <a:solidFill>
                  <a:schemeClr val="bg1">
                    <a:lumMod val="65000"/>
                  </a:schemeClr>
                </a:solidFill>
              </a:rPr>
              <a:t>--Histamin</a:t>
            </a:r>
          </a:p>
          <a:p>
            <a:r>
              <a:rPr lang="de-DE" sz="1600" noProof="0" dirty="0">
                <a:solidFill>
                  <a:schemeClr val="bg1">
                    <a:lumMod val="65000"/>
                  </a:schemeClr>
                </a:solidFill>
              </a:rPr>
              <a:t>--Zytokine</a:t>
            </a:r>
          </a:p>
          <a:p>
            <a:r>
              <a:rPr lang="de-DE" sz="1600" noProof="0" dirty="0">
                <a:solidFill>
                  <a:schemeClr val="bg1">
                    <a:lumMod val="65000"/>
                  </a:schemeClr>
                </a:solidFill>
              </a:rPr>
              <a:t>--Degranulationsprodukte von PMN</a:t>
            </a:r>
          </a:p>
          <a:p>
            <a:r>
              <a:rPr lang="de-DE" sz="1600" noProof="0" dirty="0">
                <a:solidFill>
                  <a:schemeClr val="bg1">
                    <a:lumMod val="65000"/>
                  </a:schemeClr>
                </a:solidFill>
              </a:rPr>
              <a:t>(Liste ist natürlich nicht vollständig)</a:t>
            </a:r>
          </a:p>
        </p:txBody>
      </p:sp>
      <p:sp>
        <p:nvSpPr>
          <p:cNvPr id="20" name="TextBox 21">
            <a:extLst>
              <a:ext uri="{FF2B5EF4-FFF2-40B4-BE49-F238E27FC236}">
                <a16:creationId xmlns:a16="http://schemas.microsoft.com/office/drawing/2014/main" id="{DA8A5B7B-7291-4202-6B85-D78D6A3353D5}"/>
              </a:ext>
            </a:extLst>
          </p:cNvPr>
          <p:cNvSpPr txBox="1"/>
          <p:nvPr/>
        </p:nvSpPr>
        <p:spPr>
          <a:xfrm>
            <a:off x="432869" y="2250267"/>
            <a:ext cx="8278260" cy="2210862"/>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Was ist das klassische Beispiel für einen komplexen Entzündungsmediator mit einer enzymatischen Kaskade (und der Grund für diesen langen Umweg auf unserer ARMD-Reise)?</a:t>
            </a:r>
          </a:p>
          <a:p>
            <a:r>
              <a:rPr lang="de-DE" sz="1400" b="1" noProof="0" dirty="0">
                <a:solidFill>
                  <a:srgbClr val="0000FF"/>
                </a:solidFill>
              </a:rPr>
              <a:t>Die Komplementkaskade</a:t>
            </a:r>
            <a:r>
              <a:rPr lang="de-DE" sz="1400" noProof="0" dirty="0">
                <a:solidFill>
                  <a:srgbClr val="0000FF"/>
                </a:solidFill>
              </a:rPr>
              <a:t>. </a:t>
            </a:r>
            <a:r>
              <a:rPr lang="de-DE" sz="1400" b="0" i="0" noProof="0" dirty="0">
                <a:effectLst/>
                <a:latin typeface="+mn-lt"/>
              </a:rPr>
              <a:t>Die Aktivierung der Komplementkaskade führt zu Zellschäden, die für die Pathogenese sowohl der trockenen als auch der feuchten Form der AMD von zentraler Bedeutung sind.</a:t>
            </a:r>
            <a:endParaRPr lang="de-DE" sz="1600" noProof="0" dirty="0">
              <a:solidFill>
                <a:srgbClr val="0000FF"/>
              </a:solidFill>
            </a:endParaRPr>
          </a:p>
          <a:p>
            <a:endParaRPr lang="de-DE" sz="1600" noProof="0" dirty="0">
              <a:solidFill>
                <a:srgbClr val="0000FF"/>
              </a:solidFill>
            </a:endParaRPr>
          </a:p>
          <a:p>
            <a:r>
              <a:rPr lang="de-DE" sz="1400" i="1" noProof="0" dirty="0">
                <a:solidFill>
                  <a:srgbClr val="0000FF"/>
                </a:solidFill>
              </a:rPr>
              <a:t>Die Komplementkaskade ist in der Tat komplex und umfasst mehr als 30 Komponenten, die sich auf drei verschiedene Signalwege verteilen</a:t>
            </a:r>
            <a:r>
              <a:rPr lang="de-DE" sz="1400" i="1" noProof="0" dirty="0"/>
              <a:t>. </a:t>
            </a:r>
            <a:r>
              <a:rPr lang="de-DE" sz="1400" i="1" noProof="0" dirty="0">
                <a:solidFill>
                  <a:srgbClr val="FFFF00"/>
                </a:solidFill>
              </a:rPr>
              <a:t>Von all diesen ist jedoch ein bestimmter Faktor für die Pathogenese der AMD besonders wichtig. Wenn Sie also aus diesem Kasten nichts anderes im Gedächtnis behalten, </a:t>
            </a:r>
            <a:r>
              <a:rPr lang="de-DE" sz="1400" b="1" noProof="0" dirty="0">
                <a:solidFill>
                  <a:srgbClr val="FFFF00"/>
                </a:solidFill>
              </a:rPr>
              <a:t>merken Sie sich bitte diesen Faktor</a:t>
            </a:r>
            <a:r>
              <a:rPr lang="de-DE" sz="1400" i="1" noProof="0" dirty="0">
                <a:solidFill>
                  <a:srgbClr val="FFFF00"/>
                </a:solidFill>
              </a:rPr>
              <a:t>. Welcher ist das?</a:t>
            </a:r>
          </a:p>
          <a:p>
            <a:r>
              <a:rPr lang="de-DE" sz="1400" b="1" i="0" noProof="0" dirty="0">
                <a:solidFill>
                  <a:srgbClr val="FFFF00"/>
                </a:solidFill>
                <a:effectLst/>
                <a:latin typeface="+mn-lt"/>
              </a:rPr>
              <a:t>Komplementfaktor H (CFH) </a:t>
            </a:r>
            <a:endParaRPr lang="de-DE" sz="1600" b="1" noProof="0" dirty="0">
              <a:solidFill>
                <a:srgbClr val="FFFF00"/>
              </a:solidFill>
            </a:endParaRPr>
          </a:p>
        </p:txBody>
      </p:sp>
    </p:spTree>
    <p:extLst>
      <p:ext uri="{BB962C8B-B14F-4D97-AF65-F5344CB8AC3E}">
        <p14:creationId xmlns:p14="http://schemas.microsoft.com/office/powerpoint/2010/main" val="386031756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0D0008-D395-E8C2-4900-9DC69E7C553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1C15B29-5CC9-68E3-4886-C84483D34F07}"/>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393</a:t>
            </a:fld>
            <a:endParaRPr lang="de-DE" noProof="0" dirty="0"/>
          </a:p>
        </p:txBody>
      </p:sp>
      <p:sp>
        <p:nvSpPr>
          <p:cNvPr id="5" name="TextBox 4">
            <a:extLst>
              <a:ext uri="{FF2B5EF4-FFF2-40B4-BE49-F238E27FC236}">
                <a16:creationId xmlns:a16="http://schemas.microsoft.com/office/drawing/2014/main" id="{A0E95323-409A-66A6-071D-8B8CB581890E}"/>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9A779A2F-2F36-B047-5B78-877735783039}"/>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A7B2D6DC-19EB-8143-2D62-B2B53DAD8978}"/>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2C968C44-0B45-AC03-C571-269C3B230785}"/>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C0108E25-E779-1262-0480-E088384E95E1}"/>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5055808D-DB52-A5A5-A74B-04B114C03EAC}"/>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F216A04F-8C76-4434-722E-148F98BFF758}"/>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223C4673-63BB-9DDE-D4E3-32908F6FFE9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F313B281-4424-1DC4-00C2-623A41A948CD}"/>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D6E3AA80-8664-F30B-1302-F1D101D3AA3D}"/>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C838E77C-8962-EDCB-153E-C27EF34BD17A}"/>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18851F17-9E56-D644-03C4-285D5A65B1F1}"/>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A040AAF5-2462-0142-9EB5-B40D61E2D165}"/>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AC53F79D-804F-FB23-1AB4-6E0F0997FED8}"/>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Entzündungsmediatoren können ein einzelnes Molekül oder eine </a:t>
            </a:r>
            <a:r>
              <a:rPr lang="de-DE" sz="1600" b="1" u="sng" noProof="0" dirty="0"/>
              <a:t>komplexe enzymatische Kaskade </a:t>
            </a:r>
            <a:r>
              <a:rPr lang="de-DE" sz="1600" noProof="0" dirty="0">
                <a:solidFill>
                  <a:schemeClr val="bg1">
                    <a:lumMod val="75000"/>
                  </a:schemeClr>
                </a:solidFill>
              </a:rPr>
              <a:t>sein.</a:t>
            </a:r>
          </a:p>
        </p:txBody>
      </p:sp>
      <p:sp>
        <p:nvSpPr>
          <p:cNvPr id="3" name="Oval 1">
            <a:extLst>
              <a:ext uri="{FF2B5EF4-FFF2-40B4-BE49-F238E27FC236}">
                <a16:creationId xmlns:a16="http://schemas.microsoft.com/office/drawing/2014/main" id="{00EE82BE-1D6F-385A-3F05-BD3BA789A5B6}"/>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A9AD58AA-08D7-5DA9-1AEB-3D3FF560472D}"/>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CAC55803-BB12-DB3B-94C0-4BB05163547E}"/>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dirty="0">
                <a:solidFill>
                  <a:schemeClr val="bg1">
                    <a:lumMod val="65000"/>
                  </a:schemeClr>
                </a:solidFill>
              </a:rPr>
              <a:t>Was wäre ein Beispiel für ein einzelnes Molekül?</a:t>
            </a:r>
            <a:r>
              <a:rPr lang="de-DE" sz="1600" dirty="0">
                <a:solidFill>
                  <a:schemeClr val="bg1">
                    <a:lumMod val="65000"/>
                  </a:schemeClr>
                </a:solidFill>
              </a:rPr>
              <a:t> </a:t>
            </a:r>
          </a:p>
          <a:p>
            <a:r>
              <a:rPr lang="de-DE" sz="1600" noProof="0" dirty="0">
                <a:solidFill>
                  <a:schemeClr val="bg1">
                    <a:lumMod val="65000"/>
                  </a:schemeClr>
                </a:solidFill>
              </a:rPr>
              <a:t>--Histamin</a:t>
            </a:r>
          </a:p>
          <a:p>
            <a:r>
              <a:rPr lang="de-DE" sz="1600" noProof="0" dirty="0">
                <a:solidFill>
                  <a:schemeClr val="bg1">
                    <a:lumMod val="65000"/>
                  </a:schemeClr>
                </a:solidFill>
              </a:rPr>
              <a:t>--Zytokine</a:t>
            </a:r>
          </a:p>
          <a:p>
            <a:r>
              <a:rPr lang="de-DE" sz="1600" noProof="0" dirty="0">
                <a:solidFill>
                  <a:schemeClr val="bg1">
                    <a:lumMod val="65000"/>
                  </a:schemeClr>
                </a:solidFill>
              </a:rPr>
              <a:t>--Degranulationsprodukte von PMN</a:t>
            </a:r>
          </a:p>
          <a:p>
            <a:r>
              <a:rPr lang="de-DE" sz="1600" noProof="0" dirty="0">
                <a:solidFill>
                  <a:schemeClr val="bg1">
                    <a:lumMod val="65000"/>
                  </a:schemeClr>
                </a:solidFill>
              </a:rPr>
              <a:t>(Liste ist natürlich nicht vollständig)</a:t>
            </a:r>
          </a:p>
        </p:txBody>
      </p:sp>
      <p:sp>
        <p:nvSpPr>
          <p:cNvPr id="20" name="TextBox 21">
            <a:extLst>
              <a:ext uri="{FF2B5EF4-FFF2-40B4-BE49-F238E27FC236}">
                <a16:creationId xmlns:a16="http://schemas.microsoft.com/office/drawing/2014/main" id="{6A2E7B2D-8DA7-1D89-ED7D-1BACF4DC66AF}"/>
              </a:ext>
            </a:extLst>
          </p:cNvPr>
          <p:cNvSpPr txBox="1"/>
          <p:nvPr/>
        </p:nvSpPr>
        <p:spPr>
          <a:xfrm>
            <a:off x="432869" y="2250267"/>
            <a:ext cx="8278260" cy="2210862"/>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Was ist das klassische Beispiel für einen komplexen Entzündungsmediator mit einer enzymatischen Kaskade (und der Grund für diesen langen Umweg auf unserer ARMD-Reise)?</a:t>
            </a:r>
          </a:p>
          <a:p>
            <a:r>
              <a:rPr lang="de-DE" sz="1400" b="1" noProof="0" dirty="0">
                <a:solidFill>
                  <a:srgbClr val="0000FF"/>
                </a:solidFill>
              </a:rPr>
              <a:t>Die Komplementkaskade</a:t>
            </a:r>
            <a:r>
              <a:rPr lang="de-DE" sz="1400" noProof="0" dirty="0">
                <a:solidFill>
                  <a:srgbClr val="0000FF"/>
                </a:solidFill>
              </a:rPr>
              <a:t>. </a:t>
            </a:r>
            <a:r>
              <a:rPr lang="de-DE" sz="1400" b="0" i="0" noProof="0" dirty="0">
                <a:effectLst/>
                <a:latin typeface="+mn-lt"/>
              </a:rPr>
              <a:t>Die Aktivierung der Komplementkaskade führt zu Zellschäden, die für die Pathogenese sowohl der trockenen als auch der feuchten Form der AMD von zentraler Bedeutung sind.</a:t>
            </a:r>
            <a:endParaRPr lang="de-DE" sz="1600" noProof="0" dirty="0">
              <a:solidFill>
                <a:srgbClr val="0000FF"/>
              </a:solidFill>
            </a:endParaRPr>
          </a:p>
          <a:p>
            <a:endParaRPr lang="de-DE" sz="1600" noProof="0" dirty="0">
              <a:solidFill>
                <a:srgbClr val="0000FF"/>
              </a:solidFill>
            </a:endParaRPr>
          </a:p>
          <a:p>
            <a:r>
              <a:rPr lang="de-DE" sz="1400" i="1" noProof="0" dirty="0">
                <a:solidFill>
                  <a:srgbClr val="0000FF"/>
                </a:solidFill>
              </a:rPr>
              <a:t>Die Komplementkaskade ist in der Tat komplex und umfasst mehr als 30 Komponenten, die sich auf drei verschiedene Signalwege verteilen</a:t>
            </a:r>
            <a:r>
              <a:rPr lang="de-DE" sz="1400" i="1" noProof="0" dirty="0"/>
              <a:t>. Von all diesen ist jedoch ein bestimmter Faktor für die Pathogenese der AMD besonders wichtig. Wenn Sie also aus diesem Kasten nichts anderes im Gedächtnis behalten, </a:t>
            </a:r>
            <a:r>
              <a:rPr lang="de-DE" sz="1400" b="1" noProof="0" dirty="0"/>
              <a:t>merken Sie sich bitte diesen Faktor</a:t>
            </a:r>
            <a:r>
              <a:rPr lang="de-DE" sz="1400" i="1" noProof="0" dirty="0"/>
              <a:t>. Welcher ist das?</a:t>
            </a:r>
          </a:p>
          <a:p>
            <a:r>
              <a:rPr lang="de-DE" sz="1400" b="1" i="0" noProof="0" dirty="0">
                <a:solidFill>
                  <a:srgbClr val="FFFF00"/>
                </a:solidFill>
                <a:effectLst/>
                <a:latin typeface="+mn-lt"/>
              </a:rPr>
              <a:t>Komplementfaktor H (CFH) </a:t>
            </a:r>
            <a:endParaRPr lang="de-DE" sz="1600" b="1" noProof="0" dirty="0">
              <a:solidFill>
                <a:srgbClr val="FFFF00"/>
              </a:solidFill>
            </a:endParaRPr>
          </a:p>
        </p:txBody>
      </p:sp>
    </p:spTree>
    <p:extLst>
      <p:ext uri="{BB962C8B-B14F-4D97-AF65-F5344CB8AC3E}">
        <p14:creationId xmlns:p14="http://schemas.microsoft.com/office/powerpoint/2010/main" val="2986645332"/>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C0F2CA-AA45-80B6-FB99-4B72E1F6442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006E6A3-5A5B-B157-06B7-5F557CC72D37}"/>
              </a:ext>
            </a:extLst>
          </p:cNvPr>
          <p:cNvSpPr>
            <a:spLocks noGrp="1"/>
          </p:cNvSpPr>
          <p:nvPr>
            <p:ph type="sldNum" sz="quarter" idx="12"/>
          </p:nvPr>
        </p:nvSpPr>
        <p:spPr/>
        <p:txBody>
          <a:bodyPr wrap="square" lIns="25400" tIns="12700" rIns="25400" bIns="12700"/>
          <a:lstStyle/>
          <a:p>
            <a:pPr>
              <a:defRPr/>
            </a:pPr>
            <a:fld id="{E9B06717-B200-49AA-A3F9-A66015D3EA30}" type="slidenum">
              <a:rPr lang="de-DE" noProof="0" smtClean="0"/>
              <a:t>394</a:t>
            </a:fld>
            <a:endParaRPr lang="de-DE" noProof="0" dirty="0"/>
          </a:p>
        </p:txBody>
      </p:sp>
      <p:sp>
        <p:nvSpPr>
          <p:cNvPr id="5" name="TextBox 4">
            <a:extLst>
              <a:ext uri="{FF2B5EF4-FFF2-40B4-BE49-F238E27FC236}">
                <a16:creationId xmlns:a16="http://schemas.microsoft.com/office/drawing/2014/main" id="{1764C3C9-01AC-3607-0440-BC99F2696A98}"/>
              </a:ext>
            </a:extLst>
          </p:cNvPr>
          <p:cNvSpPr txBox="1"/>
          <p:nvPr/>
        </p:nvSpPr>
        <p:spPr>
          <a:xfrm>
            <a:off x="3810000" y="806187"/>
            <a:ext cx="1524000" cy="332014"/>
          </a:xfrm>
          <a:prstGeom prst="rect">
            <a:avLst/>
          </a:prstGeom>
          <a:noFill/>
        </p:spPr>
        <p:txBody>
          <a:bodyPr wrap="square" lIns="25400" tIns="12700" rIns="25400" bIns="12700" rtlCol="0">
            <a:spAutoFit/>
          </a:bodyPr>
          <a:lstStyle/>
          <a:p>
            <a:pPr algn="ctr">
              <a:lnSpc>
                <a:spcPts val="2700"/>
              </a:lnSpc>
            </a:pPr>
            <a:r>
              <a:rPr lang="de-DE" sz="1600" noProof="0" dirty="0"/>
              <a:t>Immunantwort</a:t>
            </a:r>
          </a:p>
        </p:txBody>
      </p:sp>
      <p:sp>
        <p:nvSpPr>
          <p:cNvPr id="6" name="TextBox 5">
            <a:extLst>
              <a:ext uri="{FF2B5EF4-FFF2-40B4-BE49-F238E27FC236}">
                <a16:creationId xmlns:a16="http://schemas.microsoft.com/office/drawing/2014/main" id="{563C2F6B-85CB-C3A2-6DF4-F25CA9FD71DD}"/>
              </a:ext>
            </a:extLst>
          </p:cNvPr>
          <p:cNvSpPr txBox="1"/>
          <p:nvPr/>
        </p:nvSpPr>
        <p:spPr>
          <a:xfrm>
            <a:off x="2286000" y="1720588"/>
            <a:ext cx="1268296" cy="271869"/>
          </a:xfrm>
          <a:prstGeom prst="rect">
            <a:avLst/>
          </a:prstGeom>
          <a:noFill/>
          <a:ln>
            <a:noFill/>
          </a:ln>
        </p:spPr>
        <p:txBody>
          <a:bodyPr wrap="square" lIns="25400" tIns="12700" rIns="25400" bIns="12700" rtlCol="0">
            <a:spAutoFit/>
          </a:bodyPr>
          <a:lstStyle/>
          <a:p>
            <a:pPr algn="r"/>
            <a:r>
              <a:rPr lang="de-DE" sz="1600" b="1" noProof="0" dirty="0"/>
              <a:t>Angeboren</a:t>
            </a:r>
            <a:endParaRPr lang="de-DE" sz="1600" b="1" i="1" noProof="0" dirty="0"/>
          </a:p>
        </p:txBody>
      </p:sp>
      <p:sp>
        <p:nvSpPr>
          <p:cNvPr id="7" name="TextBox 6">
            <a:extLst>
              <a:ext uri="{FF2B5EF4-FFF2-40B4-BE49-F238E27FC236}">
                <a16:creationId xmlns:a16="http://schemas.microsoft.com/office/drawing/2014/main" id="{25867EA8-5C36-C9E7-07BA-8240C7463567}"/>
              </a:ext>
            </a:extLst>
          </p:cNvPr>
          <p:cNvSpPr txBox="1"/>
          <p:nvPr/>
        </p:nvSpPr>
        <p:spPr>
          <a:xfrm>
            <a:off x="5885403" y="1720587"/>
            <a:ext cx="1268296" cy="271869"/>
          </a:xfrm>
          <a:prstGeom prst="rect">
            <a:avLst/>
          </a:prstGeom>
          <a:noFill/>
          <a:ln>
            <a:noFill/>
          </a:ln>
        </p:spPr>
        <p:txBody>
          <a:bodyPr wrap="square" lIns="25400" tIns="12700" rIns="25400" bIns="12700" rtlCol="0">
            <a:spAutoFit/>
          </a:bodyPr>
          <a:lstStyle/>
          <a:p>
            <a:r>
              <a:rPr lang="de-DE" sz="1600" b="1" noProof="0" dirty="0"/>
              <a:t>Erworben</a:t>
            </a:r>
          </a:p>
        </p:txBody>
      </p:sp>
      <p:sp>
        <p:nvSpPr>
          <p:cNvPr id="9" name="TextBox 8">
            <a:extLst>
              <a:ext uri="{FF2B5EF4-FFF2-40B4-BE49-F238E27FC236}">
                <a16:creationId xmlns:a16="http://schemas.microsoft.com/office/drawing/2014/main" id="{26A56DA2-21FB-54D6-D582-7E15B779EED8}"/>
              </a:ext>
            </a:extLst>
          </p:cNvPr>
          <p:cNvSpPr txBox="1"/>
          <p:nvPr/>
        </p:nvSpPr>
        <p:spPr>
          <a:xfrm>
            <a:off x="1553099" y="2120697"/>
            <a:ext cx="2819328"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natürliche </a:t>
            </a:r>
            <a:r>
              <a:rPr lang="de-DE" sz="1600" noProof="0" dirty="0">
                <a:solidFill>
                  <a:schemeClr val="bg1">
                    <a:lumMod val="75000"/>
                  </a:schemeClr>
                </a:solidFill>
              </a:rPr>
              <a:t> Immunität</a:t>
            </a:r>
          </a:p>
        </p:txBody>
      </p:sp>
      <p:sp>
        <p:nvSpPr>
          <p:cNvPr id="10" name="TextBox 9">
            <a:extLst>
              <a:ext uri="{FF2B5EF4-FFF2-40B4-BE49-F238E27FC236}">
                <a16:creationId xmlns:a16="http://schemas.microsoft.com/office/drawing/2014/main" id="{E88A345E-D0C9-BFAA-79FB-A634A9B71B23}"/>
              </a:ext>
            </a:extLst>
          </p:cNvPr>
          <p:cNvSpPr txBox="1"/>
          <p:nvPr/>
        </p:nvSpPr>
        <p:spPr>
          <a:xfrm>
            <a:off x="5257871" y="2100819"/>
            <a:ext cx="2819329"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auch bekannt als…</a:t>
            </a:r>
            <a:r>
              <a:rPr lang="de-DE" sz="1600" b="1" noProof="0" dirty="0">
                <a:solidFill>
                  <a:schemeClr val="bg1">
                    <a:lumMod val="75000"/>
                  </a:schemeClr>
                </a:solidFill>
              </a:rPr>
              <a:t>erworbene </a:t>
            </a:r>
            <a:r>
              <a:rPr lang="de-DE" sz="1600" noProof="0" dirty="0">
                <a:solidFill>
                  <a:schemeClr val="bg1">
                    <a:lumMod val="75000"/>
                  </a:schemeClr>
                </a:solidFill>
              </a:rPr>
              <a:t>Immunität</a:t>
            </a:r>
          </a:p>
        </p:txBody>
      </p:sp>
      <p:sp>
        <p:nvSpPr>
          <p:cNvPr id="11" name="TextBox 10">
            <a:extLst>
              <a:ext uri="{FF2B5EF4-FFF2-40B4-BE49-F238E27FC236}">
                <a16:creationId xmlns:a16="http://schemas.microsoft.com/office/drawing/2014/main" id="{80C464A1-255C-1C44-3D22-2E2E33B2041F}"/>
              </a:ext>
            </a:extLst>
          </p:cNvPr>
          <p:cNvSpPr txBox="1"/>
          <p:nvPr/>
        </p:nvSpPr>
        <p:spPr>
          <a:xfrm>
            <a:off x="1553099"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 </a:t>
            </a:r>
            <a:r>
              <a:rPr lang="de-DE" sz="1600" noProof="0" dirty="0">
                <a:solidFill>
                  <a:schemeClr val="bg1">
                    <a:lumMod val="75000"/>
                  </a:schemeClr>
                </a:solidFill>
              </a:rPr>
              <a:t>Schutz</a:t>
            </a:r>
          </a:p>
        </p:txBody>
      </p:sp>
      <p:sp>
        <p:nvSpPr>
          <p:cNvPr id="12" name="TextBox 11">
            <a:extLst>
              <a:ext uri="{FF2B5EF4-FFF2-40B4-BE49-F238E27FC236}">
                <a16:creationId xmlns:a16="http://schemas.microsoft.com/office/drawing/2014/main" id="{299EAD01-02A6-7C1B-3820-32B5C83F10A4}"/>
              </a:ext>
            </a:extLst>
          </p:cNvPr>
          <p:cNvSpPr txBox="1"/>
          <p:nvPr/>
        </p:nvSpPr>
        <p:spPr>
          <a:xfrm>
            <a:off x="5257871" y="2667000"/>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Bietet </a:t>
            </a:r>
            <a:r>
              <a:rPr lang="de-DE" sz="1600" b="1" noProof="0" dirty="0">
                <a:solidFill>
                  <a:schemeClr val="bg1">
                    <a:lumMod val="75000"/>
                  </a:schemeClr>
                </a:solidFill>
              </a:rPr>
              <a:t>keinen sofortigen</a:t>
            </a:r>
            <a:r>
              <a:rPr lang="de-DE" sz="1600" noProof="0" dirty="0">
                <a:solidFill>
                  <a:schemeClr val="bg1">
                    <a:lumMod val="75000"/>
                  </a:schemeClr>
                </a:solidFill>
              </a:rPr>
              <a:t> Schutz</a:t>
            </a:r>
          </a:p>
        </p:txBody>
      </p:sp>
      <p:sp>
        <p:nvSpPr>
          <p:cNvPr id="17" name="TextBox 16">
            <a:extLst>
              <a:ext uri="{FF2B5EF4-FFF2-40B4-BE49-F238E27FC236}">
                <a16:creationId xmlns:a16="http://schemas.microsoft.com/office/drawing/2014/main" id="{A6FE24F1-21EA-D77E-0BF4-29A3F3EBA55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8" name="TextBox 12">
            <a:extLst>
              <a:ext uri="{FF2B5EF4-FFF2-40B4-BE49-F238E27FC236}">
                <a16:creationId xmlns:a16="http://schemas.microsoft.com/office/drawing/2014/main" id="{69504C17-A379-30AB-B518-E06558F52BD4}"/>
              </a:ext>
            </a:extLst>
          </p:cNvPr>
          <p:cNvSpPr txBox="1"/>
          <p:nvPr/>
        </p:nvSpPr>
        <p:spPr>
          <a:xfrm>
            <a:off x="1526595"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3" name="TextBox 13">
            <a:extLst>
              <a:ext uri="{FF2B5EF4-FFF2-40B4-BE49-F238E27FC236}">
                <a16:creationId xmlns:a16="http://schemas.microsoft.com/office/drawing/2014/main" id="{58D62AAC-7535-D0A1-7233-493EA938CD3E}"/>
              </a:ext>
            </a:extLst>
          </p:cNvPr>
          <p:cNvSpPr txBox="1"/>
          <p:nvPr/>
        </p:nvSpPr>
        <p:spPr>
          <a:xfrm>
            <a:off x="5231367" y="3215709"/>
            <a:ext cx="2590800" cy="518091"/>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Erfordert </a:t>
            </a:r>
            <a:r>
              <a:rPr lang="de-DE" sz="1600" b="1" noProof="0" dirty="0">
                <a:solidFill>
                  <a:schemeClr val="bg1">
                    <a:lumMod val="75000"/>
                  </a:schemeClr>
                </a:solidFill>
              </a:rPr>
              <a:t>keinen </a:t>
            </a:r>
            <a:r>
              <a:rPr lang="de-DE" sz="1600" noProof="0" dirty="0">
                <a:solidFill>
                  <a:schemeClr val="bg1">
                    <a:lumMod val="75000"/>
                  </a:schemeClr>
                </a:solidFill>
              </a:rPr>
              <a:t>vorherigen Kontakt mit dem Erreger</a:t>
            </a:r>
          </a:p>
        </p:txBody>
      </p:sp>
      <p:sp>
        <p:nvSpPr>
          <p:cNvPr id="14" name="TextBox 17">
            <a:extLst>
              <a:ext uri="{FF2B5EF4-FFF2-40B4-BE49-F238E27FC236}">
                <a16:creationId xmlns:a16="http://schemas.microsoft.com/office/drawing/2014/main" id="{8E4A61CF-36E8-199E-72C2-9D7B9397E2AD}"/>
              </a:ext>
            </a:extLst>
          </p:cNvPr>
          <p:cNvSpPr txBox="1"/>
          <p:nvPr/>
        </p:nvSpPr>
        <p:spPr>
          <a:xfrm>
            <a:off x="2733463" y="5102423"/>
            <a:ext cx="3844322" cy="518091"/>
          </a:xfrm>
          <a:prstGeom prst="rect">
            <a:avLst/>
          </a:prstGeom>
          <a:noFill/>
        </p:spPr>
        <p:txBody>
          <a:bodyPr wrap="square" lIns="25400" tIns="12700" rIns="25400" bIns="12700" rtlCol="0">
            <a:spAutoFit/>
          </a:bodyPr>
          <a:lstStyle/>
          <a:p>
            <a:pPr algn="ctr"/>
            <a:r>
              <a:rPr lang="de-DE" sz="1600" i="1" noProof="0" dirty="0">
                <a:solidFill>
                  <a:schemeClr val="bg1">
                    <a:lumMod val="75000"/>
                  </a:schemeClr>
                </a:solidFill>
              </a:rPr>
              <a:t>Was sind die primären Effektorzellen für die einzelnen Systemen? </a:t>
            </a:r>
          </a:p>
        </p:txBody>
      </p:sp>
      <p:sp>
        <p:nvSpPr>
          <p:cNvPr id="15" name="TextBox 14">
            <a:extLst>
              <a:ext uri="{FF2B5EF4-FFF2-40B4-BE49-F238E27FC236}">
                <a16:creationId xmlns:a16="http://schemas.microsoft.com/office/drawing/2014/main" id="{59E414C5-BA2F-47CC-3B3B-34FC9B898DC5}"/>
              </a:ext>
            </a:extLst>
          </p:cNvPr>
          <p:cNvSpPr txBox="1"/>
          <p:nvPr/>
        </p:nvSpPr>
        <p:spPr>
          <a:xfrm>
            <a:off x="1553098" y="4015026"/>
            <a:ext cx="3496758"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--PMNs </a:t>
            </a:r>
            <a:r>
              <a:rPr lang="de-DE" sz="1050" noProof="0" dirty="0">
                <a:solidFill>
                  <a:schemeClr val="bg1">
                    <a:lumMod val="75000"/>
                  </a:schemeClr>
                </a:solidFill>
              </a:rPr>
              <a:t>(</a:t>
            </a:r>
            <a:r>
              <a:rPr lang="en-US" sz="1050" dirty="0" err="1">
                <a:solidFill>
                  <a:schemeClr val="bg1">
                    <a:lumMod val="75000"/>
                  </a:schemeClr>
                </a:solidFill>
              </a:rPr>
              <a:t>polymorphkernige</a:t>
            </a:r>
            <a:r>
              <a:rPr lang="en-US" sz="1050" dirty="0">
                <a:solidFill>
                  <a:schemeClr val="bg1">
                    <a:lumMod val="75000"/>
                  </a:schemeClr>
                </a:solidFill>
              </a:rPr>
              <a:t> neutrophile </a:t>
            </a:r>
            <a:r>
              <a:rPr lang="en-US" sz="1050" dirty="0" err="1">
                <a:solidFill>
                  <a:schemeClr val="bg1">
                    <a:lumMod val="75000"/>
                  </a:schemeClr>
                </a:solidFill>
              </a:rPr>
              <a:t>Granulozyten</a:t>
            </a:r>
            <a:r>
              <a:rPr lang="de-DE" sz="1050" noProof="0" dirty="0">
                <a:solidFill>
                  <a:schemeClr val="bg1">
                    <a:lumMod val="75000"/>
                  </a:schemeClr>
                </a:solidFill>
              </a:rPr>
              <a:t>)</a:t>
            </a:r>
          </a:p>
          <a:p>
            <a:r>
              <a:rPr lang="de-DE" sz="1600" b="1" noProof="0" dirty="0">
                <a:solidFill>
                  <a:schemeClr val="bg1">
                    <a:lumMod val="75000"/>
                  </a:schemeClr>
                </a:solidFill>
              </a:rPr>
              <a:t>--Monozyten/Makrophagen</a:t>
            </a:r>
          </a:p>
        </p:txBody>
      </p:sp>
      <p:sp>
        <p:nvSpPr>
          <p:cNvPr id="16" name="TextBox 15">
            <a:extLst>
              <a:ext uri="{FF2B5EF4-FFF2-40B4-BE49-F238E27FC236}">
                <a16:creationId xmlns:a16="http://schemas.microsoft.com/office/drawing/2014/main" id="{4573204B-73CF-E74B-6935-DE539688A467}"/>
              </a:ext>
            </a:extLst>
          </p:cNvPr>
          <p:cNvSpPr txBox="1"/>
          <p:nvPr/>
        </p:nvSpPr>
        <p:spPr>
          <a:xfrm>
            <a:off x="5257871" y="4015026"/>
            <a:ext cx="2590800" cy="764312"/>
          </a:xfrm>
          <a:prstGeom prst="rect">
            <a:avLst/>
          </a:prstGeom>
          <a:noFill/>
          <a:ln>
            <a:noFill/>
          </a:ln>
        </p:spPr>
        <p:txBody>
          <a:bodyPr wrap="square" lIns="25400" tIns="12700" rIns="25400" bIns="12700" rtlCol="0">
            <a:spAutoFit/>
          </a:bodyPr>
          <a:lstStyle/>
          <a:p>
            <a:r>
              <a:rPr lang="de-DE" sz="1600" noProof="0" dirty="0">
                <a:solidFill>
                  <a:schemeClr val="bg1">
                    <a:lumMod val="75000"/>
                  </a:schemeClr>
                </a:solidFill>
              </a:rPr>
              <a:t>Primäre Effektorzellen:</a:t>
            </a:r>
          </a:p>
          <a:p>
            <a:r>
              <a:rPr lang="de-DE" sz="1600" b="1" noProof="0" dirty="0">
                <a:solidFill>
                  <a:schemeClr val="bg1">
                    <a:lumMod val="75000"/>
                  </a:schemeClr>
                </a:solidFill>
              </a:rPr>
              <a:t>--T-Zellen</a:t>
            </a:r>
          </a:p>
          <a:p>
            <a:r>
              <a:rPr lang="de-DE" sz="1600" b="1" noProof="0" dirty="0">
                <a:solidFill>
                  <a:schemeClr val="bg1">
                    <a:lumMod val="75000"/>
                  </a:schemeClr>
                </a:solidFill>
              </a:rPr>
              <a:t>--B-Zellen</a:t>
            </a:r>
          </a:p>
        </p:txBody>
      </p:sp>
      <p:sp>
        <p:nvSpPr>
          <p:cNvPr id="2" name="TextBox 19">
            <a:extLst>
              <a:ext uri="{FF2B5EF4-FFF2-40B4-BE49-F238E27FC236}">
                <a16:creationId xmlns:a16="http://schemas.microsoft.com/office/drawing/2014/main" id="{63FE67B8-CD6A-27C1-364D-4A9992D838F6}"/>
              </a:ext>
            </a:extLst>
          </p:cNvPr>
          <p:cNvSpPr txBox="1"/>
          <p:nvPr/>
        </p:nvSpPr>
        <p:spPr>
          <a:xfrm>
            <a:off x="432869" y="2531706"/>
            <a:ext cx="8278260" cy="2241639"/>
          </a:xfrm>
          <a:prstGeom prst="rect">
            <a:avLst/>
          </a:prstGeom>
          <a:solidFill>
            <a:schemeClr val="accent5">
              <a:lumMod val="60000"/>
              <a:lumOff val="40000"/>
            </a:schemeClr>
          </a:solidFill>
        </p:spPr>
        <p:txBody>
          <a:bodyPr wrap="square" lIns="25400" tIns="12700" rIns="25400" bIns="12700" rtlCol="0">
            <a:spAutoFit/>
          </a:bodyPr>
          <a:lstStyle/>
          <a:p>
            <a:r>
              <a:rPr lang="de-DE" sz="1600" noProof="0" dirty="0">
                <a:solidFill>
                  <a:schemeClr val="bg1">
                    <a:lumMod val="75000"/>
                  </a:schemeClr>
                </a:solidFill>
              </a:rPr>
              <a:t>Die </a:t>
            </a:r>
            <a:r>
              <a:rPr lang="de-DE" sz="1600" i="1" noProof="0" dirty="0">
                <a:solidFill>
                  <a:schemeClr val="bg1">
                    <a:lumMod val="75000"/>
                  </a:schemeClr>
                </a:solidFill>
              </a:rPr>
              <a:t>angeborene (</a:t>
            </a:r>
            <a:r>
              <a:rPr lang="de-DE" sz="1600" noProof="0" dirty="0">
                <a:solidFill>
                  <a:schemeClr val="bg1">
                    <a:lumMod val="75000"/>
                  </a:schemeClr>
                </a:solidFill>
              </a:rPr>
              <a:t>oder </a:t>
            </a:r>
            <a:r>
              <a:rPr lang="de-DE" sz="1600" i="1" noProof="0" dirty="0">
                <a:solidFill>
                  <a:schemeClr val="bg1">
                    <a:lumMod val="75000"/>
                  </a:schemeClr>
                </a:solidFill>
              </a:rPr>
              <a:t>natürliche) Immunantwort </a:t>
            </a:r>
            <a:r>
              <a:rPr lang="de-DE" sz="1600" noProof="0" dirty="0">
                <a:solidFill>
                  <a:schemeClr val="bg1">
                    <a:lumMod val="75000"/>
                  </a:schemeClr>
                </a:solidFill>
              </a:rPr>
              <a:t>stützt sich auf „vorprogrammierte“ Immunzellen, die Fremdstoffe im Gewebe oder Blut erkennen, während die </a:t>
            </a:r>
            <a:r>
              <a:rPr lang="de-DE" sz="1600" i="1" noProof="0" dirty="0">
                <a:solidFill>
                  <a:schemeClr val="bg1">
                    <a:lumMod val="75000"/>
                  </a:schemeClr>
                </a:solidFill>
              </a:rPr>
              <a:t>erworbene (</a:t>
            </a:r>
            <a:r>
              <a:rPr lang="de-DE" sz="1600" noProof="0" dirty="0">
                <a:solidFill>
                  <a:schemeClr val="bg1">
                    <a:lumMod val="75000"/>
                  </a:schemeClr>
                </a:solidFill>
              </a:rPr>
              <a:t>oder </a:t>
            </a:r>
            <a:r>
              <a:rPr lang="de-DE" sz="1600" i="1" noProof="0" dirty="0">
                <a:solidFill>
                  <a:schemeClr val="bg1">
                    <a:lumMod val="75000"/>
                  </a:schemeClr>
                </a:solidFill>
              </a:rPr>
              <a:t>adaptive) Immunantwort </a:t>
            </a:r>
            <a:r>
              <a:rPr lang="de-DE" sz="1600" noProof="0" dirty="0">
                <a:solidFill>
                  <a:schemeClr val="bg1">
                    <a:lumMod val="75000"/>
                  </a:schemeClr>
                </a:solidFill>
              </a:rPr>
              <a:t>einen „Lernprozess“ beinhaltet, bei dem Überwachungszellen lernen, Fremdstoffe zu erkennen und sich an sie zu erinnern. Allerdings reicht </a:t>
            </a:r>
            <a:r>
              <a:rPr lang="de-DE" sz="1600" i="1" noProof="0" dirty="0">
                <a:solidFill>
                  <a:schemeClr val="bg1">
                    <a:lumMod val="75000"/>
                  </a:schemeClr>
                </a:solidFill>
              </a:rPr>
              <a:t>keiner </a:t>
            </a:r>
            <a:r>
              <a:rPr lang="de-DE" sz="1600" noProof="0" dirty="0">
                <a:solidFill>
                  <a:schemeClr val="bg1">
                    <a:lumMod val="75000"/>
                  </a:schemeClr>
                </a:solidFill>
              </a:rPr>
              <a:t>der beiden Reaktionstypen für sich allein aus, um eine wirksame Immunantwort hervorzurufen. Stattdessen sind beide auf </a:t>
            </a:r>
            <a:r>
              <a:rPr lang="de-DE" sz="1600" b="1" i="1" noProof="0" dirty="0">
                <a:solidFill>
                  <a:schemeClr val="bg1">
                    <a:lumMod val="75000"/>
                  </a:schemeClr>
                </a:solidFill>
              </a:rPr>
              <a:t>Entzündungsmediatoren</a:t>
            </a:r>
            <a:r>
              <a:rPr lang="de-DE" sz="1600" noProof="0" dirty="0">
                <a:solidFill>
                  <a:schemeClr val="bg1">
                    <a:lumMod val="75000"/>
                  </a:schemeClr>
                </a:solidFill>
              </a:rPr>
              <a:t> angewiesen </a:t>
            </a:r>
            <a:r>
              <a:rPr lang="de-DE" sz="1600" i="1" noProof="0" dirty="0">
                <a:solidFill>
                  <a:schemeClr val="bg1">
                    <a:lumMod val="75000"/>
                  </a:schemeClr>
                </a:solidFill>
              </a:rPr>
              <a:t>– </a:t>
            </a:r>
            <a:r>
              <a:rPr lang="de-DE" sz="1600" noProof="0" dirty="0">
                <a:solidFill>
                  <a:schemeClr val="bg1">
                    <a:lumMod val="75000"/>
                  </a:schemeClr>
                </a:solidFill>
              </a:rPr>
              <a:t>vom Wirt gebildete Substanzen, die als Kraftverstärker für angeborene und/oder adaptive Immunantworten wirken. Entzündungsmediatoren können ein einzelnes Molekül oder eine </a:t>
            </a:r>
            <a:r>
              <a:rPr lang="de-DE" sz="1600" b="1" u="sng" noProof="0" dirty="0"/>
              <a:t>komplexe enzymatische Kaskade </a:t>
            </a:r>
            <a:r>
              <a:rPr lang="de-DE" sz="1600" noProof="0" dirty="0">
                <a:solidFill>
                  <a:schemeClr val="bg1">
                    <a:lumMod val="75000"/>
                  </a:schemeClr>
                </a:solidFill>
              </a:rPr>
              <a:t>sein.</a:t>
            </a:r>
          </a:p>
        </p:txBody>
      </p:sp>
      <p:sp>
        <p:nvSpPr>
          <p:cNvPr id="3" name="Oval 1">
            <a:extLst>
              <a:ext uri="{FF2B5EF4-FFF2-40B4-BE49-F238E27FC236}">
                <a16:creationId xmlns:a16="http://schemas.microsoft.com/office/drawing/2014/main" id="{55D69C2F-CEE1-D6E4-CCD4-B6B39E6C2BB6}"/>
              </a:ext>
            </a:extLst>
          </p:cNvPr>
          <p:cNvSpPr/>
          <p:nvPr/>
        </p:nvSpPr>
        <p:spPr>
          <a:xfrm>
            <a:off x="2286000" y="1585865"/>
            <a:ext cx="1370934" cy="530435"/>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8" name="Oval 18">
            <a:extLst>
              <a:ext uri="{FF2B5EF4-FFF2-40B4-BE49-F238E27FC236}">
                <a16:creationId xmlns:a16="http://schemas.microsoft.com/office/drawing/2014/main" id="{69EC9717-C665-AD52-9C7C-A6DA7BDBFFE2}"/>
              </a:ext>
            </a:extLst>
          </p:cNvPr>
          <p:cNvSpPr/>
          <p:nvPr/>
        </p:nvSpPr>
        <p:spPr>
          <a:xfrm>
            <a:off x="5742104" y="1585865"/>
            <a:ext cx="1268296" cy="52968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1600" noProof="0" dirty="0"/>
          </a:p>
        </p:txBody>
      </p:sp>
      <p:sp>
        <p:nvSpPr>
          <p:cNvPr id="19" name="TextBox 20">
            <a:extLst>
              <a:ext uri="{FF2B5EF4-FFF2-40B4-BE49-F238E27FC236}">
                <a16:creationId xmlns:a16="http://schemas.microsoft.com/office/drawing/2014/main" id="{E1C7F789-A353-5565-1CA5-0C3ECF8D3D98}"/>
              </a:ext>
            </a:extLst>
          </p:cNvPr>
          <p:cNvSpPr txBox="1"/>
          <p:nvPr/>
        </p:nvSpPr>
        <p:spPr>
          <a:xfrm>
            <a:off x="2733463" y="4821435"/>
            <a:ext cx="5904180" cy="1256754"/>
          </a:xfrm>
          <a:prstGeom prst="rect">
            <a:avLst/>
          </a:prstGeom>
          <a:solidFill>
            <a:srgbClr val="2CFC7B"/>
          </a:solidFill>
        </p:spPr>
        <p:txBody>
          <a:bodyPr wrap="square" lIns="25400" tIns="12700" rIns="25400" bIns="12700" rtlCol="0">
            <a:spAutoFit/>
          </a:bodyPr>
          <a:lstStyle/>
          <a:p>
            <a:r>
              <a:rPr lang="de-DE" sz="1600" i="1" dirty="0">
                <a:solidFill>
                  <a:schemeClr val="bg1">
                    <a:lumMod val="65000"/>
                  </a:schemeClr>
                </a:solidFill>
              </a:rPr>
              <a:t>Was wäre ein Beispiel für ein einzelnes Molekül?</a:t>
            </a:r>
            <a:r>
              <a:rPr lang="de-DE" sz="1600" dirty="0">
                <a:solidFill>
                  <a:schemeClr val="bg1">
                    <a:lumMod val="65000"/>
                  </a:schemeClr>
                </a:solidFill>
              </a:rPr>
              <a:t> </a:t>
            </a:r>
          </a:p>
          <a:p>
            <a:r>
              <a:rPr lang="de-DE" sz="1600" noProof="0" dirty="0">
                <a:solidFill>
                  <a:schemeClr val="bg1">
                    <a:lumMod val="65000"/>
                  </a:schemeClr>
                </a:solidFill>
              </a:rPr>
              <a:t>--Histamin</a:t>
            </a:r>
          </a:p>
          <a:p>
            <a:r>
              <a:rPr lang="de-DE" sz="1600" noProof="0" dirty="0">
                <a:solidFill>
                  <a:schemeClr val="bg1">
                    <a:lumMod val="65000"/>
                  </a:schemeClr>
                </a:solidFill>
              </a:rPr>
              <a:t>--Zytokine</a:t>
            </a:r>
          </a:p>
          <a:p>
            <a:r>
              <a:rPr lang="de-DE" sz="1600" noProof="0" dirty="0">
                <a:solidFill>
                  <a:schemeClr val="bg1">
                    <a:lumMod val="65000"/>
                  </a:schemeClr>
                </a:solidFill>
              </a:rPr>
              <a:t>--Degranulationsprodukte von PMN</a:t>
            </a:r>
          </a:p>
          <a:p>
            <a:r>
              <a:rPr lang="de-DE" sz="1600" noProof="0" dirty="0">
                <a:solidFill>
                  <a:schemeClr val="bg1">
                    <a:lumMod val="65000"/>
                  </a:schemeClr>
                </a:solidFill>
              </a:rPr>
              <a:t>(Liste ist natürlich nicht vollständig)</a:t>
            </a:r>
          </a:p>
        </p:txBody>
      </p:sp>
      <p:sp>
        <p:nvSpPr>
          <p:cNvPr id="20" name="TextBox 21">
            <a:extLst>
              <a:ext uri="{FF2B5EF4-FFF2-40B4-BE49-F238E27FC236}">
                <a16:creationId xmlns:a16="http://schemas.microsoft.com/office/drawing/2014/main" id="{1B694F9A-002F-F841-9809-4042E969A1D5}"/>
              </a:ext>
            </a:extLst>
          </p:cNvPr>
          <p:cNvSpPr txBox="1"/>
          <p:nvPr/>
        </p:nvSpPr>
        <p:spPr>
          <a:xfrm>
            <a:off x="432869" y="2250267"/>
            <a:ext cx="8278260" cy="2210862"/>
          </a:xfrm>
          <a:prstGeom prst="rect">
            <a:avLst/>
          </a:prstGeom>
          <a:solidFill>
            <a:schemeClr val="accent1">
              <a:lumMod val="40000"/>
              <a:lumOff val="60000"/>
            </a:schemeClr>
          </a:solidFill>
        </p:spPr>
        <p:txBody>
          <a:bodyPr wrap="square" lIns="25400" tIns="12700" rIns="25400" bIns="12700" rtlCol="0">
            <a:spAutoFit/>
          </a:bodyPr>
          <a:lstStyle/>
          <a:p>
            <a:r>
              <a:rPr lang="de-DE" sz="1400" i="1" noProof="0" dirty="0">
                <a:solidFill>
                  <a:srgbClr val="0000FF"/>
                </a:solidFill>
              </a:rPr>
              <a:t>Was ist das klassische Beispiel für einen komplexen Entzündungsmediator mit einer enzymatischen Kaskade (und der Grund für diesen langen Umweg auf unserer ARMD-Reise)?</a:t>
            </a:r>
          </a:p>
          <a:p>
            <a:r>
              <a:rPr lang="de-DE" sz="1400" b="1" noProof="0" dirty="0">
                <a:solidFill>
                  <a:srgbClr val="0000FF"/>
                </a:solidFill>
              </a:rPr>
              <a:t>Die Komplementkaskade</a:t>
            </a:r>
            <a:r>
              <a:rPr lang="de-DE" sz="1400" noProof="0" dirty="0">
                <a:solidFill>
                  <a:srgbClr val="0000FF"/>
                </a:solidFill>
              </a:rPr>
              <a:t>. </a:t>
            </a:r>
            <a:r>
              <a:rPr lang="de-DE" sz="1400" b="0" i="0" noProof="0" dirty="0">
                <a:effectLst/>
                <a:latin typeface="+mn-lt"/>
              </a:rPr>
              <a:t>Die Aktivierung der Komplementkaskade führt zu Zellschäden, die für die Pathogenese sowohl der trockenen als auch der feuchten Form der AMD von zentraler Bedeutung sind.</a:t>
            </a:r>
            <a:endParaRPr lang="de-DE" sz="1600" noProof="0" dirty="0">
              <a:solidFill>
                <a:srgbClr val="0000FF"/>
              </a:solidFill>
            </a:endParaRPr>
          </a:p>
          <a:p>
            <a:endParaRPr lang="de-DE" sz="1600" noProof="0" dirty="0">
              <a:solidFill>
                <a:srgbClr val="0000FF"/>
              </a:solidFill>
            </a:endParaRPr>
          </a:p>
          <a:p>
            <a:r>
              <a:rPr lang="de-DE" sz="1400" i="1" noProof="0" dirty="0">
                <a:solidFill>
                  <a:srgbClr val="0000FF"/>
                </a:solidFill>
              </a:rPr>
              <a:t>Die Komplementkaskade ist in der Tat komplex und umfasst mehr als 30 Komponenten, die sich auf drei verschiedene Signalwege verteilen</a:t>
            </a:r>
            <a:r>
              <a:rPr lang="de-DE" sz="1400" i="1" noProof="0" dirty="0"/>
              <a:t>. Von all diesen ist jedoch ein bestimmter Faktor für die Pathogenese der AMD besonders wichtig. Wenn Sie also aus diesem Kasten nichts anderes im Gedächtnis behalten, </a:t>
            </a:r>
            <a:r>
              <a:rPr lang="de-DE" sz="1400" b="1" noProof="0" dirty="0"/>
              <a:t>merken Sie sich bitte diesen Faktor</a:t>
            </a:r>
            <a:r>
              <a:rPr lang="de-DE" sz="1400" i="1" noProof="0" dirty="0"/>
              <a:t>. Welcher ist das?</a:t>
            </a:r>
          </a:p>
          <a:p>
            <a:r>
              <a:rPr lang="de-DE" sz="1400" b="1" i="0" noProof="0" dirty="0">
                <a:solidFill>
                  <a:srgbClr val="0000FF"/>
                </a:solidFill>
                <a:effectLst/>
                <a:latin typeface="+mn-lt"/>
              </a:rPr>
              <a:t>Komplementfaktor H (CFH) </a:t>
            </a:r>
            <a:endParaRPr lang="de-DE" sz="1600" b="1" noProof="0" dirty="0">
              <a:solidFill>
                <a:srgbClr val="0000FF"/>
              </a:solidFill>
            </a:endParaRPr>
          </a:p>
        </p:txBody>
      </p:sp>
    </p:spTree>
    <p:extLst>
      <p:ext uri="{BB962C8B-B14F-4D97-AF65-F5344CB8AC3E}">
        <p14:creationId xmlns:p14="http://schemas.microsoft.com/office/powerpoint/2010/main" val="1309982305"/>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D63048-FB9B-208F-91F7-C6270F2B7089}"/>
            </a:ext>
          </a:extLst>
        </p:cNvPr>
        <p:cNvGrpSpPr/>
        <p:nvPr/>
      </p:nvGrpSpPr>
      <p:grpSpPr>
        <a:xfrm>
          <a:off x="0" y="0"/>
          <a:ext cx="0" cy="0"/>
          <a:chOff x="0" y="0"/>
          <a:chExt cx="0" cy="0"/>
        </a:xfrm>
      </p:grpSpPr>
      <p:sp>
        <p:nvSpPr>
          <p:cNvPr id="12" name="Rectangle 17">
            <a:extLst>
              <a:ext uri="{FF2B5EF4-FFF2-40B4-BE49-F238E27FC236}">
                <a16:creationId xmlns:a16="http://schemas.microsoft.com/office/drawing/2014/main" id="{63884639-EECD-5863-F8F5-AE3787B69074}"/>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DCAF8AC7-55C5-87BC-2073-FE2EAB17E4D6}"/>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ED0A0196-65E5-B482-ECA3-CB9F97080489}"/>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A522A235-C1D3-6C85-B8CD-1ED1CE616B12}"/>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161790F-CC72-1C56-81D6-692894E68C91}"/>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FC87BBA-C00F-59F9-E7D0-03F95D033E0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E244CF72-3010-070A-DD9A-33918F9C184E}"/>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2B9A55E9-EEDB-922E-228B-CC856B4C841F}"/>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73D1C7E-D121-8DB9-0238-F8C163A1D54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395</a:t>
            </a:fld>
            <a:endParaRPr lang="de-DE" noProof="0" dirty="0"/>
          </a:p>
        </p:txBody>
      </p:sp>
      <p:sp>
        <p:nvSpPr>
          <p:cNvPr id="9" name="Content Placeholder 5">
            <a:extLst>
              <a:ext uri="{FF2B5EF4-FFF2-40B4-BE49-F238E27FC236}">
                <a16:creationId xmlns:a16="http://schemas.microsoft.com/office/drawing/2014/main" id="{B575AB97-422D-BCC9-1650-3EDE7C7226CE}"/>
              </a:ext>
            </a:extLst>
          </p:cNvPr>
          <p:cNvSpPr>
            <a:spLocks noGrp="1"/>
          </p:cNvSpPr>
          <p:nvPr>
            <p:ph idx="1"/>
          </p:nvPr>
        </p:nvSpPr>
        <p:spPr>
          <a:xfrm>
            <a:off x="381000" y="762000"/>
            <a:ext cx="7696201" cy="33528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r>
              <a:rPr lang="de-DE" sz="1800" dirty="0">
                <a:solidFill>
                  <a:srgbClr val="0000FF"/>
                </a:solidFill>
                <a:latin typeface="Arial" panose="020B0604020202020204" pitchFamily="34" charset="0"/>
              </a:rPr>
              <a:t>VEGF </a:t>
            </a:r>
            <a:r>
              <a:rPr lang="de-DE" sz="1800" dirty="0">
                <a:latin typeface="Arial" panose="020B0604020202020204" pitchFamily="34" charset="0"/>
              </a:rPr>
              <a:t>spielt eine Schlüsselrolle bei der exsudativen AMD</a:t>
            </a:r>
          </a:p>
          <a:p>
            <a:endParaRPr lang="de-DE" sz="1800" dirty="0">
              <a:latin typeface="Arial" panose="020B0604020202020204" pitchFamily="34" charset="0"/>
            </a:endParaRPr>
          </a:p>
          <a:p>
            <a:endParaRPr lang="de-DE" sz="1800" dirty="0">
              <a:latin typeface="Arial" panose="020B0604020202020204" pitchFamily="34" charset="0"/>
            </a:endParaRP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78B89619-624A-1019-6714-F08EF1FE22E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12">
            <a:extLst>
              <a:ext uri="{FF2B5EF4-FFF2-40B4-BE49-F238E27FC236}">
                <a16:creationId xmlns:a16="http://schemas.microsoft.com/office/drawing/2014/main" id="{2BA9A11D-702B-5DE8-B7FB-2CEA8BCC3401}"/>
              </a:ext>
            </a:extLst>
          </p:cNvPr>
          <p:cNvSpPr/>
          <p:nvPr/>
        </p:nvSpPr>
        <p:spPr>
          <a:xfrm>
            <a:off x="762000" y="3860137"/>
            <a:ext cx="659606" cy="357809"/>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Abk.</a:t>
            </a:r>
          </a:p>
        </p:txBody>
      </p:sp>
    </p:spTree>
    <p:extLst>
      <p:ext uri="{BB962C8B-B14F-4D97-AF65-F5344CB8AC3E}">
        <p14:creationId xmlns:p14="http://schemas.microsoft.com/office/powerpoint/2010/main" val="791145182"/>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23A4BC-C818-E914-3F88-507B95AB0074}"/>
            </a:ext>
          </a:extLst>
        </p:cNvPr>
        <p:cNvGrpSpPr/>
        <p:nvPr/>
      </p:nvGrpSpPr>
      <p:grpSpPr>
        <a:xfrm>
          <a:off x="0" y="0"/>
          <a:ext cx="0" cy="0"/>
          <a:chOff x="0" y="0"/>
          <a:chExt cx="0" cy="0"/>
        </a:xfrm>
      </p:grpSpPr>
      <p:sp>
        <p:nvSpPr>
          <p:cNvPr id="13" name="Rectangle 12">
            <a:extLst>
              <a:ext uri="{FF2B5EF4-FFF2-40B4-BE49-F238E27FC236}">
                <a16:creationId xmlns:a16="http://schemas.microsoft.com/office/drawing/2014/main" id="{77EF18C2-B140-F97E-33A9-A687C628EC4F}"/>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9C159D20-0AFA-6D70-FD14-EE0A713F8950}"/>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3BDD16DF-8D19-D0E0-C266-18E4504255DA}"/>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A1A3AD37-6656-97BF-73A7-0BA4E6FB6B14}"/>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2FD4789E-9842-688B-DF52-E095092D7087}"/>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F4728D4E-1A8B-FF99-C2F3-F9BDFEEF53EB}"/>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CF69622-F9BD-5309-635C-11516F9A761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B5216D61-7183-B300-77DB-1D2C7FA2543E}"/>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0B7813D-381B-F0A6-1A75-0D28C0D115F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CBDA7343-5877-2C42-7C42-4FDC230681E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396</a:t>
            </a:fld>
            <a:endParaRPr lang="de-DE" noProof="0" dirty="0"/>
          </a:p>
        </p:txBody>
      </p:sp>
      <p:sp>
        <p:nvSpPr>
          <p:cNvPr id="9" name="Content Placeholder 5">
            <a:extLst>
              <a:ext uri="{FF2B5EF4-FFF2-40B4-BE49-F238E27FC236}">
                <a16:creationId xmlns:a16="http://schemas.microsoft.com/office/drawing/2014/main" id="{4011A9E1-530C-D8E9-949F-F20F29A32313}"/>
              </a:ext>
            </a:extLst>
          </p:cNvPr>
          <p:cNvSpPr>
            <a:spLocks noGrp="1"/>
          </p:cNvSpPr>
          <p:nvPr>
            <p:ph idx="1"/>
          </p:nvPr>
        </p:nvSpPr>
        <p:spPr>
          <a:xfrm>
            <a:off x="381000" y="762000"/>
            <a:ext cx="7696201" cy="33528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r>
              <a:rPr lang="de-DE" sz="1800" dirty="0">
                <a:solidFill>
                  <a:srgbClr val="0000FF"/>
                </a:solidFill>
                <a:latin typeface="Arial" panose="020B0604020202020204" pitchFamily="34" charset="0"/>
              </a:rPr>
              <a:t>VEGF </a:t>
            </a:r>
            <a:r>
              <a:rPr lang="de-DE" sz="1800" dirty="0">
                <a:latin typeface="Arial" panose="020B0604020202020204" pitchFamily="34" charset="0"/>
              </a:rPr>
              <a:t>spielt eine Schlüsselrolle bei der exsudativen AMD</a:t>
            </a:r>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32A5133C-A881-ADD7-38D5-8F610560822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0717354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09163B-AB1B-A18B-9340-A66FA15B83D0}"/>
            </a:ext>
          </a:extLst>
        </p:cNvPr>
        <p:cNvGrpSpPr/>
        <p:nvPr/>
      </p:nvGrpSpPr>
      <p:grpSpPr>
        <a:xfrm>
          <a:off x="0" y="0"/>
          <a:ext cx="0" cy="0"/>
          <a:chOff x="0" y="0"/>
          <a:chExt cx="0" cy="0"/>
        </a:xfrm>
      </p:grpSpPr>
      <p:sp>
        <p:nvSpPr>
          <p:cNvPr id="13" name="Rectangle 12">
            <a:extLst>
              <a:ext uri="{FF2B5EF4-FFF2-40B4-BE49-F238E27FC236}">
                <a16:creationId xmlns:a16="http://schemas.microsoft.com/office/drawing/2014/main" id="{E6383D6B-E5EA-06A3-D6D4-0DE2A187388C}"/>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380E3438-6C16-34C0-AFB8-33AE3A4DF5C8}"/>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F4BF57D9-664F-7D2B-39C6-97C422A4BBBB}"/>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3B43ABCC-6D71-1F51-8C3F-8284B3339C57}"/>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10F5F7E9-72C5-E3DB-D95A-93BA81A131BD}"/>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E70C2B8E-6165-8B77-C023-6085F6DFA408}"/>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E0EB95E3-17D4-9A3D-11D1-1258ED4705D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317765E5-2A76-AD15-825F-9DDC8BFE645B}"/>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553F00C3-2719-877F-AD10-78B4C52027F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41C0BB91-BDCD-333B-6FEC-EC7D6EAE801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397</a:t>
            </a:fld>
            <a:endParaRPr lang="de-DE" noProof="0" dirty="0"/>
          </a:p>
        </p:txBody>
      </p:sp>
      <p:sp>
        <p:nvSpPr>
          <p:cNvPr id="9" name="Content Placeholder 5">
            <a:extLst>
              <a:ext uri="{FF2B5EF4-FFF2-40B4-BE49-F238E27FC236}">
                <a16:creationId xmlns:a16="http://schemas.microsoft.com/office/drawing/2014/main" id="{06A16130-14A2-D407-2576-BD256440D367}"/>
              </a:ext>
            </a:extLst>
          </p:cNvPr>
          <p:cNvSpPr>
            <a:spLocks noGrp="1"/>
          </p:cNvSpPr>
          <p:nvPr>
            <p:ph idx="1"/>
          </p:nvPr>
        </p:nvSpPr>
        <p:spPr>
          <a:xfrm>
            <a:off x="381000" y="762000"/>
            <a:ext cx="7696201" cy="33528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dirty="0">
                <a:solidFill>
                  <a:schemeClr val="bg1">
                    <a:lumMod val="75000"/>
                  </a:schemeClr>
                </a:solidFill>
                <a:latin typeface="Arial" panose="020B0604020202020204" pitchFamily="34" charset="0"/>
              </a:rPr>
              <a:t>Die </a:t>
            </a:r>
            <a:r>
              <a:rPr lang="de-DE" sz="1800" dirty="0" err="1">
                <a:solidFill>
                  <a:schemeClr val="bg1">
                    <a:lumMod val="75000"/>
                  </a:schemeClr>
                </a:solidFill>
                <a:latin typeface="Arial" panose="020B0604020202020204" pitchFamily="34" charset="0"/>
              </a:rPr>
              <a:t>Photorezeptoren</a:t>
            </a:r>
            <a:r>
              <a:rPr lang="de-DE" sz="1800" dirty="0">
                <a:solidFill>
                  <a:schemeClr val="bg1">
                    <a:lumMod val="75000"/>
                  </a:schemeClr>
                </a:solidFill>
                <a:latin typeface="Arial" panose="020B0604020202020204" pitchFamily="34" charset="0"/>
              </a:rPr>
              <a:t> sind auch bei AMD abnormal</a:t>
            </a:r>
          </a:p>
          <a:p>
            <a:r>
              <a:rPr lang="de-DE" sz="1800" dirty="0">
                <a:solidFill>
                  <a:schemeClr val="bg1">
                    <a:lumMod val="75000"/>
                  </a:schemeClr>
                </a:solidFill>
                <a:latin typeface="Arial" panose="020B0604020202020204" pitchFamily="34" charset="0"/>
              </a:rPr>
              <a:t>Die Pathogenese der AMD ist noch nicht vollständig geklärt; dennoch spielt das Komplementsystem dabei eine wesentliche Rolle</a:t>
            </a:r>
          </a:p>
          <a:p>
            <a:r>
              <a:rPr lang="de-DE" sz="1800" b="1" dirty="0">
                <a:solidFill>
                  <a:srgbClr val="0000FF"/>
                </a:solidFill>
                <a:latin typeface="Arial" panose="020B0604020202020204" pitchFamily="34" charset="0"/>
              </a:rPr>
              <a:t>VEGF</a:t>
            </a:r>
            <a:r>
              <a:rPr lang="de-DE" sz="1800" dirty="0">
                <a:solidFill>
                  <a:schemeClr val="bg1">
                    <a:lumMod val="75000"/>
                  </a:schemeClr>
                </a:solidFill>
                <a:latin typeface="Arial" panose="020B0604020202020204" pitchFamily="34" charset="0"/>
              </a:rPr>
              <a:t> spielt eine Schlüsselrolle bei der exsudativen AMD</a:t>
            </a:r>
            <a:endParaRPr lang="de-DE" sz="1800" i="1" dirty="0">
              <a:solidFill>
                <a:schemeClr val="bg1">
                  <a:lumMod val="75000"/>
                </a:schemeClr>
              </a:solidFill>
              <a:latin typeface="Arial" panose="020B0604020202020204" pitchFamily="34" charset="0"/>
            </a:endParaRPr>
          </a:p>
          <a:p>
            <a:endParaRPr lang="de-DE" sz="1800" noProof="0" dirty="0">
              <a:solidFill>
                <a:schemeClr val="bg1">
                  <a:lumMod val="75000"/>
                </a:schemeClr>
              </a:solidFill>
              <a:latin typeface="Arial" panose="020B0604020202020204" pitchFamily="34" charset="0"/>
            </a:endParaRPr>
          </a:p>
        </p:txBody>
      </p:sp>
      <p:sp>
        <p:nvSpPr>
          <p:cNvPr id="2" name="TextBox 1">
            <a:extLst>
              <a:ext uri="{FF2B5EF4-FFF2-40B4-BE49-F238E27FC236}">
                <a16:creationId xmlns:a16="http://schemas.microsoft.com/office/drawing/2014/main" id="{6506E7AC-4A35-32A5-63E0-04798C7C6B7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9">
            <a:extLst>
              <a:ext uri="{FF2B5EF4-FFF2-40B4-BE49-F238E27FC236}">
                <a16:creationId xmlns:a16="http://schemas.microsoft.com/office/drawing/2014/main" id="{D6B2A29A-D96F-FE0A-DE3A-D2081B9A2C04}"/>
              </a:ext>
            </a:extLst>
          </p:cNvPr>
          <p:cNvSpPr txBox="1"/>
          <p:nvPr/>
        </p:nvSpPr>
        <p:spPr>
          <a:xfrm>
            <a:off x="1185005" y="2660477"/>
            <a:ext cx="6452858" cy="333425"/>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pPr algn="ctr"/>
            <a:r>
              <a:rPr lang="de-DE" sz="2000" i="1" noProof="0" dirty="0">
                <a:effectLst>
                  <a:outerShdw blurRad="38100" dist="38100" dir="2700000" algn="tl">
                    <a:srgbClr val="000000">
                      <a:alpha val="43137"/>
                    </a:srgbClr>
                  </a:outerShdw>
                </a:effectLst>
              </a:rPr>
              <a:t>Lassen Sie uns etwas näher auf VEGF eingehen…</a:t>
            </a:r>
          </a:p>
        </p:txBody>
      </p:sp>
      <p:sp>
        <p:nvSpPr>
          <p:cNvPr id="14" name="Oval 2">
            <a:extLst>
              <a:ext uri="{FF2B5EF4-FFF2-40B4-BE49-F238E27FC236}">
                <a16:creationId xmlns:a16="http://schemas.microsoft.com/office/drawing/2014/main" id="{523994E2-0532-0703-0EAA-C8F153BBDA30}"/>
              </a:ext>
            </a:extLst>
          </p:cNvPr>
          <p:cNvSpPr/>
          <p:nvPr/>
        </p:nvSpPr>
        <p:spPr>
          <a:xfrm>
            <a:off x="571309" y="3780902"/>
            <a:ext cx="952691" cy="538369"/>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799228329"/>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C42D23-9BDF-4785-C16F-701E135726B1}"/>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4FB43AB4-0B9F-1434-3E70-E776A46B1E4A}"/>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6E2FBABB-6956-39FD-6842-F98AA9AD7AC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398</a:t>
            </a:fld>
            <a:endParaRPr lang="de-DE" sz="1000" noProof="0" dirty="0"/>
          </a:p>
        </p:txBody>
      </p:sp>
      <p:sp>
        <p:nvSpPr>
          <p:cNvPr id="4102" name="Text Box 3">
            <a:extLst>
              <a:ext uri="{FF2B5EF4-FFF2-40B4-BE49-F238E27FC236}">
                <a16:creationId xmlns:a16="http://schemas.microsoft.com/office/drawing/2014/main" id="{381EBC2B-8E75-CA28-434E-C2E2ED7027DC}"/>
              </a:ext>
            </a:extLst>
          </p:cNvPr>
          <p:cNvSpPr txBox="1">
            <a:spLocks noChangeArrowheads="1"/>
          </p:cNvSpPr>
          <p:nvPr/>
        </p:nvSpPr>
        <p:spPr bwMode="auto">
          <a:xfrm>
            <a:off x="503859" y="874455"/>
            <a:ext cx="3694113"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1ADD8247-B1D8-15AA-117F-AA64AB3E900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389659299"/>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Text Box 6">
            <a:extLst>
              <a:ext uri="{FF2B5EF4-FFF2-40B4-BE49-F238E27FC236}">
                <a16:creationId xmlns:a16="http://schemas.microsoft.com/office/drawing/2014/main" id="{28B02E0D-EA45-48BE-8277-A21B35952F8B}"/>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CAA9FE92-3612-454C-8806-46EA5B3DC46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399</a:t>
            </a:fld>
            <a:endParaRPr lang="de-DE" sz="1000" noProof="0" dirty="0"/>
          </a:p>
        </p:txBody>
      </p:sp>
      <p:sp>
        <p:nvSpPr>
          <p:cNvPr id="4102" name="Text Box 3">
            <a:extLst>
              <a:ext uri="{FF2B5EF4-FFF2-40B4-BE49-F238E27FC236}">
                <a16:creationId xmlns:a16="http://schemas.microsoft.com/office/drawing/2014/main" id="{34A4FAA1-0390-4117-AE45-D729A328B452}"/>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013AB815-9558-456B-A8A7-3849AA9D7B1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57087998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13EEBBE-3966-4722-BE84-B0FA715ECBB9}"/>
              </a:ext>
            </a:extLst>
          </p:cNvPr>
          <p:cNvSpPr/>
          <p:nvPr/>
        </p:nvSpPr>
        <p:spPr>
          <a:xfrm>
            <a:off x="4093464"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a:t>
            </a:fld>
            <a:endParaRPr lang="de-DE" noProof="0" dirty="0"/>
          </a:p>
        </p:txBody>
      </p:sp>
      <p:sp>
        <p:nvSpPr>
          <p:cNvPr id="9" name="Content Placeholder 5">
            <a:extLst>
              <a:ext uri="{FF2B5EF4-FFF2-40B4-BE49-F238E27FC236}">
                <a16:creationId xmlns:a16="http://schemas.microsoft.com/office/drawing/2014/main" id="{192AA37B-9E4B-440F-ADCD-4D4BCAF1E129}"/>
              </a:ext>
            </a:extLst>
          </p:cNvPr>
          <p:cNvSpPr>
            <a:spLocks noGrp="1"/>
          </p:cNvSpPr>
          <p:nvPr>
            <p:ph idx="1"/>
          </p:nvPr>
        </p:nvSpPr>
        <p:spPr>
          <a:xfrm>
            <a:off x="381000" y="762000"/>
            <a:ext cx="7696201" cy="990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a:t>
            </a:r>
            <a:r>
              <a:rPr lang="de-DE" sz="1800" b="1" noProof="0" dirty="0">
                <a:latin typeface="Arial" panose="020B0604020202020204" pitchFamily="34" charset="0"/>
              </a:rPr>
              <a:t>Erwachsenen ab</a:t>
            </a:r>
            <a:r>
              <a:rPr lang="de-DE" sz="1800" b="1" noProof="0" dirty="0">
                <a:solidFill>
                  <a:srgbClr val="0000FF"/>
                </a:solidFill>
                <a:latin typeface="Arial" panose="020B0604020202020204" pitchFamily="34" charset="0"/>
              </a:rPr>
              <a:t> 50 Jahren </a:t>
            </a:r>
            <a:r>
              <a:rPr lang="de-DE" sz="1800" noProof="0" dirty="0">
                <a:solidFill>
                  <a:schemeClr val="bg1">
                    <a:lumMod val="75000"/>
                  </a:schemeClr>
                </a:solidFill>
                <a:latin typeface="Arial" panose="020B0604020202020204" pitchFamily="34" charset="0"/>
              </a:rPr>
              <a:t>in Industrienationen</a:t>
            </a:r>
          </a:p>
        </p:txBody>
      </p:sp>
      <p:sp>
        <p:nvSpPr>
          <p:cNvPr id="6" name="TextBox 5">
            <a:extLst>
              <a:ext uri="{FF2B5EF4-FFF2-40B4-BE49-F238E27FC236}">
                <a16:creationId xmlns:a16="http://schemas.microsoft.com/office/drawing/2014/main" id="{B9E7F17A-263C-48DE-9D8B-BDDA0315E6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7" name="TextBox 6">
            <a:extLst>
              <a:ext uri="{FF2B5EF4-FFF2-40B4-BE49-F238E27FC236}">
                <a16:creationId xmlns:a16="http://schemas.microsoft.com/office/drawing/2014/main" id="{C6208792-8889-412F-922E-C992598CA9B1}"/>
              </a:ext>
            </a:extLst>
          </p:cNvPr>
          <p:cNvSpPr txBox="1"/>
          <p:nvPr/>
        </p:nvSpPr>
        <p:spPr>
          <a:xfrm>
            <a:off x="1272765" y="1875182"/>
            <a:ext cx="5750887" cy="518091"/>
          </a:xfrm>
          <a:prstGeom prst="rect">
            <a:avLst/>
          </a:prstGeom>
          <a:noFill/>
        </p:spPr>
        <p:txBody>
          <a:bodyPr wrap="square" lIns="25400" tIns="12700" rIns="25400" bIns="12700" rtlCol="0">
            <a:spAutoFit/>
          </a:bodyPr>
          <a:lstStyle/>
          <a:p>
            <a:r>
              <a:rPr lang="de-DE" sz="1600" i="1" noProof="0" dirty="0"/>
              <a:t>Wie hoch ist der Anteil der Amerikaner über 65 Jahre, die an AMD leiden? </a:t>
            </a:r>
            <a:endParaRPr lang="de-DE" sz="2000" noProof="0" dirty="0">
              <a:solidFill>
                <a:srgbClr val="0000FF"/>
              </a:solidFill>
            </a:endParaRPr>
          </a:p>
        </p:txBody>
      </p:sp>
    </p:spTree>
    <p:extLst>
      <p:ext uri="{BB962C8B-B14F-4D97-AF65-F5344CB8AC3E}">
        <p14:creationId xmlns:p14="http://schemas.microsoft.com/office/powerpoint/2010/main" val="91237732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91AA8A-47D1-926B-1628-D72A568D4A1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4BF7D9E-F431-CBF2-FE6D-FEAAEE975BA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40</a:t>
            </a:fld>
            <a:endParaRPr lang="de-DE" noProof="0" dirty="0"/>
          </a:p>
        </p:txBody>
      </p:sp>
      <p:sp>
        <p:nvSpPr>
          <p:cNvPr id="2" name="TextBox 1">
            <a:extLst>
              <a:ext uri="{FF2B5EF4-FFF2-40B4-BE49-F238E27FC236}">
                <a16:creationId xmlns:a16="http://schemas.microsoft.com/office/drawing/2014/main" id="{F9CA3FA6-0D73-8592-BD69-81FA584023C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28130B24-C50F-ED47-F338-5327766AD540}"/>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7FA9C45C-B1F5-4D94-2D36-9504FD9B194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FEEDAD3E-D2A7-EECB-05EC-11E951A54E48}"/>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73D68C68-D293-F816-88A6-08C9DE2DA92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814E94E2-4F04-113C-CFE4-95B5A32CA612}"/>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89945ABC-34DA-2105-B2CD-1FD6C7E22FE4}"/>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E0A2635E-9476-444B-0090-ADA9A95D4E97}"/>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E3040013-A928-94A0-F62B-335DAC09D39D}"/>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172CE37A-EED1-5076-77FE-25148BABD05A}"/>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91CF2EBB-E78F-B0C4-3391-4436C87A1EDC}"/>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C77245DC-38BC-320E-6A7F-3FA7867A8D9D}"/>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11197FB4-4C70-09FB-61E9-CDAED1551DA3}"/>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solidFill>
                  <a:srgbClr val="B2B2B2"/>
                </a:solidFill>
                <a:effectLst/>
                <a:latin typeface="Arial" panose="020B0604020202020204" pitchFamily="34" charset="0"/>
              </a:rPr>
              <a:t>Drusen werden nach ihrer </a:t>
            </a:r>
            <a:r>
              <a:rPr lang="de-DE" sz="1600" b="1" i="1" noProof="0" dirty="0">
                <a:solidFill>
                  <a:srgbClr val="B2B2B2"/>
                </a:solidFill>
                <a:effectLst/>
                <a:latin typeface="Arial" panose="020B0604020202020204" pitchFamily="34" charset="0"/>
              </a:rPr>
              <a:t>Größe</a:t>
            </a:r>
            <a:r>
              <a:rPr lang="de-DE" sz="1600" b="0" i="1" noProof="0" dirty="0">
                <a:solidFill>
                  <a:srgbClr val="B2B2B2"/>
                </a:solidFill>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sp>
        <p:nvSpPr>
          <p:cNvPr id="5" name="TextBox 7">
            <a:extLst>
              <a:ext uri="{FF2B5EF4-FFF2-40B4-BE49-F238E27FC236}">
                <a16:creationId xmlns:a16="http://schemas.microsoft.com/office/drawing/2014/main" id="{31CF202D-71A5-9A5C-DBBB-92C69FD3F19C}"/>
              </a:ext>
            </a:extLst>
          </p:cNvPr>
          <p:cNvSpPr txBox="1"/>
          <p:nvPr/>
        </p:nvSpPr>
        <p:spPr>
          <a:xfrm>
            <a:off x="2277303" y="4148821"/>
            <a:ext cx="6477001" cy="1010533"/>
          </a:xfrm>
          <a:prstGeom prst="rect">
            <a:avLst/>
          </a:prstGeom>
          <a:solidFill>
            <a:srgbClr val="FFCCFF"/>
          </a:solidFill>
        </p:spPr>
        <p:txBody>
          <a:bodyPr wrap="square" lIns="25400" tIns="12700" rIns="25400" bIns="12700" rtlCol="0">
            <a:spAutoFit/>
          </a:bodyPr>
          <a:lstStyle/>
          <a:p>
            <a:r>
              <a:rPr lang="de-DE" sz="1600" i="1" dirty="0">
                <a:solidFill>
                  <a:srgbClr val="0000FF"/>
                </a:solidFill>
              </a:rPr>
              <a:t>Wie soll man bitte die Größe einer Druse in Mikrometern bestimmen?!!</a:t>
            </a:r>
          </a:p>
          <a:p>
            <a:r>
              <a:rPr lang="de-DE" sz="1600" noProof="0" dirty="0">
                <a:solidFill>
                  <a:srgbClr val="0000FF"/>
                </a:solidFill>
              </a:rPr>
              <a:t>Indem man sie mit der Größe einer Netzhautvene vergleicht, die die Grenze des Sehnervenkopfes überquert </a:t>
            </a:r>
            <a:r>
              <a:rPr lang="de-DE" sz="1600" noProof="0" dirty="0">
                <a:solidFill>
                  <a:srgbClr val="FFCCFF"/>
                </a:solidFill>
              </a:rPr>
              <a:t>(ihr Durchmesser beträgt dort etwa 124 mm und dient somit als praktischer Bezugspunkt)</a:t>
            </a:r>
          </a:p>
        </p:txBody>
      </p:sp>
      <p:sp>
        <p:nvSpPr>
          <p:cNvPr id="6" name="Frame 19">
            <a:extLst>
              <a:ext uri="{FF2B5EF4-FFF2-40B4-BE49-F238E27FC236}">
                <a16:creationId xmlns:a16="http://schemas.microsoft.com/office/drawing/2014/main" id="{16F01DDA-7E70-609D-DBCC-43E34A2B479D}"/>
              </a:ext>
            </a:extLst>
          </p:cNvPr>
          <p:cNvSpPr/>
          <p:nvPr/>
        </p:nvSpPr>
        <p:spPr>
          <a:xfrm>
            <a:off x="99598" y="4302236"/>
            <a:ext cx="2124903" cy="877645"/>
          </a:xfrm>
          <a:prstGeom prst="frame">
            <a:avLst>
              <a:gd name="adj1" fmla="val 11916"/>
            </a:avLst>
          </a:prstGeom>
          <a:solidFill>
            <a:srgbClr val="FFFF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2400" noProof="0" dirty="0">
              <a:solidFill>
                <a:schemeClr val="tx1"/>
              </a:solidFill>
            </a:endParaRPr>
          </a:p>
        </p:txBody>
      </p:sp>
      <p:sp>
        <p:nvSpPr>
          <p:cNvPr id="7" name="Rectangle 12">
            <a:extLst>
              <a:ext uri="{FF2B5EF4-FFF2-40B4-BE49-F238E27FC236}">
                <a16:creationId xmlns:a16="http://schemas.microsoft.com/office/drawing/2014/main" id="{D66AFDF3-A103-1C58-E645-8F6FA46B7AEA}"/>
              </a:ext>
            </a:extLst>
          </p:cNvPr>
          <p:cNvSpPr/>
          <p:nvPr/>
        </p:nvSpPr>
        <p:spPr>
          <a:xfrm>
            <a:off x="2277303" y="4639274"/>
            <a:ext cx="3657600" cy="27186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600" noProof="0" dirty="0">
                <a:solidFill>
                  <a:schemeClr val="tx1"/>
                </a:solidFill>
              </a:rPr>
              <a:t>viele Worte</a:t>
            </a:r>
          </a:p>
        </p:txBody>
      </p:sp>
      <p:grpSp>
        <p:nvGrpSpPr>
          <p:cNvPr id="8" name="Gruppieren 7">
            <a:extLst>
              <a:ext uri="{FF2B5EF4-FFF2-40B4-BE49-F238E27FC236}">
                <a16:creationId xmlns:a16="http://schemas.microsoft.com/office/drawing/2014/main" id="{D6B5DF12-85BD-24C3-6C9A-560BCE896CA5}"/>
              </a:ext>
            </a:extLst>
          </p:cNvPr>
          <p:cNvGrpSpPr/>
          <p:nvPr/>
        </p:nvGrpSpPr>
        <p:grpSpPr>
          <a:xfrm>
            <a:off x="6956040" y="2062038"/>
            <a:ext cx="1121162" cy="533400"/>
            <a:chOff x="6956040" y="2062038"/>
            <a:chExt cx="1121162" cy="533400"/>
          </a:xfrm>
        </p:grpSpPr>
        <p:sp>
          <p:nvSpPr>
            <p:cNvPr id="9" name="Oval 2">
              <a:extLst>
                <a:ext uri="{FF2B5EF4-FFF2-40B4-BE49-F238E27FC236}">
                  <a16:creationId xmlns:a16="http://schemas.microsoft.com/office/drawing/2014/main" id="{CE60AB2C-8148-E9E3-6E67-E614D4739924}"/>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0" name="Textfeld 9">
              <a:extLst>
                <a:ext uri="{FF2B5EF4-FFF2-40B4-BE49-F238E27FC236}">
                  <a16:creationId xmlns:a16="http://schemas.microsoft.com/office/drawing/2014/main" id="{880803C5-07DF-BC60-17AE-B55C676D7F80}"/>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686134473"/>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E39913-6CEF-9C80-325F-6E554CFC4CCD}"/>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BBBF0E17-A7E5-FCFD-BCED-931F93B9B2D7}"/>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A09701B1-915D-D445-F3F2-61D233002AB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400</a:t>
            </a:fld>
            <a:endParaRPr lang="de-DE" sz="1000" noProof="0" dirty="0"/>
          </a:p>
        </p:txBody>
      </p:sp>
      <p:sp>
        <p:nvSpPr>
          <p:cNvPr id="4102" name="Text Box 3">
            <a:extLst>
              <a:ext uri="{FF2B5EF4-FFF2-40B4-BE49-F238E27FC236}">
                <a16:creationId xmlns:a16="http://schemas.microsoft.com/office/drawing/2014/main" id="{B6DC2EE3-29F6-064D-40CB-1B6FA3C8DC62}"/>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61EBC9FD-1B6C-9472-89FB-0A3EE9568F5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29F41165-F3C4-66BF-02F8-82C3E7C3D334}"/>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rgbClr val="000000"/>
                    </a:solidFill>
                    <a:effectLst/>
                    <a:latin typeface="Arial" panose="020B0604020202020204" pitchFamily="34" charset="0"/>
                  </a:rPr>
                  <a:t>Was ist ein </a:t>
                </a:r>
                <a:r>
                  <a:rPr lang="de-DE" sz="1400" b="0" noProof="0" dirty="0" err="1">
                    <a:solidFill>
                      <a:srgbClr val="000000"/>
                    </a:solidFill>
                    <a:effectLst/>
                    <a:latin typeface="Arial" panose="020B0604020202020204" pitchFamily="34" charset="0"/>
                  </a:rPr>
                  <a:t>growth</a:t>
                </a:r>
                <a:r>
                  <a:rPr lang="de-DE" sz="1400" b="0" noProof="0" dirty="0">
                    <a:solidFill>
                      <a:srgbClr val="000000"/>
                    </a:solidFill>
                    <a:effectLst/>
                    <a:latin typeface="Arial" panose="020B0604020202020204" pitchFamily="34" charset="0"/>
                  </a:rPr>
                  <a:t> </a:t>
                </a:r>
                <a:r>
                  <a:rPr lang="de-DE" sz="1400" b="0" noProof="0" dirty="0" err="1">
                    <a:solidFill>
                      <a:srgbClr val="000000"/>
                    </a:solidFill>
                    <a:effectLst/>
                    <a:latin typeface="Arial" panose="020B0604020202020204" pitchFamily="34" charset="0"/>
                  </a:rPr>
                  <a:t>factor</a:t>
                </a:r>
                <a:r>
                  <a:rPr lang="de-DE" sz="1400" b="0" i="1" noProof="0" dirty="0">
                    <a:solidFill>
                      <a:srgbClr val="000000"/>
                    </a:solidFill>
                    <a:effectLst/>
                    <a:latin typeface="Arial" panose="020B0604020202020204" pitchFamily="34" charset="0"/>
                  </a:rPr>
                  <a:t>?</a:t>
                </a:r>
                <a:endParaRPr lang="de-DE" sz="1400" b="0" i="1" noProof="0" dirty="0">
                  <a:solidFill>
                    <a:schemeClr val="accent5">
                      <a:lumMod val="75000"/>
                    </a:schemeClr>
                  </a:solidFill>
                  <a:effectLst/>
                  <a:latin typeface="Arial" panose="020B0604020202020204" pitchFamily="34" charset="0"/>
                </a:endParaRPr>
              </a:p>
              <a:p>
                <a:pPr eaLnBrk="1" hangingPunct="1"/>
                <a:r>
                  <a:rPr lang="de-DE" sz="1400" b="0" i="0" noProof="0" dirty="0">
                    <a:solidFill>
                      <a:schemeClr val="accent5">
                        <a:lumMod val="75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accent5">
                      <a:lumMod val="75000"/>
                    </a:schemeClr>
                  </a:solidFill>
                </a:endParaRPr>
              </a:p>
              <a:p>
                <a:pPr eaLnBrk="1" hangingPunct="1"/>
                <a:r>
                  <a:rPr lang="de-DE" sz="1400" i="1" noProof="0" dirty="0">
                    <a:solidFill>
                      <a:schemeClr val="accent5">
                        <a:lumMod val="75000"/>
                      </a:schemeClr>
                    </a:solidFill>
                  </a:rPr>
                  <a:t>Welche weiteren Wachstumsfaktoren sind im Hinblick auf die Entwicklung und Gesundheit des Auges von Bedeutung?</a:t>
                </a:r>
              </a:p>
              <a:p>
                <a:pPr eaLnBrk="1" hangingPunct="1"/>
                <a:r>
                  <a:rPr lang="de-DE" sz="1400" noProof="0" dirty="0">
                    <a:solidFill>
                      <a:schemeClr val="accent5">
                        <a:lumMod val="75000"/>
                      </a:schemeClr>
                    </a:solidFill>
                  </a:rPr>
                  <a:t>--Epidermaler Wachstumsfaktor</a:t>
                </a:r>
              </a:p>
              <a:p>
                <a:pPr eaLnBrk="1" hangingPunct="1"/>
                <a:r>
                  <a:rPr lang="de-DE" sz="1400" noProof="0" dirty="0">
                    <a:solidFill>
                      <a:schemeClr val="accent5">
                        <a:lumMod val="75000"/>
                      </a:schemeClr>
                    </a:solidFill>
                  </a:rPr>
                  <a:t>--Fibroblasten-Wachstumsfaktor(en)</a:t>
                </a:r>
              </a:p>
              <a:p>
                <a:pPr eaLnBrk="1" hangingPunct="1"/>
                <a:r>
                  <a:rPr lang="de-DE" sz="1400" dirty="0">
                    <a:solidFill>
                      <a:schemeClr val="accent5">
                        <a:lumMod val="75000"/>
                      </a:schemeClr>
                    </a:solidFill>
                  </a:rPr>
                  <a:t>--Transformierende(r) Wachstumsfaktor(en)</a:t>
                </a:r>
                <a14:m>
                  <m:oMath xmlns:m="http://schemas.openxmlformats.org/officeDocument/2006/math">
                    <m:r>
                      <a:rPr lang="de-DE" sz="1400" i="1" smtClean="0">
                        <a:solidFill>
                          <a:schemeClr val="accent5">
                            <a:lumMod val="75000"/>
                          </a:schemeClr>
                        </a:solidFill>
                        <a:latin typeface="Cambria Math" panose="02040503050406030204" pitchFamily="18" charset="0"/>
                      </a:rPr>
                      <m:t>𝛽</m:t>
                    </m:r>
                  </m:oMath>
                </a14:m>
                <a:endParaRPr lang="ar-SY" sz="1400" dirty="0">
                  <a:solidFill>
                    <a:schemeClr val="accent5">
                      <a:lumMod val="75000"/>
                    </a:schemeClr>
                  </a:solidFill>
                </a:endParaRPr>
              </a:p>
              <a:p>
                <a:pPr eaLnBrk="1" hangingPunct="1"/>
                <a:r>
                  <a:rPr lang="de-DE" sz="1400" noProof="0" dirty="0">
                    <a:solidFill>
                      <a:schemeClr val="accent5">
                        <a:lumMod val="75000"/>
                      </a:schemeClr>
                    </a:solidFill>
                  </a:rPr>
                  <a:t>--Insulinähnlicher(e) Wachstumsfaktor(en)</a:t>
                </a:r>
                <a:endParaRPr lang="de-DE" sz="1400" noProof="0" dirty="0"/>
              </a:p>
            </p:txBody>
          </p:sp>
        </mc:Choice>
        <mc:Fallback xmlns="">
          <p:sp>
            <p:nvSpPr>
              <p:cNvPr id="2" name="TextBox 2">
                <a:extLst>
                  <a:ext uri="{FF2B5EF4-FFF2-40B4-BE49-F238E27FC236}">
                    <a16:creationId xmlns:a16="http://schemas.microsoft.com/office/drawing/2014/main" id="{29F41165-F3C4-66BF-02F8-82C3E7C3D334}"/>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03CD18F8-AA3C-0A3A-3FD5-D9312905B314}"/>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528943495"/>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284372-F358-44BE-53EC-DCDA79578169}"/>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C09570D3-C626-E81D-0021-6582E23491C0}"/>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88DFFFA7-2DBA-5DDC-D329-17709FCF7AE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401</a:t>
            </a:fld>
            <a:endParaRPr lang="de-DE" sz="1000" noProof="0" dirty="0"/>
          </a:p>
        </p:txBody>
      </p:sp>
      <p:sp>
        <p:nvSpPr>
          <p:cNvPr id="4102" name="Text Box 3">
            <a:extLst>
              <a:ext uri="{FF2B5EF4-FFF2-40B4-BE49-F238E27FC236}">
                <a16:creationId xmlns:a16="http://schemas.microsoft.com/office/drawing/2014/main" id="{2545DC42-C78A-F34A-6AB9-6EA5FB0136FC}"/>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2BA3202D-5606-B33D-A104-E778D06F8FD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39978A67-2977-47D4-6D96-D03CF1E09403}"/>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rgbClr val="000000"/>
                    </a:solidFill>
                    <a:effectLst/>
                    <a:latin typeface="Arial" panose="020B0604020202020204" pitchFamily="34" charset="0"/>
                  </a:rPr>
                  <a:t>Was ist ein </a:t>
                </a:r>
                <a:r>
                  <a:rPr lang="de-DE" sz="1400" b="0" noProof="0" dirty="0" err="1">
                    <a:solidFill>
                      <a:srgbClr val="000000"/>
                    </a:solidFill>
                    <a:effectLst/>
                    <a:latin typeface="Arial" panose="020B0604020202020204" pitchFamily="34" charset="0"/>
                  </a:rPr>
                  <a:t>growth</a:t>
                </a:r>
                <a:r>
                  <a:rPr lang="de-DE" sz="1400" b="0" noProof="0" dirty="0">
                    <a:solidFill>
                      <a:srgbClr val="000000"/>
                    </a:solidFill>
                    <a:effectLst/>
                    <a:latin typeface="Arial" panose="020B0604020202020204" pitchFamily="34" charset="0"/>
                  </a:rPr>
                  <a:t> </a:t>
                </a:r>
                <a:r>
                  <a:rPr lang="de-DE" sz="1400" b="0" noProof="0" dirty="0" err="1">
                    <a:solidFill>
                      <a:srgbClr val="000000"/>
                    </a:solidFill>
                    <a:effectLst/>
                    <a:latin typeface="Arial" panose="020B0604020202020204" pitchFamily="34" charset="0"/>
                  </a:rPr>
                  <a:t>factor</a:t>
                </a:r>
                <a:r>
                  <a:rPr lang="de-DE" sz="1400" b="0" i="1" noProof="0" dirty="0">
                    <a:solidFill>
                      <a:srgbClr val="000000"/>
                    </a:solidFill>
                    <a:effectLst/>
                    <a:latin typeface="Arial" panose="020B0604020202020204" pitchFamily="34" charset="0"/>
                  </a:rPr>
                  <a:t>?</a:t>
                </a:r>
              </a:p>
              <a:p>
                <a:pPr eaLnBrk="1" hangingPunct="1"/>
                <a:r>
                  <a:rPr lang="de-DE" sz="1400" b="0" i="0" noProof="0" dirty="0">
                    <a:solidFill>
                      <a:srgbClr val="000000"/>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accent5">
                      <a:lumMod val="75000"/>
                    </a:schemeClr>
                  </a:solidFill>
                </a:endParaRPr>
              </a:p>
              <a:p>
                <a:pPr eaLnBrk="1" hangingPunct="1"/>
                <a:r>
                  <a:rPr lang="de-DE" sz="1400" i="1" noProof="0" dirty="0">
                    <a:solidFill>
                      <a:schemeClr val="accent5">
                        <a:lumMod val="75000"/>
                      </a:schemeClr>
                    </a:solidFill>
                  </a:rPr>
                  <a:t>Welche weiteren Wachstumsfaktoren sind im Hinblick auf die Entwicklung und Gesundheit des Auges von Bedeutung?</a:t>
                </a:r>
              </a:p>
              <a:p>
                <a:pPr eaLnBrk="1" hangingPunct="1"/>
                <a:r>
                  <a:rPr lang="de-DE" sz="1400" noProof="0" dirty="0">
                    <a:solidFill>
                      <a:schemeClr val="accent5">
                        <a:lumMod val="75000"/>
                      </a:schemeClr>
                    </a:solidFill>
                  </a:rPr>
                  <a:t>--Epidermaler Wachstumsfaktor</a:t>
                </a:r>
              </a:p>
              <a:p>
                <a:pPr eaLnBrk="1" hangingPunct="1"/>
                <a:r>
                  <a:rPr lang="de-DE" sz="1400" noProof="0" dirty="0">
                    <a:solidFill>
                      <a:schemeClr val="accent5">
                        <a:lumMod val="75000"/>
                      </a:schemeClr>
                    </a:solidFill>
                  </a:rPr>
                  <a:t>--Fibroblasten-Wachstumsfaktor(en)</a:t>
                </a:r>
              </a:p>
              <a:p>
                <a:pPr eaLnBrk="1" hangingPunct="1"/>
                <a:r>
                  <a:rPr lang="de-DE" sz="1400" dirty="0">
                    <a:solidFill>
                      <a:schemeClr val="accent5">
                        <a:lumMod val="75000"/>
                      </a:schemeClr>
                    </a:solidFill>
                  </a:rPr>
                  <a:t>--Transformierende(r) Wachstumsfaktor(en)</a:t>
                </a:r>
                <a14:m>
                  <m:oMath xmlns:m="http://schemas.openxmlformats.org/officeDocument/2006/math">
                    <m:r>
                      <a:rPr lang="de-DE" sz="1400" i="1" smtClean="0">
                        <a:solidFill>
                          <a:schemeClr val="accent5">
                            <a:lumMod val="75000"/>
                          </a:schemeClr>
                        </a:solidFill>
                        <a:latin typeface="Cambria Math" panose="02040503050406030204" pitchFamily="18" charset="0"/>
                      </a:rPr>
                      <m:t>𝛽</m:t>
                    </m:r>
                  </m:oMath>
                </a14:m>
                <a:endParaRPr lang="ar-SY" sz="1400" dirty="0">
                  <a:solidFill>
                    <a:schemeClr val="accent5">
                      <a:lumMod val="75000"/>
                    </a:schemeClr>
                  </a:solidFill>
                </a:endParaRPr>
              </a:p>
              <a:p>
                <a:pPr eaLnBrk="1" hangingPunct="1"/>
                <a:r>
                  <a:rPr lang="de-DE" sz="1400" noProof="0" dirty="0">
                    <a:solidFill>
                      <a:schemeClr val="accent5">
                        <a:lumMod val="75000"/>
                      </a:schemeClr>
                    </a:solidFill>
                  </a:rPr>
                  <a:t>--Insulinähnlicher(e) Wachstumsfaktor(en)</a:t>
                </a:r>
                <a:endParaRPr lang="de-DE" sz="1400" noProof="0" dirty="0"/>
              </a:p>
            </p:txBody>
          </p:sp>
        </mc:Choice>
        <mc:Fallback xmlns="">
          <p:sp>
            <p:nvSpPr>
              <p:cNvPr id="2" name="TextBox 2">
                <a:extLst>
                  <a:ext uri="{FF2B5EF4-FFF2-40B4-BE49-F238E27FC236}">
                    <a16:creationId xmlns:a16="http://schemas.microsoft.com/office/drawing/2014/main" id="{39978A67-2977-47D4-6D96-D03CF1E09403}"/>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FC230FAB-296B-BC71-B720-B520BB174DCC}"/>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306072323"/>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DD494D-0522-157D-DA1B-17F2EFCA40F3}"/>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D4C95341-B692-A6A4-1373-D7F3028DA1DF}"/>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5C140321-9831-6BE2-823E-29347799C3C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402</a:t>
            </a:fld>
            <a:endParaRPr lang="de-DE" sz="1000" noProof="0" dirty="0"/>
          </a:p>
        </p:txBody>
      </p:sp>
      <p:sp>
        <p:nvSpPr>
          <p:cNvPr id="4102" name="Text Box 3">
            <a:extLst>
              <a:ext uri="{FF2B5EF4-FFF2-40B4-BE49-F238E27FC236}">
                <a16:creationId xmlns:a16="http://schemas.microsoft.com/office/drawing/2014/main" id="{57A55CBC-58C5-B4F7-1FC2-7EFE304765F9}"/>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9D89A666-DD01-1B88-5BE3-6E41AED0467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Box 2">
            <a:extLst>
              <a:ext uri="{FF2B5EF4-FFF2-40B4-BE49-F238E27FC236}">
                <a16:creationId xmlns:a16="http://schemas.microsoft.com/office/drawing/2014/main" id="{20139989-40A0-84EF-B26D-D5B0BB462C28}"/>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rgbClr val="000000"/>
                </a:solidFill>
                <a:effectLst/>
                <a:latin typeface="Arial" panose="020B0604020202020204" pitchFamily="34" charset="0"/>
              </a:rPr>
              <a:t>Was ist ein </a:t>
            </a:r>
            <a:r>
              <a:rPr lang="de-DE" sz="1400" b="0" noProof="0" dirty="0" err="1">
                <a:solidFill>
                  <a:srgbClr val="000000"/>
                </a:solidFill>
                <a:effectLst/>
                <a:latin typeface="Arial" panose="020B0604020202020204" pitchFamily="34" charset="0"/>
              </a:rPr>
              <a:t>growth</a:t>
            </a:r>
            <a:r>
              <a:rPr lang="de-DE" sz="1400" b="0" noProof="0" dirty="0">
                <a:solidFill>
                  <a:srgbClr val="000000"/>
                </a:solidFill>
                <a:effectLst/>
                <a:latin typeface="Arial" panose="020B0604020202020204" pitchFamily="34" charset="0"/>
              </a:rPr>
              <a:t> </a:t>
            </a:r>
            <a:r>
              <a:rPr lang="de-DE" sz="1400" b="0" noProof="0" dirty="0" err="1">
                <a:solidFill>
                  <a:srgbClr val="000000"/>
                </a:solidFill>
                <a:effectLst/>
                <a:latin typeface="Arial" panose="020B0604020202020204" pitchFamily="34" charset="0"/>
              </a:rPr>
              <a:t>factor</a:t>
            </a:r>
            <a:r>
              <a:rPr lang="de-DE" sz="1400" b="0" i="1" noProof="0" dirty="0">
                <a:solidFill>
                  <a:srgbClr val="000000"/>
                </a:solidFill>
                <a:effectLst/>
                <a:latin typeface="Arial" panose="020B0604020202020204" pitchFamily="34" charset="0"/>
              </a:rPr>
              <a:t>?</a:t>
            </a:r>
          </a:p>
          <a:p>
            <a:pPr eaLnBrk="1" hangingPunct="1"/>
            <a:r>
              <a:rPr lang="de-DE" sz="1400" b="0" i="0" noProof="0" dirty="0">
                <a:solidFill>
                  <a:srgbClr val="000000"/>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rgbClr val="000000"/>
              </a:solidFill>
            </a:endParaRPr>
          </a:p>
          <a:p>
            <a:pPr eaLnBrk="1" hangingPunct="1"/>
            <a:r>
              <a:rPr lang="de-DE" sz="1400" i="1" noProof="0" dirty="0"/>
              <a:t>Welche weiteren Wachstumsfaktoren sind im Hinblick auf die Entwicklung und Gesundheit des Auges von Bedeutung?</a:t>
            </a:r>
          </a:p>
          <a:p>
            <a:pPr eaLnBrk="1" hangingPunct="1"/>
            <a:r>
              <a:rPr lang="de-DE" sz="1400" noProof="0" dirty="0"/>
              <a:t>--</a:t>
            </a:r>
            <a:r>
              <a:rPr lang="de-DE" sz="1400" i="1" noProof="0" dirty="0"/>
              <a:t>?</a:t>
            </a:r>
          </a:p>
          <a:p>
            <a:pPr eaLnBrk="1" hangingPunct="1"/>
            <a:r>
              <a:rPr lang="de-DE" sz="1400" dirty="0"/>
              <a:t>--</a:t>
            </a:r>
            <a:r>
              <a:rPr lang="de-DE" sz="1400" i="1" dirty="0"/>
              <a:t>?</a:t>
            </a:r>
          </a:p>
          <a:p>
            <a:pPr eaLnBrk="1" hangingPunct="1"/>
            <a:r>
              <a:rPr lang="de-DE" sz="1400" dirty="0"/>
              <a:t>--</a:t>
            </a:r>
            <a:r>
              <a:rPr lang="de-DE" sz="1400" i="1" dirty="0"/>
              <a:t>?</a:t>
            </a:r>
          </a:p>
          <a:p>
            <a:pPr eaLnBrk="1" hangingPunct="1"/>
            <a:r>
              <a:rPr lang="de-DE" sz="1400" dirty="0"/>
              <a:t>--</a:t>
            </a:r>
            <a:r>
              <a:rPr lang="de-DE" sz="1400" i="1" dirty="0"/>
              <a:t>?</a:t>
            </a:r>
          </a:p>
        </p:txBody>
      </p:sp>
      <p:sp>
        <p:nvSpPr>
          <p:cNvPr id="3" name="Oval 1">
            <a:extLst>
              <a:ext uri="{FF2B5EF4-FFF2-40B4-BE49-F238E27FC236}">
                <a16:creationId xmlns:a16="http://schemas.microsoft.com/office/drawing/2014/main" id="{A2C3CE62-6272-E53B-3523-4ED91E95DF8F}"/>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4283892823"/>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E365FE-5ABE-AAAF-59A2-762CFB37DCD4}"/>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A0DA1837-5168-58EC-1F8F-0450E57D8475}"/>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C576333B-7C2F-A89F-A420-F992AE6CEDC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403</a:t>
            </a:fld>
            <a:endParaRPr lang="de-DE" sz="1000" noProof="0" dirty="0"/>
          </a:p>
        </p:txBody>
      </p:sp>
      <p:sp>
        <p:nvSpPr>
          <p:cNvPr id="4102" name="Text Box 3">
            <a:extLst>
              <a:ext uri="{FF2B5EF4-FFF2-40B4-BE49-F238E27FC236}">
                <a16:creationId xmlns:a16="http://schemas.microsoft.com/office/drawing/2014/main" id="{337756CA-C8FD-9857-CE55-A880CCC34DEF}"/>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FCE4E335-700F-D6D1-42A9-849F1741997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7B82415C-9B0E-979D-9168-858966226623}"/>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rgbClr val="000000"/>
                    </a:solidFill>
                    <a:effectLst/>
                    <a:latin typeface="Arial" panose="020B0604020202020204" pitchFamily="34" charset="0"/>
                  </a:rPr>
                  <a:t>Was ist ein </a:t>
                </a:r>
                <a:r>
                  <a:rPr lang="de-DE" sz="1400" b="0" noProof="0" dirty="0" err="1">
                    <a:solidFill>
                      <a:srgbClr val="000000"/>
                    </a:solidFill>
                    <a:effectLst/>
                    <a:latin typeface="Arial" panose="020B0604020202020204" pitchFamily="34" charset="0"/>
                  </a:rPr>
                  <a:t>growth</a:t>
                </a:r>
                <a:r>
                  <a:rPr lang="de-DE" sz="1400" b="0" noProof="0" dirty="0">
                    <a:solidFill>
                      <a:srgbClr val="000000"/>
                    </a:solidFill>
                    <a:effectLst/>
                    <a:latin typeface="Arial" panose="020B0604020202020204" pitchFamily="34" charset="0"/>
                  </a:rPr>
                  <a:t> </a:t>
                </a:r>
                <a:r>
                  <a:rPr lang="de-DE" sz="1400" b="0" noProof="0" dirty="0" err="1">
                    <a:solidFill>
                      <a:srgbClr val="000000"/>
                    </a:solidFill>
                    <a:effectLst/>
                    <a:latin typeface="Arial" panose="020B0604020202020204" pitchFamily="34" charset="0"/>
                  </a:rPr>
                  <a:t>factor</a:t>
                </a:r>
                <a:r>
                  <a:rPr lang="de-DE" sz="1400" b="0" i="1" noProof="0" dirty="0">
                    <a:solidFill>
                      <a:srgbClr val="000000"/>
                    </a:solidFill>
                    <a:effectLst/>
                    <a:latin typeface="Arial" panose="020B0604020202020204" pitchFamily="34" charset="0"/>
                  </a:rPr>
                  <a:t>?</a:t>
                </a:r>
              </a:p>
              <a:p>
                <a:pPr eaLnBrk="1" hangingPunct="1"/>
                <a:r>
                  <a:rPr lang="de-DE" sz="1400" b="0" i="0" noProof="0" dirty="0">
                    <a:solidFill>
                      <a:srgbClr val="000000"/>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rgbClr val="000000"/>
                  </a:solidFill>
                </a:endParaRPr>
              </a:p>
              <a:p>
                <a:pPr eaLnBrk="1" hangingPunct="1"/>
                <a:r>
                  <a:rPr lang="de-DE" sz="1400" i="1" noProof="0" dirty="0"/>
                  <a:t>Welche weiteren Wachstumsfaktoren sind im Hinblick auf die Entwicklung und Gesundheit des Auges von Bedeutung?</a:t>
                </a:r>
              </a:p>
              <a:p>
                <a:pPr eaLnBrk="1" hangingPunct="1"/>
                <a:r>
                  <a:rPr lang="de-DE" sz="1400" noProof="0" dirty="0"/>
                  <a:t>--Epidermaler Wachstumsfaktor</a:t>
                </a:r>
              </a:p>
              <a:p>
                <a:pPr eaLnBrk="1" hangingPunct="1"/>
                <a:r>
                  <a:rPr lang="de-DE" sz="1400" noProof="0" dirty="0"/>
                  <a:t>--Fibroblasten-Wachstumsfaktor(en)</a:t>
                </a:r>
              </a:p>
              <a:p>
                <a:pPr eaLnBrk="1" hangingPunct="1"/>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t>--Insulinähnlicher(e) Wachstumsfaktor(en)</a:t>
                </a:r>
              </a:p>
            </p:txBody>
          </p:sp>
        </mc:Choice>
        <mc:Fallback xmlns="">
          <p:sp>
            <p:nvSpPr>
              <p:cNvPr id="2" name="TextBox 2">
                <a:extLst>
                  <a:ext uri="{FF2B5EF4-FFF2-40B4-BE49-F238E27FC236}">
                    <a16:creationId xmlns:a16="http://schemas.microsoft.com/office/drawing/2014/main" id="{7B82415C-9B0E-979D-9168-858966226623}"/>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AB714912-D47D-E228-5381-757AAFB7FF23}"/>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2185761528"/>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F42916-C884-6030-4934-9793072EDC4E}"/>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EF812D83-D1CA-2ED9-2B96-C9FB71BE90D3}"/>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3D724091-59AF-8774-1E66-B05A44C599F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404</a:t>
            </a:fld>
            <a:endParaRPr lang="de-DE" sz="1000" noProof="0" dirty="0"/>
          </a:p>
        </p:txBody>
      </p:sp>
      <p:sp>
        <p:nvSpPr>
          <p:cNvPr id="4102" name="Text Box 3">
            <a:extLst>
              <a:ext uri="{FF2B5EF4-FFF2-40B4-BE49-F238E27FC236}">
                <a16:creationId xmlns:a16="http://schemas.microsoft.com/office/drawing/2014/main" id="{9F8D280F-6A56-E61A-4703-AFDC61A10073}"/>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7F0103CE-10D3-B9E5-416D-D5F85BB2BE7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98D0FEB2-E38A-07BB-6D76-D1CB7D98E034}"/>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chemeClr val="bg1">
                        <a:lumMod val="50000"/>
                      </a:schemeClr>
                    </a:solidFill>
                    <a:effectLst/>
                    <a:latin typeface="Arial" panose="020B0604020202020204" pitchFamily="34" charset="0"/>
                  </a:rPr>
                  <a:t>Was ist ein </a:t>
                </a:r>
                <a:r>
                  <a:rPr lang="de-DE" sz="1400" b="0" noProof="0" dirty="0" err="1">
                    <a:solidFill>
                      <a:schemeClr val="bg1">
                        <a:lumMod val="50000"/>
                      </a:schemeClr>
                    </a:solidFill>
                    <a:effectLst/>
                    <a:latin typeface="Arial" panose="020B0604020202020204" pitchFamily="34" charset="0"/>
                  </a:rPr>
                  <a:t>growth</a:t>
                </a:r>
                <a:r>
                  <a:rPr lang="de-DE" sz="1400" b="0" noProof="0" dirty="0">
                    <a:solidFill>
                      <a:schemeClr val="bg1">
                        <a:lumMod val="50000"/>
                      </a:schemeClr>
                    </a:solidFill>
                    <a:effectLst/>
                    <a:latin typeface="Arial" panose="020B0604020202020204" pitchFamily="34" charset="0"/>
                  </a:rPr>
                  <a:t> </a:t>
                </a:r>
                <a:r>
                  <a:rPr lang="de-DE" sz="1400" b="0" noProof="0" dirty="0" err="1">
                    <a:solidFill>
                      <a:schemeClr val="bg1">
                        <a:lumMod val="50000"/>
                      </a:schemeClr>
                    </a:solidFill>
                    <a:effectLst/>
                    <a:latin typeface="Arial" panose="020B0604020202020204" pitchFamily="34" charset="0"/>
                  </a:rPr>
                  <a:t>factor</a:t>
                </a:r>
                <a:r>
                  <a:rPr lang="de-DE" sz="1400" b="0" i="1" noProof="0" dirty="0">
                    <a:solidFill>
                      <a:schemeClr val="bg1">
                        <a:lumMod val="50000"/>
                      </a:schemeClr>
                    </a:solidFill>
                    <a:effectLst/>
                    <a:latin typeface="Arial" panose="020B0604020202020204" pitchFamily="34" charset="0"/>
                  </a:rPr>
                  <a:t>?</a:t>
                </a:r>
              </a:p>
              <a:p>
                <a:pPr eaLnBrk="1" hangingPunct="1"/>
                <a:r>
                  <a:rPr lang="de-DE" sz="1400" b="0" i="0" noProof="0" dirty="0">
                    <a:solidFill>
                      <a:schemeClr val="bg1">
                        <a:lumMod val="50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bg1">
                      <a:lumMod val="50000"/>
                    </a:schemeClr>
                  </a:solidFill>
                </a:endParaRPr>
              </a:p>
              <a:p>
                <a:pPr eaLnBrk="1" hangingPunct="1"/>
                <a:r>
                  <a:rPr lang="de-DE" sz="1400" i="1" noProof="0" dirty="0">
                    <a:solidFill>
                      <a:schemeClr val="bg1">
                        <a:lumMod val="50000"/>
                      </a:schemeClr>
                    </a:solidFill>
                  </a:rPr>
                  <a:t>Welche weiteren Wachstumsfaktoren sind im Hinblick auf die Entwicklung und Gesundheit des Auges von Bedeutung?</a:t>
                </a:r>
              </a:p>
              <a:p>
                <a:pPr eaLnBrk="1" hangingPunct="1"/>
                <a:r>
                  <a:rPr lang="de-DE" sz="1400" noProof="0" dirty="0">
                    <a:solidFill>
                      <a:schemeClr val="bg1">
                        <a:lumMod val="50000"/>
                      </a:schemeClr>
                    </a:solidFill>
                  </a:rPr>
                  <a:t>--Epidermaler Wachstumsfaktor</a:t>
                </a:r>
              </a:p>
              <a:p>
                <a:pPr eaLnBrk="1" hangingPunct="1"/>
                <a:r>
                  <a:rPr lang="de-DE" sz="1400" noProof="0" dirty="0">
                    <a:solidFill>
                      <a:schemeClr val="bg1">
                        <a:lumMod val="50000"/>
                      </a:schemeClr>
                    </a:solidFill>
                  </a:rPr>
                  <a:t>--Fibroblasten-Wachstumsfaktor(en)</a:t>
                </a:r>
              </a:p>
              <a:p>
                <a:pPr eaLnBrk="1" hangingPunct="1"/>
                <a:r>
                  <a:rPr lang="de-DE" sz="1400" dirty="0">
                    <a:solidFill>
                      <a:schemeClr val="bg1">
                        <a:lumMod val="50000"/>
                      </a:schemeClr>
                    </a:solidFill>
                  </a:rPr>
                  <a:t>--</a:t>
                </a:r>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solidFill>
                      <a:schemeClr val="bg1">
                        <a:lumMod val="50000"/>
                      </a:schemeClr>
                    </a:solidFill>
                  </a:rPr>
                  <a:t>--Insulinähnlicher(e) Wachstumsfaktor(en)</a:t>
                </a:r>
              </a:p>
            </p:txBody>
          </p:sp>
        </mc:Choice>
        <mc:Fallback xmlns="">
          <p:sp>
            <p:nvSpPr>
              <p:cNvPr id="2" name="TextBox 2">
                <a:extLst>
                  <a:ext uri="{FF2B5EF4-FFF2-40B4-BE49-F238E27FC236}">
                    <a16:creationId xmlns:a16="http://schemas.microsoft.com/office/drawing/2014/main" id="{98D0FEB2-E38A-07BB-6D76-D1CB7D98E034}"/>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816D8D3F-9CFA-63D8-DE26-7FAC32CF77E6}"/>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TextBox 8">
            <a:extLst>
              <a:ext uri="{FF2B5EF4-FFF2-40B4-BE49-F238E27FC236}">
                <a16:creationId xmlns:a16="http://schemas.microsoft.com/office/drawing/2014/main" id="{875FDE83-4B89-77A1-F2AE-31C2980FBB5B}"/>
              </a:ext>
            </a:extLst>
          </p:cNvPr>
          <p:cNvSpPr txBox="1"/>
          <p:nvPr/>
        </p:nvSpPr>
        <p:spPr>
          <a:xfrm>
            <a:off x="4267200" y="2286000"/>
            <a:ext cx="4724400" cy="3965188"/>
          </a:xfrm>
          <a:prstGeom prst="rect">
            <a:avLst/>
          </a:prstGeom>
          <a:solidFill>
            <a:schemeClr val="accent1">
              <a:lumMod val="40000"/>
              <a:lumOff val="60000"/>
            </a:schemeClr>
          </a:solidFill>
        </p:spPr>
        <p:txBody>
          <a:bodyPr wrap="square" lIns="25400" tIns="12700" rIns="25400" bIns="12700">
            <a:spAutoFit/>
          </a:bodyPr>
          <a:lstStyle/>
          <a:p>
            <a:pPr eaLnBrk="1" hangingPunct="1">
              <a:defRPr/>
            </a:pPr>
            <a:r>
              <a:rPr lang="de-DE" sz="1400" i="1" noProof="0" dirty="0"/>
              <a:t>Wenn Sie „transformierender Wachstumsfaktor </a:t>
            </a:r>
            <a:r>
              <a:rPr lang="de-DE" sz="1400" i="1" noProof="0" dirty="0">
                <a:latin typeface="Symbol" panose="05050102010706020507" pitchFamily="18" charset="2"/>
              </a:rPr>
              <a:t>b</a:t>
            </a:r>
            <a:r>
              <a:rPr lang="de-DE" sz="1400" i="1" noProof="0" dirty="0"/>
              <a:t>“ hören, sollte Ihnen eine bestimmte Art von Hornhauterkrankung in den Sinn kommen. </a:t>
            </a:r>
            <a:r>
              <a:rPr lang="de-DE" sz="1400" i="1" noProof="0" dirty="0">
                <a:solidFill>
                  <a:srgbClr val="FFFF00"/>
                </a:solidFill>
              </a:rPr>
              <a:t>Welche?</a:t>
            </a:r>
          </a:p>
          <a:p>
            <a:pPr eaLnBrk="1" hangingPunct="1">
              <a:defRPr/>
            </a:pPr>
            <a:r>
              <a:rPr lang="de-DE" sz="1400" noProof="0" dirty="0">
                <a:solidFill>
                  <a:srgbClr val="FFFF00"/>
                </a:solidFill>
              </a:rPr>
              <a:t>Hornhautdystrophie, genauer gesagt die sogenannten durch </a:t>
            </a:r>
            <a:r>
              <a:rPr lang="de-DE" sz="1400" i="1" noProof="0" dirty="0">
                <a:solidFill>
                  <a:srgbClr val="FFFF00"/>
                </a:solidFill>
              </a:rPr>
              <a:t>den transformierenden Wachstumsfaktor β </a:t>
            </a:r>
            <a:r>
              <a:rPr lang="de-DE" sz="1400" noProof="0" dirty="0">
                <a:solidFill>
                  <a:srgbClr val="FFFF00"/>
                </a:solidFill>
              </a:rPr>
              <a:t>(TGF-β) </a:t>
            </a:r>
            <a:r>
              <a:rPr lang="de-DE" sz="1400" i="1" noProof="0" dirty="0">
                <a:solidFill>
                  <a:srgbClr val="FFFF00"/>
                </a:solidFill>
              </a:rPr>
              <a:t>induzierten </a:t>
            </a:r>
            <a:r>
              <a:rPr lang="de-DE" sz="1400" noProof="0" dirty="0">
                <a:solidFill>
                  <a:srgbClr val="FFFF00"/>
                </a:solidFill>
              </a:rPr>
              <a:t>Dystrophien</a:t>
            </a:r>
          </a:p>
          <a:p>
            <a:pPr eaLnBrk="1" hangingPunct="1">
              <a:defRPr/>
            </a:pPr>
            <a:endParaRPr lang="de-DE" sz="1600" noProof="0" dirty="0">
              <a:solidFill>
                <a:srgbClr val="FFFF00"/>
              </a:solidFill>
            </a:endParaRPr>
          </a:p>
          <a:p>
            <a:pPr eaLnBrk="1" hangingPunct="1">
              <a:defRPr/>
            </a:pPr>
            <a:endParaRPr lang="de-DE" sz="1600" i="1" noProof="0" dirty="0">
              <a:solidFill>
                <a:srgbClr val="FFFF00"/>
              </a:solidFill>
            </a:endParaRPr>
          </a:p>
          <a:p>
            <a:pPr eaLnBrk="1" hangingPunct="1">
              <a:defRPr/>
            </a:pPr>
            <a:r>
              <a:rPr lang="de-DE" sz="1400" i="1" noProof="0" dirty="0">
                <a:solidFill>
                  <a:srgbClr val="FFFF00"/>
                </a:solidFill>
              </a:rPr>
              <a:t>Es gibt sechs TGFBI-Dystrophien – welche sind das? (Anmerkung: Das Buch </a:t>
            </a:r>
            <a:r>
              <a:rPr lang="de-DE" sz="1400" noProof="0" dirty="0">
                <a:solidFill>
                  <a:srgbClr val="FFFF00"/>
                </a:solidFill>
              </a:rPr>
              <a:t>„The Cornea“ </a:t>
            </a:r>
            <a:r>
              <a:rPr lang="de-DE" sz="1400" i="1" noProof="0" dirty="0">
                <a:solidFill>
                  <a:srgbClr val="FFFF00"/>
                </a:solidFill>
              </a:rPr>
              <a:t>behandelt vier Subtypen als eine einzige Dystrophie, und sie werden in der folgenden Liste ebenfalls so behandelt.) </a:t>
            </a:r>
          </a:p>
          <a:p>
            <a:pPr eaLnBrk="1" hangingPunct="1">
              <a:defRPr/>
            </a:pPr>
            <a:r>
              <a:rPr lang="de-DE" sz="1400" noProof="0" dirty="0">
                <a:solidFill>
                  <a:srgbClr val="FFFF00"/>
                </a:solidFill>
              </a:rPr>
              <a:t>1) Reis-Bückler </a:t>
            </a:r>
          </a:p>
          <a:p>
            <a:pPr eaLnBrk="1" hangingPunct="1">
              <a:defRPr/>
            </a:pPr>
            <a:r>
              <a:rPr lang="de-DE" sz="1400" noProof="0" dirty="0">
                <a:solidFill>
                  <a:srgbClr val="FFFF00"/>
                </a:solidFill>
              </a:rPr>
              <a:t>2) Thiel-Behnke </a:t>
            </a:r>
          </a:p>
          <a:p>
            <a:pPr eaLnBrk="1" hangingPunct="1">
              <a:defRPr/>
            </a:pPr>
            <a:r>
              <a:rPr lang="de-DE" sz="1400" noProof="0" dirty="0">
                <a:solidFill>
                  <a:srgbClr val="FFFF00"/>
                </a:solidFill>
              </a:rPr>
              <a:t>3) Gitterdystrophie, Typ 1</a:t>
            </a:r>
          </a:p>
          <a:p>
            <a:pPr eaLnBrk="1" hangingPunct="1">
              <a:defRPr/>
            </a:pPr>
            <a:r>
              <a:rPr lang="de-DE" sz="1400" noProof="0" dirty="0">
                <a:solidFill>
                  <a:srgbClr val="FFFF00"/>
                </a:solidFill>
              </a:rPr>
              <a:t>4) Gitterdystrophie, Varianten (III, IIIA, I/IIIA, IV)</a:t>
            </a:r>
          </a:p>
          <a:p>
            <a:pPr eaLnBrk="1" hangingPunct="1">
              <a:defRPr/>
            </a:pPr>
            <a:r>
              <a:rPr lang="de-DE" sz="1400" noProof="0" dirty="0">
                <a:solidFill>
                  <a:srgbClr val="FFFF00"/>
                </a:solidFill>
              </a:rPr>
              <a:t>5) Granuläre Dystrophie Typ 1</a:t>
            </a:r>
          </a:p>
          <a:p>
            <a:pPr eaLnBrk="1" hangingPunct="1">
              <a:defRPr/>
            </a:pPr>
            <a:r>
              <a:rPr lang="de-DE" sz="1400" noProof="0" dirty="0">
                <a:solidFill>
                  <a:srgbClr val="FFFF00"/>
                </a:solidFill>
              </a:rPr>
              <a:t>6) Granular Typ 2 </a:t>
            </a:r>
          </a:p>
        </p:txBody>
      </p:sp>
      <p:sp>
        <p:nvSpPr>
          <p:cNvPr id="5" name="Oval 7">
            <a:extLst>
              <a:ext uri="{FF2B5EF4-FFF2-40B4-BE49-F238E27FC236}">
                <a16:creationId xmlns:a16="http://schemas.microsoft.com/office/drawing/2014/main" id="{91856566-AAB9-EDDC-47AD-AFAF0E74B1AB}"/>
              </a:ext>
            </a:extLst>
          </p:cNvPr>
          <p:cNvSpPr/>
          <p:nvPr/>
        </p:nvSpPr>
        <p:spPr>
          <a:xfrm>
            <a:off x="422206" y="3404185"/>
            <a:ext cx="3775766" cy="4191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Rectangle 2">
            <a:extLst>
              <a:ext uri="{FF2B5EF4-FFF2-40B4-BE49-F238E27FC236}">
                <a16:creationId xmlns:a16="http://schemas.microsoft.com/office/drawing/2014/main" id="{D46BB43A-FF31-1C66-A390-E7387494A4B4}"/>
              </a:ext>
            </a:extLst>
          </p:cNvPr>
          <p:cNvSpPr/>
          <p:nvPr/>
        </p:nvSpPr>
        <p:spPr>
          <a:xfrm>
            <a:off x="7086600" y="2478928"/>
            <a:ext cx="762000" cy="3075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Hinweis</a:t>
            </a:r>
          </a:p>
        </p:txBody>
      </p:sp>
    </p:spTree>
    <p:extLst>
      <p:ext uri="{BB962C8B-B14F-4D97-AF65-F5344CB8AC3E}">
        <p14:creationId xmlns:p14="http://schemas.microsoft.com/office/powerpoint/2010/main" val="722593116"/>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710EB9-962A-4306-4802-53CAAC622980}"/>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06398A4C-2F19-014C-9681-CABE0BC0E8DC}"/>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0DB7EF30-0A95-06E9-8FE1-57DDB75CB8B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405</a:t>
            </a:fld>
            <a:endParaRPr lang="de-DE" sz="1000" noProof="0" dirty="0"/>
          </a:p>
        </p:txBody>
      </p:sp>
      <p:sp>
        <p:nvSpPr>
          <p:cNvPr id="4102" name="Text Box 3">
            <a:extLst>
              <a:ext uri="{FF2B5EF4-FFF2-40B4-BE49-F238E27FC236}">
                <a16:creationId xmlns:a16="http://schemas.microsoft.com/office/drawing/2014/main" id="{1425E7A5-5523-4126-DCE1-8F9EC574A604}"/>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85CC4ACC-53A2-8FC8-EFEF-D7DD6A27D02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21AE5A15-DD1C-11C1-6473-DD5692D22642}"/>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chemeClr val="bg1">
                        <a:lumMod val="50000"/>
                      </a:schemeClr>
                    </a:solidFill>
                    <a:effectLst/>
                    <a:latin typeface="Arial" panose="020B0604020202020204" pitchFamily="34" charset="0"/>
                  </a:rPr>
                  <a:t>Was ist ein </a:t>
                </a:r>
                <a:r>
                  <a:rPr lang="de-DE" sz="1400" b="0" noProof="0" dirty="0" err="1">
                    <a:solidFill>
                      <a:schemeClr val="bg1">
                        <a:lumMod val="50000"/>
                      </a:schemeClr>
                    </a:solidFill>
                    <a:effectLst/>
                    <a:latin typeface="Arial" panose="020B0604020202020204" pitchFamily="34" charset="0"/>
                  </a:rPr>
                  <a:t>growth</a:t>
                </a:r>
                <a:r>
                  <a:rPr lang="de-DE" sz="1400" b="0" noProof="0" dirty="0">
                    <a:solidFill>
                      <a:schemeClr val="bg1">
                        <a:lumMod val="50000"/>
                      </a:schemeClr>
                    </a:solidFill>
                    <a:effectLst/>
                    <a:latin typeface="Arial" panose="020B0604020202020204" pitchFamily="34" charset="0"/>
                  </a:rPr>
                  <a:t> </a:t>
                </a:r>
                <a:r>
                  <a:rPr lang="de-DE" sz="1400" b="0" noProof="0" dirty="0" err="1">
                    <a:solidFill>
                      <a:schemeClr val="bg1">
                        <a:lumMod val="50000"/>
                      </a:schemeClr>
                    </a:solidFill>
                    <a:effectLst/>
                    <a:latin typeface="Arial" panose="020B0604020202020204" pitchFamily="34" charset="0"/>
                  </a:rPr>
                  <a:t>factor</a:t>
                </a:r>
                <a:r>
                  <a:rPr lang="de-DE" sz="1400" b="0" i="1" noProof="0" dirty="0">
                    <a:solidFill>
                      <a:schemeClr val="bg1">
                        <a:lumMod val="50000"/>
                      </a:schemeClr>
                    </a:solidFill>
                    <a:effectLst/>
                    <a:latin typeface="Arial" panose="020B0604020202020204" pitchFamily="34" charset="0"/>
                  </a:rPr>
                  <a:t>?</a:t>
                </a:r>
              </a:p>
              <a:p>
                <a:pPr eaLnBrk="1" hangingPunct="1"/>
                <a:r>
                  <a:rPr lang="de-DE" sz="1400" b="0" i="0" noProof="0" dirty="0">
                    <a:solidFill>
                      <a:schemeClr val="bg1">
                        <a:lumMod val="50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bg1">
                      <a:lumMod val="50000"/>
                    </a:schemeClr>
                  </a:solidFill>
                </a:endParaRPr>
              </a:p>
              <a:p>
                <a:pPr eaLnBrk="1" hangingPunct="1"/>
                <a:r>
                  <a:rPr lang="de-DE" sz="1400" i="1" noProof="0" dirty="0">
                    <a:solidFill>
                      <a:schemeClr val="bg1">
                        <a:lumMod val="50000"/>
                      </a:schemeClr>
                    </a:solidFill>
                  </a:rPr>
                  <a:t>Welche weiteren Wachstumsfaktoren sind im Hinblick auf die Entwicklung und Gesundheit des Auges von Bedeutung?</a:t>
                </a:r>
              </a:p>
              <a:p>
                <a:pPr eaLnBrk="1" hangingPunct="1"/>
                <a:r>
                  <a:rPr lang="de-DE" sz="1400" noProof="0" dirty="0">
                    <a:solidFill>
                      <a:schemeClr val="bg1">
                        <a:lumMod val="50000"/>
                      </a:schemeClr>
                    </a:solidFill>
                  </a:rPr>
                  <a:t>--Epidermaler Wachstumsfaktor</a:t>
                </a:r>
              </a:p>
              <a:p>
                <a:pPr eaLnBrk="1" hangingPunct="1"/>
                <a:r>
                  <a:rPr lang="de-DE" sz="1400" noProof="0" dirty="0">
                    <a:solidFill>
                      <a:schemeClr val="bg1">
                        <a:lumMod val="50000"/>
                      </a:schemeClr>
                    </a:solidFill>
                  </a:rPr>
                  <a:t>--Fibroblasten-Wachstumsfaktor(en)</a:t>
                </a:r>
              </a:p>
              <a:p>
                <a:pPr eaLnBrk="1" hangingPunct="1"/>
                <a:r>
                  <a:rPr lang="de-DE" sz="1400" dirty="0">
                    <a:solidFill>
                      <a:schemeClr val="bg1">
                        <a:lumMod val="50000"/>
                      </a:schemeClr>
                    </a:solidFill>
                  </a:rPr>
                  <a:t>--</a:t>
                </a:r>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solidFill>
                      <a:schemeClr val="bg1">
                        <a:lumMod val="50000"/>
                      </a:schemeClr>
                    </a:solidFill>
                  </a:rPr>
                  <a:t>--Insulinähnlicher(e) Wachstumsfaktor(en)</a:t>
                </a:r>
              </a:p>
            </p:txBody>
          </p:sp>
        </mc:Choice>
        <mc:Fallback xmlns="">
          <p:sp>
            <p:nvSpPr>
              <p:cNvPr id="2" name="TextBox 2">
                <a:extLst>
                  <a:ext uri="{FF2B5EF4-FFF2-40B4-BE49-F238E27FC236}">
                    <a16:creationId xmlns:a16="http://schemas.microsoft.com/office/drawing/2014/main" id="{21AE5A15-DD1C-11C1-6473-DD5692D22642}"/>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5594B177-4364-82F6-0F36-BD446DC2E815}"/>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TextBox 8">
            <a:extLst>
              <a:ext uri="{FF2B5EF4-FFF2-40B4-BE49-F238E27FC236}">
                <a16:creationId xmlns:a16="http://schemas.microsoft.com/office/drawing/2014/main" id="{7EE82A4C-E7E1-7215-849A-7A0743E0AB42}"/>
              </a:ext>
            </a:extLst>
          </p:cNvPr>
          <p:cNvSpPr txBox="1"/>
          <p:nvPr/>
        </p:nvSpPr>
        <p:spPr>
          <a:xfrm>
            <a:off x="4267200" y="2286000"/>
            <a:ext cx="4724400" cy="3965188"/>
          </a:xfrm>
          <a:prstGeom prst="rect">
            <a:avLst/>
          </a:prstGeom>
          <a:solidFill>
            <a:schemeClr val="accent1">
              <a:lumMod val="40000"/>
              <a:lumOff val="60000"/>
            </a:schemeClr>
          </a:solidFill>
        </p:spPr>
        <p:txBody>
          <a:bodyPr wrap="square" lIns="25400" tIns="12700" rIns="25400" bIns="12700">
            <a:spAutoFit/>
          </a:bodyPr>
          <a:lstStyle/>
          <a:p>
            <a:pPr eaLnBrk="1" hangingPunct="1">
              <a:defRPr/>
            </a:pPr>
            <a:r>
              <a:rPr lang="de-DE" sz="1400" i="1" noProof="0" dirty="0"/>
              <a:t>Wenn Sie „transformierender Wachstumsfaktor </a:t>
            </a:r>
            <a:r>
              <a:rPr lang="de-DE" sz="1400" i="1" noProof="0" dirty="0">
                <a:latin typeface="Symbol" panose="05050102010706020507" pitchFamily="18" charset="2"/>
              </a:rPr>
              <a:t>b</a:t>
            </a:r>
            <a:r>
              <a:rPr lang="de-DE" sz="1400" i="1" noProof="0" dirty="0"/>
              <a:t>“ hören, sollte Ihnen eine bestimmte Art von Hornhauterkrankung in den Sinn kommen. </a:t>
            </a:r>
            <a:r>
              <a:rPr lang="de-DE" sz="1400" i="1" noProof="0" dirty="0">
                <a:solidFill>
                  <a:srgbClr val="FFFF00"/>
                </a:solidFill>
              </a:rPr>
              <a:t>Welche?</a:t>
            </a:r>
          </a:p>
          <a:p>
            <a:pPr eaLnBrk="1" hangingPunct="1">
              <a:defRPr/>
            </a:pPr>
            <a:r>
              <a:rPr lang="de-DE" sz="1400" noProof="0" dirty="0">
                <a:solidFill>
                  <a:srgbClr val="FFFF00"/>
                </a:solidFill>
              </a:rPr>
              <a:t>Hornhautdystrophie, genauer gesagt die sogenannten durch </a:t>
            </a:r>
            <a:r>
              <a:rPr lang="de-DE" sz="1400" i="1" noProof="0" dirty="0">
                <a:solidFill>
                  <a:srgbClr val="FFFF00"/>
                </a:solidFill>
              </a:rPr>
              <a:t>den transformierenden Wachstumsfaktor β </a:t>
            </a:r>
            <a:r>
              <a:rPr lang="de-DE" sz="1400" noProof="0" dirty="0">
                <a:solidFill>
                  <a:srgbClr val="FFFF00"/>
                </a:solidFill>
              </a:rPr>
              <a:t>(TGF-β) </a:t>
            </a:r>
            <a:r>
              <a:rPr lang="de-DE" sz="1400" i="1" noProof="0" dirty="0">
                <a:solidFill>
                  <a:srgbClr val="FFFF00"/>
                </a:solidFill>
              </a:rPr>
              <a:t>induzierten </a:t>
            </a:r>
            <a:r>
              <a:rPr lang="de-DE" sz="1400" noProof="0" dirty="0">
                <a:solidFill>
                  <a:srgbClr val="FFFF00"/>
                </a:solidFill>
              </a:rPr>
              <a:t>Dystrophien</a:t>
            </a:r>
          </a:p>
          <a:p>
            <a:pPr eaLnBrk="1" hangingPunct="1">
              <a:defRPr/>
            </a:pPr>
            <a:endParaRPr lang="de-DE" sz="1600" noProof="0" dirty="0">
              <a:solidFill>
                <a:srgbClr val="FFFF00"/>
              </a:solidFill>
            </a:endParaRPr>
          </a:p>
          <a:p>
            <a:pPr eaLnBrk="1" hangingPunct="1">
              <a:defRPr/>
            </a:pPr>
            <a:endParaRPr lang="de-DE" sz="1600" i="1" noProof="0" dirty="0">
              <a:solidFill>
                <a:srgbClr val="FFFF00"/>
              </a:solidFill>
            </a:endParaRPr>
          </a:p>
          <a:p>
            <a:pPr eaLnBrk="1" hangingPunct="1">
              <a:defRPr/>
            </a:pPr>
            <a:r>
              <a:rPr lang="de-DE" sz="1400" i="1" noProof="0" dirty="0">
                <a:solidFill>
                  <a:srgbClr val="FFFF00"/>
                </a:solidFill>
              </a:rPr>
              <a:t>Es gibt sechs TGFBI-Dystrophien – welche sind das? (Anmerkung: Das Buch </a:t>
            </a:r>
            <a:r>
              <a:rPr lang="de-DE" sz="1400" noProof="0" dirty="0">
                <a:solidFill>
                  <a:srgbClr val="FFFF00"/>
                </a:solidFill>
              </a:rPr>
              <a:t>„The Cornea“ </a:t>
            </a:r>
            <a:r>
              <a:rPr lang="de-DE" sz="1400" i="1" noProof="0" dirty="0">
                <a:solidFill>
                  <a:srgbClr val="FFFF00"/>
                </a:solidFill>
              </a:rPr>
              <a:t>behandelt vier Subtypen als eine einzige Dystrophie, und sie werden in der folgenden Liste ebenfalls so behandelt.) </a:t>
            </a:r>
          </a:p>
          <a:p>
            <a:pPr eaLnBrk="1" hangingPunct="1">
              <a:defRPr/>
            </a:pPr>
            <a:r>
              <a:rPr lang="de-DE" sz="1400" noProof="0" dirty="0">
                <a:solidFill>
                  <a:srgbClr val="FFFF00"/>
                </a:solidFill>
              </a:rPr>
              <a:t>1) Reis-Bückler </a:t>
            </a:r>
          </a:p>
          <a:p>
            <a:pPr eaLnBrk="1" hangingPunct="1">
              <a:defRPr/>
            </a:pPr>
            <a:r>
              <a:rPr lang="de-DE" sz="1400" noProof="0" dirty="0">
                <a:solidFill>
                  <a:srgbClr val="FFFF00"/>
                </a:solidFill>
              </a:rPr>
              <a:t>2) Thiel-Behnke </a:t>
            </a:r>
          </a:p>
          <a:p>
            <a:pPr eaLnBrk="1" hangingPunct="1">
              <a:defRPr/>
            </a:pPr>
            <a:r>
              <a:rPr lang="de-DE" sz="1400" noProof="0" dirty="0">
                <a:solidFill>
                  <a:srgbClr val="FFFF00"/>
                </a:solidFill>
              </a:rPr>
              <a:t>3) Gitterdystrophie, Typ 1</a:t>
            </a:r>
          </a:p>
          <a:p>
            <a:pPr eaLnBrk="1" hangingPunct="1">
              <a:defRPr/>
            </a:pPr>
            <a:r>
              <a:rPr lang="de-DE" sz="1400" noProof="0" dirty="0">
                <a:solidFill>
                  <a:srgbClr val="FFFF00"/>
                </a:solidFill>
              </a:rPr>
              <a:t>4) Gitterdystrophie, Varianten (III, IIIA, I/IIIA, IV)</a:t>
            </a:r>
          </a:p>
          <a:p>
            <a:pPr eaLnBrk="1" hangingPunct="1">
              <a:defRPr/>
            </a:pPr>
            <a:r>
              <a:rPr lang="de-DE" sz="1400" noProof="0" dirty="0">
                <a:solidFill>
                  <a:srgbClr val="FFFF00"/>
                </a:solidFill>
              </a:rPr>
              <a:t>5) Granuläre Dystrophie Typ 1</a:t>
            </a:r>
          </a:p>
          <a:p>
            <a:pPr eaLnBrk="1" hangingPunct="1">
              <a:defRPr/>
            </a:pPr>
            <a:r>
              <a:rPr lang="de-DE" sz="1400" noProof="0" dirty="0">
                <a:solidFill>
                  <a:srgbClr val="FFFF00"/>
                </a:solidFill>
              </a:rPr>
              <a:t>6) Granular Typ 2 </a:t>
            </a:r>
          </a:p>
        </p:txBody>
      </p:sp>
      <p:sp>
        <p:nvSpPr>
          <p:cNvPr id="5" name="Oval 7">
            <a:extLst>
              <a:ext uri="{FF2B5EF4-FFF2-40B4-BE49-F238E27FC236}">
                <a16:creationId xmlns:a16="http://schemas.microsoft.com/office/drawing/2014/main" id="{4B2852F7-E33B-FF67-63ED-E6E0B46D470B}"/>
              </a:ext>
            </a:extLst>
          </p:cNvPr>
          <p:cNvSpPr/>
          <p:nvPr/>
        </p:nvSpPr>
        <p:spPr>
          <a:xfrm>
            <a:off x="422206" y="3404185"/>
            <a:ext cx="3775766" cy="4191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2417406363"/>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A9F66C-19BB-AEE8-7C17-FD0B2D076260}"/>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A685FC61-E215-FF18-250C-491051E2C1FA}"/>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25C9ED26-9555-24B1-35F6-8BECD5B0BC2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406</a:t>
            </a:fld>
            <a:endParaRPr lang="de-DE" sz="1000" noProof="0" dirty="0"/>
          </a:p>
        </p:txBody>
      </p:sp>
      <p:sp>
        <p:nvSpPr>
          <p:cNvPr id="4102" name="Text Box 3">
            <a:extLst>
              <a:ext uri="{FF2B5EF4-FFF2-40B4-BE49-F238E27FC236}">
                <a16:creationId xmlns:a16="http://schemas.microsoft.com/office/drawing/2014/main" id="{83DE47A0-2E40-4CD4-184C-E3118A7765B0}"/>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7AB5170F-6C3A-AAE8-B016-299DEE460A5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2461F207-4CE5-0A33-376B-5DD17BCDAB4B}"/>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chemeClr val="bg1">
                        <a:lumMod val="50000"/>
                      </a:schemeClr>
                    </a:solidFill>
                    <a:effectLst/>
                    <a:latin typeface="Arial" panose="020B0604020202020204" pitchFamily="34" charset="0"/>
                  </a:rPr>
                  <a:t>Was ist ein </a:t>
                </a:r>
                <a:r>
                  <a:rPr lang="de-DE" sz="1400" b="0" noProof="0" dirty="0" err="1">
                    <a:solidFill>
                      <a:schemeClr val="bg1">
                        <a:lumMod val="50000"/>
                      </a:schemeClr>
                    </a:solidFill>
                    <a:effectLst/>
                    <a:latin typeface="Arial" panose="020B0604020202020204" pitchFamily="34" charset="0"/>
                  </a:rPr>
                  <a:t>growth</a:t>
                </a:r>
                <a:r>
                  <a:rPr lang="de-DE" sz="1400" b="0" noProof="0" dirty="0">
                    <a:solidFill>
                      <a:schemeClr val="bg1">
                        <a:lumMod val="50000"/>
                      </a:schemeClr>
                    </a:solidFill>
                    <a:effectLst/>
                    <a:latin typeface="Arial" panose="020B0604020202020204" pitchFamily="34" charset="0"/>
                  </a:rPr>
                  <a:t> </a:t>
                </a:r>
                <a:r>
                  <a:rPr lang="de-DE" sz="1400" b="0" noProof="0" dirty="0" err="1">
                    <a:solidFill>
                      <a:schemeClr val="bg1">
                        <a:lumMod val="50000"/>
                      </a:schemeClr>
                    </a:solidFill>
                    <a:effectLst/>
                    <a:latin typeface="Arial" panose="020B0604020202020204" pitchFamily="34" charset="0"/>
                  </a:rPr>
                  <a:t>factor</a:t>
                </a:r>
                <a:r>
                  <a:rPr lang="de-DE" sz="1400" b="0" i="1" noProof="0" dirty="0">
                    <a:solidFill>
                      <a:schemeClr val="bg1">
                        <a:lumMod val="50000"/>
                      </a:schemeClr>
                    </a:solidFill>
                    <a:effectLst/>
                    <a:latin typeface="Arial" panose="020B0604020202020204" pitchFamily="34" charset="0"/>
                  </a:rPr>
                  <a:t>?</a:t>
                </a:r>
              </a:p>
              <a:p>
                <a:pPr eaLnBrk="1" hangingPunct="1"/>
                <a:r>
                  <a:rPr lang="de-DE" sz="1400" b="0" i="0" noProof="0" dirty="0">
                    <a:solidFill>
                      <a:schemeClr val="bg1">
                        <a:lumMod val="50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bg1">
                      <a:lumMod val="50000"/>
                    </a:schemeClr>
                  </a:solidFill>
                </a:endParaRPr>
              </a:p>
              <a:p>
                <a:pPr eaLnBrk="1" hangingPunct="1"/>
                <a:r>
                  <a:rPr lang="de-DE" sz="1400" i="1" noProof="0" dirty="0">
                    <a:solidFill>
                      <a:schemeClr val="bg1">
                        <a:lumMod val="50000"/>
                      </a:schemeClr>
                    </a:solidFill>
                  </a:rPr>
                  <a:t>Welche weiteren Wachstumsfaktoren sind im Hinblick auf die Entwicklung und Gesundheit des Auges von Bedeutung?</a:t>
                </a:r>
              </a:p>
              <a:p>
                <a:pPr eaLnBrk="1" hangingPunct="1"/>
                <a:r>
                  <a:rPr lang="de-DE" sz="1400" noProof="0" dirty="0">
                    <a:solidFill>
                      <a:schemeClr val="bg1">
                        <a:lumMod val="50000"/>
                      </a:schemeClr>
                    </a:solidFill>
                  </a:rPr>
                  <a:t>--Epidermaler Wachstumsfaktor</a:t>
                </a:r>
              </a:p>
              <a:p>
                <a:pPr eaLnBrk="1" hangingPunct="1"/>
                <a:r>
                  <a:rPr lang="de-DE" sz="1400" noProof="0" dirty="0">
                    <a:solidFill>
                      <a:schemeClr val="bg1">
                        <a:lumMod val="50000"/>
                      </a:schemeClr>
                    </a:solidFill>
                  </a:rPr>
                  <a:t>--Fibroblasten-Wachstumsfaktor(en)</a:t>
                </a:r>
              </a:p>
              <a:p>
                <a:pPr eaLnBrk="1" hangingPunct="1"/>
                <a:r>
                  <a:rPr lang="de-DE" sz="1400" dirty="0">
                    <a:solidFill>
                      <a:schemeClr val="bg1">
                        <a:lumMod val="50000"/>
                      </a:schemeClr>
                    </a:solidFill>
                  </a:rPr>
                  <a:t>--</a:t>
                </a:r>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solidFill>
                      <a:schemeClr val="bg1">
                        <a:lumMod val="50000"/>
                      </a:schemeClr>
                    </a:solidFill>
                  </a:rPr>
                  <a:t>--Insulinähnlicher(e) Wachstumsfaktor(en)</a:t>
                </a:r>
              </a:p>
            </p:txBody>
          </p:sp>
        </mc:Choice>
        <mc:Fallback xmlns="">
          <p:sp>
            <p:nvSpPr>
              <p:cNvPr id="2" name="TextBox 2">
                <a:extLst>
                  <a:ext uri="{FF2B5EF4-FFF2-40B4-BE49-F238E27FC236}">
                    <a16:creationId xmlns:a16="http://schemas.microsoft.com/office/drawing/2014/main" id="{2461F207-4CE5-0A33-376B-5DD17BCDAB4B}"/>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AEC6C9C2-E5DD-A550-75CE-CC16EEFE1852}"/>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TextBox 8">
            <a:extLst>
              <a:ext uri="{FF2B5EF4-FFF2-40B4-BE49-F238E27FC236}">
                <a16:creationId xmlns:a16="http://schemas.microsoft.com/office/drawing/2014/main" id="{D46189E8-0F2E-FC01-9A0E-FF9C4D844144}"/>
              </a:ext>
            </a:extLst>
          </p:cNvPr>
          <p:cNvSpPr txBox="1"/>
          <p:nvPr/>
        </p:nvSpPr>
        <p:spPr>
          <a:xfrm>
            <a:off x="4267200" y="2286000"/>
            <a:ext cx="4724400" cy="3965188"/>
          </a:xfrm>
          <a:prstGeom prst="rect">
            <a:avLst/>
          </a:prstGeom>
          <a:solidFill>
            <a:schemeClr val="accent1">
              <a:lumMod val="40000"/>
              <a:lumOff val="60000"/>
            </a:schemeClr>
          </a:solidFill>
        </p:spPr>
        <p:txBody>
          <a:bodyPr wrap="square" lIns="25400" tIns="12700" rIns="25400" bIns="12700">
            <a:spAutoFit/>
          </a:bodyPr>
          <a:lstStyle/>
          <a:p>
            <a:pPr eaLnBrk="1" hangingPunct="1">
              <a:defRPr/>
            </a:pPr>
            <a:r>
              <a:rPr lang="de-DE" sz="1400" i="1" noProof="0" dirty="0"/>
              <a:t>Wenn Sie „transformierender Wachstumsfaktor </a:t>
            </a:r>
            <a:r>
              <a:rPr lang="de-DE" sz="1400" i="1" noProof="0" dirty="0">
                <a:latin typeface="Symbol" panose="05050102010706020507" pitchFamily="18" charset="2"/>
              </a:rPr>
              <a:t>b</a:t>
            </a:r>
            <a:r>
              <a:rPr lang="de-DE" sz="1400" i="1" noProof="0" dirty="0"/>
              <a:t>“ hören, sollte Ihnen eine bestimmte Art von Hornhauterkrankung in den Sinn kommen. </a:t>
            </a:r>
            <a:r>
              <a:rPr lang="de-DE" sz="1400" i="1" noProof="0" dirty="0">
                <a:solidFill>
                  <a:srgbClr val="0000FF"/>
                </a:solidFill>
              </a:rPr>
              <a:t>Welche?</a:t>
            </a:r>
            <a:endParaRPr lang="de-DE" sz="1400" i="1" noProof="0" dirty="0">
              <a:solidFill>
                <a:srgbClr val="FFFF00"/>
              </a:solidFill>
            </a:endParaRPr>
          </a:p>
          <a:p>
            <a:pPr eaLnBrk="1" hangingPunct="1">
              <a:defRPr/>
            </a:pPr>
            <a:r>
              <a:rPr lang="de-DE" sz="1400" noProof="0" dirty="0">
                <a:solidFill>
                  <a:srgbClr val="FFFF00"/>
                </a:solidFill>
              </a:rPr>
              <a:t>Hornhautdystrophie, genauer gesagt die sogenannten durch </a:t>
            </a:r>
            <a:r>
              <a:rPr lang="de-DE" sz="1400" i="1" noProof="0" dirty="0">
                <a:solidFill>
                  <a:srgbClr val="FFFF00"/>
                </a:solidFill>
              </a:rPr>
              <a:t>den transformierenden Wachstumsfaktor β </a:t>
            </a:r>
            <a:r>
              <a:rPr lang="de-DE" sz="1400" noProof="0" dirty="0">
                <a:solidFill>
                  <a:srgbClr val="FFFF00"/>
                </a:solidFill>
              </a:rPr>
              <a:t>(TGF-β) </a:t>
            </a:r>
            <a:r>
              <a:rPr lang="de-DE" sz="1400" i="1" noProof="0" dirty="0">
                <a:solidFill>
                  <a:srgbClr val="FFFF00"/>
                </a:solidFill>
              </a:rPr>
              <a:t>induzierten </a:t>
            </a:r>
            <a:r>
              <a:rPr lang="de-DE" sz="1400" noProof="0" dirty="0">
                <a:solidFill>
                  <a:srgbClr val="FFFF00"/>
                </a:solidFill>
              </a:rPr>
              <a:t>Dystrophien</a:t>
            </a:r>
          </a:p>
          <a:p>
            <a:pPr eaLnBrk="1" hangingPunct="1">
              <a:defRPr/>
            </a:pPr>
            <a:endParaRPr lang="de-DE" sz="1600" noProof="0" dirty="0">
              <a:solidFill>
                <a:srgbClr val="FFFF00"/>
              </a:solidFill>
            </a:endParaRPr>
          </a:p>
          <a:p>
            <a:pPr eaLnBrk="1" hangingPunct="1">
              <a:defRPr/>
            </a:pPr>
            <a:endParaRPr lang="de-DE" sz="1600" i="1" noProof="0" dirty="0">
              <a:solidFill>
                <a:srgbClr val="FFFF00"/>
              </a:solidFill>
            </a:endParaRPr>
          </a:p>
          <a:p>
            <a:pPr eaLnBrk="1" hangingPunct="1">
              <a:defRPr/>
            </a:pPr>
            <a:r>
              <a:rPr lang="de-DE" sz="1400" i="1" noProof="0" dirty="0">
                <a:solidFill>
                  <a:srgbClr val="FFFF00"/>
                </a:solidFill>
              </a:rPr>
              <a:t>Es gibt sechs TGFBI-Dystrophien – welche sind das? (Anmerkung: Das Buch </a:t>
            </a:r>
            <a:r>
              <a:rPr lang="de-DE" sz="1400" noProof="0" dirty="0">
                <a:solidFill>
                  <a:srgbClr val="FFFF00"/>
                </a:solidFill>
              </a:rPr>
              <a:t>„The Cornea“ </a:t>
            </a:r>
            <a:r>
              <a:rPr lang="de-DE" sz="1400" i="1" noProof="0" dirty="0">
                <a:solidFill>
                  <a:srgbClr val="FFFF00"/>
                </a:solidFill>
              </a:rPr>
              <a:t>behandelt vier Subtypen als eine einzige Dystrophie, und sie werden in der folgenden Liste ebenfalls so behandelt.) </a:t>
            </a:r>
          </a:p>
          <a:p>
            <a:pPr eaLnBrk="1" hangingPunct="1">
              <a:defRPr/>
            </a:pPr>
            <a:r>
              <a:rPr lang="de-DE" sz="1400" noProof="0" dirty="0">
                <a:solidFill>
                  <a:srgbClr val="FFFF00"/>
                </a:solidFill>
              </a:rPr>
              <a:t>1) Reis-Bückler </a:t>
            </a:r>
          </a:p>
          <a:p>
            <a:pPr eaLnBrk="1" hangingPunct="1">
              <a:defRPr/>
            </a:pPr>
            <a:r>
              <a:rPr lang="de-DE" sz="1400" noProof="0" dirty="0">
                <a:solidFill>
                  <a:srgbClr val="FFFF00"/>
                </a:solidFill>
              </a:rPr>
              <a:t>2) Thiel-Behnke </a:t>
            </a:r>
          </a:p>
          <a:p>
            <a:pPr eaLnBrk="1" hangingPunct="1">
              <a:defRPr/>
            </a:pPr>
            <a:r>
              <a:rPr lang="de-DE" sz="1400" noProof="0" dirty="0">
                <a:solidFill>
                  <a:srgbClr val="FFFF00"/>
                </a:solidFill>
              </a:rPr>
              <a:t>3) Gitterdystrophie, Typ 1</a:t>
            </a:r>
          </a:p>
          <a:p>
            <a:pPr eaLnBrk="1" hangingPunct="1">
              <a:defRPr/>
            </a:pPr>
            <a:r>
              <a:rPr lang="de-DE" sz="1400" noProof="0" dirty="0">
                <a:solidFill>
                  <a:srgbClr val="FFFF00"/>
                </a:solidFill>
              </a:rPr>
              <a:t>4) Gitterdystrophie, Varianten (III, IIIA, I/IIIA, IV)</a:t>
            </a:r>
          </a:p>
          <a:p>
            <a:pPr eaLnBrk="1" hangingPunct="1">
              <a:defRPr/>
            </a:pPr>
            <a:r>
              <a:rPr lang="de-DE" sz="1400" noProof="0" dirty="0">
                <a:solidFill>
                  <a:srgbClr val="FFFF00"/>
                </a:solidFill>
              </a:rPr>
              <a:t>5) Granuläre Dystrophie Typ 1</a:t>
            </a:r>
          </a:p>
          <a:p>
            <a:pPr eaLnBrk="1" hangingPunct="1">
              <a:defRPr/>
            </a:pPr>
            <a:r>
              <a:rPr lang="de-DE" sz="1400" noProof="0" dirty="0">
                <a:solidFill>
                  <a:srgbClr val="FFFF00"/>
                </a:solidFill>
              </a:rPr>
              <a:t>6) Granular Typ 2 </a:t>
            </a:r>
          </a:p>
        </p:txBody>
      </p:sp>
      <p:sp>
        <p:nvSpPr>
          <p:cNvPr id="5" name="Oval 7">
            <a:extLst>
              <a:ext uri="{FF2B5EF4-FFF2-40B4-BE49-F238E27FC236}">
                <a16:creationId xmlns:a16="http://schemas.microsoft.com/office/drawing/2014/main" id="{9217AB4C-49BE-8383-E96A-A295A9FEA1AD}"/>
              </a:ext>
            </a:extLst>
          </p:cNvPr>
          <p:cNvSpPr/>
          <p:nvPr/>
        </p:nvSpPr>
        <p:spPr>
          <a:xfrm>
            <a:off x="422206" y="3404185"/>
            <a:ext cx="3775766" cy="4191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155738914"/>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51E01C-13AA-A641-8D5B-CC6412604877}"/>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7C41EF82-382E-8BC6-E644-21FA91C2FE91}"/>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41DA0E7F-A27D-A236-278D-B8C576B6054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407</a:t>
            </a:fld>
            <a:endParaRPr lang="de-DE" sz="1000" noProof="0" dirty="0"/>
          </a:p>
        </p:txBody>
      </p:sp>
      <p:sp>
        <p:nvSpPr>
          <p:cNvPr id="4102" name="Text Box 3">
            <a:extLst>
              <a:ext uri="{FF2B5EF4-FFF2-40B4-BE49-F238E27FC236}">
                <a16:creationId xmlns:a16="http://schemas.microsoft.com/office/drawing/2014/main" id="{2791115D-F432-B3AE-7DF2-7F3F4FF04205}"/>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4B4CCC1E-0C67-DA21-0190-744A02982A2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3BBEE76A-64E9-4F03-29D0-5D4B3CDCB70A}"/>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chemeClr val="bg1">
                        <a:lumMod val="50000"/>
                      </a:schemeClr>
                    </a:solidFill>
                    <a:effectLst/>
                    <a:latin typeface="Arial" panose="020B0604020202020204" pitchFamily="34" charset="0"/>
                  </a:rPr>
                  <a:t>Was ist ein </a:t>
                </a:r>
                <a:r>
                  <a:rPr lang="de-DE" sz="1400" b="0" noProof="0" dirty="0" err="1">
                    <a:solidFill>
                      <a:schemeClr val="bg1">
                        <a:lumMod val="50000"/>
                      </a:schemeClr>
                    </a:solidFill>
                    <a:effectLst/>
                    <a:latin typeface="Arial" panose="020B0604020202020204" pitchFamily="34" charset="0"/>
                  </a:rPr>
                  <a:t>growth</a:t>
                </a:r>
                <a:r>
                  <a:rPr lang="de-DE" sz="1400" b="0" noProof="0" dirty="0">
                    <a:solidFill>
                      <a:schemeClr val="bg1">
                        <a:lumMod val="50000"/>
                      </a:schemeClr>
                    </a:solidFill>
                    <a:effectLst/>
                    <a:latin typeface="Arial" panose="020B0604020202020204" pitchFamily="34" charset="0"/>
                  </a:rPr>
                  <a:t> </a:t>
                </a:r>
                <a:r>
                  <a:rPr lang="de-DE" sz="1400" b="0" noProof="0" dirty="0" err="1">
                    <a:solidFill>
                      <a:schemeClr val="bg1">
                        <a:lumMod val="50000"/>
                      </a:schemeClr>
                    </a:solidFill>
                    <a:effectLst/>
                    <a:latin typeface="Arial" panose="020B0604020202020204" pitchFamily="34" charset="0"/>
                  </a:rPr>
                  <a:t>factor</a:t>
                </a:r>
                <a:r>
                  <a:rPr lang="de-DE" sz="1400" b="0" i="1" noProof="0" dirty="0">
                    <a:solidFill>
                      <a:schemeClr val="bg1">
                        <a:lumMod val="50000"/>
                      </a:schemeClr>
                    </a:solidFill>
                    <a:effectLst/>
                    <a:latin typeface="Arial" panose="020B0604020202020204" pitchFamily="34" charset="0"/>
                  </a:rPr>
                  <a:t>?</a:t>
                </a:r>
              </a:p>
              <a:p>
                <a:pPr eaLnBrk="1" hangingPunct="1"/>
                <a:r>
                  <a:rPr lang="de-DE" sz="1400" b="0" i="0" noProof="0" dirty="0">
                    <a:solidFill>
                      <a:schemeClr val="bg1">
                        <a:lumMod val="50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bg1">
                      <a:lumMod val="50000"/>
                    </a:schemeClr>
                  </a:solidFill>
                </a:endParaRPr>
              </a:p>
              <a:p>
                <a:pPr eaLnBrk="1" hangingPunct="1"/>
                <a:r>
                  <a:rPr lang="de-DE" sz="1400" i="1" noProof="0" dirty="0">
                    <a:solidFill>
                      <a:schemeClr val="bg1">
                        <a:lumMod val="50000"/>
                      </a:schemeClr>
                    </a:solidFill>
                  </a:rPr>
                  <a:t>Welche weiteren Wachstumsfaktoren sind im Hinblick auf die Entwicklung und Gesundheit des Auges von Bedeutung?</a:t>
                </a:r>
              </a:p>
              <a:p>
                <a:pPr eaLnBrk="1" hangingPunct="1"/>
                <a:r>
                  <a:rPr lang="de-DE" sz="1400" noProof="0" dirty="0">
                    <a:solidFill>
                      <a:schemeClr val="bg1">
                        <a:lumMod val="50000"/>
                      </a:schemeClr>
                    </a:solidFill>
                  </a:rPr>
                  <a:t>--Epidermaler Wachstumsfaktor</a:t>
                </a:r>
              </a:p>
              <a:p>
                <a:pPr eaLnBrk="1" hangingPunct="1"/>
                <a:r>
                  <a:rPr lang="de-DE" sz="1400" noProof="0" dirty="0">
                    <a:solidFill>
                      <a:schemeClr val="bg1">
                        <a:lumMod val="50000"/>
                      </a:schemeClr>
                    </a:solidFill>
                  </a:rPr>
                  <a:t>--Fibroblasten-Wachstumsfaktor(en)</a:t>
                </a:r>
              </a:p>
              <a:p>
                <a:pPr eaLnBrk="1" hangingPunct="1"/>
                <a:r>
                  <a:rPr lang="de-DE" sz="1400" dirty="0">
                    <a:solidFill>
                      <a:schemeClr val="bg1">
                        <a:lumMod val="50000"/>
                      </a:schemeClr>
                    </a:solidFill>
                  </a:rPr>
                  <a:t>--</a:t>
                </a:r>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solidFill>
                      <a:schemeClr val="bg1">
                        <a:lumMod val="50000"/>
                      </a:schemeClr>
                    </a:solidFill>
                  </a:rPr>
                  <a:t>--Insulinähnlicher(e) Wachstumsfaktor(en)</a:t>
                </a:r>
              </a:p>
            </p:txBody>
          </p:sp>
        </mc:Choice>
        <mc:Fallback xmlns="">
          <p:sp>
            <p:nvSpPr>
              <p:cNvPr id="2" name="TextBox 2">
                <a:extLst>
                  <a:ext uri="{FF2B5EF4-FFF2-40B4-BE49-F238E27FC236}">
                    <a16:creationId xmlns:a16="http://schemas.microsoft.com/office/drawing/2014/main" id="{3BBEE76A-64E9-4F03-29D0-5D4B3CDCB70A}"/>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496CEC5B-72F9-3411-A206-3D33D415B971}"/>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TextBox 8">
            <a:extLst>
              <a:ext uri="{FF2B5EF4-FFF2-40B4-BE49-F238E27FC236}">
                <a16:creationId xmlns:a16="http://schemas.microsoft.com/office/drawing/2014/main" id="{0E7B0479-9C5D-4DDA-472A-899497ADBB65}"/>
              </a:ext>
            </a:extLst>
          </p:cNvPr>
          <p:cNvSpPr txBox="1"/>
          <p:nvPr/>
        </p:nvSpPr>
        <p:spPr>
          <a:xfrm>
            <a:off x="4267200" y="2286000"/>
            <a:ext cx="4724400" cy="3965188"/>
          </a:xfrm>
          <a:prstGeom prst="rect">
            <a:avLst/>
          </a:prstGeom>
          <a:solidFill>
            <a:schemeClr val="accent1">
              <a:lumMod val="40000"/>
              <a:lumOff val="60000"/>
            </a:schemeClr>
          </a:solidFill>
        </p:spPr>
        <p:txBody>
          <a:bodyPr wrap="square" lIns="25400" tIns="12700" rIns="25400" bIns="12700">
            <a:spAutoFit/>
          </a:bodyPr>
          <a:lstStyle/>
          <a:p>
            <a:pPr eaLnBrk="1" hangingPunct="1">
              <a:defRPr/>
            </a:pPr>
            <a:r>
              <a:rPr lang="de-DE" sz="1400" i="1" noProof="0" dirty="0"/>
              <a:t>Wenn Sie „transformierender Wachstumsfaktor </a:t>
            </a:r>
            <a:r>
              <a:rPr lang="de-DE" sz="1400" i="1" noProof="0" dirty="0">
                <a:latin typeface="Symbol" panose="05050102010706020507" pitchFamily="18" charset="2"/>
              </a:rPr>
              <a:t>b</a:t>
            </a:r>
            <a:r>
              <a:rPr lang="de-DE" sz="1400" i="1" noProof="0" dirty="0"/>
              <a:t>“ hören, sollte Ihnen eine bestimmte Art von Hornhauterkrankung in den Sinn kommen. </a:t>
            </a:r>
            <a:r>
              <a:rPr lang="de-DE" sz="1400" i="1" noProof="0" dirty="0">
                <a:solidFill>
                  <a:srgbClr val="0000FF"/>
                </a:solidFill>
              </a:rPr>
              <a:t>Welche?</a:t>
            </a:r>
          </a:p>
          <a:p>
            <a:pPr eaLnBrk="1" hangingPunct="1">
              <a:defRPr/>
            </a:pPr>
            <a:r>
              <a:rPr lang="de-DE" sz="1400" noProof="0" dirty="0"/>
              <a:t>Hornhautdystrophie, genauer gesagt die sogenannten </a:t>
            </a:r>
            <a:r>
              <a:rPr lang="de-DE" sz="1400" i="1" noProof="0" dirty="0">
                <a:solidFill>
                  <a:srgbClr val="0000FF"/>
                </a:solidFill>
              </a:rPr>
              <a:t>transformierende Wachstumsfaktor β </a:t>
            </a:r>
            <a:r>
              <a:rPr lang="de-DE" sz="1400" noProof="0" dirty="0">
                <a:solidFill>
                  <a:srgbClr val="0000FF"/>
                </a:solidFill>
              </a:rPr>
              <a:t>(TGF-β) </a:t>
            </a:r>
            <a:r>
              <a:rPr lang="de-DE" sz="1400" i="1" noProof="0" dirty="0">
                <a:solidFill>
                  <a:srgbClr val="0000FF"/>
                </a:solidFill>
              </a:rPr>
              <a:t>induzierte </a:t>
            </a:r>
            <a:r>
              <a:rPr lang="de-DE" sz="1400" i="1" noProof="0" dirty="0" err="1">
                <a:solidFill>
                  <a:srgbClr val="0000FF"/>
                </a:solidFill>
              </a:rPr>
              <a:t>Horhautdystrophien</a:t>
            </a:r>
            <a:endParaRPr lang="de-DE" sz="1400" i="1" noProof="0" dirty="0">
              <a:solidFill>
                <a:srgbClr val="0000FF"/>
              </a:solidFill>
            </a:endParaRPr>
          </a:p>
          <a:p>
            <a:pPr eaLnBrk="1" hangingPunct="1">
              <a:defRPr/>
            </a:pPr>
            <a:endParaRPr lang="de-DE" sz="1600" noProof="0" dirty="0"/>
          </a:p>
          <a:p>
            <a:pPr eaLnBrk="1" hangingPunct="1">
              <a:defRPr/>
            </a:pPr>
            <a:endParaRPr lang="de-DE" sz="1600" i="1" noProof="0" dirty="0">
              <a:solidFill>
                <a:srgbClr val="FFFF00"/>
              </a:solidFill>
            </a:endParaRPr>
          </a:p>
          <a:p>
            <a:pPr eaLnBrk="1" hangingPunct="1">
              <a:defRPr/>
            </a:pPr>
            <a:r>
              <a:rPr lang="de-DE" sz="1400" i="1" noProof="0" dirty="0">
                <a:solidFill>
                  <a:srgbClr val="FFFF00"/>
                </a:solidFill>
              </a:rPr>
              <a:t>Es gibt sechs TGFBI-Dystrophien – welche sind das? (Anmerkung: Das Buch </a:t>
            </a:r>
            <a:r>
              <a:rPr lang="de-DE" sz="1400" noProof="0" dirty="0">
                <a:solidFill>
                  <a:srgbClr val="FFFF00"/>
                </a:solidFill>
              </a:rPr>
              <a:t>„The Cornea“ </a:t>
            </a:r>
            <a:r>
              <a:rPr lang="de-DE" sz="1400" i="1" noProof="0" dirty="0">
                <a:solidFill>
                  <a:srgbClr val="FFFF00"/>
                </a:solidFill>
              </a:rPr>
              <a:t>behandelt vier Subtypen als eine einzige Dystrophie, und sie werden in der folgenden Liste ebenfalls so behandelt.) </a:t>
            </a:r>
          </a:p>
          <a:p>
            <a:pPr eaLnBrk="1" hangingPunct="1">
              <a:defRPr/>
            </a:pPr>
            <a:r>
              <a:rPr lang="de-DE" sz="1400" noProof="0" dirty="0">
                <a:solidFill>
                  <a:srgbClr val="FFFF00"/>
                </a:solidFill>
              </a:rPr>
              <a:t>1) Reis-Bückler </a:t>
            </a:r>
          </a:p>
          <a:p>
            <a:pPr eaLnBrk="1" hangingPunct="1">
              <a:defRPr/>
            </a:pPr>
            <a:r>
              <a:rPr lang="de-DE" sz="1400" noProof="0" dirty="0">
                <a:solidFill>
                  <a:srgbClr val="FFFF00"/>
                </a:solidFill>
              </a:rPr>
              <a:t>2) Thiel-Behnke </a:t>
            </a:r>
          </a:p>
          <a:p>
            <a:pPr eaLnBrk="1" hangingPunct="1">
              <a:defRPr/>
            </a:pPr>
            <a:r>
              <a:rPr lang="de-DE" sz="1400" noProof="0" dirty="0">
                <a:solidFill>
                  <a:srgbClr val="FFFF00"/>
                </a:solidFill>
              </a:rPr>
              <a:t>3) Gitterdystrophie, Typ 1</a:t>
            </a:r>
          </a:p>
          <a:p>
            <a:pPr eaLnBrk="1" hangingPunct="1">
              <a:defRPr/>
            </a:pPr>
            <a:r>
              <a:rPr lang="de-DE" sz="1400" noProof="0" dirty="0">
                <a:solidFill>
                  <a:srgbClr val="FFFF00"/>
                </a:solidFill>
              </a:rPr>
              <a:t>4) Gitterdystrophie, Varianten (III, IIIA, I/IIIA, IV)</a:t>
            </a:r>
          </a:p>
          <a:p>
            <a:pPr eaLnBrk="1" hangingPunct="1">
              <a:defRPr/>
            </a:pPr>
            <a:r>
              <a:rPr lang="de-DE" sz="1400" noProof="0" dirty="0">
                <a:solidFill>
                  <a:srgbClr val="FFFF00"/>
                </a:solidFill>
              </a:rPr>
              <a:t>5) Granuläre Dystrophie Typ 1</a:t>
            </a:r>
          </a:p>
          <a:p>
            <a:pPr eaLnBrk="1" hangingPunct="1">
              <a:defRPr/>
            </a:pPr>
            <a:r>
              <a:rPr lang="de-DE" sz="1400" noProof="0" dirty="0">
                <a:solidFill>
                  <a:srgbClr val="FFFF00"/>
                </a:solidFill>
              </a:rPr>
              <a:t>6) Granular Typ 2 </a:t>
            </a:r>
          </a:p>
        </p:txBody>
      </p:sp>
      <p:sp>
        <p:nvSpPr>
          <p:cNvPr id="5" name="Oval 7">
            <a:extLst>
              <a:ext uri="{FF2B5EF4-FFF2-40B4-BE49-F238E27FC236}">
                <a16:creationId xmlns:a16="http://schemas.microsoft.com/office/drawing/2014/main" id="{DB9693FD-D690-C5DF-A513-5986F1C34B2C}"/>
              </a:ext>
            </a:extLst>
          </p:cNvPr>
          <p:cNvSpPr/>
          <p:nvPr/>
        </p:nvSpPr>
        <p:spPr>
          <a:xfrm>
            <a:off x="422206" y="3404185"/>
            <a:ext cx="3775766" cy="4191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1147554717"/>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3430EB-5A91-6D36-8152-19D5E2B3B45B}"/>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45886D43-256D-55D3-5F0E-0AE86FD17C86}"/>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1ABA4ED4-C0E0-714B-F219-D83CF5BD597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408</a:t>
            </a:fld>
            <a:endParaRPr lang="de-DE" sz="1000" noProof="0" dirty="0"/>
          </a:p>
        </p:txBody>
      </p:sp>
      <p:sp>
        <p:nvSpPr>
          <p:cNvPr id="4102" name="Text Box 3">
            <a:extLst>
              <a:ext uri="{FF2B5EF4-FFF2-40B4-BE49-F238E27FC236}">
                <a16:creationId xmlns:a16="http://schemas.microsoft.com/office/drawing/2014/main" id="{30C607F3-5751-5CB5-F677-6746774D2E28}"/>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C7716A62-EA0B-F65A-6236-ABE17410064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6B78C8F8-D8D5-CA8C-CC4E-893ACB5A1ED1}"/>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chemeClr val="bg1">
                        <a:lumMod val="50000"/>
                      </a:schemeClr>
                    </a:solidFill>
                    <a:effectLst/>
                    <a:latin typeface="Arial" panose="020B0604020202020204" pitchFamily="34" charset="0"/>
                  </a:rPr>
                  <a:t>Was ist ein </a:t>
                </a:r>
                <a:r>
                  <a:rPr lang="de-DE" sz="1400" b="0" noProof="0" dirty="0" err="1">
                    <a:solidFill>
                      <a:schemeClr val="bg1">
                        <a:lumMod val="50000"/>
                      </a:schemeClr>
                    </a:solidFill>
                    <a:effectLst/>
                    <a:latin typeface="Arial" panose="020B0604020202020204" pitchFamily="34" charset="0"/>
                  </a:rPr>
                  <a:t>growth</a:t>
                </a:r>
                <a:r>
                  <a:rPr lang="de-DE" sz="1400" b="0" noProof="0" dirty="0">
                    <a:solidFill>
                      <a:schemeClr val="bg1">
                        <a:lumMod val="50000"/>
                      </a:schemeClr>
                    </a:solidFill>
                    <a:effectLst/>
                    <a:latin typeface="Arial" panose="020B0604020202020204" pitchFamily="34" charset="0"/>
                  </a:rPr>
                  <a:t> </a:t>
                </a:r>
                <a:r>
                  <a:rPr lang="de-DE" sz="1400" b="0" noProof="0" dirty="0" err="1">
                    <a:solidFill>
                      <a:schemeClr val="bg1">
                        <a:lumMod val="50000"/>
                      </a:schemeClr>
                    </a:solidFill>
                    <a:effectLst/>
                    <a:latin typeface="Arial" panose="020B0604020202020204" pitchFamily="34" charset="0"/>
                  </a:rPr>
                  <a:t>factor</a:t>
                </a:r>
                <a:r>
                  <a:rPr lang="de-DE" sz="1400" b="0" i="1" noProof="0" dirty="0">
                    <a:solidFill>
                      <a:schemeClr val="bg1">
                        <a:lumMod val="50000"/>
                      </a:schemeClr>
                    </a:solidFill>
                    <a:effectLst/>
                    <a:latin typeface="Arial" panose="020B0604020202020204" pitchFamily="34" charset="0"/>
                  </a:rPr>
                  <a:t>?</a:t>
                </a:r>
              </a:p>
              <a:p>
                <a:pPr eaLnBrk="1" hangingPunct="1"/>
                <a:r>
                  <a:rPr lang="de-DE" sz="1400" b="0" i="0" noProof="0" dirty="0">
                    <a:solidFill>
                      <a:schemeClr val="bg1">
                        <a:lumMod val="50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bg1">
                      <a:lumMod val="50000"/>
                    </a:schemeClr>
                  </a:solidFill>
                </a:endParaRPr>
              </a:p>
              <a:p>
                <a:pPr eaLnBrk="1" hangingPunct="1"/>
                <a:r>
                  <a:rPr lang="de-DE" sz="1400" i="1" noProof="0" dirty="0">
                    <a:solidFill>
                      <a:schemeClr val="bg1">
                        <a:lumMod val="50000"/>
                      </a:schemeClr>
                    </a:solidFill>
                  </a:rPr>
                  <a:t>Welche weiteren Wachstumsfaktoren sind im Hinblick auf die Entwicklung und Gesundheit des Auges von Bedeutung?</a:t>
                </a:r>
              </a:p>
              <a:p>
                <a:pPr eaLnBrk="1" hangingPunct="1"/>
                <a:r>
                  <a:rPr lang="de-DE" sz="1400" noProof="0" dirty="0">
                    <a:solidFill>
                      <a:schemeClr val="bg1">
                        <a:lumMod val="50000"/>
                      </a:schemeClr>
                    </a:solidFill>
                  </a:rPr>
                  <a:t>--Epidermaler Wachstumsfaktor</a:t>
                </a:r>
              </a:p>
              <a:p>
                <a:pPr eaLnBrk="1" hangingPunct="1"/>
                <a:r>
                  <a:rPr lang="de-DE" sz="1400" noProof="0" dirty="0">
                    <a:solidFill>
                      <a:schemeClr val="bg1">
                        <a:lumMod val="50000"/>
                      </a:schemeClr>
                    </a:solidFill>
                  </a:rPr>
                  <a:t>--Fibroblasten-Wachstumsfaktor(en)</a:t>
                </a:r>
              </a:p>
              <a:p>
                <a:pPr eaLnBrk="1" hangingPunct="1"/>
                <a:r>
                  <a:rPr lang="de-DE" sz="1400" dirty="0">
                    <a:solidFill>
                      <a:schemeClr val="bg1">
                        <a:lumMod val="50000"/>
                      </a:schemeClr>
                    </a:solidFill>
                  </a:rPr>
                  <a:t>--</a:t>
                </a:r>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solidFill>
                      <a:schemeClr val="bg1">
                        <a:lumMod val="50000"/>
                      </a:schemeClr>
                    </a:solidFill>
                  </a:rPr>
                  <a:t>--Insulinähnlicher(e) Wachstumsfaktor(en)</a:t>
                </a:r>
              </a:p>
            </p:txBody>
          </p:sp>
        </mc:Choice>
        <mc:Fallback xmlns="">
          <p:sp>
            <p:nvSpPr>
              <p:cNvPr id="2" name="TextBox 2">
                <a:extLst>
                  <a:ext uri="{FF2B5EF4-FFF2-40B4-BE49-F238E27FC236}">
                    <a16:creationId xmlns:a16="http://schemas.microsoft.com/office/drawing/2014/main" id="{6B78C8F8-D8D5-CA8C-CC4E-893ACB5A1ED1}"/>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120B88A3-EABE-B73D-0B03-47016428BC59}"/>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TextBox 8">
            <a:extLst>
              <a:ext uri="{FF2B5EF4-FFF2-40B4-BE49-F238E27FC236}">
                <a16:creationId xmlns:a16="http://schemas.microsoft.com/office/drawing/2014/main" id="{AA72B8A6-CEC0-6999-A41A-396DE378AD56}"/>
              </a:ext>
            </a:extLst>
          </p:cNvPr>
          <p:cNvSpPr txBox="1"/>
          <p:nvPr/>
        </p:nvSpPr>
        <p:spPr>
          <a:xfrm>
            <a:off x="4267200" y="2286000"/>
            <a:ext cx="4724400" cy="3965188"/>
          </a:xfrm>
          <a:prstGeom prst="rect">
            <a:avLst/>
          </a:prstGeom>
          <a:solidFill>
            <a:schemeClr val="accent1">
              <a:lumMod val="40000"/>
              <a:lumOff val="60000"/>
            </a:schemeClr>
          </a:solidFill>
        </p:spPr>
        <p:txBody>
          <a:bodyPr wrap="square" lIns="25400" tIns="12700" rIns="25400" bIns="12700">
            <a:spAutoFit/>
          </a:bodyPr>
          <a:lstStyle/>
          <a:p>
            <a:pPr eaLnBrk="1" hangingPunct="1">
              <a:defRPr/>
            </a:pPr>
            <a:r>
              <a:rPr lang="de-DE" sz="1400" i="1" noProof="0" dirty="0"/>
              <a:t>Wenn Sie „transformierender Wachstumsfaktor </a:t>
            </a:r>
            <a:r>
              <a:rPr lang="de-DE" sz="1400" i="1" noProof="0" dirty="0">
                <a:latin typeface="Symbol" panose="05050102010706020507" pitchFamily="18" charset="2"/>
              </a:rPr>
              <a:t>b</a:t>
            </a:r>
            <a:r>
              <a:rPr lang="de-DE" sz="1400" i="1" noProof="0" dirty="0"/>
              <a:t>“ hören, sollte Ihnen eine bestimmte Art von Hornhauterkrankung in den Sinn kommen. </a:t>
            </a:r>
            <a:r>
              <a:rPr lang="de-DE" sz="1400" i="1" noProof="0" dirty="0">
                <a:solidFill>
                  <a:srgbClr val="0000FF"/>
                </a:solidFill>
              </a:rPr>
              <a:t>Welche?</a:t>
            </a:r>
          </a:p>
          <a:p>
            <a:pPr eaLnBrk="1" hangingPunct="1">
              <a:defRPr/>
            </a:pPr>
            <a:r>
              <a:rPr lang="de-DE" sz="1400" noProof="0" dirty="0"/>
              <a:t>Hornhautdystrophie, genauer gesagt die sogenannten </a:t>
            </a:r>
            <a:r>
              <a:rPr lang="de-DE" sz="1400" i="1" noProof="0" dirty="0">
                <a:solidFill>
                  <a:srgbClr val="0000FF"/>
                </a:solidFill>
              </a:rPr>
              <a:t>transformierende Wachstumsfaktor β </a:t>
            </a:r>
            <a:r>
              <a:rPr lang="de-DE" sz="1400" noProof="0" dirty="0">
                <a:solidFill>
                  <a:srgbClr val="0000FF"/>
                </a:solidFill>
              </a:rPr>
              <a:t>(TGF-β) </a:t>
            </a:r>
            <a:r>
              <a:rPr lang="de-DE" sz="1400" i="1" noProof="0" dirty="0">
                <a:solidFill>
                  <a:srgbClr val="0000FF"/>
                </a:solidFill>
              </a:rPr>
              <a:t>induzierte </a:t>
            </a:r>
            <a:r>
              <a:rPr lang="de-DE" sz="1400" i="1" noProof="0" dirty="0" err="1">
                <a:solidFill>
                  <a:srgbClr val="0000FF"/>
                </a:solidFill>
              </a:rPr>
              <a:t>Horhautdystrophien</a:t>
            </a:r>
            <a:endParaRPr lang="de-DE" sz="1400" i="1" noProof="0" dirty="0">
              <a:solidFill>
                <a:srgbClr val="0000FF"/>
              </a:solidFill>
            </a:endParaRPr>
          </a:p>
          <a:p>
            <a:pPr eaLnBrk="1" hangingPunct="1">
              <a:defRPr/>
            </a:pPr>
            <a:endParaRPr lang="de-DE" sz="1600" noProof="0" dirty="0"/>
          </a:p>
          <a:p>
            <a:pPr eaLnBrk="1" hangingPunct="1">
              <a:defRPr/>
            </a:pPr>
            <a:endParaRPr lang="de-DE" sz="1600" i="1" noProof="0" dirty="0"/>
          </a:p>
          <a:p>
            <a:pPr eaLnBrk="1" hangingPunct="1">
              <a:defRPr/>
            </a:pPr>
            <a:r>
              <a:rPr lang="de-DE" sz="1400" i="1" noProof="0" dirty="0"/>
              <a:t>Es gibt sechs TGFBI-Dystrophien </a:t>
            </a:r>
            <a:r>
              <a:rPr lang="de-DE" sz="1400" i="1" noProof="0" dirty="0">
                <a:solidFill>
                  <a:srgbClr val="FFFF00"/>
                </a:solidFill>
              </a:rPr>
              <a:t>– welche sind das</a:t>
            </a:r>
            <a:r>
              <a:rPr lang="de-DE" sz="1400" i="1" noProof="0" dirty="0">
                <a:solidFill>
                  <a:srgbClr val="FFFF00"/>
                </a:solidFill>
                <a:highlight>
                  <a:srgbClr val="FFFF00"/>
                </a:highlight>
              </a:rPr>
              <a:t>? (Anmerkung: Das Buch </a:t>
            </a:r>
            <a:r>
              <a:rPr lang="de-DE" sz="1400" noProof="0" dirty="0">
                <a:solidFill>
                  <a:srgbClr val="FFFF00"/>
                </a:solidFill>
                <a:highlight>
                  <a:srgbClr val="FFFF00"/>
                </a:highlight>
              </a:rPr>
              <a:t>„The Cornea“ </a:t>
            </a:r>
            <a:r>
              <a:rPr lang="de-DE" sz="1400" i="1" noProof="0" dirty="0">
                <a:solidFill>
                  <a:srgbClr val="FFFF00"/>
                </a:solidFill>
                <a:highlight>
                  <a:srgbClr val="FFFF00"/>
                </a:highlight>
              </a:rPr>
              <a:t>behandelt vier Subtypen als eine einzige Dystrophie, und sie werden in der folgenden Liste ebenfalls so behandelt.) </a:t>
            </a:r>
          </a:p>
          <a:p>
            <a:pPr eaLnBrk="1" hangingPunct="1">
              <a:defRPr/>
            </a:pPr>
            <a:r>
              <a:rPr lang="de-DE" sz="1400" noProof="0" dirty="0">
                <a:solidFill>
                  <a:srgbClr val="FFFF00"/>
                </a:solidFill>
                <a:highlight>
                  <a:srgbClr val="FFFF00"/>
                </a:highlight>
              </a:rPr>
              <a:t>1) Reis-Bückler </a:t>
            </a:r>
          </a:p>
          <a:p>
            <a:pPr eaLnBrk="1" hangingPunct="1">
              <a:defRPr/>
            </a:pPr>
            <a:r>
              <a:rPr lang="de-DE" sz="1400" noProof="0" dirty="0">
                <a:solidFill>
                  <a:srgbClr val="FFFF00"/>
                </a:solidFill>
                <a:highlight>
                  <a:srgbClr val="FFFF00"/>
                </a:highlight>
              </a:rPr>
              <a:t>2) Thiel-Behnke </a:t>
            </a:r>
          </a:p>
          <a:p>
            <a:pPr eaLnBrk="1" hangingPunct="1">
              <a:defRPr/>
            </a:pPr>
            <a:r>
              <a:rPr lang="de-DE" sz="1400" noProof="0" dirty="0">
                <a:solidFill>
                  <a:srgbClr val="FFFF00"/>
                </a:solidFill>
                <a:highlight>
                  <a:srgbClr val="FFFF00"/>
                </a:highlight>
              </a:rPr>
              <a:t>3) Gitterdystrophie, Typ 1</a:t>
            </a:r>
          </a:p>
          <a:p>
            <a:pPr eaLnBrk="1" hangingPunct="1">
              <a:defRPr/>
            </a:pPr>
            <a:r>
              <a:rPr lang="de-DE" sz="1400" noProof="0" dirty="0">
                <a:solidFill>
                  <a:srgbClr val="FFFF00"/>
                </a:solidFill>
                <a:highlight>
                  <a:srgbClr val="FFFF00"/>
                </a:highlight>
              </a:rPr>
              <a:t>4) Gitterdystrophie, Varianten (III, IIIA, I/IIIA, IV)</a:t>
            </a:r>
          </a:p>
          <a:p>
            <a:pPr eaLnBrk="1" hangingPunct="1">
              <a:defRPr/>
            </a:pPr>
            <a:r>
              <a:rPr lang="de-DE" sz="1400" noProof="0" dirty="0">
                <a:solidFill>
                  <a:srgbClr val="FFFF00"/>
                </a:solidFill>
                <a:highlight>
                  <a:srgbClr val="FFFF00"/>
                </a:highlight>
              </a:rPr>
              <a:t>5) Granuläre Dystrophie Typ 1</a:t>
            </a:r>
          </a:p>
          <a:p>
            <a:pPr eaLnBrk="1" hangingPunct="1">
              <a:defRPr/>
            </a:pPr>
            <a:r>
              <a:rPr lang="de-DE" sz="1400" noProof="0" dirty="0">
                <a:solidFill>
                  <a:srgbClr val="FFFF00"/>
                </a:solidFill>
                <a:highlight>
                  <a:srgbClr val="FFFF00"/>
                </a:highlight>
              </a:rPr>
              <a:t>6) Granular Typ 2 </a:t>
            </a:r>
          </a:p>
        </p:txBody>
      </p:sp>
      <p:sp>
        <p:nvSpPr>
          <p:cNvPr id="5" name="Oval 7">
            <a:extLst>
              <a:ext uri="{FF2B5EF4-FFF2-40B4-BE49-F238E27FC236}">
                <a16:creationId xmlns:a16="http://schemas.microsoft.com/office/drawing/2014/main" id="{EA0C7D62-3903-E79F-D3AF-8AC708280D34}"/>
              </a:ext>
            </a:extLst>
          </p:cNvPr>
          <p:cNvSpPr/>
          <p:nvPr/>
        </p:nvSpPr>
        <p:spPr>
          <a:xfrm>
            <a:off x="422206" y="3404185"/>
            <a:ext cx="3775766" cy="4191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6" name="Rectangle 2">
            <a:extLst>
              <a:ext uri="{FF2B5EF4-FFF2-40B4-BE49-F238E27FC236}">
                <a16:creationId xmlns:a16="http://schemas.microsoft.com/office/drawing/2014/main" id="{82A641A6-0BCD-CBF5-172A-CC7A98ADEEF2}"/>
              </a:ext>
            </a:extLst>
          </p:cNvPr>
          <p:cNvSpPr/>
          <p:nvPr/>
        </p:nvSpPr>
        <p:spPr>
          <a:xfrm>
            <a:off x="4876800" y="4059109"/>
            <a:ext cx="523072" cy="25350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dirty="0">
                <a:solidFill>
                  <a:schemeClr val="tx1"/>
                </a:solidFill>
              </a:rPr>
              <a:t>#</a:t>
            </a:r>
          </a:p>
        </p:txBody>
      </p:sp>
    </p:spTree>
    <p:extLst>
      <p:ext uri="{BB962C8B-B14F-4D97-AF65-F5344CB8AC3E}">
        <p14:creationId xmlns:p14="http://schemas.microsoft.com/office/powerpoint/2010/main" val="1547289157"/>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82D81F-7956-5D1F-F1F6-E4F459E6F3D4}"/>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B61C5BE8-9DF4-9825-727A-D0C5BF922A15}"/>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C1819E7B-2117-7026-1320-7393D543999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409</a:t>
            </a:fld>
            <a:endParaRPr lang="de-DE" sz="1000" noProof="0" dirty="0"/>
          </a:p>
        </p:txBody>
      </p:sp>
      <p:sp>
        <p:nvSpPr>
          <p:cNvPr id="4102" name="Text Box 3">
            <a:extLst>
              <a:ext uri="{FF2B5EF4-FFF2-40B4-BE49-F238E27FC236}">
                <a16:creationId xmlns:a16="http://schemas.microsoft.com/office/drawing/2014/main" id="{911EEC56-DD33-8B1F-33F1-5BC3C9BA73BB}"/>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9A552678-04F1-7A50-46D4-8DFA343771C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DE109B42-E1BD-4202-A8A2-54504639C9BC}"/>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chemeClr val="bg1">
                        <a:lumMod val="50000"/>
                      </a:schemeClr>
                    </a:solidFill>
                    <a:effectLst/>
                    <a:latin typeface="Arial" panose="020B0604020202020204" pitchFamily="34" charset="0"/>
                  </a:rPr>
                  <a:t>Was ist ein </a:t>
                </a:r>
                <a:r>
                  <a:rPr lang="de-DE" sz="1400" b="0" noProof="0" dirty="0" err="1">
                    <a:solidFill>
                      <a:schemeClr val="bg1">
                        <a:lumMod val="50000"/>
                      </a:schemeClr>
                    </a:solidFill>
                    <a:effectLst/>
                    <a:latin typeface="Arial" panose="020B0604020202020204" pitchFamily="34" charset="0"/>
                  </a:rPr>
                  <a:t>growth</a:t>
                </a:r>
                <a:r>
                  <a:rPr lang="de-DE" sz="1400" b="0" noProof="0" dirty="0">
                    <a:solidFill>
                      <a:schemeClr val="bg1">
                        <a:lumMod val="50000"/>
                      </a:schemeClr>
                    </a:solidFill>
                    <a:effectLst/>
                    <a:latin typeface="Arial" panose="020B0604020202020204" pitchFamily="34" charset="0"/>
                  </a:rPr>
                  <a:t> </a:t>
                </a:r>
                <a:r>
                  <a:rPr lang="de-DE" sz="1400" b="0" noProof="0" dirty="0" err="1">
                    <a:solidFill>
                      <a:schemeClr val="bg1">
                        <a:lumMod val="50000"/>
                      </a:schemeClr>
                    </a:solidFill>
                    <a:effectLst/>
                    <a:latin typeface="Arial" panose="020B0604020202020204" pitchFamily="34" charset="0"/>
                  </a:rPr>
                  <a:t>factor</a:t>
                </a:r>
                <a:r>
                  <a:rPr lang="de-DE" sz="1400" b="0" i="1" noProof="0" dirty="0">
                    <a:solidFill>
                      <a:schemeClr val="bg1">
                        <a:lumMod val="50000"/>
                      </a:schemeClr>
                    </a:solidFill>
                    <a:effectLst/>
                    <a:latin typeface="Arial" panose="020B0604020202020204" pitchFamily="34" charset="0"/>
                  </a:rPr>
                  <a:t>?</a:t>
                </a:r>
              </a:p>
              <a:p>
                <a:pPr eaLnBrk="1" hangingPunct="1"/>
                <a:r>
                  <a:rPr lang="de-DE" sz="1400" b="0" i="0" noProof="0" dirty="0">
                    <a:solidFill>
                      <a:schemeClr val="bg1">
                        <a:lumMod val="50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bg1">
                      <a:lumMod val="50000"/>
                    </a:schemeClr>
                  </a:solidFill>
                </a:endParaRPr>
              </a:p>
              <a:p>
                <a:pPr eaLnBrk="1" hangingPunct="1"/>
                <a:r>
                  <a:rPr lang="de-DE" sz="1400" i="1" noProof="0" dirty="0">
                    <a:solidFill>
                      <a:schemeClr val="bg1">
                        <a:lumMod val="50000"/>
                      </a:schemeClr>
                    </a:solidFill>
                  </a:rPr>
                  <a:t>Welche weiteren Wachstumsfaktoren sind im Hinblick auf die Entwicklung und Gesundheit des Auges von Bedeutung?</a:t>
                </a:r>
              </a:p>
              <a:p>
                <a:pPr eaLnBrk="1" hangingPunct="1"/>
                <a:r>
                  <a:rPr lang="de-DE" sz="1400" noProof="0" dirty="0">
                    <a:solidFill>
                      <a:schemeClr val="bg1">
                        <a:lumMod val="50000"/>
                      </a:schemeClr>
                    </a:solidFill>
                  </a:rPr>
                  <a:t>--Epidermaler Wachstumsfaktor</a:t>
                </a:r>
              </a:p>
              <a:p>
                <a:pPr eaLnBrk="1" hangingPunct="1"/>
                <a:r>
                  <a:rPr lang="de-DE" sz="1400" noProof="0" dirty="0">
                    <a:solidFill>
                      <a:schemeClr val="bg1">
                        <a:lumMod val="50000"/>
                      </a:schemeClr>
                    </a:solidFill>
                  </a:rPr>
                  <a:t>--Fibroblasten-Wachstumsfaktor(en)</a:t>
                </a:r>
              </a:p>
              <a:p>
                <a:pPr eaLnBrk="1" hangingPunct="1"/>
                <a:r>
                  <a:rPr lang="de-DE" sz="1400" dirty="0">
                    <a:solidFill>
                      <a:schemeClr val="bg1">
                        <a:lumMod val="50000"/>
                      </a:schemeClr>
                    </a:solidFill>
                  </a:rPr>
                  <a:t>--</a:t>
                </a:r>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solidFill>
                      <a:schemeClr val="bg1">
                        <a:lumMod val="50000"/>
                      </a:schemeClr>
                    </a:solidFill>
                  </a:rPr>
                  <a:t>--Insulinähnlicher(e) Wachstumsfaktor(en)</a:t>
                </a:r>
              </a:p>
            </p:txBody>
          </p:sp>
        </mc:Choice>
        <mc:Fallback xmlns="">
          <p:sp>
            <p:nvSpPr>
              <p:cNvPr id="2" name="TextBox 2">
                <a:extLst>
                  <a:ext uri="{FF2B5EF4-FFF2-40B4-BE49-F238E27FC236}">
                    <a16:creationId xmlns:a16="http://schemas.microsoft.com/office/drawing/2014/main" id="{DE109B42-E1BD-4202-A8A2-54504639C9BC}"/>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D1843916-4DB7-314B-08BA-B2A94B7455F6}"/>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TextBox 8">
            <a:extLst>
              <a:ext uri="{FF2B5EF4-FFF2-40B4-BE49-F238E27FC236}">
                <a16:creationId xmlns:a16="http://schemas.microsoft.com/office/drawing/2014/main" id="{89196539-A474-2D11-2F03-013171431D19}"/>
              </a:ext>
            </a:extLst>
          </p:cNvPr>
          <p:cNvSpPr txBox="1"/>
          <p:nvPr/>
        </p:nvSpPr>
        <p:spPr>
          <a:xfrm>
            <a:off x="4267200" y="2286000"/>
            <a:ext cx="4724400" cy="3965188"/>
          </a:xfrm>
          <a:prstGeom prst="rect">
            <a:avLst/>
          </a:prstGeom>
          <a:solidFill>
            <a:schemeClr val="accent1">
              <a:lumMod val="40000"/>
              <a:lumOff val="60000"/>
            </a:schemeClr>
          </a:solidFill>
        </p:spPr>
        <p:txBody>
          <a:bodyPr wrap="square" lIns="25400" tIns="12700" rIns="25400" bIns="12700">
            <a:spAutoFit/>
          </a:bodyPr>
          <a:lstStyle/>
          <a:p>
            <a:pPr eaLnBrk="1" hangingPunct="1">
              <a:defRPr/>
            </a:pPr>
            <a:r>
              <a:rPr lang="de-DE" sz="1400" i="1" noProof="0" dirty="0"/>
              <a:t>Wenn Sie „transformierender Wachstumsfaktor </a:t>
            </a:r>
            <a:r>
              <a:rPr lang="de-DE" sz="1400" i="1" noProof="0" dirty="0">
                <a:latin typeface="Symbol" panose="05050102010706020507" pitchFamily="18" charset="2"/>
              </a:rPr>
              <a:t>b</a:t>
            </a:r>
            <a:r>
              <a:rPr lang="de-DE" sz="1400" i="1" noProof="0" dirty="0"/>
              <a:t>“ hören, sollte Ihnen eine bestimmte Art von Hornhauterkrankung in den Sinn kommen. </a:t>
            </a:r>
            <a:r>
              <a:rPr lang="de-DE" sz="1400" i="1" noProof="0" dirty="0">
                <a:solidFill>
                  <a:srgbClr val="0000FF"/>
                </a:solidFill>
              </a:rPr>
              <a:t>Welche?</a:t>
            </a:r>
          </a:p>
          <a:p>
            <a:pPr eaLnBrk="1" hangingPunct="1">
              <a:defRPr/>
            </a:pPr>
            <a:r>
              <a:rPr lang="de-DE" sz="1400" noProof="0" dirty="0"/>
              <a:t>Hornhautdystrophie, genauer gesagt die sogenannten </a:t>
            </a:r>
            <a:r>
              <a:rPr lang="de-DE" sz="1400" i="1" noProof="0" dirty="0">
                <a:solidFill>
                  <a:srgbClr val="0000FF"/>
                </a:solidFill>
              </a:rPr>
              <a:t>transformierende Wachstumsfaktor β </a:t>
            </a:r>
            <a:r>
              <a:rPr lang="de-DE" sz="1400" noProof="0" dirty="0">
                <a:solidFill>
                  <a:srgbClr val="0000FF"/>
                </a:solidFill>
              </a:rPr>
              <a:t>(TGF-β) </a:t>
            </a:r>
            <a:r>
              <a:rPr lang="de-DE" sz="1400" i="1" noProof="0" dirty="0">
                <a:solidFill>
                  <a:srgbClr val="0000FF"/>
                </a:solidFill>
              </a:rPr>
              <a:t>induzierte </a:t>
            </a:r>
            <a:r>
              <a:rPr lang="de-DE" sz="1400" i="1" noProof="0" dirty="0" err="1">
                <a:solidFill>
                  <a:srgbClr val="0000FF"/>
                </a:solidFill>
              </a:rPr>
              <a:t>Horhautdystrophien</a:t>
            </a:r>
            <a:endParaRPr lang="de-DE" sz="1400" i="1" noProof="0" dirty="0">
              <a:solidFill>
                <a:srgbClr val="0000FF"/>
              </a:solidFill>
            </a:endParaRPr>
          </a:p>
          <a:p>
            <a:pPr eaLnBrk="1" hangingPunct="1">
              <a:defRPr/>
            </a:pPr>
            <a:endParaRPr lang="de-DE" sz="1600" noProof="0" dirty="0"/>
          </a:p>
          <a:p>
            <a:pPr eaLnBrk="1" hangingPunct="1">
              <a:defRPr/>
            </a:pPr>
            <a:endParaRPr lang="de-DE" sz="1600" i="1" noProof="0" dirty="0"/>
          </a:p>
          <a:p>
            <a:pPr eaLnBrk="1" hangingPunct="1">
              <a:defRPr/>
            </a:pPr>
            <a:r>
              <a:rPr lang="de-DE" sz="1400" i="1" noProof="0" dirty="0"/>
              <a:t>Es gibt sechs TGFBI-Dystrophien </a:t>
            </a:r>
            <a:r>
              <a:rPr lang="de-DE" sz="1400" i="1" noProof="0" dirty="0">
                <a:solidFill>
                  <a:srgbClr val="FFFF00"/>
                </a:solidFill>
              </a:rPr>
              <a:t>– welche sind das</a:t>
            </a:r>
            <a:r>
              <a:rPr lang="de-DE" sz="1400" i="1" noProof="0" dirty="0">
                <a:solidFill>
                  <a:srgbClr val="FFFF00"/>
                </a:solidFill>
                <a:highlight>
                  <a:srgbClr val="FFFF00"/>
                </a:highlight>
              </a:rPr>
              <a:t>? (Anmerkung: Das Buch </a:t>
            </a:r>
            <a:r>
              <a:rPr lang="de-DE" sz="1400" noProof="0" dirty="0">
                <a:solidFill>
                  <a:srgbClr val="FFFF00"/>
                </a:solidFill>
                <a:highlight>
                  <a:srgbClr val="FFFF00"/>
                </a:highlight>
              </a:rPr>
              <a:t>„The Cornea“ </a:t>
            </a:r>
            <a:r>
              <a:rPr lang="de-DE" sz="1400" i="1" noProof="0" dirty="0">
                <a:solidFill>
                  <a:srgbClr val="FFFF00"/>
                </a:solidFill>
                <a:highlight>
                  <a:srgbClr val="FFFF00"/>
                </a:highlight>
              </a:rPr>
              <a:t>behandelt vier Subtypen als eine einzige Dystrophie, und sie werden in der folgenden Liste ebenfalls so behandelt.) </a:t>
            </a:r>
          </a:p>
          <a:p>
            <a:pPr eaLnBrk="1" hangingPunct="1">
              <a:defRPr/>
            </a:pPr>
            <a:r>
              <a:rPr lang="de-DE" sz="1400" noProof="0" dirty="0">
                <a:solidFill>
                  <a:srgbClr val="FFFF00"/>
                </a:solidFill>
                <a:highlight>
                  <a:srgbClr val="FFFF00"/>
                </a:highlight>
              </a:rPr>
              <a:t>1) Reis-Bückler </a:t>
            </a:r>
          </a:p>
          <a:p>
            <a:pPr eaLnBrk="1" hangingPunct="1">
              <a:defRPr/>
            </a:pPr>
            <a:r>
              <a:rPr lang="de-DE" sz="1400" noProof="0" dirty="0">
                <a:solidFill>
                  <a:srgbClr val="FFFF00"/>
                </a:solidFill>
                <a:highlight>
                  <a:srgbClr val="FFFF00"/>
                </a:highlight>
              </a:rPr>
              <a:t>2) Thiel-Behnke </a:t>
            </a:r>
          </a:p>
          <a:p>
            <a:pPr eaLnBrk="1" hangingPunct="1">
              <a:defRPr/>
            </a:pPr>
            <a:r>
              <a:rPr lang="de-DE" sz="1400" noProof="0" dirty="0">
                <a:solidFill>
                  <a:srgbClr val="FFFF00"/>
                </a:solidFill>
                <a:highlight>
                  <a:srgbClr val="FFFF00"/>
                </a:highlight>
              </a:rPr>
              <a:t>3) Gitterdystrophie, Typ 1</a:t>
            </a:r>
          </a:p>
          <a:p>
            <a:pPr eaLnBrk="1" hangingPunct="1">
              <a:defRPr/>
            </a:pPr>
            <a:r>
              <a:rPr lang="de-DE" sz="1400" noProof="0" dirty="0">
                <a:solidFill>
                  <a:srgbClr val="FFFF00"/>
                </a:solidFill>
                <a:highlight>
                  <a:srgbClr val="FFFF00"/>
                </a:highlight>
              </a:rPr>
              <a:t>4) Gitterdystrophie, Varianten (III, IIIA, I/IIIA, IV)</a:t>
            </a:r>
          </a:p>
          <a:p>
            <a:pPr eaLnBrk="1" hangingPunct="1">
              <a:defRPr/>
            </a:pPr>
            <a:r>
              <a:rPr lang="de-DE" sz="1400" noProof="0" dirty="0">
                <a:solidFill>
                  <a:srgbClr val="FFFF00"/>
                </a:solidFill>
                <a:highlight>
                  <a:srgbClr val="FFFF00"/>
                </a:highlight>
              </a:rPr>
              <a:t>5) Granuläre Dystrophie Typ 1</a:t>
            </a:r>
          </a:p>
          <a:p>
            <a:pPr eaLnBrk="1" hangingPunct="1">
              <a:defRPr/>
            </a:pPr>
            <a:r>
              <a:rPr lang="de-DE" sz="1400" noProof="0" dirty="0">
                <a:solidFill>
                  <a:srgbClr val="FFFF00"/>
                </a:solidFill>
                <a:highlight>
                  <a:srgbClr val="FFFF00"/>
                </a:highlight>
              </a:rPr>
              <a:t>6) Granular Typ 2 </a:t>
            </a:r>
          </a:p>
        </p:txBody>
      </p:sp>
      <p:sp>
        <p:nvSpPr>
          <p:cNvPr id="5" name="Oval 7">
            <a:extLst>
              <a:ext uri="{FF2B5EF4-FFF2-40B4-BE49-F238E27FC236}">
                <a16:creationId xmlns:a16="http://schemas.microsoft.com/office/drawing/2014/main" id="{602783D8-76D0-D254-33D7-0629F299FB1A}"/>
              </a:ext>
            </a:extLst>
          </p:cNvPr>
          <p:cNvSpPr/>
          <p:nvPr/>
        </p:nvSpPr>
        <p:spPr>
          <a:xfrm>
            <a:off x="422206" y="3404185"/>
            <a:ext cx="3775766" cy="4191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8342673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7442FD-4F6E-3FA8-62D4-DADD15EFC0A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B297FE2-2019-DD95-BC38-3A0A1D1A110A}"/>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41</a:t>
            </a:fld>
            <a:endParaRPr lang="de-DE" noProof="0" dirty="0"/>
          </a:p>
        </p:txBody>
      </p:sp>
      <p:sp>
        <p:nvSpPr>
          <p:cNvPr id="2" name="TextBox 1">
            <a:extLst>
              <a:ext uri="{FF2B5EF4-FFF2-40B4-BE49-F238E27FC236}">
                <a16:creationId xmlns:a16="http://schemas.microsoft.com/office/drawing/2014/main" id="{D9D99253-5C47-0707-4CEC-64E09EE6B14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350122C6-32C3-9729-D223-42D6354B0CC0}"/>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8DBC93B6-7CB0-2EAD-5F4D-364C9E9685A7}"/>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8DAC22AA-CD42-DB95-0A19-43AB8E84E4A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A8CB05D1-4756-199F-DB8B-C4A196D00A9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5C71BCBC-EE77-708E-9618-E888159D3801}"/>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C80A3E37-4E64-2C04-C770-756BCD2FDFA3}"/>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5EFCCEDA-5800-0E3F-2928-C1AEAB8FD567}"/>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71087A54-976B-B3B3-1625-AC76E8F94D1F}"/>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2A7664A0-B8AA-9A26-2305-3F78DA6375BB}"/>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DFB4F1A4-12E6-DC22-70E7-B620F3C99969}"/>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3DF30934-142F-E595-E734-9C2B63B4ACE9}"/>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5B9D4A60-061D-A745-85B0-AEC79E0CAA5E}"/>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solidFill>
                  <a:srgbClr val="B2B2B2"/>
                </a:solidFill>
                <a:effectLst/>
                <a:latin typeface="Arial" panose="020B0604020202020204" pitchFamily="34" charset="0"/>
              </a:rPr>
              <a:t>Drusen werden nach ihrer </a:t>
            </a:r>
            <a:r>
              <a:rPr lang="de-DE" sz="1600" b="1" i="1" noProof="0" dirty="0">
                <a:solidFill>
                  <a:srgbClr val="B2B2B2"/>
                </a:solidFill>
                <a:effectLst/>
                <a:latin typeface="Arial" panose="020B0604020202020204" pitchFamily="34" charset="0"/>
              </a:rPr>
              <a:t>Größe</a:t>
            </a:r>
            <a:r>
              <a:rPr lang="de-DE" sz="1600" b="0" i="1" noProof="0" dirty="0">
                <a:solidFill>
                  <a:srgbClr val="B2B2B2"/>
                </a:solidFill>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sp>
        <p:nvSpPr>
          <p:cNvPr id="5" name="TextBox 7">
            <a:extLst>
              <a:ext uri="{FF2B5EF4-FFF2-40B4-BE49-F238E27FC236}">
                <a16:creationId xmlns:a16="http://schemas.microsoft.com/office/drawing/2014/main" id="{675187B5-76E3-D8D3-8C1B-730CFF6F1ECC}"/>
              </a:ext>
            </a:extLst>
          </p:cNvPr>
          <p:cNvSpPr txBox="1"/>
          <p:nvPr/>
        </p:nvSpPr>
        <p:spPr>
          <a:xfrm>
            <a:off x="2277303" y="4148821"/>
            <a:ext cx="6477001" cy="1010533"/>
          </a:xfrm>
          <a:prstGeom prst="rect">
            <a:avLst/>
          </a:prstGeom>
          <a:solidFill>
            <a:srgbClr val="FFCCFF"/>
          </a:solidFill>
        </p:spPr>
        <p:txBody>
          <a:bodyPr wrap="square" lIns="25400" tIns="12700" rIns="25400" bIns="12700" rtlCol="0">
            <a:spAutoFit/>
          </a:bodyPr>
          <a:lstStyle/>
          <a:p>
            <a:r>
              <a:rPr lang="de-DE" sz="1600" i="1" dirty="0">
                <a:solidFill>
                  <a:srgbClr val="0000FF"/>
                </a:solidFill>
              </a:rPr>
              <a:t>Wie soll man bitte die Größe einer Druse in Mikrometern bestimmen?!!</a:t>
            </a:r>
          </a:p>
          <a:p>
            <a:r>
              <a:rPr lang="de-DE" sz="1600" noProof="0" dirty="0">
                <a:solidFill>
                  <a:srgbClr val="0000FF"/>
                </a:solidFill>
              </a:rPr>
              <a:t>Indem man sie mit der Größe einer Netzhautvene vergleicht, die die Grenze des Sehnervenkopfes überquert </a:t>
            </a:r>
            <a:r>
              <a:rPr lang="de-DE" sz="1600" noProof="0" dirty="0">
                <a:solidFill>
                  <a:srgbClr val="FFCCFF"/>
                </a:solidFill>
              </a:rPr>
              <a:t>(ihr Durchmesser beträgt dort etwa 124 mm und dient somit als praktischer Bezugspunkt)</a:t>
            </a:r>
          </a:p>
        </p:txBody>
      </p:sp>
      <p:sp>
        <p:nvSpPr>
          <p:cNvPr id="6" name="Frame 19">
            <a:extLst>
              <a:ext uri="{FF2B5EF4-FFF2-40B4-BE49-F238E27FC236}">
                <a16:creationId xmlns:a16="http://schemas.microsoft.com/office/drawing/2014/main" id="{44548AFB-D59F-C703-40C9-562F2C7FCBC3}"/>
              </a:ext>
            </a:extLst>
          </p:cNvPr>
          <p:cNvSpPr/>
          <p:nvPr/>
        </p:nvSpPr>
        <p:spPr>
          <a:xfrm>
            <a:off x="99598" y="4302236"/>
            <a:ext cx="2124903" cy="877645"/>
          </a:xfrm>
          <a:prstGeom prst="frame">
            <a:avLst>
              <a:gd name="adj1" fmla="val 11916"/>
            </a:avLst>
          </a:prstGeom>
          <a:solidFill>
            <a:srgbClr val="FFFF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2400" noProof="0" dirty="0">
              <a:solidFill>
                <a:schemeClr val="tx1"/>
              </a:solidFill>
            </a:endParaRPr>
          </a:p>
        </p:txBody>
      </p:sp>
      <p:grpSp>
        <p:nvGrpSpPr>
          <p:cNvPr id="8" name="Gruppieren 7">
            <a:extLst>
              <a:ext uri="{FF2B5EF4-FFF2-40B4-BE49-F238E27FC236}">
                <a16:creationId xmlns:a16="http://schemas.microsoft.com/office/drawing/2014/main" id="{F4057CAE-9F02-C581-93C6-9243F52CD556}"/>
              </a:ext>
            </a:extLst>
          </p:cNvPr>
          <p:cNvGrpSpPr/>
          <p:nvPr/>
        </p:nvGrpSpPr>
        <p:grpSpPr>
          <a:xfrm>
            <a:off x="6956040" y="2062038"/>
            <a:ext cx="1121162" cy="533400"/>
            <a:chOff x="6956040" y="2062038"/>
            <a:chExt cx="1121162" cy="533400"/>
          </a:xfrm>
        </p:grpSpPr>
        <p:sp>
          <p:nvSpPr>
            <p:cNvPr id="9" name="Oval 2">
              <a:extLst>
                <a:ext uri="{FF2B5EF4-FFF2-40B4-BE49-F238E27FC236}">
                  <a16:creationId xmlns:a16="http://schemas.microsoft.com/office/drawing/2014/main" id="{422BC759-0621-8AD2-FB6B-1C2352334EF8}"/>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0" name="Textfeld 9">
              <a:extLst>
                <a:ext uri="{FF2B5EF4-FFF2-40B4-BE49-F238E27FC236}">
                  <a16:creationId xmlns:a16="http://schemas.microsoft.com/office/drawing/2014/main" id="{82721DAD-14BB-A840-DB82-C1F0920EC0C1}"/>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732864167"/>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0AD980-8B86-5222-C618-7D0264008C59}"/>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577AEA8F-2EEE-A41C-F89A-1E6B0EB7F859}"/>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FE4540EC-7487-CA8D-ED68-F07D312B673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410</a:t>
            </a:fld>
            <a:endParaRPr lang="de-DE" sz="1000" noProof="0" dirty="0"/>
          </a:p>
        </p:txBody>
      </p:sp>
      <p:sp>
        <p:nvSpPr>
          <p:cNvPr id="4102" name="Text Box 3">
            <a:extLst>
              <a:ext uri="{FF2B5EF4-FFF2-40B4-BE49-F238E27FC236}">
                <a16:creationId xmlns:a16="http://schemas.microsoft.com/office/drawing/2014/main" id="{9DE1F9AF-523D-B974-73CE-6765F9D8F2C4}"/>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6936A4C6-97DF-E708-86E2-A4ADA4FD98D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3CD1A374-7BCF-F204-40ED-0EFC752FB656}"/>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chemeClr val="bg1">
                        <a:lumMod val="50000"/>
                      </a:schemeClr>
                    </a:solidFill>
                    <a:effectLst/>
                    <a:latin typeface="Arial" panose="020B0604020202020204" pitchFamily="34" charset="0"/>
                  </a:rPr>
                  <a:t>Was ist ein </a:t>
                </a:r>
                <a:r>
                  <a:rPr lang="de-DE" sz="1400" b="0" noProof="0" dirty="0" err="1">
                    <a:solidFill>
                      <a:schemeClr val="bg1">
                        <a:lumMod val="50000"/>
                      </a:schemeClr>
                    </a:solidFill>
                    <a:effectLst/>
                    <a:latin typeface="Arial" panose="020B0604020202020204" pitchFamily="34" charset="0"/>
                  </a:rPr>
                  <a:t>growth</a:t>
                </a:r>
                <a:r>
                  <a:rPr lang="de-DE" sz="1400" b="0" noProof="0" dirty="0">
                    <a:solidFill>
                      <a:schemeClr val="bg1">
                        <a:lumMod val="50000"/>
                      </a:schemeClr>
                    </a:solidFill>
                    <a:effectLst/>
                    <a:latin typeface="Arial" panose="020B0604020202020204" pitchFamily="34" charset="0"/>
                  </a:rPr>
                  <a:t> </a:t>
                </a:r>
                <a:r>
                  <a:rPr lang="de-DE" sz="1400" b="0" noProof="0" dirty="0" err="1">
                    <a:solidFill>
                      <a:schemeClr val="bg1">
                        <a:lumMod val="50000"/>
                      </a:schemeClr>
                    </a:solidFill>
                    <a:effectLst/>
                    <a:latin typeface="Arial" panose="020B0604020202020204" pitchFamily="34" charset="0"/>
                  </a:rPr>
                  <a:t>factor</a:t>
                </a:r>
                <a:r>
                  <a:rPr lang="de-DE" sz="1400" b="0" i="1" noProof="0" dirty="0">
                    <a:solidFill>
                      <a:schemeClr val="bg1">
                        <a:lumMod val="50000"/>
                      </a:schemeClr>
                    </a:solidFill>
                    <a:effectLst/>
                    <a:latin typeface="Arial" panose="020B0604020202020204" pitchFamily="34" charset="0"/>
                  </a:rPr>
                  <a:t>?</a:t>
                </a:r>
              </a:p>
              <a:p>
                <a:pPr eaLnBrk="1" hangingPunct="1"/>
                <a:r>
                  <a:rPr lang="de-DE" sz="1400" b="0" i="0" noProof="0" dirty="0">
                    <a:solidFill>
                      <a:schemeClr val="bg1">
                        <a:lumMod val="50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bg1">
                      <a:lumMod val="50000"/>
                    </a:schemeClr>
                  </a:solidFill>
                </a:endParaRPr>
              </a:p>
              <a:p>
                <a:pPr eaLnBrk="1" hangingPunct="1"/>
                <a:r>
                  <a:rPr lang="de-DE" sz="1400" i="1" noProof="0" dirty="0">
                    <a:solidFill>
                      <a:schemeClr val="bg1">
                        <a:lumMod val="50000"/>
                      </a:schemeClr>
                    </a:solidFill>
                  </a:rPr>
                  <a:t>Welche weiteren Wachstumsfaktoren sind im Hinblick auf die Entwicklung und Gesundheit des Auges von Bedeutung?</a:t>
                </a:r>
              </a:p>
              <a:p>
                <a:pPr eaLnBrk="1" hangingPunct="1"/>
                <a:r>
                  <a:rPr lang="de-DE" sz="1400" noProof="0" dirty="0">
                    <a:solidFill>
                      <a:schemeClr val="bg1">
                        <a:lumMod val="50000"/>
                      </a:schemeClr>
                    </a:solidFill>
                  </a:rPr>
                  <a:t>--Epidermaler Wachstumsfaktor</a:t>
                </a:r>
              </a:p>
              <a:p>
                <a:pPr eaLnBrk="1" hangingPunct="1"/>
                <a:r>
                  <a:rPr lang="de-DE" sz="1400" noProof="0" dirty="0">
                    <a:solidFill>
                      <a:schemeClr val="bg1">
                        <a:lumMod val="50000"/>
                      </a:schemeClr>
                    </a:solidFill>
                  </a:rPr>
                  <a:t>--Fibroblasten-Wachstumsfaktor(en)</a:t>
                </a:r>
              </a:p>
              <a:p>
                <a:pPr eaLnBrk="1" hangingPunct="1"/>
                <a:r>
                  <a:rPr lang="de-DE" sz="1400" dirty="0">
                    <a:solidFill>
                      <a:schemeClr val="bg1">
                        <a:lumMod val="50000"/>
                      </a:schemeClr>
                    </a:solidFill>
                  </a:rPr>
                  <a:t>--</a:t>
                </a:r>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solidFill>
                      <a:schemeClr val="bg1">
                        <a:lumMod val="50000"/>
                      </a:schemeClr>
                    </a:solidFill>
                  </a:rPr>
                  <a:t>--Insulinähnlicher(e) Wachstumsfaktor(en)</a:t>
                </a:r>
              </a:p>
            </p:txBody>
          </p:sp>
        </mc:Choice>
        <mc:Fallback xmlns="">
          <p:sp>
            <p:nvSpPr>
              <p:cNvPr id="2" name="TextBox 2">
                <a:extLst>
                  <a:ext uri="{FF2B5EF4-FFF2-40B4-BE49-F238E27FC236}">
                    <a16:creationId xmlns:a16="http://schemas.microsoft.com/office/drawing/2014/main" id="{3CD1A374-7BCF-F204-40ED-0EFC752FB656}"/>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ABB029B3-7D57-909A-D9CB-2FE819B77209}"/>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TextBox 8">
            <a:extLst>
              <a:ext uri="{FF2B5EF4-FFF2-40B4-BE49-F238E27FC236}">
                <a16:creationId xmlns:a16="http://schemas.microsoft.com/office/drawing/2014/main" id="{FAD90E24-4C2E-840F-FA20-A23C33EA8912}"/>
              </a:ext>
            </a:extLst>
          </p:cNvPr>
          <p:cNvSpPr txBox="1"/>
          <p:nvPr/>
        </p:nvSpPr>
        <p:spPr>
          <a:xfrm>
            <a:off x="4267200" y="2286000"/>
            <a:ext cx="4724400" cy="3965188"/>
          </a:xfrm>
          <a:prstGeom prst="rect">
            <a:avLst/>
          </a:prstGeom>
          <a:solidFill>
            <a:schemeClr val="accent1">
              <a:lumMod val="40000"/>
              <a:lumOff val="60000"/>
            </a:schemeClr>
          </a:solidFill>
        </p:spPr>
        <p:txBody>
          <a:bodyPr wrap="square" lIns="25400" tIns="12700" rIns="25400" bIns="12700">
            <a:spAutoFit/>
          </a:bodyPr>
          <a:lstStyle/>
          <a:p>
            <a:pPr eaLnBrk="1" hangingPunct="1">
              <a:defRPr/>
            </a:pPr>
            <a:r>
              <a:rPr lang="de-DE" sz="1400" i="1" noProof="0" dirty="0"/>
              <a:t>Wenn Sie „transformierender Wachstumsfaktor </a:t>
            </a:r>
            <a:r>
              <a:rPr lang="de-DE" sz="1400" i="1" noProof="0" dirty="0">
                <a:latin typeface="Symbol" panose="05050102010706020507" pitchFamily="18" charset="2"/>
              </a:rPr>
              <a:t>b</a:t>
            </a:r>
            <a:r>
              <a:rPr lang="de-DE" sz="1400" i="1" noProof="0" dirty="0"/>
              <a:t>“ hören, sollte Ihnen eine bestimmte Art von Hornhauterkrankung in den Sinn kommen. </a:t>
            </a:r>
            <a:r>
              <a:rPr lang="de-DE" sz="1400" i="1" noProof="0" dirty="0">
                <a:solidFill>
                  <a:srgbClr val="0000FF"/>
                </a:solidFill>
              </a:rPr>
              <a:t>Welche?</a:t>
            </a:r>
          </a:p>
          <a:p>
            <a:pPr eaLnBrk="1" hangingPunct="1">
              <a:defRPr/>
            </a:pPr>
            <a:r>
              <a:rPr lang="de-DE" sz="1400" noProof="0" dirty="0"/>
              <a:t>Hornhautdystrophie, genauer gesagt die sogenannten </a:t>
            </a:r>
            <a:r>
              <a:rPr lang="de-DE" sz="1400" i="1" noProof="0" dirty="0">
                <a:solidFill>
                  <a:srgbClr val="0000FF"/>
                </a:solidFill>
              </a:rPr>
              <a:t>transformierende Wachstumsfaktor β </a:t>
            </a:r>
            <a:r>
              <a:rPr lang="de-DE" sz="1400" noProof="0" dirty="0">
                <a:solidFill>
                  <a:srgbClr val="0000FF"/>
                </a:solidFill>
              </a:rPr>
              <a:t>(TGF-β) </a:t>
            </a:r>
            <a:r>
              <a:rPr lang="de-DE" sz="1400" i="1" noProof="0" dirty="0">
                <a:solidFill>
                  <a:srgbClr val="0000FF"/>
                </a:solidFill>
              </a:rPr>
              <a:t>induzierte </a:t>
            </a:r>
            <a:r>
              <a:rPr lang="de-DE" sz="1400" i="1" noProof="0" dirty="0" err="1">
                <a:solidFill>
                  <a:srgbClr val="0000FF"/>
                </a:solidFill>
              </a:rPr>
              <a:t>Horhautdystrophien</a:t>
            </a:r>
            <a:endParaRPr lang="de-DE" sz="1400" i="1" noProof="0" dirty="0">
              <a:solidFill>
                <a:srgbClr val="0000FF"/>
              </a:solidFill>
            </a:endParaRPr>
          </a:p>
          <a:p>
            <a:pPr eaLnBrk="1" hangingPunct="1">
              <a:defRPr/>
            </a:pPr>
            <a:endParaRPr lang="de-DE" sz="1600" noProof="0" dirty="0"/>
          </a:p>
          <a:p>
            <a:pPr eaLnBrk="1" hangingPunct="1">
              <a:defRPr/>
            </a:pPr>
            <a:endParaRPr lang="de-DE" sz="1600" i="1" noProof="0" dirty="0"/>
          </a:p>
          <a:p>
            <a:pPr eaLnBrk="1" hangingPunct="1">
              <a:defRPr/>
            </a:pPr>
            <a:r>
              <a:rPr lang="de-DE" sz="1400" i="1" noProof="0" dirty="0"/>
              <a:t>Es gibt sechs TGFBI-Dystrophien – welche sind das? (Anmerkung: Das Buch </a:t>
            </a:r>
            <a:r>
              <a:rPr lang="de-DE" sz="1400" noProof="0" dirty="0"/>
              <a:t>„The Cornea“ </a:t>
            </a:r>
            <a:r>
              <a:rPr lang="de-DE" sz="1400" i="1" noProof="0" dirty="0"/>
              <a:t>behandelt vier Subtypen als eine einzige Dystrophie, und sie werden in der folgenden Liste ebenfalls so behandelt.) </a:t>
            </a:r>
          </a:p>
          <a:p>
            <a:pPr eaLnBrk="1" hangingPunct="1">
              <a:defRPr/>
            </a:pPr>
            <a:r>
              <a:rPr lang="de-DE" sz="1400" noProof="0" dirty="0"/>
              <a:t>1) </a:t>
            </a:r>
            <a:r>
              <a:rPr lang="de-DE" sz="1400" i="1" noProof="0" dirty="0"/>
              <a:t>?</a:t>
            </a:r>
          </a:p>
          <a:p>
            <a:pPr eaLnBrk="1" hangingPunct="1">
              <a:defRPr/>
            </a:pPr>
            <a:r>
              <a:rPr lang="de-DE" sz="1400" noProof="0" dirty="0"/>
              <a:t>2) </a:t>
            </a:r>
            <a:r>
              <a:rPr lang="de-DE" sz="1400" i="1" dirty="0"/>
              <a:t>?</a:t>
            </a:r>
            <a:r>
              <a:rPr lang="de-DE" sz="1400" noProof="0" dirty="0"/>
              <a:t> </a:t>
            </a:r>
          </a:p>
          <a:p>
            <a:pPr eaLnBrk="1" hangingPunct="1">
              <a:defRPr/>
            </a:pPr>
            <a:r>
              <a:rPr lang="de-DE" sz="1400" noProof="0" dirty="0"/>
              <a:t>3) </a:t>
            </a:r>
            <a:r>
              <a:rPr lang="de-DE" sz="1400" i="1" dirty="0"/>
              <a:t>?</a:t>
            </a:r>
          </a:p>
          <a:p>
            <a:pPr eaLnBrk="1" hangingPunct="1">
              <a:defRPr/>
            </a:pPr>
            <a:r>
              <a:rPr lang="de-DE" sz="1400" noProof="0" dirty="0"/>
              <a:t>4) </a:t>
            </a:r>
            <a:r>
              <a:rPr lang="de-DE" sz="1400" i="1" dirty="0"/>
              <a:t>?</a:t>
            </a:r>
          </a:p>
          <a:p>
            <a:pPr eaLnBrk="1" hangingPunct="1">
              <a:defRPr/>
            </a:pPr>
            <a:r>
              <a:rPr lang="de-DE" sz="1400" noProof="0" dirty="0"/>
              <a:t>5) </a:t>
            </a:r>
            <a:r>
              <a:rPr lang="de-DE" sz="1400" i="1" dirty="0"/>
              <a:t>?</a:t>
            </a:r>
            <a:endParaRPr lang="de-DE" sz="1400" noProof="0" dirty="0"/>
          </a:p>
          <a:p>
            <a:pPr eaLnBrk="1" hangingPunct="1">
              <a:defRPr/>
            </a:pPr>
            <a:r>
              <a:rPr lang="de-DE" sz="1400" noProof="0" dirty="0"/>
              <a:t>6) </a:t>
            </a:r>
            <a:r>
              <a:rPr lang="de-DE" sz="1400" i="1" dirty="0"/>
              <a:t>?</a:t>
            </a:r>
          </a:p>
        </p:txBody>
      </p:sp>
      <p:sp>
        <p:nvSpPr>
          <p:cNvPr id="5" name="Oval 7">
            <a:extLst>
              <a:ext uri="{FF2B5EF4-FFF2-40B4-BE49-F238E27FC236}">
                <a16:creationId xmlns:a16="http://schemas.microsoft.com/office/drawing/2014/main" id="{A35E56D0-82D2-7BF8-5167-F183D3B6164A}"/>
              </a:ext>
            </a:extLst>
          </p:cNvPr>
          <p:cNvSpPr/>
          <p:nvPr/>
        </p:nvSpPr>
        <p:spPr>
          <a:xfrm>
            <a:off x="422206" y="3404185"/>
            <a:ext cx="3775766" cy="4191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540742330"/>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AB50E3-4DC0-60EC-E427-59CA586A5C83}"/>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A9339B38-5185-3E5A-7092-DF933CEBDD85}"/>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1218080E-368E-5E5A-38BB-59631A123BA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411</a:t>
            </a:fld>
            <a:endParaRPr lang="de-DE" sz="1000" noProof="0" dirty="0"/>
          </a:p>
        </p:txBody>
      </p:sp>
      <p:sp>
        <p:nvSpPr>
          <p:cNvPr id="4102" name="Text Box 3">
            <a:extLst>
              <a:ext uri="{FF2B5EF4-FFF2-40B4-BE49-F238E27FC236}">
                <a16:creationId xmlns:a16="http://schemas.microsoft.com/office/drawing/2014/main" id="{990D0DD1-1907-A791-26BD-6AA2EF028C26}"/>
              </a:ext>
            </a:extLst>
          </p:cNvPr>
          <p:cNvSpPr txBox="1">
            <a:spLocks noChangeArrowheads="1"/>
          </p:cNvSpPr>
          <p:nvPr/>
        </p:nvSpPr>
        <p:spPr bwMode="auto">
          <a:xfrm>
            <a:off x="503859" y="874455"/>
            <a:ext cx="3694113" cy="6719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a:t>
            </a:r>
            <a:r>
              <a:rPr lang="en-US" altLang="en-US" sz="1400" b="1" dirty="0">
                <a:solidFill>
                  <a:srgbClr val="0000FF"/>
                </a:solidFill>
              </a:rPr>
              <a:t>growth factor</a:t>
            </a:r>
          </a:p>
          <a:p>
            <a:pPr eaLnBrk="1" hangingPunct="1">
              <a:spcBef>
                <a:spcPct val="0"/>
              </a:spcBef>
              <a:buClrTx/>
              <a:buSzTx/>
              <a:buFontTx/>
              <a:buNone/>
            </a:pPr>
            <a:endParaRPr lang="de-DE" sz="1400" noProof="0" dirty="0">
              <a:solidFill>
                <a:srgbClr val="0000FF"/>
              </a:solidFill>
            </a:endParaRPr>
          </a:p>
        </p:txBody>
      </p:sp>
      <p:sp>
        <p:nvSpPr>
          <p:cNvPr id="13" name="TextBox 12">
            <a:extLst>
              <a:ext uri="{FF2B5EF4-FFF2-40B4-BE49-F238E27FC236}">
                <a16:creationId xmlns:a16="http://schemas.microsoft.com/office/drawing/2014/main" id="{86B5CCEF-74BD-0FF3-1497-3D8AE6AE87F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mc:AlternateContent xmlns:mc="http://schemas.openxmlformats.org/markup-compatibility/2006" xmlns:a14="http://schemas.microsoft.com/office/drawing/2010/main">
        <mc:Choice Requires="a14">
          <p:sp>
            <p:nvSpPr>
              <p:cNvPr id="2" name="TextBox 2">
                <a:extLst>
                  <a:ext uri="{FF2B5EF4-FFF2-40B4-BE49-F238E27FC236}">
                    <a16:creationId xmlns:a16="http://schemas.microsoft.com/office/drawing/2014/main" id="{07F0C875-C6AA-042F-6E9B-B509150FE993}"/>
                  </a:ext>
                </a:extLst>
              </p:cNvPr>
              <p:cNvSpPr txBox="1">
                <a:spLocks noChangeArrowheads="1"/>
              </p:cNvSpPr>
              <p:nvPr/>
            </p:nvSpPr>
            <p:spPr bwMode="auto">
              <a:xfrm>
                <a:off x="457924" y="1542514"/>
                <a:ext cx="5068957" cy="2487861"/>
              </a:xfrm>
              <a:prstGeom prst="rect">
                <a:avLst/>
              </a:prstGeom>
              <a:solidFill>
                <a:schemeClr val="accent5">
                  <a:lumMod val="75000"/>
                </a:schemeClr>
              </a:solidFill>
              <a:ln>
                <a:noFill/>
              </a:ln>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r>
                  <a:rPr lang="de-DE" sz="1400" b="0" i="1" noProof="0" dirty="0">
                    <a:solidFill>
                      <a:schemeClr val="bg1">
                        <a:lumMod val="50000"/>
                      </a:schemeClr>
                    </a:solidFill>
                    <a:effectLst/>
                    <a:latin typeface="Arial" panose="020B0604020202020204" pitchFamily="34" charset="0"/>
                  </a:rPr>
                  <a:t>Was ist ein </a:t>
                </a:r>
                <a:r>
                  <a:rPr lang="de-DE" sz="1400" b="0" noProof="0" dirty="0" err="1">
                    <a:solidFill>
                      <a:schemeClr val="bg1">
                        <a:lumMod val="50000"/>
                      </a:schemeClr>
                    </a:solidFill>
                    <a:effectLst/>
                    <a:latin typeface="Arial" panose="020B0604020202020204" pitchFamily="34" charset="0"/>
                  </a:rPr>
                  <a:t>growth</a:t>
                </a:r>
                <a:r>
                  <a:rPr lang="de-DE" sz="1400" b="0" noProof="0" dirty="0">
                    <a:solidFill>
                      <a:schemeClr val="bg1">
                        <a:lumMod val="50000"/>
                      </a:schemeClr>
                    </a:solidFill>
                    <a:effectLst/>
                    <a:latin typeface="Arial" panose="020B0604020202020204" pitchFamily="34" charset="0"/>
                  </a:rPr>
                  <a:t> </a:t>
                </a:r>
                <a:r>
                  <a:rPr lang="de-DE" sz="1400" b="0" noProof="0" dirty="0" err="1">
                    <a:solidFill>
                      <a:schemeClr val="bg1">
                        <a:lumMod val="50000"/>
                      </a:schemeClr>
                    </a:solidFill>
                    <a:effectLst/>
                    <a:latin typeface="Arial" panose="020B0604020202020204" pitchFamily="34" charset="0"/>
                  </a:rPr>
                  <a:t>factor</a:t>
                </a:r>
                <a:r>
                  <a:rPr lang="de-DE" sz="1400" b="0" i="1" noProof="0" dirty="0">
                    <a:solidFill>
                      <a:schemeClr val="bg1">
                        <a:lumMod val="50000"/>
                      </a:schemeClr>
                    </a:solidFill>
                    <a:effectLst/>
                    <a:latin typeface="Arial" panose="020B0604020202020204" pitchFamily="34" charset="0"/>
                  </a:rPr>
                  <a:t>?</a:t>
                </a:r>
              </a:p>
              <a:p>
                <a:pPr eaLnBrk="1" hangingPunct="1"/>
                <a:r>
                  <a:rPr lang="de-DE" sz="1400" b="0" i="0" noProof="0" dirty="0">
                    <a:solidFill>
                      <a:schemeClr val="bg1">
                        <a:lumMod val="50000"/>
                      </a:schemeClr>
                    </a:solidFill>
                    <a:effectLst/>
                    <a:latin typeface="Arial" panose="020B0604020202020204" pitchFamily="34" charset="0"/>
                  </a:rPr>
                  <a:t>Ein Mitglied einer vielfältigen Gruppe von Proteinen, die die Zellfunktion beeinflussen, einschließlich Zellproliferation und Gewebedifferenzierung</a:t>
                </a:r>
              </a:p>
              <a:p>
                <a:pPr eaLnBrk="1" hangingPunct="1"/>
                <a:endParaRPr lang="de-DE" sz="1600" noProof="0" dirty="0">
                  <a:solidFill>
                    <a:schemeClr val="bg1">
                      <a:lumMod val="50000"/>
                    </a:schemeClr>
                  </a:solidFill>
                </a:endParaRPr>
              </a:p>
              <a:p>
                <a:pPr eaLnBrk="1" hangingPunct="1"/>
                <a:r>
                  <a:rPr lang="de-DE" sz="1400" i="1" noProof="0" dirty="0">
                    <a:solidFill>
                      <a:schemeClr val="bg1">
                        <a:lumMod val="50000"/>
                      </a:schemeClr>
                    </a:solidFill>
                  </a:rPr>
                  <a:t>Welche weiteren Wachstumsfaktoren sind im Hinblick auf die Entwicklung und Gesundheit des Auges von Bedeutung?</a:t>
                </a:r>
              </a:p>
              <a:p>
                <a:pPr eaLnBrk="1" hangingPunct="1"/>
                <a:r>
                  <a:rPr lang="de-DE" sz="1400" noProof="0" dirty="0">
                    <a:solidFill>
                      <a:schemeClr val="bg1">
                        <a:lumMod val="50000"/>
                      </a:schemeClr>
                    </a:solidFill>
                  </a:rPr>
                  <a:t>--Epidermaler Wachstumsfaktor</a:t>
                </a:r>
              </a:p>
              <a:p>
                <a:pPr eaLnBrk="1" hangingPunct="1"/>
                <a:r>
                  <a:rPr lang="de-DE" sz="1400" noProof="0" dirty="0">
                    <a:solidFill>
                      <a:schemeClr val="bg1">
                        <a:lumMod val="50000"/>
                      </a:schemeClr>
                    </a:solidFill>
                  </a:rPr>
                  <a:t>--Fibroblasten-Wachstumsfaktor(en)</a:t>
                </a:r>
              </a:p>
              <a:p>
                <a:pPr eaLnBrk="1" hangingPunct="1"/>
                <a:r>
                  <a:rPr lang="de-DE" sz="1400" dirty="0">
                    <a:solidFill>
                      <a:schemeClr val="bg1">
                        <a:lumMod val="50000"/>
                      </a:schemeClr>
                    </a:solidFill>
                  </a:rPr>
                  <a:t>--</a:t>
                </a:r>
                <a:r>
                  <a:rPr lang="de-DE" sz="1400" dirty="0"/>
                  <a:t>Transformierende(r) Wachstumsfaktor(en)</a:t>
                </a:r>
                <a14:m>
                  <m:oMath xmlns:m="http://schemas.openxmlformats.org/officeDocument/2006/math">
                    <m:r>
                      <a:rPr lang="de-DE" sz="1400" i="1" smtClean="0">
                        <a:latin typeface="Cambria Math" panose="02040503050406030204" pitchFamily="18" charset="0"/>
                      </a:rPr>
                      <m:t>𝛽</m:t>
                    </m:r>
                  </m:oMath>
                </a14:m>
                <a:endParaRPr lang="ar-SY" sz="1400" dirty="0"/>
              </a:p>
              <a:p>
                <a:pPr eaLnBrk="1" hangingPunct="1"/>
                <a:r>
                  <a:rPr lang="de-DE" sz="1400" noProof="0" dirty="0">
                    <a:solidFill>
                      <a:schemeClr val="bg1">
                        <a:lumMod val="50000"/>
                      </a:schemeClr>
                    </a:solidFill>
                  </a:rPr>
                  <a:t>--Insulinähnlicher(e) Wachstumsfaktor(en)</a:t>
                </a:r>
              </a:p>
            </p:txBody>
          </p:sp>
        </mc:Choice>
        <mc:Fallback xmlns="">
          <p:sp>
            <p:nvSpPr>
              <p:cNvPr id="2" name="TextBox 2">
                <a:extLst>
                  <a:ext uri="{FF2B5EF4-FFF2-40B4-BE49-F238E27FC236}">
                    <a16:creationId xmlns:a16="http://schemas.microsoft.com/office/drawing/2014/main" id="{07F0C875-C6AA-042F-6E9B-B509150FE993}"/>
                  </a:ext>
                </a:extLst>
              </p:cNvPr>
              <p:cNvSpPr txBox="1">
                <a:spLocks noRot="1" noChangeAspect="1" noMove="1" noResize="1" noEditPoints="1" noAdjustHandles="1" noChangeArrowheads="1" noChangeShapeType="1" noTextEdit="1"/>
              </p:cNvSpPr>
              <p:nvPr/>
            </p:nvSpPr>
            <p:spPr bwMode="auto">
              <a:xfrm>
                <a:off x="457924" y="1542514"/>
                <a:ext cx="5068957" cy="2487861"/>
              </a:xfrm>
              <a:prstGeom prst="rect">
                <a:avLst/>
              </a:prstGeom>
              <a:blipFill>
                <a:blip r:embed="rId2"/>
                <a:stretch>
                  <a:fillRect l="-1683" t="-1716" b="-490"/>
                </a:stretch>
              </a:blipFill>
              <a:ln>
                <a:noFill/>
              </a:ln>
            </p:spPr>
            <p:txBody>
              <a:bodyPr/>
              <a:lstStyle/>
              <a:p>
                <a:r>
                  <a:rPr lang="de-DE">
                    <a:noFill/>
                  </a:rPr>
                  <a:t> </a:t>
                </a:r>
              </a:p>
            </p:txBody>
          </p:sp>
        </mc:Fallback>
      </mc:AlternateContent>
      <p:sp>
        <p:nvSpPr>
          <p:cNvPr id="3" name="Oval 1">
            <a:extLst>
              <a:ext uri="{FF2B5EF4-FFF2-40B4-BE49-F238E27FC236}">
                <a16:creationId xmlns:a16="http://schemas.microsoft.com/office/drawing/2014/main" id="{0D8469AC-B22D-8AB4-40C0-56EF68E9D28B}"/>
              </a:ext>
            </a:extLst>
          </p:cNvPr>
          <p:cNvSpPr/>
          <p:nvPr/>
        </p:nvSpPr>
        <p:spPr>
          <a:xfrm>
            <a:off x="2057400" y="971550"/>
            <a:ext cx="1447800" cy="47625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TextBox 8">
            <a:extLst>
              <a:ext uri="{FF2B5EF4-FFF2-40B4-BE49-F238E27FC236}">
                <a16:creationId xmlns:a16="http://schemas.microsoft.com/office/drawing/2014/main" id="{E1E43E56-FBDE-5517-F6A2-3F4D2B9E7B55}"/>
              </a:ext>
            </a:extLst>
          </p:cNvPr>
          <p:cNvSpPr txBox="1"/>
          <p:nvPr/>
        </p:nvSpPr>
        <p:spPr>
          <a:xfrm>
            <a:off x="4267200" y="2286000"/>
            <a:ext cx="4724400" cy="3965188"/>
          </a:xfrm>
          <a:prstGeom prst="rect">
            <a:avLst/>
          </a:prstGeom>
          <a:solidFill>
            <a:schemeClr val="accent1">
              <a:lumMod val="40000"/>
              <a:lumOff val="60000"/>
            </a:schemeClr>
          </a:solidFill>
        </p:spPr>
        <p:txBody>
          <a:bodyPr wrap="square" lIns="25400" tIns="12700" rIns="25400" bIns="12700">
            <a:spAutoFit/>
          </a:bodyPr>
          <a:lstStyle/>
          <a:p>
            <a:pPr eaLnBrk="1" hangingPunct="1">
              <a:defRPr/>
            </a:pPr>
            <a:r>
              <a:rPr lang="de-DE" sz="1400" i="1" noProof="0" dirty="0"/>
              <a:t>Wenn Sie „transformierender Wachstumsfaktor </a:t>
            </a:r>
            <a:r>
              <a:rPr lang="de-DE" sz="1400" i="1" noProof="0" dirty="0">
                <a:latin typeface="Symbol" panose="05050102010706020507" pitchFamily="18" charset="2"/>
              </a:rPr>
              <a:t>b</a:t>
            </a:r>
            <a:r>
              <a:rPr lang="de-DE" sz="1400" i="1" noProof="0" dirty="0"/>
              <a:t>“ hören, sollte Ihnen eine bestimmte Art von Hornhauterkrankung in den Sinn kommen. </a:t>
            </a:r>
            <a:r>
              <a:rPr lang="de-DE" sz="1400" i="1" noProof="0" dirty="0">
                <a:solidFill>
                  <a:srgbClr val="0000FF"/>
                </a:solidFill>
              </a:rPr>
              <a:t>Welche?</a:t>
            </a:r>
          </a:p>
          <a:p>
            <a:pPr eaLnBrk="1" hangingPunct="1">
              <a:defRPr/>
            </a:pPr>
            <a:r>
              <a:rPr lang="de-DE" sz="1400" noProof="0" dirty="0"/>
              <a:t>Hornhautdystrophie, genauer gesagt die sogenannten </a:t>
            </a:r>
            <a:r>
              <a:rPr lang="de-DE" sz="1400" i="1" noProof="0" dirty="0">
                <a:solidFill>
                  <a:srgbClr val="0000FF"/>
                </a:solidFill>
              </a:rPr>
              <a:t>transformierende Wachstumsfaktor β </a:t>
            </a:r>
            <a:r>
              <a:rPr lang="de-DE" sz="1400" noProof="0" dirty="0">
                <a:solidFill>
                  <a:srgbClr val="0000FF"/>
                </a:solidFill>
              </a:rPr>
              <a:t>(TGF-β) </a:t>
            </a:r>
            <a:r>
              <a:rPr lang="de-DE" sz="1400" i="1" noProof="0" dirty="0">
                <a:solidFill>
                  <a:srgbClr val="0000FF"/>
                </a:solidFill>
              </a:rPr>
              <a:t>induzierte </a:t>
            </a:r>
            <a:r>
              <a:rPr lang="de-DE" sz="1400" i="1" noProof="0" dirty="0" err="1">
                <a:solidFill>
                  <a:srgbClr val="0000FF"/>
                </a:solidFill>
              </a:rPr>
              <a:t>Horhautdystrophien</a:t>
            </a:r>
            <a:endParaRPr lang="de-DE" sz="1400" i="1" noProof="0" dirty="0">
              <a:solidFill>
                <a:srgbClr val="0000FF"/>
              </a:solidFill>
            </a:endParaRPr>
          </a:p>
          <a:p>
            <a:pPr eaLnBrk="1" hangingPunct="1">
              <a:defRPr/>
            </a:pPr>
            <a:endParaRPr lang="de-DE" sz="1600" noProof="0" dirty="0"/>
          </a:p>
          <a:p>
            <a:pPr eaLnBrk="1" hangingPunct="1">
              <a:defRPr/>
            </a:pPr>
            <a:endParaRPr lang="de-DE" sz="1600" i="1" noProof="0" dirty="0"/>
          </a:p>
          <a:p>
            <a:pPr eaLnBrk="1" hangingPunct="1">
              <a:defRPr/>
            </a:pPr>
            <a:r>
              <a:rPr lang="de-DE" sz="1400" i="1" noProof="0" dirty="0"/>
              <a:t>Es gibt sechs TGFBI-Dystrophien – welche sind das? (Anmerkung: Das Buch </a:t>
            </a:r>
            <a:r>
              <a:rPr lang="de-DE" sz="1400" noProof="0" dirty="0"/>
              <a:t>„The Cornea“ </a:t>
            </a:r>
            <a:r>
              <a:rPr lang="de-DE" sz="1400" i="1" noProof="0" dirty="0"/>
              <a:t>behandelt vier Subtypen als eine einzige Dystrophie, und sie werden in der folgenden Liste ebenfalls so behandelt.) </a:t>
            </a:r>
          </a:p>
          <a:p>
            <a:pPr eaLnBrk="1" hangingPunct="1">
              <a:defRPr/>
            </a:pPr>
            <a:r>
              <a:rPr lang="de-DE" sz="1400" noProof="0" dirty="0"/>
              <a:t>1) Reis-</a:t>
            </a:r>
            <a:r>
              <a:rPr lang="de-DE" sz="1400" noProof="0" dirty="0" err="1"/>
              <a:t>Bückler</a:t>
            </a:r>
            <a:r>
              <a:rPr lang="de-DE" sz="1400" noProof="0" dirty="0"/>
              <a:t> </a:t>
            </a:r>
          </a:p>
          <a:p>
            <a:pPr eaLnBrk="1" hangingPunct="1">
              <a:defRPr/>
            </a:pPr>
            <a:r>
              <a:rPr lang="de-DE" sz="1400" noProof="0" dirty="0"/>
              <a:t>2) Thiel-Behnke </a:t>
            </a:r>
          </a:p>
          <a:p>
            <a:pPr eaLnBrk="1" hangingPunct="1">
              <a:defRPr/>
            </a:pPr>
            <a:r>
              <a:rPr lang="de-DE" sz="1400" noProof="0" dirty="0"/>
              <a:t>3) </a:t>
            </a:r>
            <a:r>
              <a:rPr lang="de-DE" sz="1400" dirty="0" err="1"/>
              <a:t>Gittrige</a:t>
            </a:r>
            <a:r>
              <a:rPr lang="de-DE" sz="1400" dirty="0"/>
              <a:t> (Lattice) Hornhautdystrophie</a:t>
            </a:r>
            <a:r>
              <a:rPr lang="de-DE" sz="1400" noProof="0" dirty="0"/>
              <a:t>, Typ 1</a:t>
            </a:r>
          </a:p>
          <a:p>
            <a:pPr eaLnBrk="1" hangingPunct="1">
              <a:defRPr/>
            </a:pPr>
            <a:r>
              <a:rPr lang="de-DE" sz="1400" noProof="0" dirty="0"/>
              <a:t>4) </a:t>
            </a:r>
            <a:r>
              <a:rPr lang="de-DE" sz="1400" dirty="0" err="1"/>
              <a:t>Gittrige</a:t>
            </a:r>
            <a:r>
              <a:rPr lang="de-DE" sz="1400" dirty="0"/>
              <a:t> (Lattice) Hornhautdystrophie </a:t>
            </a:r>
            <a:r>
              <a:rPr lang="de-DE" sz="1400" noProof="0" dirty="0"/>
              <a:t>(III, IIIA, I/IIIA, IV)</a:t>
            </a:r>
          </a:p>
          <a:p>
            <a:pPr eaLnBrk="1" hangingPunct="1">
              <a:defRPr/>
            </a:pPr>
            <a:r>
              <a:rPr lang="de-DE" sz="1400" noProof="0" dirty="0"/>
              <a:t>5) </a:t>
            </a:r>
            <a:r>
              <a:rPr lang="de-DE" sz="1400" dirty="0"/>
              <a:t>Granuläre Hornhautdystrophie </a:t>
            </a:r>
            <a:r>
              <a:rPr lang="de-DE" sz="1400" noProof="0" dirty="0"/>
              <a:t>Typ 1</a:t>
            </a:r>
          </a:p>
          <a:p>
            <a:pPr eaLnBrk="1" hangingPunct="1">
              <a:defRPr/>
            </a:pPr>
            <a:r>
              <a:rPr lang="de-DE" sz="1400" noProof="0" dirty="0"/>
              <a:t>6) </a:t>
            </a:r>
            <a:r>
              <a:rPr lang="de-DE" sz="1400" dirty="0"/>
              <a:t>Granuläre Hornhautdystrophie Ty</a:t>
            </a:r>
            <a:r>
              <a:rPr lang="de-DE" sz="1400" noProof="0" dirty="0"/>
              <a:t>p 2 </a:t>
            </a:r>
          </a:p>
        </p:txBody>
      </p:sp>
      <p:sp>
        <p:nvSpPr>
          <p:cNvPr id="5" name="Oval 7">
            <a:extLst>
              <a:ext uri="{FF2B5EF4-FFF2-40B4-BE49-F238E27FC236}">
                <a16:creationId xmlns:a16="http://schemas.microsoft.com/office/drawing/2014/main" id="{F843F98B-FE91-2AEA-CAEB-241B100420C7}"/>
              </a:ext>
            </a:extLst>
          </p:cNvPr>
          <p:cNvSpPr/>
          <p:nvPr/>
        </p:nvSpPr>
        <p:spPr>
          <a:xfrm>
            <a:off x="422206" y="3404185"/>
            <a:ext cx="3775766" cy="4191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671612603"/>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D6700E-7B42-B20E-DACB-37A48E398499}"/>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FCBF864A-5A40-06BD-AC29-5EF2E843C890}"/>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37821A15-C861-79C5-1257-7EC46F0E1F1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412</a:t>
            </a:fld>
            <a:endParaRPr lang="de-DE" sz="1000" noProof="0" dirty="0"/>
          </a:p>
        </p:txBody>
      </p:sp>
      <p:sp>
        <p:nvSpPr>
          <p:cNvPr id="4102" name="Text Box 3">
            <a:extLst>
              <a:ext uri="{FF2B5EF4-FFF2-40B4-BE49-F238E27FC236}">
                <a16:creationId xmlns:a16="http://schemas.microsoft.com/office/drawing/2014/main" id="{A57C7ED5-2427-F11E-043F-EA450A08ACD0}"/>
              </a:ext>
            </a:extLst>
          </p:cNvPr>
          <p:cNvSpPr txBox="1">
            <a:spLocks noChangeArrowheads="1"/>
          </p:cNvSpPr>
          <p:nvPr/>
        </p:nvSpPr>
        <p:spPr bwMode="auto">
          <a:xfrm>
            <a:off x="503859" y="874455"/>
            <a:ext cx="3694113" cy="1318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p:txBody>
      </p:sp>
      <p:sp>
        <p:nvSpPr>
          <p:cNvPr id="13" name="TextBox 12">
            <a:extLst>
              <a:ext uri="{FF2B5EF4-FFF2-40B4-BE49-F238E27FC236}">
                <a16:creationId xmlns:a16="http://schemas.microsoft.com/office/drawing/2014/main" id="{4EAF1E63-239A-3099-DDC3-7842A752CF5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321130786"/>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2F6EF9-F82A-90C4-AD1A-C35D245713C5}"/>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DD88B594-2ADB-2544-C66E-2BAA0E16E976}"/>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648DC4AF-2337-3A33-72AE-CCD8910A169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413</a:t>
            </a:fld>
            <a:endParaRPr lang="de-DE" sz="1000" noProof="0" dirty="0"/>
          </a:p>
        </p:txBody>
      </p:sp>
      <p:sp>
        <p:nvSpPr>
          <p:cNvPr id="4102" name="Text Box 3">
            <a:extLst>
              <a:ext uri="{FF2B5EF4-FFF2-40B4-BE49-F238E27FC236}">
                <a16:creationId xmlns:a16="http://schemas.microsoft.com/office/drawing/2014/main" id="{B2567945-ED68-045F-4829-A7BF3B45461A}"/>
              </a:ext>
            </a:extLst>
          </p:cNvPr>
          <p:cNvSpPr txBox="1">
            <a:spLocks noChangeArrowheads="1"/>
          </p:cNvSpPr>
          <p:nvPr/>
        </p:nvSpPr>
        <p:spPr bwMode="auto">
          <a:xfrm>
            <a:off x="503859" y="874455"/>
            <a:ext cx="3694113" cy="1318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t>
            </a:r>
            <a:r>
              <a:rPr lang="de-DE" sz="1400" b="1" u="sng" dirty="0">
                <a:solidFill>
                  <a:srgbClr val="0000FF"/>
                </a:solidFill>
              </a:rPr>
              <a:t>an der Gefäßentwicklung beteiligt</a:t>
            </a:r>
            <a:r>
              <a:rPr lang="de-DE" sz="1400" dirty="0">
                <a:solidFill>
                  <a:schemeClr val="bg1">
                    <a:lumMod val="75000"/>
                  </a:schemeClr>
                </a:solidFill>
              </a:rPr>
              <a:t> ist</a:t>
            </a:r>
          </a:p>
        </p:txBody>
      </p:sp>
      <p:sp>
        <p:nvSpPr>
          <p:cNvPr id="13" name="TextBox 12">
            <a:extLst>
              <a:ext uri="{FF2B5EF4-FFF2-40B4-BE49-F238E27FC236}">
                <a16:creationId xmlns:a16="http://schemas.microsoft.com/office/drawing/2014/main" id="{114778A3-4196-4776-D9E8-EF5AD7703DC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F88C796D-DAA7-0C12-038D-67D773E93BF7}"/>
              </a:ext>
            </a:extLst>
          </p:cNvPr>
          <p:cNvSpPr txBox="1">
            <a:spLocks noChangeArrowheads="1"/>
          </p:cNvSpPr>
          <p:nvPr/>
        </p:nvSpPr>
        <p:spPr bwMode="auto">
          <a:xfrm>
            <a:off x="304800" y="2478324"/>
            <a:ext cx="7620000" cy="1102866"/>
          </a:xfrm>
          <a:prstGeom prst="rect">
            <a:avLst/>
          </a:prstGeom>
          <a:solidFill>
            <a:srgbClr val="99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Hat VEGF noch andere Funktionen als das Wachstum neuer Blutgefäße?</a:t>
            </a:r>
            <a:endParaRPr lang="de-DE" sz="1400" i="1" noProof="0" dirty="0">
              <a:solidFill>
                <a:srgbClr val="99FF99"/>
              </a:solidFill>
            </a:endParaRPr>
          </a:p>
          <a:p>
            <a:pPr eaLnBrk="1" hangingPunct="1">
              <a:spcBef>
                <a:spcPct val="0"/>
              </a:spcBef>
              <a:buClrTx/>
              <a:buSzTx/>
              <a:buFontTx/>
              <a:buNone/>
            </a:pPr>
            <a:r>
              <a:rPr lang="de-DE" sz="1400" noProof="0" dirty="0">
                <a:solidFill>
                  <a:srgbClr val="99FF99"/>
                </a:solidFill>
              </a:rPr>
              <a:t>Ja, es ist zudem ein starker Vasodilatator (ursprünglich war es als </a:t>
            </a:r>
            <a:r>
              <a:rPr lang="de-DE" sz="1400" i="1" noProof="0" dirty="0">
                <a:solidFill>
                  <a:srgbClr val="99FF99"/>
                </a:solidFill>
              </a:rPr>
              <a:t>vaskulärer Permeabilitätsfaktor </a:t>
            </a:r>
            <a:r>
              <a:rPr lang="de-DE" sz="1400" noProof="0" dirty="0">
                <a:solidFill>
                  <a:srgbClr val="99FF99"/>
                </a:solidFill>
              </a:rPr>
              <a:t>bekannt). </a:t>
            </a:r>
          </a:p>
          <a:p>
            <a:pPr eaLnBrk="1" hangingPunct="1">
              <a:spcBef>
                <a:spcPct val="0"/>
              </a:spcBef>
              <a:buClrTx/>
              <a:buSzTx/>
              <a:buFontTx/>
              <a:buNone/>
            </a:pPr>
            <a:r>
              <a:rPr lang="de-DE" sz="1400" noProof="0" dirty="0">
                <a:solidFill>
                  <a:srgbClr val="99FF99"/>
                </a:solidFill>
              </a:rPr>
              <a:t>Diese Eigenschaft ist bei der Entstehung des diabetischen Makulaödems von Bedeutung, was die Wirksamkeit von Anti-VEGF-Therapien bei der Behandlung dieser Erkrankung erklärt.</a:t>
            </a:r>
          </a:p>
        </p:txBody>
      </p:sp>
    </p:spTree>
    <p:extLst>
      <p:ext uri="{BB962C8B-B14F-4D97-AF65-F5344CB8AC3E}">
        <p14:creationId xmlns:p14="http://schemas.microsoft.com/office/powerpoint/2010/main" val="2534901883"/>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BC3DF9-A938-FF8C-C3C4-82929468373D}"/>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0B7EE42D-3594-E1C7-2646-4509A006D0C8}"/>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70801614-D4E3-45CA-B57F-EB9E1898686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414</a:t>
            </a:fld>
            <a:endParaRPr lang="de-DE" sz="1000" noProof="0" dirty="0"/>
          </a:p>
        </p:txBody>
      </p:sp>
      <p:sp>
        <p:nvSpPr>
          <p:cNvPr id="4102" name="Text Box 3">
            <a:extLst>
              <a:ext uri="{FF2B5EF4-FFF2-40B4-BE49-F238E27FC236}">
                <a16:creationId xmlns:a16="http://schemas.microsoft.com/office/drawing/2014/main" id="{E5862799-3E53-2189-31F9-315CE89125A7}"/>
              </a:ext>
            </a:extLst>
          </p:cNvPr>
          <p:cNvSpPr txBox="1">
            <a:spLocks noChangeArrowheads="1"/>
          </p:cNvSpPr>
          <p:nvPr/>
        </p:nvSpPr>
        <p:spPr bwMode="auto">
          <a:xfrm>
            <a:off x="503859" y="874455"/>
            <a:ext cx="3694113" cy="1318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t>
            </a:r>
            <a:r>
              <a:rPr lang="de-DE" sz="1400" b="1" u="sng" dirty="0">
                <a:solidFill>
                  <a:srgbClr val="0000FF"/>
                </a:solidFill>
              </a:rPr>
              <a:t>an der Gefäßentwicklung beteiligt</a:t>
            </a:r>
            <a:r>
              <a:rPr lang="de-DE" sz="1400" dirty="0">
                <a:solidFill>
                  <a:schemeClr val="bg1">
                    <a:lumMod val="75000"/>
                  </a:schemeClr>
                </a:solidFill>
              </a:rPr>
              <a:t> ist</a:t>
            </a:r>
          </a:p>
        </p:txBody>
      </p:sp>
      <p:sp>
        <p:nvSpPr>
          <p:cNvPr id="13" name="TextBox 12">
            <a:extLst>
              <a:ext uri="{FF2B5EF4-FFF2-40B4-BE49-F238E27FC236}">
                <a16:creationId xmlns:a16="http://schemas.microsoft.com/office/drawing/2014/main" id="{E2BCEBE3-7064-52CB-72D1-142D9E062EB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11BFB57E-3062-8A48-2196-29EE1A9D8EBC}"/>
              </a:ext>
            </a:extLst>
          </p:cNvPr>
          <p:cNvSpPr txBox="1">
            <a:spLocks noChangeArrowheads="1"/>
          </p:cNvSpPr>
          <p:nvPr/>
        </p:nvSpPr>
        <p:spPr bwMode="auto">
          <a:xfrm>
            <a:off x="304800" y="2478324"/>
            <a:ext cx="7620000" cy="1102866"/>
          </a:xfrm>
          <a:prstGeom prst="rect">
            <a:avLst/>
          </a:prstGeom>
          <a:solidFill>
            <a:srgbClr val="99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Hat VEGF noch andere Funktionen als das Wachstum neuer Blutgefäße?</a:t>
            </a:r>
          </a:p>
          <a:p>
            <a:pPr eaLnBrk="1" hangingPunct="1">
              <a:spcBef>
                <a:spcPct val="0"/>
              </a:spcBef>
              <a:buClrTx/>
              <a:buSzTx/>
              <a:buFontTx/>
              <a:buNone/>
            </a:pPr>
            <a:r>
              <a:rPr lang="de-DE" sz="1400" noProof="0" dirty="0"/>
              <a:t>Ja, es ist zudem ein starker Vasodilatator (ursprünglich war es als </a:t>
            </a:r>
            <a:r>
              <a:rPr lang="de-DE" sz="1400" i="1" noProof="0" dirty="0"/>
              <a:t>vaskulärer Permeabilitätsfaktor </a:t>
            </a:r>
            <a:r>
              <a:rPr lang="de-DE" sz="1400" noProof="0" dirty="0"/>
              <a:t>bekannt). </a:t>
            </a:r>
            <a:endParaRPr lang="de-DE" sz="1400" noProof="0" dirty="0">
              <a:solidFill>
                <a:srgbClr val="99FF99"/>
              </a:solidFill>
            </a:endParaRPr>
          </a:p>
          <a:p>
            <a:pPr eaLnBrk="1" hangingPunct="1">
              <a:spcBef>
                <a:spcPct val="0"/>
              </a:spcBef>
              <a:buClrTx/>
              <a:buSzTx/>
              <a:buFontTx/>
              <a:buNone/>
            </a:pPr>
            <a:r>
              <a:rPr lang="de-DE" sz="1400" noProof="0" dirty="0">
                <a:solidFill>
                  <a:srgbClr val="99FF99"/>
                </a:solidFill>
              </a:rPr>
              <a:t>Diese Eigenschaft ist bei der Entstehung des diabetischen Makulaödems von Bedeutung, was die Wirksamkeit von Anti-VEGF-Therapien bei der Behandlung dieser Erkrankung erklärt.</a:t>
            </a:r>
          </a:p>
        </p:txBody>
      </p:sp>
    </p:spTree>
    <p:extLst>
      <p:ext uri="{BB962C8B-B14F-4D97-AF65-F5344CB8AC3E}">
        <p14:creationId xmlns:p14="http://schemas.microsoft.com/office/powerpoint/2010/main" val="888264210"/>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2677E1-4331-822A-C8C1-0B8AFC88FD2A}"/>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8018BE7D-F2FA-A910-CB51-8359A98F3405}"/>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chemeClr val="bg1">
                    <a:lumMod val="75000"/>
                  </a:schemeClr>
                </a:solidFill>
              </a:rPr>
              <a:t>VEGF</a:t>
            </a:r>
            <a:r>
              <a:rPr lang="de-DE" sz="3600" i="1" noProof="0" dirty="0">
                <a:solidFill>
                  <a:schemeClr val="bg1">
                    <a:lumMod val="75000"/>
                  </a:schemeClr>
                </a:solidFill>
              </a:rPr>
              <a:t>-A</a:t>
            </a:r>
            <a:r>
              <a:rPr lang="de-DE" sz="3600" i="1" baseline="-25000" noProof="0" dirty="0">
                <a:solidFill>
                  <a:schemeClr val="bg1">
                    <a:lumMod val="75000"/>
                  </a:schemeClr>
                </a:solidFill>
              </a:rPr>
              <a:t>165</a:t>
            </a:r>
          </a:p>
        </p:txBody>
      </p:sp>
      <p:sp>
        <p:nvSpPr>
          <p:cNvPr id="4101" name="Slide Number Placeholder 1">
            <a:extLst>
              <a:ext uri="{FF2B5EF4-FFF2-40B4-BE49-F238E27FC236}">
                <a16:creationId xmlns:a16="http://schemas.microsoft.com/office/drawing/2014/main" id="{980D740E-E522-2B4C-EACF-375142439F3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415</a:t>
            </a:fld>
            <a:endParaRPr lang="de-DE" sz="1000" noProof="0" dirty="0"/>
          </a:p>
        </p:txBody>
      </p:sp>
      <p:sp>
        <p:nvSpPr>
          <p:cNvPr id="4102" name="Text Box 3">
            <a:extLst>
              <a:ext uri="{FF2B5EF4-FFF2-40B4-BE49-F238E27FC236}">
                <a16:creationId xmlns:a16="http://schemas.microsoft.com/office/drawing/2014/main" id="{19F3C253-3C83-12DB-9E76-E6CE31326DE2}"/>
              </a:ext>
            </a:extLst>
          </p:cNvPr>
          <p:cNvSpPr txBox="1">
            <a:spLocks noChangeArrowheads="1"/>
          </p:cNvSpPr>
          <p:nvPr/>
        </p:nvSpPr>
        <p:spPr bwMode="auto">
          <a:xfrm>
            <a:off x="503859" y="874455"/>
            <a:ext cx="3694113" cy="13183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t>
            </a:r>
            <a:r>
              <a:rPr lang="de-DE" sz="1400" b="1" u="sng" dirty="0">
                <a:solidFill>
                  <a:srgbClr val="0000FF"/>
                </a:solidFill>
              </a:rPr>
              <a:t>an der Gefäßentwicklung beteiligt</a:t>
            </a:r>
            <a:r>
              <a:rPr lang="de-DE" sz="1400" dirty="0">
                <a:solidFill>
                  <a:schemeClr val="bg1">
                    <a:lumMod val="75000"/>
                  </a:schemeClr>
                </a:solidFill>
              </a:rPr>
              <a:t> ist</a:t>
            </a:r>
          </a:p>
        </p:txBody>
      </p:sp>
      <p:sp>
        <p:nvSpPr>
          <p:cNvPr id="13" name="TextBox 12">
            <a:extLst>
              <a:ext uri="{FF2B5EF4-FFF2-40B4-BE49-F238E27FC236}">
                <a16:creationId xmlns:a16="http://schemas.microsoft.com/office/drawing/2014/main" id="{C77A533C-C699-A119-9E0B-25FBF44CE93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A7CA6281-045E-9367-1522-7EFB0D17E20E}"/>
              </a:ext>
            </a:extLst>
          </p:cNvPr>
          <p:cNvSpPr txBox="1">
            <a:spLocks noChangeArrowheads="1"/>
          </p:cNvSpPr>
          <p:nvPr/>
        </p:nvSpPr>
        <p:spPr bwMode="auto">
          <a:xfrm>
            <a:off x="304800" y="2478324"/>
            <a:ext cx="7620000" cy="1102866"/>
          </a:xfrm>
          <a:prstGeom prst="rect">
            <a:avLst/>
          </a:prstGeom>
          <a:solidFill>
            <a:srgbClr val="99FF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Hat VEGF noch andere Funktionen als das Wachstum neuer Blutgefäße?</a:t>
            </a:r>
          </a:p>
          <a:p>
            <a:pPr eaLnBrk="1" hangingPunct="1">
              <a:spcBef>
                <a:spcPct val="0"/>
              </a:spcBef>
              <a:buClrTx/>
              <a:buSzTx/>
              <a:buFontTx/>
              <a:buNone/>
            </a:pPr>
            <a:r>
              <a:rPr lang="de-DE" sz="1400" noProof="0" dirty="0"/>
              <a:t>Ja, es ist zudem ein starker Vasodilatator (ursprünglich war es als </a:t>
            </a:r>
            <a:r>
              <a:rPr lang="de-DE" sz="1400" i="1" noProof="0" dirty="0"/>
              <a:t>vaskulärer Permeabilitätsfaktor </a:t>
            </a:r>
            <a:r>
              <a:rPr lang="de-DE" sz="1400" noProof="0" dirty="0"/>
              <a:t>bekannt). </a:t>
            </a:r>
          </a:p>
          <a:p>
            <a:pPr eaLnBrk="1" hangingPunct="1">
              <a:spcBef>
                <a:spcPct val="0"/>
              </a:spcBef>
              <a:buClrTx/>
              <a:buSzTx/>
              <a:buFontTx/>
              <a:buNone/>
            </a:pPr>
            <a:r>
              <a:rPr lang="de-DE" sz="1400" noProof="0" dirty="0">
                <a:solidFill>
                  <a:srgbClr val="0000FF"/>
                </a:solidFill>
              </a:rPr>
              <a:t>Diese Eigenschaft ist bei der Entstehung des diabetischen Makulaödems von Bedeutung, was die Wirksamkeit von Anti-VEGF-Therapien bei der Behandlung dieser Erkrankung erklärt.</a:t>
            </a:r>
          </a:p>
        </p:txBody>
      </p:sp>
    </p:spTree>
    <p:extLst>
      <p:ext uri="{BB962C8B-B14F-4D97-AF65-F5344CB8AC3E}">
        <p14:creationId xmlns:p14="http://schemas.microsoft.com/office/powerpoint/2010/main" val="364341999"/>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8AEB5D-49EB-F282-BF18-90D4BAC54632}"/>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05F02214-6946-1D6B-E409-2AA6260720F0}"/>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3CD35775-2662-22E5-4889-C6AEB9E3377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416</a:t>
            </a:fld>
            <a:endParaRPr lang="de-DE" sz="1000" noProof="0" dirty="0"/>
          </a:p>
        </p:txBody>
      </p:sp>
      <p:sp>
        <p:nvSpPr>
          <p:cNvPr id="4102" name="Text Box 3">
            <a:extLst>
              <a:ext uri="{FF2B5EF4-FFF2-40B4-BE49-F238E27FC236}">
                <a16:creationId xmlns:a16="http://schemas.microsoft.com/office/drawing/2014/main" id="{35C2AB40-62DE-45A5-3C64-F4134A63BF08}"/>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endParaRPr lang="de-DE" sz="1400" i="1" dirty="0">
              <a:solidFill>
                <a:schemeClr val="bg1"/>
              </a:solidFill>
            </a:endParaRPr>
          </a:p>
          <a:p>
            <a:pPr eaLnBrk="1" hangingPunct="1">
              <a:spcBef>
                <a:spcPct val="0"/>
              </a:spcBef>
              <a:buClrTx/>
              <a:buSzTx/>
              <a:buFontTx/>
              <a:buNone/>
            </a:pPr>
            <a:r>
              <a:rPr lang="de-DE" sz="1400" dirty="0">
                <a:solidFill>
                  <a:schemeClr val="bg1"/>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CF7C4779-1792-28DD-FBDD-998A785F9B5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4279326347"/>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CE5C40E-0D08-3306-DDE8-AD47002D6B14}"/>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81B06D75-7277-460B-3CC8-3DCDE5D91D67}"/>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B57E3D9A-F0FF-688B-3E7C-E91B417C37A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417</a:t>
            </a:fld>
            <a:endParaRPr lang="de-DE" sz="1000" noProof="0" dirty="0"/>
          </a:p>
        </p:txBody>
      </p:sp>
      <p:sp>
        <p:nvSpPr>
          <p:cNvPr id="4102" name="Text Box 3">
            <a:extLst>
              <a:ext uri="{FF2B5EF4-FFF2-40B4-BE49-F238E27FC236}">
                <a16:creationId xmlns:a16="http://schemas.microsoft.com/office/drawing/2014/main" id="{0D880BE6-EE5D-8A32-5101-CF6887E8161C}"/>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BB7BBA3C-B555-A90B-CADC-3720D32F440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450474029"/>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34CD0E-968C-A098-3A2C-88CFA8452CCC}"/>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9FE880F3-9887-6D49-96B1-6A49A05EB1E5}"/>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383433A7-C04C-A552-00CD-1A3B66D02F3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418</a:t>
            </a:fld>
            <a:endParaRPr lang="de-DE" sz="1000" noProof="0" dirty="0"/>
          </a:p>
        </p:txBody>
      </p:sp>
      <p:sp>
        <p:nvSpPr>
          <p:cNvPr id="4102" name="Text Box 3">
            <a:extLst>
              <a:ext uri="{FF2B5EF4-FFF2-40B4-BE49-F238E27FC236}">
                <a16:creationId xmlns:a16="http://schemas.microsoft.com/office/drawing/2014/main" id="{EA1FE213-71F3-9F82-15CA-EE877D22692C}"/>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a:t>
            </a:r>
            <a:r>
              <a:rPr lang="de-DE" sz="1400" b="1" dirty="0">
                <a:solidFill>
                  <a:srgbClr val="0000FF"/>
                </a:solidFill>
              </a:rPr>
              <a:t>VEGFR</a:t>
            </a:r>
            <a:r>
              <a:rPr lang="de-DE" sz="1400" dirty="0">
                <a:solidFill>
                  <a:schemeClr val="bg1">
                    <a:lumMod val="75000"/>
                  </a:schemeClr>
                </a:solidFill>
              </a:rPr>
              <a:t>)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5AF10879-CAB7-2B02-05ED-F00C7DF7076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8633274E-6B55-35F0-4EA0-8386E99202BF}"/>
              </a:ext>
            </a:extLst>
          </p:cNvPr>
          <p:cNvSpPr txBox="1">
            <a:spLocks noChangeArrowheads="1"/>
          </p:cNvSpPr>
          <p:nvPr/>
        </p:nvSpPr>
        <p:spPr bwMode="auto">
          <a:xfrm>
            <a:off x="2286000" y="2141524"/>
            <a:ext cx="5867400" cy="2703304"/>
          </a:xfrm>
          <a:prstGeom prst="rect">
            <a:avLst/>
          </a:prstGeom>
          <a:solidFill>
            <a:srgbClr val="FFCCFF"/>
          </a:solidFill>
          <a:ln>
            <a:noFill/>
          </a:ln>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Kurz gesagt, was für eine Struktur ist der VEGFR?</a:t>
            </a:r>
            <a:endParaRPr lang="de-DE" sz="1400" i="1" noProof="0" dirty="0">
              <a:solidFill>
                <a:srgbClr val="FFCCFF"/>
              </a:solidFill>
            </a:endParaRPr>
          </a:p>
          <a:p>
            <a:r>
              <a:rPr lang="de-DE" sz="1400" noProof="0" dirty="0">
                <a:solidFill>
                  <a:srgbClr val="FFCCFF"/>
                </a:solidFill>
              </a:rPr>
              <a:t>Es handelt sich um eine sogenannte „Transmembran-Rezeptor-Tyrosinkinase“ (merken Sie sich zumindest den Begriff </a:t>
            </a:r>
            <a:r>
              <a:rPr lang="de-DE" sz="1400" i="1" noProof="0" dirty="0">
                <a:solidFill>
                  <a:srgbClr val="FFCCFF"/>
                </a:solidFill>
              </a:rPr>
              <a:t>„Tyrosinkinase“ </a:t>
            </a:r>
            <a:r>
              <a:rPr lang="de-DE" sz="1400" noProof="0" dirty="0">
                <a:solidFill>
                  <a:srgbClr val="FFCCFF"/>
                </a:solidFill>
              </a:rPr>
              <a:t>im Zusammenhang mit den VEGFRs)</a:t>
            </a:r>
          </a:p>
          <a:p>
            <a:pPr eaLnBrk="1" hangingPunct="1">
              <a:defRPr/>
            </a:pPr>
            <a:endParaRPr lang="de-DE" sz="1600" i="1" noProof="0" dirty="0">
              <a:solidFill>
                <a:srgbClr val="FFCCFF"/>
              </a:solidFill>
            </a:endParaRPr>
          </a:p>
          <a:p>
            <a:pPr eaLnBrk="1" hangingPunct="1">
              <a:defRPr/>
            </a:pPr>
            <a:endParaRPr lang="de-DE" sz="1600" i="1" noProof="0" dirty="0">
              <a:solidFill>
                <a:srgbClr val="FFCCFF"/>
              </a:solidFill>
            </a:endParaRPr>
          </a:p>
          <a:p>
            <a:pPr eaLnBrk="1" hangingPunct="1">
              <a:defRPr/>
            </a:pPr>
            <a:r>
              <a:rPr lang="de-DE" sz="1400" i="1" noProof="0" dirty="0">
                <a:solidFill>
                  <a:srgbClr val="FFCCFF"/>
                </a:solidFill>
              </a:rPr>
              <a:t>Gibt es mehrere Subtypen von VEGFRs?</a:t>
            </a:r>
          </a:p>
          <a:p>
            <a:pPr eaLnBrk="1" hangingPunct="1">
              <a:defRPr/>
            </a:pPr>
            <a:r>
              <a:rPr lang="de-DE" sz="1400" noProof="0" dirty="0">
                <a:solidFill>
                  <a:srgbClr val="FFCCFF"/>
                </a:solidFill>
              </a:rPr>
              <a:t>Ja. VEGF-A bindet an zwei: VEGFR-1 und VEGFR-2.</a:t>
            </a:r>
          </a:p>
          <a:p>
            <a:pPr eaLnBrk="1" hangingPunct="1">
              <a:defRPr/>
            </a:pPr>
            <a:endParaRPr lang="de-DE" sz="1600" noProof="0" dirty="0">
              <a:solidFill>
                <a:srgbClr val="FFCCFF"/>
              </a:solidFill>
            </a:endParaRPr>
          </a:p>
          <a:p>
            <a:pPr eaLnBrk="1" hangingPunct="1">
              <a:defRPr/>
            </a:pPr>
            <a:r>
              <a:rPr lang="de-DE" sz="1400" i="1" noProof="0" dirty="0">
                <a:solidFill>
                  <a:srgbClr val="FFCCFF"/>
                </a:solidFill>
              </a:rPr>
              <a:t>Ist einer davon für die Pathogenese der AMD von größerer Bedeutung?</a:t>
            </a:r>
          </a:p>
          <a:p>
            <a:pPr eaLnBrk="1" hangingPunct="1">
              <a:defRPr/>
            </a:pPr>
            <a:r>
              <a:rPr lang="de-DE" sz="1400" noProof="0" dirty="0">
                <a:solidFill>
                  <a:srgbClr val="FFCCFF"/>
                </a:solidFill>
              </a:rPr>
              <a:t>Ja, VEGFR-2 scheint für alle Befunde bei AMD verantwortlich zu sein. </a:t>
            </a:r>
          </a:p>
          <a:p>
            <a:pPr eaLnBrk="1" hangingPunct="1">
              <a:defRPr/>
            </a:pPr>
            <a:r>
              <a:rPr lang="de-DE" sz="1400" noProof="0" dirty="0">
                <a:solidFill>
                  <a:srgbClr val="FFCCFF"/>
                </a:solidFill>
              </a:rPr>
              <a:t>Die Funktion von VEGFR-1 ist derzeit unklar. </a:t>
            </a:r>
          </a:p>
        </p:txBody>
      </p:sp>
      <p:sp>
        <p:nvSpPr>
          <p:cNvPr id="3" name="Oval 1">
            <a:extLst>
              <a:ext uri="{FF2B5EF4-FFF2-40B4-BE49-F238E27FC236}">
                <a16:creationId xmlns:a16="http://schemas.microsoft.com/office/drawing/2014/main" id="{842AD812-8603-9E04-2EBC-3F4D2EECF991}"/>
              </a:ext>
            </a:extLst>
          </p:cNvPr>
          <p:cNvSpPr/>
          <p:nvPr/>
        </p:nvSpPr>
        <p:spPr>
          <a:xfrm>
            <a:off x="1426576" y="2728185"/>
            <a:ext cx="859424" cy="415792"/>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1022380923"/>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E76C50-2061-1FC5-DA95-C16EDCC506D6}"/>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F80D6A8B-29D2-29FA-9AA7-CE822E93F982}"/>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D5BC93D4-3AC5-FCFA-EC74-430B097333D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419</a:t>
            </a:fld>
            <a:endParaRPr lang="de-DE" sz="1000" noProof="0" dirty="0"/>
          </a:p>
        </p:txBody>
      </p:sp>
      <p:sp>
        <p:nvSpPr>
          <p:cNvPr id="4102" name="Text Box 3">
            <a:extLst>
              <a:ext uri="{FF2B5EF4-FFF2-40B4-BE49-F238E27FC236}">
                <a16:creationId xmlns:a16="http://schemas.microsoft.com/office/drawing/2014/main" id="{AE4D6C06-8B5B-00F3-65D3-7226730CA821}"/>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a:t>
            </a:r>
            <a:r>
              <a:rPr lang="de-DE" sz="1400" b="1" dirty="0">
                <a:solidFill>
                  <a:srgbClr val="0000FF"/>
                </a:solidFill>
              </a:rPr>
              <a:t>VEGFR</a:t>
            </a:r>
            <a:r>
              <a:rPr lang="de-DE" sz="1400" dirty="0">
                <a:solidFill>
                  <a:schemeClr val="bg1">
                    <a:lumMod val="75000"/>
                  </a:schemeClr>
                </a:solidFill>
              </a:rPr>
              <a:t>)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53A0CE34-2807-5183-2F24-BC1D5CCFB71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4129D203-4829-F991-6644-34D212B7B054}"/>
              </a:ext>
            </a:extLst>
          </p:cNvPr>
          <p:cNvSpPr txBox="1">
            <a:spLocks noChangeArrowheads="1"/>
          </p:cNvSpPr>
          <p:nvPr/>
        </p:nvSpPr>
        <p:spPr bwMode="auto">
          <a:xfrm>
            <a:off x="2286000" y="2141524"/>
            <a:ext cx="5867400" cy="2703304"/>
          </a:xfrm>
          <a:prstGeom prst="rect">
            <a:avLst/>
          </a:prstGeom>
          <a:solidFill>
            <a:srgbClr val="FFCCFF"/>
          </a:solidFill>
          <a:ln>
            <a:noFill/>
          </a:ln>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Kurz gesagt, was für eine Struktur ist der VEGFR?</a:t>
            </a:r>
          </a:p>
          <a:p>
            <a:r>
              <a:rPr lang="de-DE" sz="1400" noProof="0" dirty="0">
                <a:solidFill>
                  <a:srgbClr val="0000FF"/>
                </a:solidFill>
              </a:rPr>
              <a:t>Es handelt sich um eine sogenannte „Transmembran-Rezeptor-Tyrosinkinase“ (merken Sie sich zumindest den Begriff </a:t>
            </a:r>
            <a:r>
              <a:rPr lang="de-DE" sz="1400" i="1" noProof="0" dirty="0">
                <a:solidFill>
                  <a:srgbClr val="0000FF"/>
                </a:solidFill>
              </a:rPr>
              <a:t>„Tyrosinkinase“ </a:t>
            </a:r>
            <a:r>
              <a:rPr lang="de-DE" sz="1400" noProof="0" dirty="0">
                <a:solidFill>
                  <a:srgbClr val="0000FF"/>
                </a:solidFill>
              </a:rPr>
              <a:t>im Zusammenhang mit den VEGFRs)</a:t>
            </a:r>
            <a:endParaRPr lang="de-DE" sz="1400" noProof="0" dirty="0">
              <a:solidFill>
                <a:srgbClr val="FFCCFF"/>
              </a:solidFill>
            </a:endParaRPr>
          </a:p>
          <a:p>
            <a:pPr eaLnBrk="1" hangingPunct="1">
              <a:defRPr/>
            </a:pPr>
            <a:endParaRPr lang="de-DE" sz="1600" i="1" noProof="0" dirty="0">
              <a:solidFill>
                <a:srgbClr val="FFCCFF"/>
              </a:solidFill>
            </a:endParaRPr>
          </a:p>
          <a:p>
            <a:pPr eaLnBrk="1" hangingPunct="1">
              <a:defRPr/>
            </a:pPr>
            <a:endParaRPr lang="de-DE" sz="1600" i="1" noProof="0" dirty="0">
              <a:solidFill>
                <a:srgbClr val="FFCCFF"/>
              </a:solidFill>
            </a:endParaRPr>
          </a:p>
          <a:p>
            <a:pPr eaLnBrk="1" hangingPunct="1">
              <a:defRPr/>
            </a:pPr>
            <a:r>
              <a:rPr lang="de-DE" sz="1400" i="1" noProof="0" dirty="0">
                <a:solidFill>
                  <a:srgbClr val="FFCCFF"/>
                </a:solidFill>
              </a:rPr>
              <a:t>Gibt es mehrere Subtypen von VEGFRs?</a:t>
            </a:r>
          </a:p>
          <a:p>
            <a:pPr eaLnBrk="1" hangingPunct="1">
              <a:defRPr/>
            </a:pPr>
            <a:r>
              <a:rPr lang="de-DE" sz="1400" noProof="0" dirty="0">
                <a:solidFill>
                  <a:srgbClr val="FFCCFF"/>
                </a:solidFill>
              </a:rPr>
              <a:t>Ja. VEGF-A bindet an zwei: VEGFR-1 und VEGFR-2.</a:t>
            </a:r>
          </a:p>
          <a:p>
            <a:pPr eaLnBrk="1" hangingPunct="1">
              <a:defRPr/>
            </a:pPr>
            <a:endParaRPr lang="de-DE" sz="1600" noProof="0" dirty="0">
              <a:solidFill>
                <a:srgbClr val="FFCCFF"/>
              </a:solidFill>
            </a:endParaRPr>
          </a:p>
          <a:p>
            <a:pPr eaLnBrk="1" hangingPunct="1">
              <a:defRPr/>
            </a:pPr>
            <a:r>
              <a:rPr lang="de-DE" sz="1400" i="1" noProof="0" dirty="0">
                <a:solidFill>
                  <a:srgbClr val="FFCCFF"/>
                </a:solidFill>
              </a:rPr>
              <a:t>Ist einer davon für die Pathogenese der AMD von größerer Bedeutung?</a:t>
            </a:r>
          </a:p>
          <a:p>
            <a:pPr eaLnBrk="1" hangingPunct="1">
              <a:defRPr/>
            </a:pPr>
            <a:r>
              <a:rPr lang="de-DE" sz="1400" noProof="0" dirty="0">
                <a:solidFill>
                  <a:srgbClr val="FFCCFF"/>
                </a:solidFill>
              </a:rPr>
              <a:t>Ja, VEGFR-2 scheint für alle Befunde bei AMD verantwortlich zu sein. </a:t>
            </a:r>
          </a:p>
          <a:p>
            <a:pPr eaLnBrk="1" hangingPunct="1">
              <a:defRPr/>
            </a:pPr>
            <a:r>
              <a:rPr lang="de-DE" sz="1400" noProof="0" dirty="0">
                <a:solidFill>
                  <a:srgbClr val="FFCCFF"/>
                </a:solidFill>
              </a:rPr>
              <a:t>Die Funktion von VEGFR-1 ist derzeit unklar. </a:t>
            </a:r>
          </a:p>
        </p:txBody>
      </p:sp>
      <p:sp>
        <p:nvSpPr>
          <p:cNvPr id="3" name="Oval 1">
            <a:extLst>
              <a:ext uri="{FF2B5EF4-FFF2-40B4-BE49-F238E27FC236}">
                <a16:creationId xmlns:a16="http://schemas.microsoft.com/office/drawing/2014/main" id="{888A692F-DF05-F228-82BA-93A591B5CE1F}"/>
              </a:ext>
            </a:extLst>
          </p:cNvPr>
          <p:cNvSpPr/>
          <p:nvPr/>
        </p:nvSpPr>
        <p:spPr>
          <a:xfrm>
            <a:off x="1426576" y="2728185"/>
            <a:ext cx="859424" cy="415792"/>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1557136598"/>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9B5B4D-8526-75E0-356D-C9A3A35A8B2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5D301E8-6CCC-CFBE-7658-18057EDACC4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42</a:t>
            </a:fld>
            <a:endParaRPr lang="de-DE" noProof="0" dirty="0"/>
          </a:p>
        </p:txBody>
      </p:sp>
      <p:sp>
        <p:nvSpPr>
          <p:cNvPr id="2" name="TextBox 1">
            <a:extLst>
              <a:ext uri="{FF2B5EF4-FFF2-40B4-BE49-F238E27FC236}">
                <a16:creationId xmlns:a16="http://schemas.microsoft.com/office/drawing/2014/main" id="{2E200477-F879-A94C-4FF3-B7FB4D2BA4C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44AE3515-2228-7DBA-B9A8-5D72A7DCE09C}"/>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70658A37-F69F-2160-F7FC-B9B24DD8C2C7}"/>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A9A241E3-6B66-B544-8748-F051C90796AE}"/>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58A36C28-03E8-7C79-A6D1-0A02E7741EE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F9BE42CA-BD2E-7C93-3FC7-90270B4A13CD}"/>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3970BCA7-0AFF-1E21-CC20-65E1BDC103E0}"/>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383EB792-8905-698E-5568-69F0A31244B3}"/>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E916DBCF-04CA-26DC-D69B-E3434286E5B3}"/>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97DD540F-1705-6A62-0FB2-9F8E353D5047}"/>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6B524DF3-5F91-B1EA-6FFE-D88049648E48}"/>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9653B53B-51C2-3D9A-C586-3611B22132A9}"/>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4B2515E0-C5D2-58A4-FD3F-8629A195C0A5}"/>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solidFill>
                  <a:srgbClr val="B2B2B2"/>
                </a:solidFill>
                <a:effectLst/>
                <a:latin typeface="Arial" panose="020B0604020202020204" pitchFamily="34" charset="0"/>
              </a:rPr>
              <a:t>Drusen werden nach ihrer </a:t>
            </a:r>
            <a:r>
              <a:rPr lang="de-DE" sz="1600" b="1" i="1" noProof="0" dirty="0">
                <a:solidFill>
                  <a:srgbClr val="B2B2B2"/>
                </a:solidFill>
                <a:effectLst/>
                <a:latin typeface="Arial" panose="020B0604020202020204" pitchFamily="34" charset="0"/>
              </a:rPr>
              <a:t>Größe</a:t>
            </a:r>
            <a:r>
              <a:rPr lang="de-DE" sz="1600" b="0" i="1" noProof="0" dirty="0">
                <a:solidFill>
                  <a:srgbClr val="B2B2B2"/>
                </a:solidFill>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sp>
        <p:nvSpPr>
          <p:cNvPr id="5" name="TextBox 7">
            <a:extLst>
              <a:ext uri="{FF2B5EF4-FFF2-40B4-BE49-F238E27FC236}">
                <a16:creationId xmlns:a16="http://schemas.microsoft.com/office/drawing/2014/main" id="{8087952D-C410-4D7D-56C2-DEAAE4C81C57}"/>
              </a:ext>
            </a:extLst>
          </p:cNvPr>
          <p:cNvSpPr txBox="1"/>
          <p:nvPr/>
        </p:nvSpPr>
        <p:spPr>
          <a:xfrm>
            <a:off x="2277303" y="4148821"/>
            <a:ext cx="6477001" cy="1010533"/>
          </a:xfrm>
          <a:prstGeom prst="rect">
            <a:avLst/>
          </a:prstGeom>
          <a:solidFill>
            <a:srgbClr val="FFCCFF"/>
          </a:solidFill>
        </p:spPr>
        <p:txBody>
          <a:bodyPr wrap="square" lIns="25400" tIns="12700" rIns="25400" bIns="12700" rtlCol="0">
            <a:spAutoFit/>
          </a:bodyPr>
          <a:lstStyle/>
          <a:p>
            <a:r>
              <a:rPr lang="de-DE" sz="1600" i="1" dirty="0">
                <a:solidFill>
                  <a:srgbClr val="0000FF"/>
                </a:solidFill>
              </a:rPr>
              <a:t>Wie soll man bitte die Größe einer Druse in Mikrometern bestimmen?!!</a:t>
            </a:r>
          </a:p>
          <a:p>
            <a:r>
              <a:rPr lang="de-DE" sz="1600" noProof="0" dirty="0">
                <a:solidFill>
                  <a:srgbClr val="0000FF"/>
                </a:solidFill>
              </a:rPr>
              <a:t>Indem man sie mit der Größe einer Netzhautvene vergleicht, die die Grenze des Sehnervenkopfes überquert </a:t>
            </a:r>
            <a:r>
              <a:rPr lang="de-DE" sz="1600" noProof="0" dirty="0">
                <a:solidFill>
                  <a:srgbClr val="000000"/>
                </a:solidFill>
              </a:rPr>
              <a:t>(ihr Durchmesser beträgt dort etwa 124 </a:t>
            </a:r>
            <a:r>
              <a:rPr lang="en-US" sz="1600" dirty="0">
                <a:latin typeface="Symbol" panose="05050102010706020507" pitchFamily="18" charset="2"/>
              </a:rPr>
              <a:t>m</a:t>
            </a:r>
            <a:r>
              <a:rPr lang="de-DE" sz="1600" noProof="0" dirty="0">
                <a:solidFill>
                  <a:srgbClr val="000000"/>
                </a:solidFill>
              </a:rPr>
              <a:t>m und dient somit als praktischer Bezugspunkt)</a:t>
            </a:r>
          </a:p>
        </p:txBody>
      </p:sp>
      <p:sp>
        <p:nvSpPr>
          <p:cNvPr id="6" name="Frame 19">
            <a:extLst>
              <a:ext uri="{FF2B5EF4-FFF2-40B4-BE49-F238E27FC236}">
                <a16:creationId xmlns:a16="http://schemas.microsoft.com/office/drawing/2014/main" id="{0738B53B-0BBA-FCAF-DA15-F1E04E68B6C2}"/>
              </a:ext>
            </a:extLst>
          </p:cNvPr>
          <p:cNvSpPr/>
          <p:nvPr/>
        </p:nvSpPr>
        <p:spPr>
          <a:xfrm>
            <a:off x="99598" y="4302236"/>
            <a:ext cx="2124903" cy="877645"/>
          </a:xfrm>
          <a:prstGeom prst="frame">
            <a:avLst>
              <a:gd name="adj1" fmla="val 11916"/>
            </a:avLst>
          </a:prstGeom>
          <a:solidFill>
            <a:srgbClr val="FFFF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2400" noProof="0" dirty="0">
              <a:solidFill>
                <a:schemeClr val="tx1"/>
              </a:solidFill>
            </a:endParaRPr>
          </a:p>
        </p:txBody>
      </p:sp>
      <p:sp>
        <p:nvSpPr>
          <p:cNvPr id="7" name="Rectangle 12">
            <a:extLst>
              <a:ext uri="{FF2B5EF4-FFF2-40B4-BE49-F238E27FC236}">
                <a16:creationId xmlns:a16="http://schemas.microsoft.com/office/drawing/2014/main" id="{62088652-CA6B-6471-A35A-A58A25483490}"/>
              </a:ext>
            </a:extLst>
          </p:cNvPr>
          <p:cNvSpPr/>
          <p:nvPr/>
        </p:nvSpPr>
        <p:spPr>
          <a:xfrm>
            <a:off x="2776781" y="4893178"/>
            <a:ext cx="724240" cy="27186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grpSp>
        <p:nvGrpSpPr>
          <p:cNvPr id="8" name="Gruppieren 7">
            <a:extLst>
              <a:ext uri="{FF2B5EF4-FFF2-40B4-BE49-F238E27FC236}">
                <a16:creationId xmlns:a16="http://schemas.microsoft.com/office/drawing/2014/main" id="{F2887A12-2DD0-08F5-A214-2550D380993D}"/>
              </a:ext>
            </a:extLst>
          </p:cNvPr>
          <p:cNvGrpSpPr/>
          <p:nvPr/>
        </p:nvGrpSpPr>
        <p:grpSpPr>
          <a:xfrm>
            <a:off x="6956040" y="2062038"/>
            <a:ext cx="1121162" cy="533400"/>
            <a:chOff x="6956040" y="2062038"/>
            <a:chExt cx="1121162" cy="533400"/>
          </a:xfrm>
        </p:grpSpPr>
        <p:sp>
          <p:nvSpPr>
            <p:cNvPr id="9" name="Oval 2">
              <a:extLst>
                <a:ext uri="{FF2B5EF4-FFF2-40B4-BE49-F238E27FC236}">
                  <a16:creationId xmlns:a16="http://schemas.microsoft.com/office/drawing/2014/main" id="{5F42E7D4-3B70-CE56-BB3C-1F808D20C541}"/>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0" name="Textfeld 9">
              <a:extLst>
                <a:ext uri="{FF2B5EF4-FFF2-40B4-BE49-F238E27FC236}">
                  <a16:creationId xmlns:a16="http://schemas.microsoft.com/office/drawing/2014/main" id="{50E4DD36-1B7D-D6FC-5F27-C8412E7A363A}"/>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3232497876"/>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15E9B0-96F0-0967-8401-4F582077B736}"/>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D7DCB088-9FD6-01C3-5EEF-00C4A4307192}"/>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CCCBEAEA-C993-09AC-B0CC-F784633A44D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420</a:t>
            </a:fld>
            <a:endParaRPr lang="de-DE" sz="1000" noProof="0" dirty="0"/>
          </a:p>
        </p:txBody>
      </p:sp>
      <p:sp>
        <p:nvSpPr>
          <p:cNvPr id="4102" name="Text Box 3">
            <a:extLst>
              <a:ext uri="{FF2B5EF4-FFF2-40B4-BE49-F238E27FC236}">
                <a16:creationId xmlns:a16="http://schemas.microsoft.com/office/drawing/2014/main" id="{6A216176-9BFB-1913-408F-8BF44284B3F5}"/>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a:t>
            </a:r>
            <a:r>
              <a:rPr lang="de-DE" sz="1400" b="1" dirty="0">
                <a:solidFill>
                  <a:srgbClr val="0000FF"/>
                </a:solidFill>
              </a:rPr>
              <a:t>VEGFR</a:t>
            </a:r>
            <a:r>
              <a:rPr lang="de-DE" sz="1400" dirty="0">
                <a:solidFill>
                  <a:schemeClr val="bg1">
                    <a:lumMod val="75000"/>
                  </a:schemeClr>
                </a:solidFill>
              </a:rPr>
              <a:t>)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0C606C24-2BF1-572D-21E2-D1682E5BD65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CF6B842B-7BB2-999C-FAA5-FF2439FB5555}"/>
              </a:ext>
            </a:extLst>
          </p:cNvPr>
          <p:cNvSpPr txBox="1">
            <a:spLocks noChangeArrowheads="1"/>
          </p:cNvSpPr>
          <p:nvPr/>
        </p:nvSpPr>
        <p:spPr bwMode="auto">
          <a:xfrm>
            <a:off x="2286000" y="2141524"/>
            <a:ext cx="5867400" cy="2703304"/>
          </a:xfrm>
          <a:prstGeom prst="rect">
            <a:avLst/>
          </a:prstGeom>
          <a:solidFill>
            <a:srgbClr val="FFCCFF"/>
          </a:solidFill>
          <a:ln>
            <a:noFill/>
          </a:ln>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Kurz gesagt, was für eine Struktur ist der VEGFR?</a:t>
            </a:r>
          </a:p>
          <a:p>
            <a:r>
              <a:rPr lang="de-DE" sz="1400" noProof="0" dirty="0">
                <a:solidFill>
                  <a:srgbClr val="0000FF"/>
                </a:solidFill>
              </a:rPr>
              <a:t>Es handelt sich um eine sogenannte „Transmembran-Rezeptor-Tyrosinkinase“ (merken Sie sich zumindest den Begriff </a:t>
            </a:r>
            <a:r>
              <a:rPr lang="de-DE" sz="1400" i="1" noProof="0" dirty="0">
                <a:solidFill>
                  <a:srgbClr val="0000FF"/>
                </a:solidFill>
              </a:rPr>
              <a:t>„Tyrosinkinase“ </a:t>
            </a:r>
            <a:r>
              <a:rPr lang="de-DE" sz="1400" noProof="0" dirty="0">
                <a:solidFill>
                  <a:srgbClr val="0000FF"/>
                </a:solidFill>
              </a:rPr>
              <a:t>im Zusammenhang mit den VEGFRs)</a:t>
            </a:r>
          </a:p>
          <a:p>
            <a:pPr eaLnBrk="1" hangingPunct="1">
              <a:defRPr/>
            </a:pPr>
            <a:endParaRPr lang="de-DE" sz="1600" i="1" noProof="0" dirty="0">
              <a:solidFill>
                <a:srgbClr val="0000FF"/>
              </a:solidFill>
            </a:endParaRPr>
          </a:p>
          <a:p>
            <a:pPr eaLnBrk="1" hangingPunct="1">
              <a:defRPr/>
            </a:pPr>
            <a:endParaRPr lang="de-DE" sz="1600" i="1" noProof="0" dirty="0">
              <a:solidFill>
                <a:srgbClr val="0000FF"/>
              </a:solidFill>
            </a:endParaRPr>
          </a:p>
          <a:p>
            <a:pPr eaLnBrk="1" hangingPunct="1">
              <a:defRPr/>
            </a:pPr>
            <a:r>
              <a:rPr lang="de-DE" sz="1400" i="1" noProof="0" dirty="0">
                <a:solidFill>
                  <a:srgbClr val="0000FF"/>
                </a:solidFill>
              </a:rPr>
              <a:t>Gibt es mehrere Subtypen von VEGFRs?</a:t>
            </a:r>
            <a:endParaRPr lang="de-DE" sz="1400" i="1" noProof="0" dirty="0">
              <a:solidFill>
                <a:srgbClr val="FFCCFF"/>
              </a:solidFill>
            </a:endParaRPr>
          </a:p>
          <a:p>
            <a:pPr eaLnBrk="1" hangingPunct="1">
              <a:defRPr/>
            </a:pPr>
            <a:r>
              <a:rPr lang="de-DE" sz="1400" noProof="0" dirty="0">
                <a:solidFill>
                  <a:srgbClr val="FFCCFF"/>
                </a:solidFill>
              </a:rPr>
              <a:t>Ja. VEGF-A bindet an zwei: VEGFR-1 und VEGFR-2.</a:t>
            </a:r>
          </a:p>
          <a:p>
            <a:pPr eaLnBrk="1" hangingPunct="1">
              <a:defRPr/>
            </a:pPr>
            <a:endParaRPr lang="de-DE" sz="1600" noProof="0" dirty="0">
              <a:solidFill>
                <a:srgbClr val="FFCCFF"/>
              </a:solidFill>
            </a:endParaRPr>
          </a:p>
          <a:p>
            <a:pPr eaLnBrk="1" hangingPunct="1">
              <a:defRPr/>
            </a:pPr>
            <a:r>
              <a:rPr lang="de-DE" sz="1400" i="1" noProof="0" dirty="0">
                <a:solidFill>
                  <a:srgbClr val="FFCCFF"/>
                </a:solidFill>
              </a:rPr>
              <a:t>Ist einer davon für die Pathogenese der AMD von größerer Bedeutung?</a:t>
            </a:r>
          </a:p>
          <a:p>
            <a:pPr eaLnBrk="1" hangingPunct="1">
              <a:defRPr/>
            </a:pPr>
            <a:r>
              <a:rPr lang="de-DE" sz="1400" noProof="0" dirty="0">
                <a:solidFill>
                  <a:srgbClr val="FFCCFF"/>
                </a:solidFill>
              </a:rPr>
              <a:t>Ja, VEGFR-2 scheint für alle Befunde bei AMD verantwortlich zu sein. </a:t>
            </a:r>
          </a:p>
          <a:p>
            <a:pPr eaLnBrk="1" hangingPunct="1">
              <a:defRPr/>
            </a:pPr>
            <a:r>
              <a:rPr lang="de-DE" sz="1400" noProof="0" dirty="0">
                <a:solidFill>
                  <a:srgbClr val="FFCCFF"/>
                </a:solidFill>
              </a:rPr>
              <a:t>Die Funktion von VEGFR-1 ist derzeit unklar. </a:t>
            </a:r>
          </a:p>
        </p:txBody>
      </p:sp>
      <p:sp>
        <p:nvSpPr>
          <p:cNvPr id="3" name="Oval 1">
            <a:extLst>
              <a:ext uri="{FF2B5EF4-FFF2-40B4-BE49-F238E27FC236}">
                <a16:creationId xmlns:a16="http://schemas.microsoft.com/office/drawing/2014/main" id="{9D3A6C89-2A52-BBDD-E79B-73437CA02CEA}"/>
              </a:ext>
            </a:extLst>
          </p:cNvPr>
          <p:cNvSpPr/>
          <p:nvPr/>
        </p:nvSpPr>
        <p:spPr>
          <a:xfrm>
            <a:off x="1426576" y="2728185"/>
            <a:ext cx="859424" cy="415792"/>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1871292029"/>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03ACCF-52EC-50C2-9727-8CF6D3633BBF}"/>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608D4A40-CA1E-B981-667F-D90A6358154D}"/>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5F453462-861A-C5EA-6584-083D8A941E4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421</a:t>
            </a:fld>
            <a:endParaRPr lang="de-DE" sz="1000" noProof="0" dirty="0"/>
          </a:p>
        </p:txBody>
      </p:sp>
      <p:sp>
        <p:nvSpPr>
          <p:cNvPr id="4102" name="Text Box 3">
            <a:extLst>
              <a:ext uri="{FF2B5EF4-FFF2-40B4-BE49-F238E27FC236}">
                <a16:creationId xmlns:a16="http://schemas.microsoft.com/office/drawing/2014/main" id="{97AD1244-0B40-0801-3070-7EF494366DAE}"/>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a:t>
            </a:r>
            <a:r>
              <a:rPr lang="de-DE" sz="1400" b="1" dirty="0">
                <a:solidFill>
                  <a:srgbClr val="0000FF"/>
                </a:solidFill>
              </a:rPr>
              <a:t>VEGFR</a:t>
            </a:r>
            <a:r>
              <a:rPr lang="de-DE" sz="1400" dirty="0">
                <a:solidFill>
                  <a:schemeClr val="bg1">
                    <a:lumMod val="75000"/>
                  </a:schemeClr>
                </a:solidFill>
              </a:rPr>
              <a:t>)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3003A699-F863-C1D3-6F06-C03182DEA39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27DC3E25-3DDE-0D87-ECF8-63EDDD206170}"/>
              </a:ext>
            </a:extLst>
          </p:cNvPr>
          <p:cNvSpPr txBox="1">
            <a:spLocks noChangeArrowheads="1"/>
          </p:cNvSpPr>
          <p:nvPr/>
        </p:nvSpPr>
        <p:spPr bwMode="auto">
          <a:xfrm>
            <a:off x="2286000" y="2141524"/>
            <a:ext cx="5867400" cy="2703304"/>
          </a:xfrm>
          <a:prstGeom prst="rect">
            <a:avLst/>
          </a:prstGeom>
          <a:solidFill>
            <a:srgbClr val="FFCCFF"/>
          </a:solidFill>
          <a:ln>
            <a:noFill/>
          </a:ln>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Kurz gesagt, was für eine Struktur ist der VEGFR?</a:t>
            </a:r>
          </a:p>
          <a:p>
            <a:r>
              <a:rPr lang="de-DE" sz="1400" noProof="0" dirty="0">
                <a:solidFill>
                  <a:srgbClr val="0000FF"/>
                </a:solidFill>
              </a:rPr>
              <a:t>Es handelt sich um eine sogenannte „Transmembran-Rezeptor-Tyrosinkinase“ (merken Sie sich zumindest den Begriff </a:t>
            </a:r>
            <a:r>
              <a:rPr lang="de-DE" sz="1400" i="1" noProof="0" dirty="0">
                <a:solidFill>
                  <a:srgbClr val="0000FF"/>
                </a:solidFill>
              </a:rPr>
              <a:t>„Tyrosinkinase“ </a:t>
            </a:r>
            <a:r>
              <a:rPr lang="de-DE" sz="1400" noProof="0" dirty="0">
                <a:solidFill>
                  <a:srgbClr val="0000FF"/>
                </a:solidFill>
              </a:rPr>
              <a:t>im Zusammenhang mit den VEGFRs)</a:t>
            </a:r>
          </a:p>
          <a:p>
            <a:pPr eaLnBrk="1" hangingPunct="1">
              <a:defRPr/>
            </a:pPr>
            <a:endParaRPr lang="de-DE" sz="1600" i="1" noProof="0" dirty="0">
              <a:solidFill>
                <a:srgbClr val="0000FF"/>
              </a:solidFill>
            </a:endParaRPr>
          </a:p>
          <a:p>
            <a:pPr eaLnBrk="1" hangingPunct="1">
              <a:defRPr/>
            </a:pPr>
            <a:endParaRPr lang="de-DE" sz="1600" i="1" noProof="0" dirty="0">
              <a:solidFill>
                <a:srgbClr val="0000FF"/>
              </a:solidFill>
            </a:endParaRPr>
          </a:p>
          <a:p>
            <a:pPr eaLnBrk="1" hangingPunct="1">
              <a:defRPr/>
            </a:pPr>
            <a:r>
              <a:rPr lang="de-DE" sz="1400" i="1" noProof="0" dirty="0">
                <a:solidFill>
                  <a:srgbClr val="0000FF"/>
                </a:solidFill>
              </a:rPr>
              <a:t>Gibt es mehrere Subtypen von VEGFRs?</a:t>
            </a:r>
          </a:p>
          <a:p>
            <a:pPr eaLnBrk="1" hangingPunct="1">
              <a:defRPr/>
            </a:pPr>
            <a:r>
              <a:rPr lang="de-DE" sz="1400" noProof="0" dirty="0">
                <a:solidFill>
                  <a:srgbClr val="0000FF"/>
                </a:solidFill>
              </a:rPr>
              <a:t>Ja. VEGF-A bindet an zwei: VEGFR-1 und VEGFR-2.</a:t>
            </a:r>
            <a:endParaRPr lang="de-DE" sz="1400" noProof="0" dirty="0">
              <a:solidFill>
                <a:srgbClr val="FFCCFF"/>
              </a:solidFill>
            </a:endParaRPr>
          </a:p>
          <a:p>
            <a:pPr eaLnBrk="1" hangingPunct="1">
              <a:defRPr/>
            </a:pPr>
            <a:endParaRPr lang="de-DE" sz="1600" noProof="0" dirty="0">
              <a:solidFill>
                <a:srgbClr val="FFCCFF"/>
              </a:solidFill>
            </a:endParaRPr>
          </a:p>
          <a:p>
            <a:pPr eaLnBrk="1" hangingPunct="1">
              <a:defRPr/>
            </a:pPr>
            <a:r>
              <a:rPr lang="de-DE" sz="1400" i="1" noProof="0" dirty="0">
                <a:solidFill>
                  <a:srgbClr val="FFCCFF"/>
                </a:solidFill>
              </a:rPr>
              <a:t>Ist einer davon für die Pathogenese der AMD von größerer Bedeutung?</a:t>
            </a:r>
          </a:p>
          <a:p>
            <a:pPr eaLnBrk="1" hangingPunct="1">
              <a:defRPr/>
            </a:pPr>
            <a:r>
              <a:rPr lang="de-DE" sz="1400" noProof="0" dirty="0">
                <a:solidFill>
                  <a:srgbClr val="FFCCFF"/>
                </a:solidFill>
              </a:rPr>
              <a:t>Ja, VEGFR-2 scheint für alle Befunde bei AMD verantwortlich zu sein. </a:t>
            </a:r>
          </a:p>
          <a:p>
            <a:pPr eaLnBrk="1" hangingPunct="1">
              <a:defRPr/>
            </a:pPr>
            <a:r>
              <a:rPr lang="de-DE" sz="1400" noProof="0" dirty="0">
                <a:solidFill>
                  <a:srgbClr val="FFCCFF"/>
                </a:solidFill>
              </a:rPr>
              <a:t>Die Funktion von VEGFR-1 ist derzeit unklar. </a:t>
            </a:r>
          </a:p>
        </p:txBody>
      </p:sp>
      <p:sp>
        <p:nvSpPr>
          <p:cNvPr id="3" name="Oval 1">
            <a:extLst>
              <a:ext uri="{FF2B5EF4-FFF2-40B4-BE49-F238E27FC236}">
                <a16:creationId xmlns:a16="http://schemas.microsoft.com/office/drawing/2014/main" id="{CB4388E5-D2B0-7BE6-9200-C3F5C58FC7D3}"/>
              </a:ext>
            </a:extLst>
          </p:cNvPr>
          <p:cNvSpPr/>
          <p:nvPr/>
        </p:nvSpPr>
        <p:spPr>
          <a:xfrm>
            <a:off x="1426576" y="2728185"/>
            <a:ext cx="859424" cy="415792"/>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2435658478"/>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CCBA38-2C64-7EF8-92F1-1A99E191CA8C}"/>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FF85D115-6759-A549-D288-FDD25CABC7A2}"/>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C307B497-3CA7-C89A-B030-AE2799D11EE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422</a:t>
            </a:fld>
            <a:endParaRPr lang="de-DE" sz="1000" noProof="0" dirty="0"/>
          </a:p>
        </p:txBody>
      </p:sp>
      <p:sp>
        <p:nvSpPr>
          <p:cNvPr id="4102" name="Text Box 3">
            <a:extLst>
              <a:ext uri="{FF2B5EF4-FFF2-40B4-BE49-F238E27FC236}">
                <a16:creationId xmlns:a16="http://schemas.microsoft.com/office/drawing/2014/main" id="{912420DA-DE34-CAB4-8443-BE21A200A93E}"/>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a:t>
            </a:r>
            <a:r>
              <a:rPr lang="de-DE" sz="1400" b="1" dirty="0">
                <a:solidFill>
                  <a:srgbClr val="0000FF"/>
                </a:solidFill>
              </a:rPr>
              <a:t>VEGFR</a:t>
            </a:r>
            <a:r>
              <a:rPr lang="de-DE" sz="1400" dirty="0">
                <a:solidFill>
                  <a:schemeClr val="bg1">
                    <a:lumMod val="75000"/>
                  </a:schemeClr>
                </a:solidFill>
              </a:rPr>
              <a:t>)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31CA6476-FB7D-BF06-3FC9-C775B7AF702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441D9162-33BE-EBE4-D710-67DD7328B98A}"/>
              </a:ext>
            </a:extLst>
          </p:cNvPr>
          <p:cNvSpPr txBox="1">
            <a:spLocks noChangeArrowheads="1"/>
          </p:cNvSpPr>
          <p:nvPr/>
        </p:nvSpPr>
        <p:spPr bwMode="auto">
          <a:xfrm>
            <a:off x="2286000" y="2141524"/>
            <a:ext cx="5867400" cy="2703304"/>
          </a:xfrm>
          <a:prstGeom prst="rect">
            <a:avLst/>
          </a:prstGeom>
          <a:solidFill>
            <a:srgbClr val="FFCCFF"/>
          </a:solidFill>
          <a:ln>
            <a:noFill/>
          </a:ln>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Kurz gesagt, was für eine Struktur ist der VEGFR?</a:t>
            </a:r>
          </a:p>
          <a:p>
            <a:r>
              <a:rPr lang="de-DE" sz="1400" noProof="0" dirty="0">
                <a:solidFill>
                  <a:srgbClr val="0000FF"/>
                </a:solidFill>
              </a:rPr>
              <a:t>Es handelt sich um eine sogenannte „Transmembran-Rezeptor-Tyrosinkinase“ (merken Sie sich zumindest den Begriff </a:t>
            </a:r>
            <a:r>
              <a:rPr lang="de-DE" sz="1400" i="1" noProof="0" dirty="0">
                <a:solidFill>
                  <a:srgbClr val="0000FF"/>
                </a:solidFill>
              </a:rPr>
              <a:t>„Tyrosinkinase“ </a:t>
            </a:r>
            <a:r>
              <a:rPr lang="de-DE" sz="1400" noProof="0" dirty="0">
                <a:solidFill>
                  <a:srgbClr val="0000FF"/>
                </a:solidFill>
              </a:rPr>
              <a:t>im Zusammenhang mit den VEGFRs)</a:t>
            </a:r>
          </a:p>
          <a:p>
            <a:pPr eaLnBrk="1" hangingPunct="1">
              <a:defRPr/>
            </a:pPr>
            <a:endParaRPr lang="de-DE" sz="1600" i="1" noProof="0" dirty="0">
              <a:solidFill>
                <a:srgbClr val="0000FF"/>
              </a:solidFill>
            </a:endParaRPr>
          </a:p>
          <a:p>
            <a:pPr eaLnBrk="1" hangingPunct="1">
              <a:defRPr/>
            </a:pPr>
            <a:endParaRPr lang="de-DE" sz="1600" i="1" noProof="0" dirty="0">
              <a:solidFill>
                <a:srgbClr val="0000FF"/>
              </a:solidFill>
            </a:endParaRPr>
          </a:p>
          <a:p>
            <a:pPr eaLnBrk="1" hangingPunct="1">
              <a:defRPr/>
            </a:pPr>
            <a:r>
              <a:rPr lang="de-DE" sz="1400" i="1" noProof="0" dirty="0">
                <a:solidFill>
                  <a:srgbClr val="0000FF"/>
                </a:solidFill>
              </a:rPr>
              <a:t>Gibt es mehrere Subtypen von VEGFRs?</a:t>
            </a:r>
          </a:p>
          <a:p>
            <a:pPr eaLnBrk="1" hangingPunct="1">
              <a:defRPr/>
            </a:pPr>
            <a:r>
              <a:rPr lang="de-DE" sz="1400" noProof="0" dirty="0">
                <a:solidFill>
                  <a:srgbClr val="0000FF"/>
                </a:solidFill>
              </a:rPr>
              <a:t>Ja. VEGF-A bindet an zwei: VEGFR-1 und VEGFR-2.</a:t>
            </a:r>
          </a:p>
          <a:p>
            <a:pPr eaLnBrk="1" hangingPunct="1">
              <a:defRPr/>
            </a:pPr>
            <a:endParaRPr lang="de-DE" sz="1600" noProof="0" dirty="0">
              <a:solidFill>
                <a:srgbClr val="0000FF"/>
              </a:solidFill>
            </a:endParaRPr>
          </a:p>
          <a:p>
            <a:pPr eaLnBrk="1" hangingPunct="1">
              <a:defRPr/>
            </a:pPr>
            <a:r>
              <a:rPr lang="de-DE" sz="1400" i="1" noProof="0" dirty="0">
                <a:solidFill>
                  <a:srgbClr val="0000FF"/>
                </a:solidFill>
              </a:rPr>
              <a:t>Ist einer davon für die Pathogenese der AMD von größerer Bedeutung?</a:t>
            </a:r>
            <a:endParaRPr lang="de-DE" sz="1400" i="1" noProof="0" dirty="0">
              <a:solidFill>
                <a:srgbClr val="FFCCFF"/>
              </a:solidFill>
            </a:endParaRPr>
          </a:p>
          <a:p>
            <a:pPr eaLnBrk="1" hangingPunct="1">
              <a:defRPr/>
            </a:pPr>
            <a:r>
              <a:rPr lang="de-DE" sz="1400" noProof="0" dirty="0">
                <a:solidFill>
                  <a:srgbClr val="FFCCFF"/>
                </a:solidFill>
              </a:rPr>
              <a:t>Ja, VEGFR-2 scheint für alle Befunde bei AMD verantwortlich zu sein. </a:t>
            </a:r>
          </a:p>
          <a:p>
            <a:pPr eaLnBrk="1" hangingPunct="1">
              <a:defRPr/>
            </a:pPr>
            <a:r>
              <a:rPr lang="de-DE" sz="1400" noProof="0" dirty="0">
                <a:solidFill>
                  <a:srgbClr val="FFCCFF"/>
                </a:solidFill>
              </a:rPr>
              <a:t>Die Funktion von VEGFR-1 ist derzeit unklar. </a:t>
            </a:r>
          </a:p>
        </p:txBody>
      </p:sp>
      <p:sp>
        <p:nvSpPr>
          <p:cNvPr id="3" name="Oval 1">
            <a:extLst>
              <a:ext uri="{FF2B5EF4-FFF2-40B4-BE49-F238E27FC236}">
                <a16:creationId xmlns:a16="http://schemas.microsoft.com/office/drawing/2014/main" id="{30F36CC8-A434-22DA-9FB4-765A19F8683B}"/>
              </a:ext>
            </a:extLst>
          </p:cNvPr>
          <p:cNvSpPr/>
          <p:nvPr/>
        </p:nvSpPr>
        <p:spPr>
          <a:xfrm>
            <a:off x="1426576" y="2728185"/>
            <a:ext cx="859424" cy="415792"/>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520771556"/>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672C0A-1415-DD06-92BE-EC5CAE8CB30E}"/>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D93D95B6-6132-1A6B-8BAB-D660C940E136}"/>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8099DE10-0CF6-2B15-8734-F087BF4815F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423</a:t>
            </a:fld>
            <a:endParaRPr lang="de-DE" sz="1000" noProof="0" dirty="0"/>
          </a:p>
        </p:txBody>
      </p:sp>
      <p:sp>
        <p:nvSpPr>
          <p:cNvPr id="4102" name="Text Box 3">
            <a:extLst>
              <a:ext uri="{FF2B5EF4-FFF2-40B4-BE49-F238E27FC236}">
                <a16:creationId xmlns:a16="http://schemas.microsoft.com/office/drawing/2014/main" id="{5D9F6F21-7EE3-5AFD-060A-99DE729E7356}"/>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a:t>
            </a:r>
            <a:r>
              <a:rPr lang="de-DE" sz="1400" b="1" dirty="0">
                <a:solidFill>
                  <a:srgbClr val="0000FF"/>
                </a:solidFill>
              </a:rPr>
              <a:t>VEGFR</a:t>
            </a:r>
            <a:r>
              <a:rPr lang="de-DE" sz="1400" dirty="0">
                <a:solidFill>
                  <a:schemeClr val="bg1">
                    <a:lumMod val="75000"/>
                  </a:schemeClr>
                </a:solidFill>
              </a:rPr>
              <a:t>)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3B5880FD-4FBF-26BF-A9EC-4EC0C292DFD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69077E23-4C85-D9E7-819F-DC72B7D9AFD1}"/>
              </a:ext>
            </a:extLst>
          </p:cNvPr>
          <p:cNvSpPr txBox="1">
            <a:spLocks noChangeArrowheads="1"/>
          </p:cNvSpPr>
          <p:nvPr/>
        </p:nvSpPr>
        <p:spPr bwMode="auto">
          <a:xfrm>
            <a:off x="2286000" y="2141524"/>
            <a:ext cx="5867400" cy="2703304"/>
          </a:xfrm>
          <a:prstGeom prst="rect">
            <a:avLst/>
          </a:prstGeom>
          <a:solidFill>
            <a:srgbClr val="FFCCFF"/>
          </a:solidFill>
          <a:ln>
            <a:noFill/>
          </a:ln>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Kurz gesagt, was für eine Struktur ist der VEGFR?</a:t>
            </a:r>
          </a:p>
          <a:p>
            <a:r>
              <a:rPr lang="de-DE" sz="1400" noProof="0" dirty="0">
                <a:solidFill>
                  <a:srgbClr val="0000FF"/>
                </a:solidFill>
              </a:rPr>
              <a:t>Es handelt sich um eine sogenannte „Transmembran-Rezeptor-Tyrosinkinase“ (merken Sie sich zumindest den Begriff </a:t>
            </a:r>
            <a:r>
              <a:rPr lang="de-DE" sz="1400" i="1" noProof="0" dirty="0">
                <a:solidFill>
                  <a:srgbClr val="0000FF"/>
                </a:solidFill>
              </a:rPr>
              <a:t>„Tyrosinkinase“ </a:t>
            </a:r>
            <a:r>
              <a:rPr lang="de-DE" sz="1400" noProof="0" dirty="0">
                <a:solidFill>
                  <a:srgbClr val="0000FF"/>
                </a:solidFill>
              </a:rPr>
              <a:t>im Zusammenhang mit den VEGFRs)</a:t>
            </a:r>
          </a:p>
          <a:p>
            <a:pPr eaLnBrk="1" hangingPunct="1">
              <a:defRPr/>
            </a:pPr>
            <a:endParaRPr lang="de-DE" sz="1600" i="1" noProof="0" dirty="0">
              <a:solidFill>
                <a:srgbClr val="0000FF"/>
              </a:solidFill>
            </a:endParaRPr>
          </a:p>
          <a:p>
            <a:pPr eaLnBrk="1" hangingPunct="1">
              <a:defRPr/>
            </a:pPr>
            <a:endParaRPr lang="de-DE" sz="1600" i="1" noProof="0" dirty="0">
              <a:solidFill>
                <a:srgbClr val="0000FF"/>
              </a:solidFill>
            </a:endParaRPr>
          </a:p>
          <a:p>
            <a:pPr eaLnBrk="1" hangingPunct="1">
              <a:defRPr/>
            </a:pPr>
            <a:r>
              <a:rPr lang="de-DE" sz="1400" i="1" noProof="0" dirty="0">
                <a:solidFill>
                  <a:srgbClr val="0000FF"/>
                </a:solidFill>
              </a:rPr>
              <a:t>Gibt es mehrere Subtypen von VEGFRs?</a:t>
            </a:r>
          </a:p>
          <a:p>
            <a:pPr eaLnBrk="1" hangingPunct="1">
              <a:defRPr/>
            </a:pPr>
            <a:r>
              <a:rPr lang="de-DE" sz="1400" noProof="0" dirty="0">
                <a:solidFill>
                  <a:srgbClr val="0000FF"/>
                </a:solidFill>
              </a:rPr>
              <a:t>Ja. VEGF-A bindet an zwei: VEGFR-1 und VEGFR-2.</a:t>
            </a:r>
          </a:p>
          <a:p>
            <a:pPr eaLnBrk="1" hangingPunct="1">
              <a:defRPr/>
            </a:pPr>
            <a:endParaRPr lang="de-DE" sz="1600" noProof="0" dirty="0">
              <a:solidFill>
                <a:srgbClr val="0000FF"/>
              </a:solidFill>
            </a:endParaRPr>
          </a:p>
          <a:p>
            <a:pPr eaLnBrk="1" hangingPunct="1">
              <a:defRPr/>
            </a:pPr>
            <a:r>
              <a:rPr lang="de-DE" sz="1400" i="1" noProof="0" dirty="0">
                <a:solidFill>
                  <a:srgbClr val="0000FF"/>
                </a:solidFill>
              </a:rPr>
              <a:t>Ist einer davon für die Pathogenese der AMD von größerer Bedeutung?</a:t>
            </a:r>
          </a:p>
          <a:p>
            <a:pPr eaLnBrk="1" hangingPunct="1">
              <a:defRPr/>
            </a:pPr>
            <a:r>
              <a:rPr lang="de-DE" sz="1400" noProof="0" dirty="0">
                <a:solidFill>
                  <a:srgbClr val="0000FF"/>
                </a:solidFill>
              </a:rPr>
              <a:t>Ja, VEGFR-2 scheint für alle Befunde bei AMD verantwortlich zu sein. </a:t>
            </a:r>
          </a:p>
          <a:p>
            <a:pPr eaLnBrk="1" hangingPunct="1">
              <a:defRPr/>
            </a:pPr>
            <a:r>
              <a:rPr lang="de-DE" sz="1400" noProof="0" dirty="0">
                <a:solidFill>
                  <a:srgbClr val="FFCCFF"/>
                </a:solidFill>
              </a:rPr>
              <a:t>Die Funktion von VEGFR-1 ist derzeit unklar. </a:t>
            </a:r>
          </a:p>
        </p:txBody>
      </p:sp>
      <p:sp>
        <p:nvSpPr>
          <p:cNvPr id="3" name="Oval 1">
            <a:extLst>
              <a:ext uri="{FF2B5EF4-FFF2-40B4-BE49-F238E27FC236}">
                <a16:creationId xmlns:a16="http://schemas.microsoft.com/office/drawing/2014/main" id="{C897ADE5-BE84-EC99-7F3B-1435B239E04C}"/>
              </a:ext>
            </a:extLst>
          </p:cNvPr>
          <p:cNvSpPr/>
          <p:nvPr/>
        </p:nvSpPr>
        <p:spPr>
          <a:xfrm>
            <a:off x="1426576" y="2728185"/>
            <a:ext cx="859424" cy="415792"/>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4" name="Rectangle 2">
            <a:extLst>
              <a:ext uri="{FF2B5EF4-FFF2-40B4-BE49-F238E27FC236}">
                <a16:creationId xmlns:a16="http://schemas.microsoft.com/office/drawing/2014/main" id="{55ECF386-6A60-D6F6-FAC1-760F086DBB44}"/>
              </a:ext>
            </a:extLst>
          </p:cNvPr>
          <p:cNvSpPr/>
          <p:nvPr/>
        </p:nvSpPr>
        <p:spPr>
          <a:xfrm>
            <a:off x="2514600" y="4384988"/>
            <a:ext cx="838199" cy="23731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900" noProof="0" dirty="0">
                <a:solidFill>
                  <a:schemeClr val="tx1"/>
                </a:solidFill>
              </a:rPr>
              <a:t>50:50-Chance</a:t>
            </a:r>
          </a:p>
        </p:txBody>
      </p:sp>
    </p:spTree>
    <p:extLst>
      <p:ext uri="{BB962C8B-B14F-4D97-AF65-F5344CB8AC3E}">
        <p14:creationId xmlns:p14="http://schemas.microsoft.com/office/powerpoint/2010/main" val="4244051039"/>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6B9363-3E7B-585D-656E-C3560F89FF4B}"/>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A7A2D9A7-158A-E2B8-7427-F530E9E852E4}"/>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DBBC413C-7FE5-5C78-BA65-D111DD498AF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424</a:t>
            </a:fld>
            <a:endParaRPr lang="de-DE" sz="1000" noProof="0" dirty="0"/>
          </a:p>
        </p:txBody>
      </p:sp>
      <p:sp>
        <p:nvSpPr>
          <p:cNvPr id="4102" name="Text Box 3">
            <a:extLst>
              <a:ext uri="{FF2B5EF4-FFF2-40B4-BE49-F238E27FC236}">
                <a16:creationId xmlns:a16="http://schemas.microsoft.com/office/drawing/2014/main" id="{193B14C2-7920-411B-7EC0-1231E07E5311}"/>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a:t>
            </a:r>
            <a:r>
              <a:rPr lang="de-DE" sz="1400" b="1" dirty="0">
                <a:solidFill>
                  <a:srgbClr val="0000FF"/>
                </a:solidFill>
              </a:rPr>
              <a:t>VEGFR</a:t>
            </a:r>
            <a:r>
              <a:rPr lang="de-DE" sz="1400" dirty="0">
                <a:solidFill>
                  <a:schemeClr val="bg1">
                    <a:lumMod val="75000"/>
                  </a:schemeClr>
                </a:solidFill>
              </a:rPr>
              <a:t>)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36E27733-DE3C-002D-2E9B-396EB1D760E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C99302AD-9DC4-FB1F-05E1-15DCC3E9013D}"/>
              </a:ext>
            </a:extLst>
          </p:cNvPr>
          <p:cNvSpPr txBox="1">
            <a:spLocks noChangeArrowheads="1"/>
          </p:cNvSpPr>
          <p:nvPr/>
        </p:nvSpPr>
        <p:spPr bwMode="auto">
          <a:xfrm>
            <a:off x="2286000" y="2141524"/>
            <a:ext cx="5867400" cy="2703304"/>
          </a:xfrm>
          <a:prstGeom prst="rect">
            <a:avLst/>
          </a:prstGeom>
          <a:solidFill>
            <a:srgbClr val="FFCCFF"/>
          </a:solidFill>
          <a:ln>
            <a:noFill/>
          </a:ln>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Kurz gesagt, was für eine Struktur ist der VEGFR?</a:t>
            </a:r>
          </a:p>
          <a:p>
            <a:r>
              <a:rPr lang="de-DE" sz="1400" noProof="0" dirty="0">
                <a:solidFill>
                  <a:srgbClr val="0000FF"/>
                </a:solidFill>
              </a:rPr>
              <a:t>Es handelt sich um eine sogenannte „Transmembran-Rezeptor-Tyrosinkinase“ (merken Sie sich zumindest den Begriff </a:t>
            </a:r>
            <a:r>
              <a:rPr lang="de-DE" sz="1400" i="1" noProof="0" dirty="0">
                <a:solidFill>
                  <a:srgbClr val="0000FF"/>
                </a:solidFill>
              </a:rPr>
              <a:t>„Tyrosinkinase“ </a:t>
            </a:r>
            <a:r>
              <a:rPr lang="de-DE" sz="1400" noProof="0" dirty="0">
                <a:solidFill>
                  <a:srgbClr val="0000FF"/>
                </a:solidFill>
              </a:rPr>
              <a:t>im Zusammenhang mit den VEGFRs)</a:t>
            </a:r>
          </a:p>
          <a:p>
            <a:pPr eaLnBrk="1" hangingPunct="1">
              <a:defRPr/>
            </a:pPr>
            <a:endParaRPr lang="de-DE" sz="1600" i="1" noProof="0" dirty="0">
              <a:solidFill>
                <a:srgbClr val="0000FF"/>
              </a:solidFill>
            </a:endParaRPr>
          </a:p>
          <a:p>
            <a:pPr eaLnBrk="1" hangingPunct="1">
              <a:defRPr/>
            </a:pPr>
            <a:endParaRPr lang="de-DE" sz="1600" i="1" noProof="0" dirty="0">
              <a:solidFill>
                <a:srgbClr val="0000FF"/>
              </a:solidFill>
            </a:endParaRPr>
          </a:p>
          <a:p>
            <a:pPr eaLnBrk="1" hangingPunct="1">
              <a:defRPr/>
            </a:pPr>
            <a:r>
              <a:rPr lang="de-DE" sz="1400" i="1" noProof="0" dirty="0">
                <a:solidFill>
                  <a:srgbClr val="0000FF"/>
                </a:solidFill>
              </a:rPr>
              <a:t>Gibt es mehrere Subtypen von VEGFRs?</a:t>
            </a:r>
          </a:p>
          <a:p>
            <a:pPr eaLnBrk="1" hangingPunct="1">
              <a:defRPr/>
            </a:pPr>
            <a:r>
              <a:rPr lang="de-DE" sz="1400" noProof="0" dirty="0">
                <a:solidFill>
                  <a:srgbClr val="0000FF"/>
                </a:solidFill>
              </a:rPr>
              <a:t>Ja. VEGF-A bindet an zwei: VEGFR-1 und VEGFR-2.</a:t>
            </a:r>
          </a:p>
          <a:p>
            <a:pPr eaLnBrk="1" hangingPunct="1">
              <a:defRPr/>
            </a:pPr>
            <a:endParaRPr lang="de-DE" sz="1600" noProof="0" dirty="0">
              <a:solidFill>
                <a:srgbClr val="0000FF"/>
              </a:solidFill>
            </a:endParaRPr>
          </a:p>
          <a:p>
            <a:pPr eaLnBrk="1" hangingPunct="1">
              <a:defRPr/>
            </a:pPr>
            <a:r>
              <a:rPr lang="de-DE" sz="1400" i="1" noProof="0" dirty="0">
                <a:solidFill>
                  <a:srgbClr val="0000FF"/>
                </a:solidFill>
              </a:rPr>
              <a:t>Ist einer davon für die Pathogenese der AMD von größerer Bedeutung?</a:t>
            </a:r>
          </a:p>
          <a:p>
            <a:pPr eaLnBrk="1" hangingPunct="1">
              <a:defRPr/>
            </a:pPr>
            <a:r>
              <a:rPr lang="de-DE" sz="1400" noProof="0" dirty="0">
                <a:solidFill>
                  <a:srgbClr val="0000FF"/>
                </a:solidFill>
              </a:rPr>
              <a:t>Ja, VEGFR-2 scheint für alle Befunde bei AMD verantwortlich zu sein. </a:t>
            </a:r>
          </a:p>
          <a:p>
            <a:pPr eaLnBrk="1" hangingPunct="1">
              <a:defRPr/>
            </a:pPr>
            <a:r>
              <a:rPr lang="de-DE" sz="1400" noProof="0" dirty="0">
                <a:solidFill>
                  <a:srgbClr val="FFCCFF"/>
                </a:solidFill>
              </a:rPr>
              <a:t>Die Funktion von VEGFR-1 ist derzeit unklar. </a:t>
            </a:r>
          </a:p>
        </p:txBody>
      </p:sp>
      <p:sp>
        <p:nvSpPr>
          <p:cNvPr id="3" name="Oval 1">
            <a:extLst>
              <a:ext uri="{FF2B5EF4-FFF2-40B4-BE49-F238E27FC236}">
                <a16:creationId xmlns:a16="http://schemas.microsoft.com/office/drawing/2014/main" id="{C2BDC2DF-CF18-0C7E-8BB1-32F902324A33}"/>
              </a:ext>
            </a:extLst>
          </p:cNvPr>
          <p:cNvSpPr/>
          <p:nvPr/>
        </p:nvSpPr>
        <p:spPr>
          <a:xfrm>
            <a:off x="1426576" y="2728185"/>
            <a:ext cx="859424" cy="415792"/>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3699247515"/>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90DDB8-25C8-8E97-8530-270DBEFB6359}"/>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7AA24C0A-96F4-C9D5-1C0C-F00AADCA92E1}"/>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35D01027-6DA7-9C5D-E878-99B630490F8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425</a:t>
            </a:fld>
            <a:endParaRPr lang="de-DE" sz="1000" noProof="0" dirty="0"/>
          </a:p>
        </p:txBody>
      </p:sp>
      <p:sp>
        <p:nvSpPr>
          <p:cNvPr id="4102" name="Text Box 3">
            <a:extLst>
              <a:ext uri="{FF2B5EF4-FFF2-40B4-BE49-F238E27FC236}">
                <a16:creationId xmlns:a16="http://schemas.microsoft.com/office/drawing/2014/main" id="{E0118C6E-9DC0-9981-FF17-038A67006C13}"/>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a:t>
            </a:r>
            <a:r>
              <a:rPr lang="de-DE" sz="1400" b="1" dirty="0">
                <a:solidFill>
                  <a:srgbClr val="0000FF"/>
                </a:solidFill>
              </a:rPr>
              <a:t>VEGFR</a:t>
            </a:r>
            <a:r>
              <a:rPr lang="de-DE" sz="1400" dirty="0">
                <a:solidFill>
                  <a:schemeClr val="bg1">
                    <a:lumMod val="75000"/>
                  </a:schemeClr>
                </a:solidFill>
              </a:rPr>
              <a:t>)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0620ECEC-92EF-5B99-0A8D-FFD7D9B5072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7">
            <a:extLst>
              <a:ext uri="{FF2B5EF4-FFF2-40B4-BE49-F238E27FC236}">
                <a16:creationId xmlns:a16="http://schemas.microsoft.com/office/drawing/2014/main" id="{577CBD1A-6F66-47A9-9830-C5BB4549F340}"/>
              </a:ext>
            </a:extLst>
          </p:cNvPr>
          <p:cNvSpPr txBox="1">
            <a:spLocks noChangeArrowheads="1"/>
          </p:cNvSpPr>
          <p:nvPr/>
        </p:nvSpPr>
        <p:spPr bwMode="auto">
          <a:xfrm>
            <a:off x="2286000" y="2141524"/>
            <a:ext cx="5867400" cy="2703304"/>
          </a:xfrm>
          <a:prstGeom prst="rect">
            <a:avLst/>
          </a:prstGeom>
          <a:solidFill>
            <a:srgbClr val="FFCCFF"/>
          </a:solidFill>
          <a:ln>
            <a:noFill/>
          </a:ln>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Kurz gesagt, was für eine Struktur ist der VEGFR?</a:t>
            </a:r>
          </a:p>
          <a:p>
            <a:r>
              <a:rPr lang="de-DE" sz="1400" noProof="0" dirty="0">
                <a:solidFill>
                  <a:srgbClr val="0000FF"/>
                </a:solidFill>
              </a:rPr>
              <a:t>Es handelt sich um eine sogenannte „Transmembran-Rezeptor-Tyrosinkinase“ (merken Sie sich zumindest den Begriff </a:t>
            </a:r>
            <a:r>
              <a:rPr lang="de-DE" sz="1400" i="1" noProof="0" dirty="0">
                <a:solidFill>
                  <a:srgbClr val="0000FF"/>
                </a:solidFill>
              </a:rPr>
              <a:t>„Tyrosinkinase“ </a:t>
            </a:r>
            <a:r>
              <a:rPr lang="de-DE" sz="1400" noProof="0" dirty="0">
                <a:solidFill>
                  <a:srgbClr val="0000FF"/>
                </a:solidFill>
              </a:rPr>
              <a:t>im Zusammenhang mit den VEGFRs)</a:t>
            </a:r>
          </a:p>
          <a:p>
            <a:pPr eaLnBrk="1" hangingPunct="1">
              <a:defRPr/>
            </a:pPr>
            <a:endParaRPr lang="de-DE" sz="1600" i="1" noProof="0" dirty="0">
              <a:solidFill>
                <a:srgbClr val="0000FF"/>
              </a:solidFill>
            </a:endParaRPr>
          </a:p>
          <a:p>
            <a:pPr eaLnBrk="1" hangingPunct="1">
              <a:defRPr/>
            </a:pPr>
            <a:endParaRPr lang="de-DE" sz="1600" i="1" noProof="0" dirty="0">
              <a:solidFill>
                <a:srgbClr val="0000FF"/>
              </a:solidFill>
            </a:endParaRPr>
          </a:p>
          <a:p>
            <a:pPr eaLnBrk="1" hangingPunct="1">
              <a:defRPr/>
            </a:pPr>
            <a:r>
              <a:rPr lang="de-DE" sz="1400" i="1" noProof="0" dirty="0">
                <a:solidFill>
                  <a:srgbClr val="0000FF"/>
                </a:solidFill>
              </a:rPr>
              <a:t>Gibt es mehrere Subtypen von VEGFRs?</a:t>
            </a:r>
          </a:p>
          <a:p>
            <a:pPr eaLnBrk="1" hangingPunct="1">
              <a:defRPr/>
            </a:pPr>
            <a:r>
              <a:rPr lang="de-DE" sz="1400" noProof="0" dirty="0">
                <a:solidFill>
                  <a:srgbClr val="0000FF"/>
                </a:solidFill>
              </a:rPr>
              <a:t>Ja. VEGF-A bindet an zwei: VEGFR-1 und VEGFR-2.</a:t>
            </a:r>
          </a:p>
          <a:p>
            <a:pPr eaLnBrk="1" hangingPunct="1">
              <a:defRPr/>
            </a:pPr>
            <a:endParaRPr lang="de-DE" sz="1600" noProof="0" dirty="0">
              <a:solidFill>
                <a:srgbClr val="0000FF"/>
              </a:solidFill>
            </a:endParaRPr>
          </a:p>
          <a:p>
            <a:pPr eaLnBrk="1" hangingPunct="1">
              <a:defRPr/>
            </a:pPr>
            <a:r>
              <a:rPr lang="de-DE" sz="1400" i="1" noProof="0" dirty="0">
                <a:solidFill>
                  <a:srgbClr val="0000FF"/>
                </a:solidFill>
              </a:rPr>
              <a:t>Ist einer davon für die Pathogenese der AMD von größerer Bedeutung?</a:t>
            </a:r>
          </a:p>
          <a:p>
            <a:pPr eaLnBrk="1" hangingPunct="1">
              <a:defRPr/>
            </a:pPr>
            <a:r>
              <a:rPr lang="de-DE" sz="1400" noProof="0" dirty="0">
                <a:solidFill>
                  <a:srgbClr val="0000FF"/>
                </a:solidFill>
              </a:rPr>
              <a:t>Ja, VEGFR-2 scheint für alle Befunde bei AMD verantwortlich zu sein. </a:t>
            </a:r>
          </a:p>
          <a:p>
            <a:pPr eaLnBrk="1" hangingPunct="1">
              <a:defRPr/>
            </a:pPr>
            <a:r>
              <a:rPr lang="de-DE" sz="1400" noProof="0" dirty="0"/>
              <a:t>Die Funktion von VEGFR-1 ist derzeit unklar. </a:t>
            </a:r>
          </a:p>
        </p:txBody>
      </p:sp>
      <p:sp>
        <p:nvSpPr>
          <p:cNvPr id="3" name="Oval 1">
            <a:extLst>
              <a:ext uri="{FF2B5EF4-FFF2-40B4-BE49-F238E27FC236}">
                <a16:creationId xmlns:a16="http://schemas.microsoft.com/office/drawing/2014/main" id="{EAC8B96C-D32E-F63C-1C89-608A9F1BB8DA}"/>
              </a:ext>
            </a:extLst>
          </p:cNvPr>
          <p:cNvSpPr/>
          <p:nvPr/>
        </p:nvSpPr>
        <p:spPr>
          <a:xfrm>
            <a:off x="1426576" y="2728185"/>
            <a:ext cx="859424" cy="415792"/>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Tree>
    <p:extLst>
      <p:ext uri="{BB962C8B-B14F-4D97-AF65-F5344CB8AC3E}">
        <p14:creationId xmlns:p14="http://schemas.microsoft.com/office/powerpoint/2010/main" val="4244305876"/>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2EF0B6-6C80-1667-784C-B4354E413A97}"/>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29727A3D-4AD2-C9BC-2486-39F507B02D25}"/>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F69EE877-C633-533B-949C-8E87130B032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426</a:t>
            </a:fld>
            <a:endParaRPr lang="de-DE" sz="1000" noProof="0" dirty="0"/>
          </a:p>
        </p:txBody>
      </p:sp>
      <p:sp>
        <p:nvSpPr>
          <p:cNvPr id="4102" name="Text Box 3">
            <a:extLst>
              <a:ext uri="{FF2B5EF4-FFF2-40B4-BE49-F238E27FC236}">
                <a16:creationId xmlns:a16="http://schemas.microsoft.com/office/drawing/2014/main" id="{B360A3A7-DD23-8159-1CA8-A350FF527080}"/>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09077D9C-5343-11EB-F7ED-B4949D275D5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18B46B83-1495-FD9B-D717-681928179C10}"/>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endParaRPr lang="de-DE" sz="1400" i="1" noProof="0" dirty="0">
              <a:solidFill>
                <a:schemeClr val="bg1"/>
              </a:solidFill>
            </a:endParaRPr>
          </a:p>
          <a:p>
            <a:pPr eaLnBrk="1" hangingPunct="1">
              <a:spcBef>
                <a:spcPct val="0"/>
              </a:spcBef>
              <a:buClrTx/>
              <a:buSzTx/>
              <a:buFontTx/>
              <a:buNone/>
            </a:pPr>
            <a:r>
              <a:rPr lang="de-DE" sz="1400" noProof="0" dirty="0">
                <a:solidFill>
                  <a:schemeClr val="bg1"/>
                </a:solidFill>
              </a:rPr>
              <a:t>VEGF ist keine einzelne Einheit – eine Reihe ähnlicher, aber unterschiedlicher Proteine bilden die „VEGF-Familie“. Diese werden als VEGF-A bis VEGF-F unterschieden. (Ein Familienmitglied, </a:t>
            </a:r>
            <a:r>
              <a:rPr lang="de-DE" sz="1400" i="1" noProof="0" dirty="0">
                <a:solidFill>
                  <a:schemeClr val="bg1"/>
                </a:solidFill>
              </a:rPr>
              <a:t>der plazentare Wachstumsfaktor </a:t>
            </a:r>
            <a:r>
              <a:rPr lang="de-DE" sz="1400" noProof="0" dirty="0">
                <a:solidFill>
                  <a:schemeClr val="bg1"/>
                </a:solidFill>
              </a:rPr>
              <a:t>[PlGF] , bildet eine Ausnahme von der Namensregel.) Wenn der Begriff </a:t>
            </a:r>
            <a:r>
              <a:rPr lang="de-DE" sz="1400" i="1" noProof="0" dirty="0">
                <a:solidFill>
                  <a:schemeClr val="bg1"/>
                </a:solidFill>
              </a:rPr>
              <a:t>VEGF </a:t>
            </a:r>
            <a:r>
              <a:rPr lang="de-DE" sz="1400" noProof="0" dirty="0">
                <a:solidFill>
                  <a:schemeClr val="bg1"/>
                </a:solidFill>
              </a:rPr>
              <a:t>in der ophthalmologischen Literatur ohne Angabe einer Unterfamilie verwendet wird, ist damit VEGF-A gemeint.</a:t>
            </a:r>
          </a:p>
        </p:txBody>
      </p:sp>
    </p:spTree>
    <p:extLst>
      <p:ext uri="{BB962C8B-B14F-4D97-AF65-F5344CB8AC3E}">
        <p14:creationId xmlns:p14="http://schemas.microsoft.com/office/powerpoint/2010/main" val="3184894919"/>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CCFA85-C705-2EDB-C113-4EE5BA47E570}"/>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37F72CEB-55C4-C251-3AD3-4DA2505BEA0F}"/>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6AE00B12-B94B-6040-A7C2-6A97B48E72E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427</a:t>
            </a:fld>
            <a:endParaRPr lang="de-DE" sz="1000" noProof="0" dirty="0"/>
          </a:p>
        </p:txBody>
      </p:sp>
      <p:sp>
        <p:nvSpPr>
          <p:cNvPr id="4102" name="Text Box 3">
            <a:extLst>
              <a:ext uri="{FF2B5EF4-FFF2-40B4-BE49-F238E27FC236}">
                <a16:creationId xmlns:a16="http://schemas.microsoft.com/office/drawing/2014/main" id="{C3B22F99-E01F-BC0D-3A2E-1052E06045A4}"/>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B8EF4D8E-1567-7CFB-A854-80D9615388A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E05AD3EC-2B1C-9ECD-7C18-7F90C930C976}"/>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chemeClr val="bg1"/>
                </a:solidFill>
              </a:rPr>
              <a:t>(Ein Familienmitglied, </a:t>
            </a:r>
            <a:r>
              <a:rPr lang="de-DE" sz="1400" i="1" noProof="0" dirty="0">
                <a:solidFill>
                  <a:schemeClr val="bg1"/>
                </a:solidFill>
              </a:rPr>
              <a:t>der plazentare Wachstumsfaktor </a:t>
            </a:r>
            <a:r>
              <a:rPr lang="de-DE" sz="1400" noProof="0" dirty="0">
                <a:solidFill>
                  <a:schemeClr val="bg1"/>
                </a:solidFill>
              </a:rPr>
              <a:t>[PlGF] , bildet eine Ausnahme von der Namensregel.) Wenn der Begriff </a:t>
            </a:r>
            <a:r>
              <a:rPr lang="de-DE" sz="1400" i="1" noProof="0" dirty="0">
                <a:solidFill>
                  <a:schemeClr val="bg1"/>
                </a:solidFill>
              </a:rPr>
              <a:t>VEGF </a:t>
            </a:r>
            <a:r>
              <a:rPr lang="de-DE" sz="1400" noProof="0" dirty="0">
                <a:solidFill>
                  <a:schemeClr val="bg1"/>
                </a:solidFill>
              </a:rPr>
              <a:t>in der ophthalmologischen Literatur ohne Angabe einer Unterfamilie verwendet wird, ist damit VEGF-A gemeint.</a:t>
            </a:r>
          </a:p>
        </p:txBody>
      </p:sp>
      <p:sp>
        <p:nvSpPr>
          <p:cNvPr id="3" name="Rectangle 3">
            <a:extLst>
              <a:ext uri="{FF2B5EF4-FFF2-40B4-BE49-F238E27FC236}">
                <a16:creationId xmlns:a16="http://schemas.microsoft.com/office/drawing/2014/main" id="{F8FE0321-E10A-887F-09BC-29C45EDA3F52}"/>
              </a:ext>
            </a:extLst>
          </p:cNvPr>
          <p:cNvSpPr/>
          <p:nvPr/>
        </p:nvSpPr>
        <p:spPr>
          <a:xfrm>
            <a:off x="6477000" y="2133601"/>
            <a:ext cx="673876" cy="15239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noProof="0" dirty="0"/>
          </a:p>
        </p:txBody>
      </p:sp>
    </p:spTree>
    <p:extLst>
      <p:ext uri="{BB962C8B-B14F-4D97-AF65-F5344CB8AC3E}">
        <p14:creationId xmlns:p14="http://schemas.microsoft.com/office/powerpoint/2010/main" val="1605695414"/>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597F191-9B8D-0A98-E465-8867B7D2A525}"/>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E492DDA7-3B46-C2A4-C8AC-137C7F323B78}"/>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5EE4CDD6-A7FB-E6EE-83B8-F8AEEC6AD16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428</a:t>
            </a:fld>
            <a:endParaRPr lang="de-DE" sz="1000" noProof="0" dirty="0"/>
          </a:p>
        </p:txBody>
      </p:sp>
      <p:sp>
        <p:nvSpPr>
          <p:cNvPr id="4102" name="Text Box 3">
            <a:extLst>
              <a:ext uri="{FF2B5EF4-FFF2-40B4-BE49-F238E27FC236}">
                <a16:creationId xmlns:a16="http://schemas.microsoft.com/office/drawing/2014/main" id="{32ED8555-3BA6-AF48-2127-2B065968285C}"/>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BB666BAB-615C-BC53-56A2-646BCF61971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A3659736-25D4-366F-CC5D-F0175FCC8000}"/>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chemeClr val="bg1"/>
                </a:solidFill>
              </a:rPr>
              <a:t>(Ein Familienmitglied, </a:t>
            </a:r>
            <a:r>
              <a:rPr lang="de-DE" sz="1400" i="1" noProof="0" dirty="0">
                <a:solidFill>
                  <a:schemeClr val="bg1"/>
                </a:solidFill>
              </a:rPr>
              <a:t>der plazentare Wachstumsfaktor </a:t>
            </a:r>
            <a:r>
              <a:rPr lang="de-DE" sz="1400" noProof="0" dirty="0">
                <a:solidFill>
                  <a:schemeClr val="bg1"/>
                </a:solidFill>
              </a:rPr>
              <a:t>[PlGF] , bildet eine Ausnahme von der Namensregel.) Wenn der Begriff </a:t>
            </a:r>
            <a:r>
              <a:rPr lang="de-DE" sz="1400" i="1" noProof="0" dirty="0">
                <a:solidFill>
                  <a:schemeClr val="bg1"/>
                </a:solidFill>
              </a:rPr>
              <a:t>VEGF </a:t>
            </a:r>
            <a:r>
              <a:rPr lang="de-DE" sz="1400" noProof="0" dirty="0">
                <a:solidFill>
                  <a:schemeClr val="bg1"/>
                </a:solidFill>
              </a:rPr>
              <a:t>in der ophthalmologischen Literatur ohne Angabe einer Unterfamilie verwendet wird, ist damit VEGF-A gemeint.</a:t>
            </a:r>
          </a:p>
        </p:txBody>
      </p:sp>
    </p:spTree>
    <p:extLst>
      <p:ext uri="{BB962C8B-B14F-4D97-AF65-F5344CB8AC3E}">
        <p14:creationId xmlns:p14="http://schemas.microsoft.com/office/powerpoint/2010/main" val="71374698"/>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306216-B502-94A7-5256-EEA9BE411065}"/>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44A1B141-56AC-9C8C-25F8-AF1E7C1EF414}"/>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472571CC-DA9B-C740-02E0-B3B0CD24DC9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429</a:t>
            </a:fld>
            <a:endParaRPr lang="de-DE" sz="1000" noProof="0" dirty="0"/>
          </a:p>
        </p:txBody>
      </p:sp>
      <p:sp>
        <p:nvSpPr>
          <p:cNvPr id="4102" name="Text Box 3">
            <a:extLst>
              <a:ext uri="{FF2B5EF4-FFF2-40B4-BE49-F238E27FC236}">
                <a16:creationId xmlns:a16="http://schemas.microsoft.com/office/drawing/2014/main" id="{45D25258-3553-19B8-11B1-BE81E83BBA27}"/>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F9194F3A-1121-D069-BFBF-3DA55207EAD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CB30267A-9146-A3E2-F9C1-15CFBDCFE9AE}"/>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rgbClr val="0000FF"/>
                </a:solidFill>
              </a:rPr>
              <a:t>(Ein Familienmitglied, </a:t>
            </a:r>
            <a:r>
              <a:rPr lang="de-DE" sz="1400" i="1" noProof="0" dirty="0">
                <a:solidFill>
                  <a:srgbClr val="0000FF"/>
                </a:solidFill>
              </a:rPr>
              <a:t>der plazentare Wachstumsfaktor </a:t>
            </a:r>
            <a:r>
              <a:rPr lang="de-DE" sz="1400" noProof="0" dirty="0">
                <a:solidFill>
                  <a:srgbClr val="0000FF"/>
                </a:solidFill>
              </a:rPr>
              <a:t>[PlGF] , bildet eine Ausnahme von der Namensregel.) </a:t>
            </a:r>
            <a:r>
              <a:rPr lang="de-DE" sz="1400" noProof="0" dirty="0">
                <a:solidFill>
                  <a:schemeClr val="bg1"/>
                </a:solidFill>
              </a:rPr>
              <a:t>Wenn der Begriff </a:t>
            </a:r>
            <a:r>
              <a:rPr lang="de-DE" sz="1400" i="1" noProof="0" dirty="0">
                <a:solidFill>
                  <a:schemeClr val="bg1"/>
                </a:solidFill>
              </a:rPr>
              <a:t>VEGF </a:t>
            </a:r>
            <a:r>
              <a:rPr lang="de-DE" sz="1400" noProof="0" dirty="0">
                <a:solidFill>
                  <a:schemeClr val="bg1"/>
                </a:solidFill>
              </a:rPr>
              <a:t>in der ophthalmologischen Literatur ohne Angabe einer Unterfamilie verwendet wird, ist damit VEGF-A gemeint.</a:t>
            </a:r>
          </a:p>
        </p:txBody>
      </p:sp>
      <p:sp>
        <p:nvSpPr>
          <p:cNvPr id="4" name="Rectangle 11">
            <a:extLst>
              <a:ext uri="{FF2B5EF4-FFF2-40B4-BE49-F238E27FC236}">
                <a16:creationId xmlns:a16="http://schemas.microsoft.com/office/drawing/2014/main" id="{05E59F28-A9E6-18AF-9E1C-A1BC0ABC28AF}"/>
              </a:ext>
            </a:extLst>
          </p:cNvPr>
          <p:cNvSpPr/>
          <p:nvPr/>
        </p:nvSpPr>
        <p:spPr>
          <a:xfrm>
            <a:off x="5791200" y="2362199"/>
            <a:ext cx="2819400" cy="15240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anchor="ctr"/>
          <a:lstStyle/>
          <a:p>
            <a:pPr algn="ctr" eaLnBrk="1" hangingPunct="1">
              <a:defRPr/>
            </a:pPr>
            <a:endParaRPr lang="de-DE" sz="1200" noProof="0" dirty="0">
              <a:solidFill>
                <a:schemeClr val="tx1"/>
              </a:solidFill>
            </a:endParaRPr>
          </a:p>
        </p:txBody>
      </p:sp>
    </p:spTree>
    <p:extLst>
      <p:ext uri="{BB962C8B-B14F-4D97-AF65-F5344CB8AC3E}">
        <p14:creationId xmlns:p14="http://schemas.microsoft.com/office/powerpoint/2010/main" val="3313329449"/>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F68691-B5C2-9FE9-8E98-06F63C8DC84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3C2CE2F-F432-AF43-67A6-7FDCBECA0D9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43</a:t>
            </a:fld>
            <a:endParaRPr lang="de-DE" noProof="0" dirty="0"/>
          </a:p>
        </p:txBody>
      </p:sp>
      <p:sp>
        <p:nvSpPr>
          <p:cNvPr id="2" name="TextBox 1">
            <a:extLst>
              <a:ext uri="{FF2B5EF4-FFF2-40B4-BE49-F238E27FC236}">
                <a16:creationId xmlns:a16="http://schemas.microsoft.com/office/drawing/2014/main" id="{099E4596-A10B-3302-8D56-EA64A4AFD80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0274808C-E725-2BF7-00EE-353EBBE8FEF1}"/>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7F4E1F24-3F1F-34FD-7810-C0B910A2F89B}"/>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CF2BA874-776C-540D-D316-AA1FB6B7E9C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6F0E6E37-18A4-1967-A4F2-E3887D4B901F}"/>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CD0D8DC3-045B-67BA-A30D-7506A68D72C2}"/>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6781FE3B-B232-FDAD-1077-90B03ABF5360}"/>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9851FE60-4944-D09F-46F2-F31914C24FDB}"/>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289C3E3B-999C-9547-5EE2-CFFE16861A95}"/>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40BA4DD8-BAC1-591B-AB62-826CF34328AF}"/>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8B27DF9B-157A-D500-CE98-6EEDD92F2112}"/>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7AAA89D2-ACE5-71C6-3A23-55A855F98CA1}"/>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3" name="TextBox 10">
            <a:extLst>
              <a:ext uri="{FF2B5EF4-FFF2-40B4-BE49-F238E27FC236}">
                <a16:creationId xmlns:a16="http://schemas.microsoft.com/office/drawing/2014/main" id="{7DC7AD6B-E834-756E-4C2E-D424C6339CC0}"/>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solidFill>
                  <a:srgbClr val="B2B2B2"/>
                </a:solidFill>
                <a:effectLst/>
                <a:latin typeface="Arial" panose="020B0604020202020204" pitchFamily="34" charset="0"/>
              </a:rPr>
              <a:t>Drusen werden nach ihrer </a:t>
            </a:r>
            <a:r>
              <a:rPr lang="de-DE" sz="1600" b="1" i="1" noProof="0" dirty="0">
                <a:solidFill>
                  <a:srgbClr val="B2B2B2"/>
                </a:solidFill>
                <a:effectLst/>
                <a:latin typeface="Arial" panose="020B0604020202020204" pitchFamily="34" charset="0"/>
              </a:rPr>
              <a:t>Größe</a:t>
            </a:r>
            <a:r>
              <a:rPr lang="de-DE" sz="1600" b="0" i="1" noProof="0" dirty="0">
                <a:solidFill>
                  <a:srgbClr val="B2B2B2"/>
                </a:solidFill>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solidFill>
                  <a:schemeClr val="bg1">
                    <a:lumMod val="75000"/>
                  </a:schemeClr>
                </a:solidFill>
              </a:rPr>
              <a:t>--Drusenartige PED</a:t>
            </a:r>
            <a:endParaRPr lang="de-DE" b="1" i="0" noProof="0" dirty="0">
              <a:solidFill>
                <a:schemeClr val="bg1">
                  <a:lumMod val="75000"/>
                </a:schemeClr>
              </a:solidFill>
              <a:effectLst/>
              <a:latin typeface="Arial" panose="020B0604020202020204" pitchFamily="34" charset="0"/>
            </a:endParaRPr>
          </a:p>
        </p:txBody>
      </p:sp>
      <p:sp>
        <p:nvSpPr>
          <p:cNvPr id="5" name="TextBox 7">
            <a:extLst>
              <a:ext uri="{FF2B5EF4-FFF2-40B4-BE49-F238E27FC236}">
                <a16:creationId xmlns:a16="http://schemas.microsoft.com/office/drawing/2014/main" id="{861348ED-8B00-7260-5B2E-20CA170DEC62}"/>
              </a:ext>
            </a:extLst>
          </p:cNvPr>
          <p:cNvSpPr txBox="1"/>
          <p:nvPr/>
        </p:nvSpPr>
        <p:spPr>
          <a:xfrm>
            <a:off x="2277303" y="4148821"/>
            <a:ext cx="6477001" cy="1010533"/>
          </a:xfrm>
          <a:prstGeom prst="rect">
            <a:avLst/>
          </a:prstGeom>
          <a:solidFill>
            <a:srgbClr val="FFCCFF"/>
          </a:solidFill>
        </p:spPr>
        <p:txBody>
          <a:bodyPr wrap="square" lIns="25400" tIns="12700" rIns="25400" bIns="12700" rtlCol="0">
            <a:spAutoFit/>
          </a:bodyPr>
          <a:lstStyle/>
          <a:p>
            <a:r>
              <a:rPr lang="de-DE" sz="1600" i="1" dirty="0">
                <a:solidFill>
                  <a:srgbClr val="0000FF"/>
                </a:solidFill>
              </a:rPr>
              <a:t>Wie soll man bitte die Größe einer Druse in Mikrometern bestimmen?!!</a:t>
            </a:r>
          </a:p>
          <a:p>
            <a:r>
              <a:rPr lang="de-DE" sz="1600" noProof="0" dirty="0">
                <a:solidFill>
                  <a:srgbClr val="0000FF"/>
                </a:solidFill>
              </a:rPr>
              <a:t>Indem man sie mit der Größe einer Netzhautvene vergleicht, die die Grenze des Sehnervenkopfes überquert </a:t>
            </a:r>
            <a:r>
              <a:rPr lang="de-DE" sz="1600" noProof="0" dirty="0">
                <a:solidFill>
                  <a:srgbClr val="000000"/>
                </a:solidFill>
              </a:rPr>
              <a:t>(ihr Durchmesser beträgt dort etwa 124 </a:t>
            </a:r>
            <a:r>
              <a:rPr lang="en-US" sz="1600" dirty="0">
                <a:latin typeface="Symbol" panose="05050102010706020507" pitchFamily="18" charset="2"/>
              </a:rPr>
              <a:t>m</a:t>
            </a:r>
            <a:r>
              <a:rPr lang="de-DE" sz="1600" noProof="0" dirty="0">
                <a:solidFill>
                  <a:srgbClr val="000000"/>
                </a:solidFill>
              </a:rPr>
              <a:t>m und dient somit als praktischer Bezugspunkt)</a:t>
            </a:r>
          </a:p>
        </p:txBody>
      </p:sp>
      <p:sp>
        <p:nvSpPr>
          <p:cNvPr id="6" name="Frame 19">
            <a:extLst>
              <a:ext uri="{FF2B5EF4-FFF2-40B4-BE49-F238E27FC236}">
                <a16:creationId xmlns:a16="http://schemas.microsoft.com/office/drawing/2014/main" id="{C7C7711A-6862-EAFA-8639-3E049DBFB222}"/>
              </a:ext>
            </a:extLst>
          </p:cNvPr>
          <p:cNvSpPr/>
          <p:nvPr/>
        </p:nvSpPr>
        <p:spPr>
          <a:xfrm>
            <a:off x="99598" y="4302236"/>
            <a:ext cx="2124903" cy="877645"/>
          </a:xfrm>
          <a:prstGeom prst="frame">
            <a:avLst>
              <a:gd name="adj1" fmla="val 11916"/>
            </a:avLst>
          </a:prstGeom>
          <a:solidFill>
            <a:srgbClr val="FFFF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2400" noProof="0" dirty="0">
              <a:solidFill>
                <a:schemeClr val="tx1"/>
              </a:solidFill>
            </a:endParaRPr>
          </a:p>
        </p:txBody>
      </p:sp>
      <p:grpSp>
        <p:nvGrpSpPr>
          <p:cNvPr id="8" name="Gruppieren 7">
            <a:extLst>
              <a:ext uri="{FF2B5EF4-FFF2-40B4-BE49-F238E27FC236}">
                <a16:creationId xmlns:a16="http://schemas.microsoft.com/office/drawing/2014/main" id="{A6EE4E31-011B-FD1C-4C0C-0B9EE8FDAADF}"/>
              </a:ext>
            </a:extLst>
          </p:cNvPr>
          <p:cNvGrpSpPr/>
          <p:nvPr/>
        </p:nvGrpSpPr>
        <p:grpSpPr>
          <a:xfrm>
            <a:off x="6956040" y="2062038"/>
            <a:ext cx="1121162" cy="533400"/>
            <a:chOff x="6956040" y="2062038"/>
            <a:chExt cx="1121162" cy="533400"/>
          </a:xfrm>
        </p:grpSpPr>
        <p:sp>
          <p:nvSpPr>
            <p:cNvPr id="9" name="Oval 2">
              <a:extLst>
                <a:ext uri="{FF2B5EF4-FFF2-40B4-BE49-F238E27FC236}">
                  <a16:creationId xmlns:a16="http://schemas.microsoft.com/office/drawing/2014/main" id="{490FAFE0-7386-24FE-F452-65AB24EB848A}"/>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0" name="Textfeld 9">
              <a:extLst>
                <a:ext uri="{FF2B5EF4-FFF2-40B4-BE49-F238E27FC236}">
                  <a16:creationId xmlns:a16="http://schemas.microsoft.com/office/drawing/2014/main" id="{807B600B-A6D8-EA0A-BFF9-EA0942B2BC76}"/>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190584005"/>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5C43EE-CD46-EBB1-3ABD-4FC26FCBFE5D}"/>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FFE2AE3C-7B9D-924A-D030-C9542D00E2DC}"/>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A12BD973-399C-8230-AC7E-1C6EACB80B4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430</a:t>
            </a:fld>
            <a:endParaRPr lang="de-DE" sz="1000" noProof="0" dirty="0"/>
          </a:p>
        </p:txBody>
      </p:sp>
      <p:sp>
        <p:nvSpPr>
          <p:cNvPr id="4102" name="Text Box 3">
            <a:extLst>
              <a:ext uri="{FF2B5EF4-FFF2-40B4-BE49-F238E27FC236}">
                <a16:creationId xmlns:a16="http://schemas.microsoft.com/office/drawing/2014/main" id="{F3E29635-5EB9-78F2-2BA7-236A8D95FEF9}"/>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813919A6-07D2-FEDF-777B-B66EC0128D3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2C8C71F1-9709-FEE2-0D0B-DB2CCFB34A9D}"/>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rgbClr val="0000FF"/>
                </a:solidFill>
              </a:rPr>
              <a:t>(Ein Familienmitglied, </a:t>
            </a:r>
            <a:r>
              <a:rPr lang="de-DE" sz="1400" i="1" noProof="0" dirty="0">
                <a:solidFill>
                  <a:srgbClr val="0000FF"/>
                </a:solidFill>
              </a:rPr>
              <a:t>der plazentare Wachstumsfaktor </a:t>
            </a:r>
            <a:r>
              <a:rPr lang="de-DE" sz="1400" noProof="0" dirty="0">
                <a:solidFill>
                  <a:srgbClr val="0000FF"/>
                </a:solidFill>
              </a:rPr>
              <a:t>[PlGF] , bildet eine Ausnahme von der Namensregel.) </a:t>
            </a:r>
            <a:r>
              <a:rPr lang="de-DE" sz="1400" noProof="0" dirty="0">
                <a:solidFill>
                  <a:schemeClr val="bg1"/>
                </a:solidFill>
              </a:rPr>
              <a:t>Wenn der Begriff </a:t>
            </a:r>
            <a:r>
              <a:rPr lang="de-DE" sz="1400" i="1" noProof="0" dirty="0">
                <a:solidFill>
                  <a:schemeClr val="bg1"/>
                </a:solidFill>
              </a:rPr>
              <a:t>VEGF </a:t>
            </a:r>
            <a:r>
              <a:rPr lang="de-DE" sz="1400" noProof="0" dirty="0">
                <a:solidFill>
                  <a:schemeClr val="bg1"/>
                </a:solidFill>
              </a:rPr>
              <a:t>in der ophthalmologischen Literatur ohne Angabe einer Unterfamilie verwendet wird, ist damit VEGF-A gemeint.</a:t>
            </a:r>
          </a:p>
        </p:txBody>
      </p:sp>
    </p:spTree>
    <p:extLst>
      <p:ext uri="{BB962C8B-B14F-4D97-AF65-F5344CB8AC3E}">
        <p14:creationId xmlns:p14="http://schemas.microsoft.com/office/powerpoint/2010/main" val="1389430995"/>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146A918-04B3-2A9C-2476-5BA4150AD555}"/>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9E12E574-2446-85D4-E0FB-96ED9AE0CC45}"/>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B35FAD24-7D28-ED86-4587-F693BA9E285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431</a:t>
            </a:fld>
            <a:endParaRPr lang="de-DE" sz="1000" noProof="0" dirty="0"/>
          </a:p>
        </p:txBody>
      </p:sp>
      <p:sp>
        <p:nvSpPr>
          <p:cNvPr id="4102" name="Text Box 3">
            <a:extLst>
              <a:ext uri="{FF2B5EF4-FFF2-40B4-BE49-F238E27FC236}">
                <a16:creationId xmlns:a16="http://schemas.microsoft.com/office/drawing/2014/main" id="{299C5B29-95FC-D48B-8F8F-0F8F63687204}"/>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A2964A4D-97DA-42BE-20A1-0891C947932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1C8FBEE5-A386-B3B4-CC3A-309FFC6517FA}"/>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rgbClr val="0000FF"/>
                </a:solidFill>
              </a:rPr>
              <a:t>(Ein Familienmitglied, </a:t>
            </a:r>
            <a:r>
              <a:rPr lang="de-DE" sz="1400" i="1" noProof="0" dirty="0">
                <a:solidFill>
                  <a:srgbClr val="0000FF"/>
                </a:solidFill>
              </a:rPr>
              <a:t>der plazentare Wachstumsfaktor </a:t>
            </a:r>
            <a:r>
              <a:rPr lang="de-DE" sz="1400" noProof="0" dirty="0">
                <a:solidFill>
                  <a:srgbClr val="0000FF"/>
                </a:solidFill>
              </a:rPr>
              <a:t>[PlGF] , bildet eine Ausnahme von der Namensregel.) </a:t>
            </a:r>
            <a:r>
              <a:rPr lang="de-DE" sz="1400" noProof="0" dirty="0"/>
              <a:t>Wenn der Begriff </a:t>
            </a:r>
            <a:r>
              <a:rPr lang="de-DE" sz="1400" i="1" noProof="0" dirty="0"/>
              <a:t>VEGF </a:t>
            </a:r>
            <a:r>
              <a:rPr lang="de-DE" sz="1400" noProof="0" dirty="0"/>
              <a:t>in der ophthalmologischen Literatur ohne Angabe einer Unterfamilie verwendet wird, ist damit VEGF-A gemeint.</a:t>
            </a:r>
          </a:p>
        </p:txBody>
      </p:sp>
    </p:spTree>
    <p:extLst>
      <p:ext uri="{BB962C8B-B14F-4D97-AF65-F5344CB8AC3E}">
        <p14:creationId xmlns:p14="http://schemas.microsoft.com/office/powerpoint/2010/main" val="2286775665"/>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877574-DEAA-052F-A133-028B86A515A2}"/>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A82E0A6F-1301-5BC5-2588-2E1B52DD665A}"/>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b="1"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E3CCF801-2A38-8BEA-99D4-BBC2AC4355E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432</a:t>
            </a:fld>
            <a:endParaRPr lang="de-DE" sz="1000" noProof="0" dirty="0"/>
          </a:p>
        </p:txBody>
      </p:sp>
      <p:sp>
        <p:nvSpPr>
          <p:cNvPr id="4102" name="Text Box 3">
            <a:extLst>
              <a:ext uri="{FF2B5EF4-FFF2-40B4-BE49-F238E27FC236}">
                <a16:creationId xmlns:a16="http://schemas.microsoft.com/office/drawing/2014/main" id="{4DCEE01C-B535-B111-19D1-173FEC167FF0}"/>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063F980E-9F80-93D7-D8AC-A99024E0C99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BB18683D-F220-1BF5-575F-8624D735D6C4}"/>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rgbClr val="0000FF"/>
                </a:solidFill>
              </a:rPr>
              <a:t>(Ein Familienmitglied, </a:t>
            </a:r>
            <a:r>
              <a:rPr lang="de-DE" sz="1400" i="1" noProof="0" dirty="0">
                <a:solidFill>
                  <a:srgbClr val="0000FF"/>
                </a:solidFill>
              </a:rPr>
              <a:t>der plazentare Wachstumsfaktor </a:t>
            </a:r>
            <a:r>
              <a:rPr lang="de-DE" sz="1400" noProof="0" dirty="0">
                <a:solidFill>
                  <a:srgbClr val="0000FF"/>
                </a:solidFill>
              </a:rPr>
              <a:t>[PlGF] , bildet eine Ausnahme von der Namensregel.) </a:t>
            </a:r>
            <a:r>
              <a:rPr lang="de-DE" sz="1400" noProof="0" dirty="0"/>
              <a:t>Wenn der Begriff </a:t>
            </a:r>
            <a:r>
              <a:rPr lang="de-DE" sz="1400" i="1" noProof="0" dirty="0"/>
              <a:t>VEGF </a:t>
            </a:r>
            <a:r>
              <a:rPr lang="de-DE" sz="1400" noProof="0" dirty="0"/>
              <a:t>in der ophthalmologischen Literatur ohne Angabe einer Unterfamilie verwendet wird, ist damit VEGF-A gemeint.</a:t>
            </a:r>
          </a:p>
        </p:txBody>
      </p:sp>
      <p:sp>
        <p:nvSpPr>
          <p:cNvPr id="3" name="Text Box 4">
            <a:extLst>
              <a:ext uri="{FF2B5EF4-FFF2-40B4-BE49-F238E27FC236}">
                <a16:creationId xmlns:a16="http://schemas.microsoft.com/office/drawing/2014/main" id="{B5C2E1F5-A3E8-F1BA-A1D6-A8E4B7507328}"/>
              </a:ext>
            </a:extLst>
          </p:cNvPr>
          <p:cNvSpPr txBox="1">
            <a:spLocks noChangeArrowheads="1"/>
          </p:cNvSpPr>
          <p:nvPr/>
        </p:nvSpPr>
        <p:spPr bwMode="auto">
          <a:xfrm>
            <a:off x="1828800" y="4419600"/>
            <a:ext cx="5983288" cy="2303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CC0000"/>
                </a:solidFill>
              </a:rPr>
              <a:t>Was bedeutet </a:t>
            </a:r>
            <a:r>
              <a:rPr lang="de-DE" sz="1600" b="1" noProof="0" dirty="0">
                <a:solidFill>
                  <a:srgbClr val="CC0000"/>
                </a:solidFill>
              </a:rPr>
              <a:t>die Zahl 165</a:t>
            </a:r>
            <a:r>
              <a:rPr lang="de-DE" sz="1600" i="1" noProof="0" dirty="0">
                <a:solidFill>
                  <a:srgbClr val="CC0000"/>
                </a:solidFill>
              </a:rPr>
              <a:t>?</a:t>
            </a:r>
            <a:endParaRPr lang="de-DE" sz="1600" i="1" noProof="0" dirty="0">
              <a:solidFill>
                <a:schemeClr val="bg1"/>
              </a:solidFill>
            </a:endParaRPr>
          </a:p>
          <a:p>
            <a:pPr eaLnBrk="1" hangingPunct="1">
              <a:spcBef>
                <a:spcPct val="0"/>
              </a:spcBef>
              <a:buClrTx/>
              <a:buSzTx/>
              <a:buFontTx/>
              <a:buNone/>
            </a:pPr>
            <a:r>
              <a:rPr lang="de-DE" sz="1600" noProof="0" dirty="0">
                <a:solidFill>
                  <a:schemeClr val="bg1"/>
                </a:solidFill>
              </a:rPr>
              <a:t>Auch VEGF-A ist keine einheitliche Einheit. Es existieren mindestens  4  Isoformen; diese unterscheiden sich in der Anzahl der Peptide, die sie enthalten, und diese Zahl wird als Index verwendet, um bestimmte Isoformen zu identifizieren. </a:t>
            </a:r>
          </a:p>
          <a:p>
            <a:pPr eaLnBrk="1" hangingPunct="1">
              <a:spcBef>
                <a:spcPct val="0"/>
              </a:spcBef>
              <a:buClrTx/>
              <a:buSzTx/>
              <a:buFontTx/>
              <a:buNone/>
            </a:pPr>
            <a:endParaRPr lang="de-DE" sz="2000" noProof="0" dirty="0">
              <a:solidFill>
                <a:schemeClr val="bg1"/>
              </a:solidFill>
            </a:endParaRPr>
          </a:p>
          <a:p>
            <a:pPr eaLnBrk="1" hangingPunct="1">
              <a:spcBef>
                <a:spcPct val="0"/>
              </a:spcBef>
              <a:buClrTx/>
              <a:buSzTx/>
              <a:buFontTx/>
              <a:buNone/>
            </a:pPr>
            <a:r>
              <a:rPr lang="de-DE" sz="1600" i="1" noProof="0" dirty="0">
                <a:solidFill>
                  <a:schemeClr val="bg1"/>
                </a:solidFill>
              </a:rPr>
              <a:t>Warum liegt der Fokus auf der Isoform 165?</a:t>
            </a:r>
          </a:p>
          <a:p>
            <a:pPr eaLnBrk="1" hangingPunct="1">
              <a:spcBef>
                <a:spcPct val="0"/>
              </a:spcBef>
              <a:buClrTx/>
              <a:buSzTx/>
              <a:buFontTx/>
              <a:buNone/>
            </a:pPr>
            <a:r>
              <a:rPr lang="de-DE" sz="1600" noProof="0" dirty="0">
                <a:solidFill>
                  <a:schemeClr val="bg1"/>
                </a:solidFill>
              </a:rPr>
              <a:t>Sie scheint im Hinblick auf die pathologische Angiogenese im menschlichen Auge die wichtigste zu sein</a:t>
            </a:r>
          </a:p>
        </p:txBody>
      </p:sp>
    </p:spTree>
    <p:extLst>
      <p:ext uri="{BB962C8B-B14F-4D97-AF65-F5344CB8AC3E}">
        <p14:creationId xmlns:p14="http://schemas.microsoft.com/office/powerpoint/2010/main" val="392311832"/>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03E8FE-1EF6-02EA-F4BD-9F2A2AA11423}"/>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1E480236-447E-F10A-48E9-F25636FEA11C}"/>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b="1"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621E443C-044D-E585-5D05-C868C8456FC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433</a:t>
            </a:fld>
            <a:endParaRPr lang="de-DE" sz="1000" noProof="0" dirty="0"/>
          </a:p>
        </p:txBody>
      </p:sp>
      <p:sp>
        <p:nvSpPr>
          <p:cNvPr id="4102" name="Text Box 3">
            <a:extLst>
              <a:ext uri="{FF2B5EF4-FFF2-40B4-BE49-F238E27FC236}">
                <a16:creationId xmlns:a16="http://schemas.microsoft.com/office/drawing/2014/main" id="{575D1E34-B617-EB0B-C9D7-986D0B43F116}"/>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0ACC3CD9-40F9-7DB2-16B6-5E75262CFF2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FC5CC25C-1B4D-1DD1-1535-A2B5619FDDCD}"/>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rgbClr val="0000FF"/>
                </a:solidFill>
              </a:rPr>
              <a:t>(Ein Familienmitglied, </a:t>
            </a:r>
            <a:r>
              <a:rPr lang="de-DE" sz="1400" i="1" noProof="0" dirty="0">
                <a:solidFill>
                  <a:srgbClr val="0000FF"/>
                </a:solidFill>
              </a:rPr>
              <a:t>der plazentare Wachstumsfaktor </a:t>
            </a:r>
            <a:r>
              <a:rPr lang="de-DE" sz="1400" noProof="0" dirty="0">
                <a:solidFill>
                  <a:srgbClr val="0000FF"/>
                </a:solidFill>
              </a:rPr>
              <a:t>[PlGF] , bildet eine Ausnahme von der Namensregel.) </a:t>
            </a:r>
            <a:r>
              <a:rPr lang="de-DE" sz="1400" noProof="0" dirty="0"/>
              <a:t>Wenn der Begriff </a:t>
            </a:r>
            <a:r>
              <a:rPr lang="de-DE" sz="1400" i="1" noProof="0" dirty="0"/>
              <a:t>VEGF </a:t>
            </a:r>
            <a:r>
              <a:rPr lang="de-DE" sz="1400" noProof="0" dirty="0"/>
              <a:t>in der ophthalmologischen Literatur ohne Angabe einer Unterfamilie verwendet wird, ist damit VEGF-A gemeint.</a:t>
            </a:r>
          </a:p>
        </p:txBody>
      </p:sp>
      <p:sp>
        <p:nvSpPr>
          <p:cNvPr id="3" name="Text Box 4">
            <a:extLst>
              <a:ext uri="{FF2B5EF4-FFF2-40B4-BE49-F238E27FC236}">
                <a16:creationId xmlns:a16="http://schemas.microsoft.com/office/drawing/2014/main" id="{798DB802-E3EE-B823-A522-BD90AFC0C86E}"/>
              </a:ext>
            </a:extLst>
          </p:cNvPr>
          <p:cNvSpPr txBox="1">
            <a:spLocks noChangeArrowheads="1"/>
          </p:cNvSpPr>
          <p:nvPr/>
        </p:nvSpPr>
        <p:spPr bwMode="auto">
          <a:xfrm>
            <a:off x="1828800" y="4419600"/>
            <a:ext cx="5983288" cy="2303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CC0000"/>
                </a:solidFill>
              </a:rPr>
              <a:t>Was bedeutet </a:t>
            </a:r>
            <a:r>
              <a:rPr lang="de-DE" sz="1600" b="1" noProof="0" dirty="0">
                <a:solidFill>
                  <a:srgbClr val="CC0000"/>
                </a:solidFill>
              </a:rPr>
              <a:t>die Zahl 165</a:t>
            </a:r>
            <a:r>
              <a:rPr lang="de-DE" sz="1600" i="1" noProof="0" dirty="0">
                <a:solidFill>
                  <a:srgbClr val="CC0000"/>
                </a:solidFill>
              </a:rPr>
              <a:t>?</a:t>
            </a:r>
          </a:p>
          <a:p>
            <a:pPr eaLnBrk="1" hangingPunct="1">
              <a:spcBef>
                <a:spcPct val="0"/>
              </a:spcBef>
              <a:buClrTx/>
              <a:buSzTx/>
              <a:buFontTx/>
              <a:buNone/>
            </a:pPr>
            <a:r>
              <a:rPr lang="de-DE" sz="1600" noProof="0" dirty="0">
                <a:solidFill>
                  <a:srgbClr val="CC0000"/>
                </a:solidFill>
              </a:rPr>
              <a:t>Auch VEGF-A ist keine einheitliche Einheit. Es existieren mindestens  4  Isoformen; diese unterscheiden sich in der Anzahl der Peptide, die sie enthalten, und diese Zahl wird als Index verwendet, um bestimmte Isoformen zu identifizieren. </a:t>
            </a:r>
          </a:p>
          <a:p>
            <a:pPr eaLnBrk="1" hangingPunct="1">
              <a:spcBef>
                <a:spcPct val="0"/>
              </a:spcBef>
              <a:buClrTx/>
              <a:buSzTx/>
              <a:buFontTx/>
              <a:buNone/>
            </a:pPr>
            <a:endParaRPr lang="de-DE" sz="2000" noProof="0" dirty="0">
              <a:solidFill>
                <a:schemeClr val="bg1"/>
              </a:solidFill>
            </a:endParaRPr>
          </a:p>
          <a:p>
            <a:pPr eaLnBrk="1" hangingPunct="1">
              <a:spcBef>
                <a:spcPct val="0"/>
              </a:spcBef>
              <a:buClrTx/>
              <a:buSzTx/>
              <a:buFontTx/>
              <a:buNone/>
            </a:pPr>
            <a:r>
              <a:rPr lang="de-DE" sz="1600" i="1" noProof="0" dirty="0">
                <a:solidFill>
                  <a:schemeClr val="bg1"/>
                </a:solidFill>
              </a:rPr>
              <a:t>Warum liegt der Fokus auf der Isoform 165?</a:t>
            </a:r>
          </a:p>
          <a:p>
            <a:pPr eaLnBrk="1" hangingPunct="1">
              <a:spcBef>
                <a:spcPct val="0"/>
              </a:spcBef>
              <a:buClrTx/>
              <a:buSzTx/>
              <a:buFontTx/>
              <a:buNone/>
            </a:pPr>
            <a:r>
              <a:rPr lang="de-DE" sz="1600" noProof="0" dirty="0">
                <a:solidFill>
                  <a:schemeClr val="bg1"/>
                </a:solidFill>
              </a:rPr>
              <a:t>Sie scheint im Hinblick auf die pathologische Angiogenese im menschlichen Auge die wichtigste zu sein</a:t>
            </a:r>
          </a:p>
        </p:txBody>
      </p:sp>
      <p:sp>
        <p:nvSpPr>
          <p:cNvPr id="4" name="Rectangle 2">
            <a:extLst>
              <a:ext uri="{FF2B5EF4-FFF2-40B4-BE49-F238E27FC236}">
                <a16:creationId xmlns:a16="http://schemas.microsoft.com/office/drawing/2014/main" id="{EE0BA99D-140C-C528-4C96-6138E48AB631}"/>
              </a:ext>
            </a:extLst>
          </p:cNvPr>
          <p:cNvSpPr/>
          <p:nvPr/>
        </p:nvSpPr>
        <p:spPr>
          <a:xfrm>
            <a:off x="2971800" y="4953000"/>
            <a:ext cx="2286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r>
              <a:rPr lang="en-US" sz="800" dirty="0">
                <a:solidFill>
                  <a:schemeClr val="tx1"/>
                </a:solidFill>
              </a:rPr>
              <a:t>#</a:t>
            </a:r>
          </a:p>
        </p:txBody>
      </p:sp>
    </p:spTree>
    <p:extLst>
      <p:ext uri="{BB962C8B-B14F-4D97-AF65-F5344CB8AC3E}">
        <p14:creationId xmlns:p14="http://schemas.microsoft.com/office/powerpoint/2010/main" val="1718231463"/>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E7EE8F-8846-B469-F0CC-B85BEB639E00}"/>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86ACB841-368F-704A-84E2-ADEC171BD237}"/>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b="1"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D46340F8-D682-EDE1-0D62-6F727D52036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434</a:t>
            </a:fld>
            <a:endParaRPr lang="de-DE" sz="1000" noProof="0" dirty="0"/>
          </a:p>
        </p:txBody>
      </p:sp>
      <p:sp>
        <p:nvSpPr>
          <p:cNvPr id="4102" name="Text Box 3">
            <a:extLst>
              <a:ext uri="{FF2B5EF4-FFF2-40B4-BE49-F238E27FC236}">
                <a16:creationId xmlns:a16="http://schemas.microsoft.com/office/drawing/2014/main" id="{C22DC47C-ACD8-034A-D6B5-517DE46506F0}"/>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64CE7C3D-AEFC-1033-D554-0EC5B81B8C3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7B41F798-69E9-3A7C-EA0A-DD2FA59D8FC2}"/>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rgbClr val="0000FF"/>
                </a:solidFill>
              </a:rPr>
              <a:t>(Ein Familienmitglied, </a:t>
            </a:r>
            <a:r>
              <a:rPr lang="de-DE" sz="1400" i="1" noProof="0" dirty="0">
                <a:solidFill>
                  <a:srgbClr val="0000FF"/>
                </a:solidFill>
              </a:rPr>
              <a:t>der plazentare Wachstumsfaktor </a:t>
            </a:r>
            <a:r>
              <a:rPr lang="de-DE" sz="1400" noProof="0" dirty="0">
                <a:solidFill>
                  <a:srgbClr val="0000FF"/>
                </a:solidFill>
              </a:rPr>
              <a:t>[PlGF] , bildet eine Ausnahme von der Namensregel.) </a:t>
            </a:r>
            <a:r>
              <a:rPr lang="de-DE" sz="1400" noProof="0" dirty="0"/>
              <a:t>Wenn der Begriff </a:t>
            </a:r>
            <a:r>
              <a:rPr lang="de-DE" sz="1400" i="1" noProof="0" dirty="0"/>
              <a:t>VEGF </a:t>
            </a:r>
            <a:r>
              <a:rPr lang="de-DE" sz="1400" noProof="0" dirty="0"/>
              <a:t>in der ophthalmologischen Literatur ohne Angabe einer Unterfamilie verwendet wird, ist damit VEGF-A gemeint.</a:t>
            </a:r>
          </a:p>
        </p:txBody>
      </p:sp>
      <p:sp>
        <p:nvSpPr>
          <p:cNvPr id="3" name="Text Box 4">
            <a:extLst>
              <a:ext uri="{FF2B5EF4-FFF2-40B4-BE49-F238E27FC236}">
                <a16:creationId xmlns:a16="http://schemas.microsoft.com/office/drawing/2014/main" id="{81BDEBFB-19B4-AA90-4EF3-6E844E2292D0}"/>
              </a:ext>
            </a:extLst>
          </p:cNvPr>
          <p:cNvSpPr txBox="1">
            <a:spLocks noChangeArrowheads="1"/>
          </p:cNvSpPr>
          <p:nvPr/>
        </p:nvSpPr>
        <p:spPr bwMode="auto">
          <a:xfrm>
            <a:off x="1828800" y="4419600"/>
            <a:ext cx="5983288" cy="2303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CC0000"/>
                </a:solidFill>
              </a:rPr>
              <a:t>Was bedeutet </a:t>
            </a:r>
            <a:r>
              <a:rPr lang="de-DE" sz="1600" b="1" noProof="0" dirty="0">
                <a:solidFill>
                  <a:srgbClr val="CC0000"/>
                </a:solidFill>
              </a:rPr>
              <a:t>die Zahl 165</a:t>
            </a:r>
            <a:r>
              <a:rPr lang="de-DE" sz="1600" i="1" noProof="0" dirty="0">
                <a:solidFill>
                  <a:srgbClr val="CC0000"/>
                </a:solidFill>
              </a:rPr>
              <a:t>?</a:t>
            </a:r>
          </a:p>
          <a:p>
            <a:pPr eaLnBrk="1" hangingPunct="1">
              <a:spcBef>
                <a:spcPct val="0"/>
              </a:spcBef>
              <a:buClrTx/>
              <a:buSzTx/>
              <a:buFontTx/>
              <a:buNone/>
            </a:pPr>
            <a:r>
              <a:rPr lang="de-DE" sz="1600" noProof="0" dirty="0">
                <a:solidFill>
                  <a:srgbClr val="CC0000"/>
                </a:solidFill>
              </a:rPr>
              <a:t>Auch VEGF-A ist keine einheitliche Einheit. Es existieren mindestens  4  Isoformen; diese unterscheiden sich in der Anzahl der Peptide, die sie enthalten, und diese Zahl wird als Index verwendet, um bestimmte Isoformen zu identifizieren. </a:t>
            </a:r>
          </a:p>
          <a:p>
            <a:pPr eaLnBrk="1" hangingPunct="1">
              <a:spcBef>
                <a:spcPct val="0"/>
              </a:spcBef>
              <a:buClrTx/>
              <a:buSzTx/>
              <a:buFontTx/>
              <a:buNone/>
            </a:pPr>
            <a:endParaRPr lang="de-DE" sz="2000" noProof="0" dirty="0">
              <a:solidFill>
                <a:schemeClr val="bg1"/>
              </a:solidFill>
            </a:endParaRPr>
          </a:p>
          <a:p>
            <a:pPr eaLnBrk="1" hangingPunct="1">
              <a:spcBef>
                <a:spcPct val="0"/>
              </a:spcBef>
              <a:buClrTx/>
              <a:buSzTx/>
              <a:buFontTx/>
              <a:buNone/>
            </a:pPr>
            <a:r>
              <a:rPr lang="de-DE" sz="1600" i="1" noProof="0" dirty="0">
                <a:solidFill>
                  <a:schemeClr val="bg1"/>
                </a:solidFill>
              </a:rPr>
              <a:t>Warum liegt der Fokus auf der Isoform 165?</a:t>
            </a:r>
          </a:p>
          <a:p>
            <a:pPr eaLnBrk="1" hangingPunct="1">
              <a:spcBef>
                <a:spcPct val="0"/>
              </a:spcBef>
              <a:buClrTx/>
              <a:buSzTx/>
              <a:buFontTx/>
              <a:buNone/>
            </a:pPr>
            <a:r>
              <a:rPr lang="de-DE" sz="1600" noProof="0" dirty="0">
                <a:solidFill>
                  <a:schemeClr val="bg1"/>
                </a:solidFill>
              </a:rPr>
              <a:t>Sie scheint im Hinblick auf die pathologische Angiogenese im menschlichen Auge die wichtigste zu sein</a:t>
            </a:r>
          </a:p>
        </p:txBody>
      </p:sp>
    </p:spTree>
    <p:extLst>
      <p:ext uri="{BB962C8B-B14F-4D97-AF65-F5344CB8AC3E}">
        <p14:creationId xmlns:p14="http://schemas.microsoft.com/office/powerpoint/2010/main" val="3114362504"/>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E08C1E-5F09-633C-9F06-280E8A0BA170}"/>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E9F52D7C-26E3-FAF3-D78F-A1898CABEB54}"/>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b="1"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191B4C8A-05C1-82B5-74D5-E0ED0DF1E320}"/>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435</a:t>
            </a:fld>
            <a:endParaRPr lang="de-DE" sz="1000" noProof="0" dirty="0"/>
          </a:p>
        </p:txBody>
      </p:sp>
      <p:sp>
        <p:nvSpPr>
          <p:cNvPr id="4102" name="Text Box 3">
            <a:extLst>
              <a:ext uri="{FF2B5EF4-FFF2-40B4-BE49-F238E27FC236}">
                <a16:creationId xmlns:a16="http://schemas.microsoft.com/office/drawing/2014/main" id="{190AF31B-19C1-8DA4-8E58-142CAE6E8A59}"/>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DAAE4E2B-5107-EE56-1F56-7D993A857BD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B1F44219-CE29-7824-BDD6-26E78B95B6F5}"/>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rgbClr val="0000FF"/>
                </a:solidFill>
              </a:rPr>
              <a:t>(Ein Familienmitglied, </a:t>
            </a:r>
            <a:r>
              <a:rPr lang="de-DE" sz="1400" i="1" noProof="0" dirty="0">
                <a:solidFill>
                  <a:srgbClr val="0000FF"/>
                </a:solidFill>
              </a:rPr>
              <a:t>der plazentare Wachstumsfaktor </a:t>
            </a:r>
            <a:r>
              <a:rPr lang="de-DE" sz="1400" noProof="0" dirty="0">
                <a:solidFill>
                  <a:srgbClr val="0000FF"/>
                </a:solidFill>
              </a:rPr>
              <a:t>[PlGF] , bildet eine Ausnahme von der Namensregel.) </a:t>
            </a:r>
            <a:r>
              <a:rPr lang="de-DE" sz="1400" noProof="0" dirty="0"/>
              <a:t>Wenn der Begriff </a:t>
            </a:r>
            <a:r>
              <a:rPr lang="de-DE" sz="1400" i="1" noProof="0" dirty="0"/>
              <a:t>VEGF </a:t>
            </a:r>
            <a:r>
              <a:rPr lang="de-DE" sz="1400" noProof="0" dirty="0"/>
              <a:t>in der ophthalmologischen Literatur ohne Angabe einer Unterfamilie verwendet wird, ist damit VEGF-A gemeint.</a:t>
            </a:r>
          </a:p>
        </p:txBody>
      </p:sp>
      <p:sp>
        <p:nvSpPr>
          <p:cNvPr id="3" name="Text Box 4">
            <a:extLst>
              <a:ext uri="{FF2B5EF4-FFF2-40B4-BE49-F238E27FC236}">
                <a16:creationId xmlns:a16="http://schemas.microsoft.com/office/drawing/2014/main" id="{0A182F64-0224-106F-BD60-97774E3B5C3C}"/>
              </a:ext>
            </a:extLst>
          </p:cNvPr>
          <p:cNvSpPr txBox="1">
            <a:spLocks noChangeArrowheads="1"/>
          </p:cNvSpPr>
          <p:nvPr/>
        </p:nvSpPr>
        <p:spPr bwMode="auto">
          <a:xfrm>
            <a:off x="1828800" y="4419600"/>
            <a:ext cx="5983288" cy="2303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CC0000"/>
                </a:solidFill>
              </a:rPr>
              <a:t>Was bedeutet </a:t>
            </a:r>
            <a:r>
              <a:rPr lang="de-DE" sz="1600" b="1" noProof="0" dirty="0">
                <a:solidFill>
                  <a:srgbClr val="CC0000"/>
                </a:solidFill>
              </a:rPr>
              <a:t>die Zahl 165</a:t>
            </a:r>
            <a:r>
              <a:rPr lang="de-DE" sz="1600" i="1" noProof="0" dirty="0">
                <a:solidFill>
                  <a:srgbClr val="CC0000"/>
                </a:solidFill>
              </a:rPr>
              <a:t>?</a:t>
            </a:r>
          </a:p>
          <a:p>
            <a:pPr eaLnBrk="1" hangingPunct="1">
              <a:spcBef>
                <a:spcPct val="0"/>
              </a:spcBef>
              <a:buClrTx/>
              <a:buSzTx/>
              <a:buFontTx/>
              <a:buNone/>
            </a:pPr>
            <a:r>
              <a:rPr lang="de-DE" sz="1600" noProof="0" dirty="0">
                <a:solidFill>
                  <a:srgbClr val="CC0000"/>
                </a:solidFill>
              </a:rPr>
              <a:t>Auch VEGF-A ist keine einheitliche Einheit. Es existieren mindestens  4  Isoformen; diese unterscheiden sich in der Anzahl der Peptide, die sie enthalten, und diese Zahl wird als Index verwendet, um bestimmte Isoformen zu identifizieren. </a:t>
            </a:r>
          </a:p>
          <a:p>
            <a:pPr eaLnBrk="1" hangingPunct="1">
              <a:spcBef>
                <a:spcPct val="0"/>
              </a:spcBef>
              <a:buClrTx/>
              <a:buSzTx/>
              <a:buFontTx/>
              <a:buNone/>
            </a:pPr>
            <a:endParaRPr lang="de-DE" sz="2000" noProof="0" dirty="0">
              <a:solidFill>
                <a:srgbClr val="CC0000"/>
              </a:solidFill>
            </a:endParaRPr>
          </a:p>
          <a:p>
            <a:pPr eaLnBrk="1" hangingPunct="1">
              <a:spcBef>
                <a:spcPct val="0"/>
              </a:spcBef>
              <a:buClrTx/>
              <a:buSzTx/>
              <a:buFontTx/>
              <a:buNone/>
            </a:pPr>
            <a:r>
              <a:rPr lang="de-DE" sz="1600" i="1" noProof="0" dirty="0">
                <a:solidFill>
                  <a:srgbClr val="CC0000"/>
                </a:solidFill>
              </a:rPr>
              <a:t>Warum liegt der Fokus auf der Isoform 165?</a:t>
            </a:r>
            <a:endParaRPr lang="de-DE" sz="1600" i="1" noProof="0" dirty="0">
              <a:solidFill>
                <a:schemeClr val="bg1"/>
              </a:solidFill>
            </a:endParaRPr>
          </a:p>
          <a:p>
            <a:pPr eaLnBrk="1" hangingPunct="1">
              <a:spcBef>
                <a:spcPct val="0"/>
              </a:spcBef>
              <a:buClrTx/>
              <a:buSzTx/>
              <a:buFontTx/>
              <a:buNone/>
            </a:pPr>
            <a:r>
              <a:rPr lang="de-DE" sz="1600" noProof="0" dirty="0">
                <a:solidFill>
                  <a:schemeClr val="bg1"/>
                </a:solidFill>
              </a:rPr>
              <a:t>Sie scheint im Hinblick auf die pathologische Angiogenese im menschlichen Auge die wichtigste zu sein</a:t>
            </a:r>
          </a:p>
        </p:txBody>
      </p:sp>
    </p:spTree>
    <p:extLst>
      <p:ext uri="{BB962C8B-B14F-4D97-AF65-F5344CB8AC3E}">
        <p14:creationId xmlns:p14="http://schemas.microsoft.com/office/powerpoint/2010/main" val="2571754775"/>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756161-E0A0-6CAF-5832-59D3065C54A3}"/>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6EF0B745-EE45-01B6-AF20-86F194B5BA8F}"/>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b="1"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3C549D71-0C1F-6E15-8B04-22BE3A5D63B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436</a:t>
            </a:fld>
            <a:endParaRPr lang="de-DE" sz="1000" noProof="0" dirty="0"/>
          </a:p>
        </p:txBody>
      </p:sp>
      <p:sp>
        <p:nvSpPr>
          <p:cNvPr id="4102" name="Text Box 3">
            <a:extLst>
              <a:ext uri="{FF2B5EF4-FFF2-40B4-BE49-F238E27FC236}">
                <a16:creationId xmlns:a16="http://schemas.microsoft.com/office/drawing/2014/main" id="{C1477258-1476-D880-D0C8-FB9228FB25CA}"/>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Wofür steht </a:t>
            </a:r>
            <a:r>
              <a:rPr lang="de-DE" sz="1400" b="1" noProof="0" dirty="0">
                <a:solidFill>
                  <a:srgbClr val="0000FF"/>
                </a:solidFill>
              </a:rPr>
              <a:t>VEGF</a:t>
            </a:r>
            <a:r>
              <a:rPr lang="de-DE" sz="1400" i="1" noProof="0" dirty="0">
                <a:solidFill>
                  <a:srgbClr val="0000FF"/>
                </a:solidFill>
              </a:rPr>
              <a:t>?</a:t>
            </a:r>
          </a:p>
          <a:p>
            <a:pPr eaLnBrk="1" hangingPunct="1">
              <a:spcBef>
                <a:spcPct val="0"/>
              </a:spcBef>
              <a:buClrTx/>
              <a:buSzTx/>
              <a:buFontTx/>
              <a:buNone/>
            </a:pPr>
            <a:r>
              <a:rPr lang="en-US" altLang="en-US" sz="1400" dirty="0">
                <a:solidFill>
                  <a:srgbClr val="0000FF"/>
                </a:solidFill>
              </a:rPr>
              <a:t>Vascular endothelial growth factor</a:t>
            </a:r>
          </a:p>
          <a:p>
            <a:pPr eaLnBrk="1" hangingPunct="1">
              <a:spcBef>
                <a:spcPct val="0"/>
              </a:spcBef>
              <a:buClrTx/>
              <a:buSzTx/>
              <a:buFontTx/>
              <a:buNone/>
            </a:pPr>
            <a:endParaRPr lang="en-US" altLang="en-US" sz="1400" dirty="0">
              <a:solidFill>
                <a:srgbClr val="0000FF"/>
              </a:solidFill>
            </a:endParaRPr>
          </a:p>
          <a:p>
            <a:pPr eaLnBrk="1" hangingPunct="1">
              <a:spcBef>
                <a:spcPct val="0"/>
              </a:spcBef>
              <a:buClrTx/>
              <a:buSzTx/>
              <a:buNone/>
            </a:pPr>
            <a:r>
              <a:rPr lang="de-DE" sz="1400" i="1" dirty="0">
                <a:solidFill>
                  <a:srgbClr val="0000FF"/>
                </a:solidFill>
              </a:rPr>
              <a:t>Was ist VEGF im Allgemeinen?</a:t>
            </a:r>
          </a:p>
          <a:p>
            <a:pPr eaLnBrk="1" hangingPunct="1">
              <a:spcBef>
                <a:spcPct val="0"/>
              </a:spcBef>
              <a:buClrTx/>
              <a:buSzTx/>
              <a:buNone/>
            </a:pPr>
            <a:r>
              <a:rPr lang="de-DE" sz="1400" dirty="0">
                <a:solidFill>
                  <a:srgbClr val="0000FF"/>
                </a:solidFill>
              </a:rPr>
              <a:t>Ein extrazelluläres Signalprotein, das an der Gefäßentwicklung beteiligt ist</a:t>
            </a:r>
          </a:p>
          <a:p>
            <a:pPr eaLnBrk="1" hangingPunct="1">
              <a:spcBef>
                <a:spcPct val="0"/>
              </a:spcBef>
              <a:buClrTx/>
              <a:buSzTx/>
              <a:buNone/>
            </a:pPr>
            <a:endParaRPr lang="de-DE" sz="1400" dirty="0">
              <a:solidFill>
                <a:srgbClr val="0000FF"/>
              </a:solidFill>
            </a:endParaRPr>
          </a:p>
          <a:p>
            <a:pPr eaLnBrk="1" hangingPunct="1">
              <a:spcBef>
                <a:spcPct val="0"/>
              </a:spcBef>
              <a:buClrTx/>
              <a:buSzTx/>
              <a:buFontTx/>
              <a:buNone/>
            </a:pPr>
            <a:r>
              <a:rPr lang="de-DE" sz="1400" i="1" dirty="0">
                <a:solidFill>
                  <a:srgbClr val="0000FF"/>
                </a:solidFill>
              </a:rPr>
              <a:t>Wie wirkt </a:t>
            </a:r>
            <a:r>
              <a:rPr lang="de-DE" sz="1400" dirty="0">
                <a:solidFill>
                  <a:srgbClr val="0000FF"/>
                </a:solidFill>
              </a:rPr>
              <a:t>VEGF</a:t>
            </a:r>
            <a:r>
              <a:rPr lang="de-DE" sz="1400" i="1" dirty="0">
                <a:solidFill>
                  <a:srgbClr val="0000FF"/>
                </a:solidFill>
              </a:rPr>
              <a:t>?</a:t>
            </a:r>
          </a:p>
          <a:p>
            <a:pPr eaLnBrk="1" hangingPunct="1">
              <a:spcBef>
                <a:spcPct val="0"/>
              </a:spcBef>
              <a:buClrTx/>
              <a:buSzTx/>
              <a:buFontTx/>
              <a:buNone/>
            </a:pPr>
            <a:r>
              <a:rPr lang="de-DE" sz="1400" dirty="0">
                <a:solidFill>
                  <a:srgbClr val="0000FF"/>
                </a:solidFill>
              </a:rPr>
              <a:t>Extrazelluläres VEGF bindet an VEGF-Rezeptoren (VEGFR) auf Zielzellen</a:t>
            </a:r>
          </a:p>
          <a:p>
            <a:pPr eaLnBrk="1" hangingPunct="1">
              <a:spcBef>
                <a:spcPct val="0"/>
              </a:spcBef>
              <a:buClrTx/>
              <a:buSzTx/>
              <a:buNone/>
            </a:pPr>
            <a:endParaRPr lang="de-DE" sz="1400" dirty="0">
              <a:solidFill>
                <a:srgbClr val="0000FF"/>
              </a:solidFill>
            </a:endParaRPr>
          </a:p>
        </p:txBody>
      </p:sp>
      <p:sp>
        <p:nvSpPr>
          <p:cNvPr id="13" name="TextBox 12">
            <a:extLst>
              <a:ext uri="{FF2B5EF4-FFF2-40B4-BE49-F238E27FC236}">
                <a16:creationId xmlns:a16="http://schemas.microsoft.com/office/drawing/2014/main" id="{C2CEAFB9-3137-AD07-51D3-3BFB473D307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A767EFDB-40B4-9BA4-DE6B-E9911F1A2520}"/>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Was bedeutet das </a:t>
            </a:r>
            <a:r>
              <a:rPr lang="de-DE" sz="1400" b="1" noProof="0" dirty="0"/>
              <a:t>„A“</a:t>
            </a:r>
            <a:r>
              <a:rPr lang="de-DE" sz="1400" i="1" noProof="0" dirty="0"/>
              <a:t>?</a:t>
            </a:r>
          </a:p>
          <a:p>
            <a:pPr eaLnBrk="1" hangingPunct="1">
              <a:spcBef>
                <a:spcPct val="0"/>
              </a:spcBef>
              <a:buClrTx/>
              <a:buSzTx/>
              <a:buFontTx/>
              <a:buNone/>
            </a:pPr>
            <a:r>
              <a:rPr lang="de-DE" sz="1400" noProof="0" dirty="0"/>
              <a:t>VEGF ist keine einzelne Einheit – eine Reihe ähnlicher, aber unterschiedlicher Proteine bilden die „VEGF-Familie“. Diese werden als VEGF-A bis VEGF-F unterschieden. </a:t>
            </a:r>
            <a:r>
              <a:rPr lang="de-DE" sz="1400" noProof="0" dirty="0">
                <a:solidFill>
                  <a:srgbClr val="0000FF"/>
                </a:solidFill>
              </a:rPr>
              <a:t>(Ein Familienmitglied, </a:t>
            </a:r>
            <a:r>
              <a:rPr lang="de-DE" sz="1400" i="1" noProof="0" dirty="0">
                <a:solidFill>
                  <a:srgbClr val="0000FF"/>
                </a:solidFill>
              </a:rPr>
              <a:t>der plazentare Wachstumsfaktor </a:t>
            </a:r>
            <a:r>
              <a:rPr lang="de-DE" sz="1400" noProof="0" dirty="0">
                <a:solidFill>
                  <a:srgbClr val="0000FF"/>
                </a:solidFill>
              </a:rPr>
              <a:t>[PlGF] , bildet eine Ausnahme von der Namensregel.) </a:t>
            </a:r>
            <a:r>
              <a:rPr lang="de-DE" sz="1400" noProof="0" dirty="0"/>
              <a:t>Wenn der Begriff </a:t>
            </a:r>
            <a:r>
              <a:rPr lang="de-DE" sz="1400" i="1" noProof="0" dirty="0"/>
              <a:t>VEGF </a:t>
            </a:r>
            <a:r>
              <a:rPr lang="de-DE" sz="1400" noProof="0" dirty="0"/>
              <a:t>in der ophthalmologischen Literatur ohne Angabe einer Unterfamilie verwendet wird, ist damit VEGF-A gemeint.</a:t>
            </a:r>
          </a:p>
        </p:txBody>
      </p:sp>
      <p:sp>
        <p:nvSpPr>
          <p:cNvPr id="3" name="Text Box 4">
            <a:extLst>
              <a:ext uri="{FF2B5EF4-FFF2-40B4-BE49-F238E27FC236}">
                <a16:creationId xmlns:a16="http://schemas.microsoft.com/office/drawing/2014/main" id="{B6981F35-FA57-BC30-5ADE-12DA74B2DD95}"/>
              </a:ext>
            </a:extLst>
          </p:cNvPr>
          <p:cNvSpPr txBox="1">
            <a:spLocks noChangeArrowheads="1"/>
          </p:cNvSpPr>
          <p:nvPr/>
        </p:nvSpPr>
        <p:spPr bwMode="auto">
          <a:xfrm>
            <a:off x="1828800" y="4419600"/>
            <a:ext cx="5983288" cy="2303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CC0000"/>
                </a:solidFill>
              </a:rPr>
              <a:t>Was bedeutet </a:t>
            </a:r>
            <a:r>
              <a:rPr lang="de-DE" sz="1600" b="1" noProof="0" dirty="0">
                <a:solidFill>
                  <a:srgbClr val="CC0000"/>
                </a:solidFill>
              </a:rPr>
              <a:t>die Zahl 165</a:t>
            </a:r>
            <a:r>
              <a:rPr lang="de-DE" sz="1600" i="1" noProof="0" dirty="0">
                <a:solidFill>
                  <a:srgbClr val="CC0000"/>
                </a:solidFill>
              </a:rPr>
              <a:t>?</a:t>
            </a:r>
          </a:p>
          <a:p>
            <a:pPr eaLnBrk="1" hangingPunct="1">
              <a:spcBef>
                <a:spcPct val="0"/>
              </a:spcBef>
              <a:buClrTx/>
              <a:buSzTx/>
              <a:buFontTx/>
              <a:buNone/>
            </a:pPr>
            <a:r>
              <a:rPr lang="de-DE" sz="1600" noProof="0" dirty="0">
                <a:solidFill>
                  <a:srgbClr val="CC0000"/>
                </a:solidFill>
              </a:rPr>
              <a:t>Auch VEGF-A ist keine einheitliche Einheit. Es existieren mindestens  4  Isoformen; diese unterscheiden sich in der Anzahl der Peptide, die sie enthalten, und diese Zahl wird als Index verwendet, um bestimmte Isoformen zu identifizieren. </a:t>
            </a:r>
          </a:p>
          <a:p>
            <a:pPr eaLnBrk="1" hangingPunct="1">
              <a:spcBef>
                <a:spcPct val="0"/>
              </a:spcBef>
              <a:buClrTx/>
              <a:buSzTx/>
              <a:buFontTx/>
              <a:buNone/>
            </a:pPr>
            <a:endParaRPr lang="de-DE" sz="2000" noProof="0" dirty="0">
              <a:solidFill>
                <a:srgbClr val="CC0000"/>
              </a:solidFill>
            </a:endParaRPr>
          </a:p>
          <a:p>
            <a:pPr eaLnBrk="1" hangingPunct="1">
              <a:spcBef>
                <a:spcPct val="0"/>
              </a:spcBef>
              <a:buClrTx/>
              <a:buSzTx/>
              <a:buFontTx/>
              <a:buNone/>
            </a:pPr>
            <a:r>
              <a:rPr lang="de-DE" sz="1600" i="1" noProof="0" dirty="0">
                <a:solidFill>
                  <a:srgbClr val="CC0000"/>
                </a:solidFill>
              </a:rPr>
              <a:t>Warum liegt der Fokus auf der Isoform 165?</a:t>
            </a:r>
            <a:endParaRPr lang="de-DE" sz="1600" i="1" noProof="0" dirty="0">
              <a:solidFill>
                <a:schemeClr val="bg1"/>
              </a:solidFill>
            </a:endParaRPr>
          </a:p>
          <a:p>
            <a:pPr eaLnBrk="1" hangingPunct="1">
              <a:spcBef>
                <a:spcPct val="0"/>
              </a:spcBef>
              <a:buClrTx/>
              <a:buSzTx/>
              <a:buFontTx/>
              <a:buNone/>
            </a:pPr>
            <a:r>
              <a:rPr lang="de-DE" sz="1600" noProof="0" dirty="0">
                <a:solidFill>
                  <a:srgbClr val="C00000"/>
                </a:solidFill>
              </a:rPr>
              <a:t>Sie scheint im Hinblick auf die pathologische Angiogenese im menschlichen Auge die wichtigste zu sein</a:t>
            </a:r>
          </a:p>
        </p:txBody>
      </p:sp>
    </p:spTree>
    <p:extLst>
      <p:ext uri="{BB962C8B-B14F-4D97-AF65-F5344CB8AC3E}">
        <p14:creationId xmlns:p14="http://schemas.microsoft.com/office/powerpoint/2010/main" val="1231944808"/>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651B55-2307-E07F-CEE3-5DF549F8BC83}"/>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CDEDC29C-5BB7-4227-29D3-FE3296549671}"/>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b="1"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9952BEF3-C705-5762-9313-B4DFE2FABF2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437</a:t>
            </a:fld>
            <a:endParaRPr lang="de-DE" sz="1000" noProof="0" dirty="0"/>
          </a:p>
        </p:txBody>
      </p:sp>
      <p:sp>
        <p:nvSpPr>
          <p:cNvPr id="4102" name="Text Box 3">
            <a:extLst>
              <a:ext uri="{FF2B5EF4-FFF2-40B4-BE49-F238E27FC236}">
                <a16:creationId xmlns:a16="http://schemas.microsoft.com/office/drawing/2014/main" id="{546AEDB6-F39C-590A-0EB0-5F2D99F06671}"/>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(VEGFR)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331009AD-A03E-1AFB-A0CF-5CEC8866DA7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1A8C736D-A243-DDA1-0B93-F6C0F4D1238C}"/>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Was bedeutet das </a:t>
            </a:r>
            <a:r>
              <a:rPr lang="de-DE" sz="1400" b="1" noProof="0" dirty="0">
                <a:solidFill>
                  <a:schemeClr val="bg1">
                    <a:lumMod val="75000"/>
                  </a:schemeClr>
                </a:solidFill>
              </a:rPr>
              <a:t>„A“</a:t>
            </a:r>
            <a:r>
              <a:rPr lang="de-DE" sz="1400" i="1" noProof="0" dirty="0">
                <a:solidFill>
                  <a:schemeClr val="bg1">
                    <a:lumMod val="75000"/>
                  </a:schemeClr>
                </a:solidFill>
              </a:rPr>
              <a:t>?</a:t>
            </a:r>
          </a:p>
          <a:p>
            <a:pPr eaLnBrk="1" hangingPunct="1">
              <a:spcBef>
                <a:spcPct val="0"/>
              </a:spcBef>
              <a:buClrTx/>
              <a:buSzTx/>
              <a:buFontTx/>
              <a:buNone/>
            </a:pPr>
            <a:r>
              <a:rPr lang="de-DE" sz="1400" noProof="0" dirty="0">
                <a:solidFill>
                  <a:schemeClr val="bg1">
                    <a:lumMod val="75000"/>
                  </a:schemeClr>
                </a:solidFill>
              </a:rPr>
              <a:t>VEGF ist keine einzelne Einheit – eine Reihe ähnlicher, aber unterschiedlicher Proteine bilden die „VEGF-Familie“. Diese werden als VEGF-A bis VEGF-F unterschieden. (Ein Familienmitglied, </a:t>
            </a:r>
            <a:r>
              <a:rPr lang="de-DE" sz="1400" i="1" noProof="0" dirty="0">
                <a:solidFill>
                  <a:schemeClr val="bg1">
                    <a:lumMod val="75000"/>
                  </a:schemeClr>
                </a:solidFill>
              </a:rPr>
              <a:t>der plazentare Wachstumsfaktor </a:t>
            </a:r>
            <a:r>
              <a:rPr lang="de-DE" sz="1400" noProof="0" dirty="0">
                <a:solidFill>
                  <a:schemeClr val="bg1">
                    <a:lumMod val="75000"/>
                  </a:schemeClr>
                </a:solidFill>
              </a:rPr>
              <a:t>[PlGF] , bildet eine Ausnahme von der Namensregel.) Wenn der Begriff </a:t>
            </a:r>
            <a:r>
              <a:rPr lang="de-DE" sz="1400" i="1" noProof="0" dirty="0">
                <a:solidFill>
                  <a:schemeClr val="bg1">
                    <a:lumMod val="75000"/>
                  </a:schemeClr>
                </a:solidFill>
              </a:rPr>
              <a:t>VEGF </a:t>
            </a:r>
            <a:r>
              <a:rPr lang="de-DE" sz="1400" noProof="0" dirty="0">
                <a:solidFill>
                  <a:schemeClr val="bg1">
                    <a:lumMod val="75000"/>
                  </a:schemeClr>
                </a:solidFill>
              </a:rPr>
              <a:t>in der ophthalmologischen Literatur ohne Angabe einer Unterfamilie verwendet wird, ist damit VEGF-A gemeint.</a:t>
            </a:r>
          </a:p>
        </p:txBody>
      </p:sp>
      <p:sp>
        <p:nvSpPr>
          <p:cNvPr id="3" name="Text Box 4">
            <a:extLst>
              <a:ext uri="{FF2B5EF4-FFF2-40B4-BE49-F238E27FC236}">
                <a16:creationId xmlns:a16="http://schemas.microsoft.com/office/drawing/2014/main" id="{FB507110-3C46-10EB-A796-35213B33E6F6}"/>
              </a:ext>
            </a:extLst>
          </p:cNvPr>
          <p:cNvSpPr txBox="1">
            <a:spLocks noChangeArrowheads="1"/>
          </p:cNvSpPr>
          <p:nvPr/>
        </p:nvSpPr>
        <p:spPr bwMode="auto">
          <a:xfrm>
            <a:off x="1828800" y="4419600"/>
            <a:ext cx="5983288" cy="2303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chemeClr val="bg1">
                    <a:lumMod val="75000"/>
                  </a:schemeClr>
                </a:solidFill>
              </a:rPr>
              <a:t>Was bedeutet </a:t>
            </a:r>
            <a:r>
              <a:rPr lang="de-DE" sz="1600" b="1" noProof="0" dirty="0">
                <a:solidFill>
                  <a:schemeClr val="bg1">
                    <a:lumMod val="75000"/>
                  </a:schemeClr>
                </a:solidFill>
              </a:rPr>
              <a:t>die Zahl 165</a:t>
            </a:r>
            <a:r>
              <a:rPr lang="de-DE" sz="1600" i="1" noProof="0" dirty="0">
                <a:solidFill>
                  <a:schemeClr val="bg1">
                    <a:lumMod val="75000"/>
                  </a:schemeClr>
                </a:solidFill>
              </a:rPr>
              <a:t>?</a:t>
            </a:r>
          </a:p>
          <a:p>
            <a:pPr eaLnBrk="1" hangingPunct="1">
              <a:spcBef>
                <a:spcPct val="0"/>
              </a:spcBef>
              <a:buClrTx/>
              <a:buSzTx/>
              <a:buFontTx/>
              <a:buNone/>
            </a:pPr>
            <a:r>
              <a:rPr lang="de-DE" sz="1600" noProof="0" dirty="0">
                <a:solidFill>
                  <a:schemeClr val="bg1">
                    <a:lumMod val="75000"/>
                  </a:schemeClr>
                </a:solidFill>
              </a:rPr>
              <a:t>Auch VEGF-A ist keine einheitliche Einheit. Es existieren mindestens  4  Isoformen; diese unterscheiden sich in der Anzahl der Peptide, die sie enthalten, und diese Zahl wird als Index verwendet, um bestimmte Isoformen zu identifizieren. </a:t>
            </a:r>
          </a:p>
          <a:p>
            <a:pPr eaLnBrk="1" hangingPunct="1">
              <a:spcBef>
                <a:spcPct val="0"/>
              </a:spcBef>
              <a:buClrTx/>
              <a:buSzTx/>
              <a:buFontTx/>
              <a:buNone/>
            </a:pPr>
            <a:endParaRPr lang="de-DE" sz="2000" noProof="0" dirty="0">
              <a:solidFill>
                <a:schemeClr val="bg1">
                  <a:lumMod val="75000"/>
                </a:schemeClr>
              </a:solidFill>
            </a:endParaRPr>
          </a:p>
          <a:p>
            <a:pPr eaLnBrk="1" hangingPunct="1">
              <a:spcBef>
                <a:spcPct val="0"/>
              </a:spcBef>
              <a:buClrTx/>
              <a:buSzTx/>
              <a:buFontTx/>
              <a:buNone/>
            </a:pPr>
            <a:r>
              <a:rPr lang="de-DE" sz="1600" i="1" noProof="0" dirty="0">
                <a:solidFill>
                  <a:schemeClr val="bg1">
                    <a:lumMod val="75000"/>
                  </a:schemeClr>
                </a:solidFill>
              </a:rPr>
              <a:t>Warum liegt der Fokus auf der Isoform 165?</a:t>
            </a:r>
          </a:p>
          <a:p>
            <a:pPr eaLnBrk="1" hangingPunct="1">
              <a:spcBef>
                <a:spcPct val="0"/>
              </a:spcBef>
              <a:buClrTx/>
              <a:buSzTx/>
              <a:buFontTx/>
              <a:buNone/>
            </a:pPr>
            <a:r>
              <a:rPr lang="de-DE" sz="1600" noProof="0" dirty="0">
                <a:solidFill>
                  <a:schemeClr val="bg1">
                    <a:lumMod val="75000"/>
                  </a:schemeClr>
                </a:solidFill>
              </a:rPr>
              <a:t>Sie scheint im Hinblick auf die pathologische Angiogenese im menschlichen Auge die wichtigste zu sein</a:t>
            </a:r>
          </a:p>
        </p:txBody>
      </p:sp>
      <p:sp>
        <p:nvSpPr>
          <p:cNvPr id="4" name="TextBox 1">
            <a:extLst>
              <a:ext uri="{FF2B5EF4-FFF2-40B4-BE49-F238E27FC236}">
                <a16:creationId xmlns:a16="http://schemas.microsoft.com/office/drawing/2014/main" id="{C7EB5690-202A-0BB2-71C4-4B51B3E3C3F1}"/>
              </a:ext>
            </a:extLst>
          </p:cNvPr>
          <p:cNvSpPr txBox="1">
            <a:spLocks noChangeArrowheads="1"/>
          </p:cNvSpPr>
          <p:nvPr/>
        </p:nvSpPr>
        <p:spPr bwMode="auto">
          <a:xfrm>
            <a:off x="719930" y="2190492"/>
            <a:ext cx="7392989" cy="1102866"/>
          </a:xfrm>
          <a:prstGeom prst="rect">
            <a:avLst/>
          </a:prstGeom>
          <a:solidFill>
            <a:srgbClr val="69D8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Wie aussagekräftig sind die Belege für eine Beteiligung von VEGF an der AMD?</a:t>
            </a:r>
            <a:endParaRPr lang="de-DE" sz="1400" i="1" noProof="0" dirty="0">
              <a:solidFill>
                <a:srgbClr val="69D8FF"/>
              </a:solidFill>
            </a:endParaRPr>
          </a:p>
          <a:p>
            <a:r>
              <a:rPr lang="de-DE" sz="1400" noProof="0" dirty="0">
                <a:solidFill>
                  <a:srgbClr val="69D8FF"/>
                </a:solidFill>
              </a:rPr>
              <a:t>Sehr stark. Erhöhte VEGF-Spiegel finden sich im RPE und im Glaskörper von Augen mit früher AMD sowie in entfernten choroidalen neovaskulären Membranen. </a:t>
            </a:r>
          </a:p>
          <a:p>
            <a:r>
              <a:rPr lang="de-DE" sz="1400" noProof="0" dirty="0">
                <a:solidFill>
                  <a:srgbClr val="69D8FF"/>
                </a:solidFill>
              </a:rPr>
              <a:t>Das Buch </a:t>
            </a:r>
            <a:r>
              <a:rPr lang="de-DE" sz="1400" i="1" noProof="0" dirty="0">
                <a:solidFill>
                  <a:srgbClr val="69D8FF"/>
                </a:solidFill>
              </a:rPr>
              <a:t>„The Retina“ </a:t>
            </a:r>
            <a:r>
              <a:rPr lang="de-DE" sz="1400" noProof="0" dirty="0">
                <a:solidFill>
                  <a:srgbClr val="69D8FF"/>
                </a:solidFill>
              </a:rPr>
              <a:t>geht sogar so weit zu sagen, dass die Beweislage auf „eine ursächliche Rolle von VEGF bei der Auslösung der Neovaskularisation“ bei AMD hindeutet.</a:t>
            </a:r>
          </a:p>
        </p:txBody>
      </p:sp>
    </p:spTree>
    <p:extLst>
      <p:ext uri="{BB962C8B-B14F-4D97-AF65-F5344CB8AC3E}">
        <p14:creationId xmlns:p14="http://schemas.microsoft.com/office/powerpoint/2010/main" val="1120854064"/>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625662-BE72-137F-8D61-41ADE02AEC73}"/>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CFD0278D-8DDE-73EF-D7E5-0BED99532047}"/>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b="1"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E9AE3CEE-61A9-EB7F-4647-3D80E70F01F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438</a:t>
            </a:fld>
            <a:endParaRPr lang="de-DE" sz="1000" noProof="0" dirty="0"/>
          </a:p>
        </p:txBody>
      </p:sp>
      <p:sp>
        <p:nvSpPr>
          <p:cNvPr id="4102" name="Text Box 3">
            <a:extLst>
              <a:ext uri="{FF2B5EF4-FFF2-40B4-BE49-F238E27FC236}">
                <a16:creationId xmlns:a16="http://schemas.microsoft.com/office/drawing/2014/main" id="{E4B43AB3-00A0-4C90-8D1D-756776269DBB}"/>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(VEGFR)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1C3A2100-2478-FF0D-395D-2B6E59F2ED7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7BA56F1B-5BD7-F7B4-B9E2-0272D23ABC03}"/>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Was bedeutet das </a:t>
            </a:r>
            <a:r>
              <a:rPr lang="de-DE" sz="1400" b="1" noProof="0" dirty="0">
                <a:solidFill>
                  <a:schemeClr val="bg1">
                    <a:lumMod val="75000"/>
                  </a:schemeClr>
                </a:solidFill>
              </a:rPr>
              <a:t>„A“</a:t>
            </a:r>
            <a:r>
              <a:rPr lang="de-DE" sz="1400" i="1" noProof="0" dirty="0">
                <a:solidFill>
                  <a:schemeClr val="bg1">
                    <a:lumMod val="75000"/>
                  </a:schemeClr>
                </a:solidFill>
              </a:rPr>
              <a:t>?</a:t>
            </a:r>
          </a:p>
          <a:p>
            <a:pPr eaLnBrk="1" hangingPunct="1">
              <a:spcBef>
                <a:spcPct val="0"/>
              </a:spcBef>
              <a:buClrTx/>
              <a:buSzTx/>
              <a:buFontTx/>
              <a:buNone/>
            </a:pPr>
            <a:r>
              <a:rPr lang="de-DE" sz="1400" noProof="0" dirty="0">
                <a:solidFill>
                  <a:schemeClr val="bg1">
                    <a:lumMod val="75000"/>
                  </a:schemeClr>
                </a:solidFill>
              </a:rPr>
              <a:t>VEGF ist keine einzelne Einheit – eine Reihe ähnlicher, aber unterschiedlicher Proteine bilden die „VEGF-Familie“. Diese werden als VEGF-A bis VEGF-F unterschieden. (Ein Familienmitglied, </a:t>
            </a:r>
            <a:r>
              <a:rPr lang="de-DE" sz="1400" i="1" noProof="0" dirty="0">
                <a:solidFill>
                  <a:schemeClr val="bg1">
                    <a:lumMod val="75000"/>
                  </a:schemeClr>
                </a:solidFill>
              </a:rPr>
              <a:t>der plazentare Wachstumsfaktor </a:t>
            </a:r>
            <a:r>
              <a:rPr lang="de-DE" sz="1400" noProof="0" dirty="0">
                <a:solidFill>
                  <a:schemeClr val="bg1">
                    <a:lumMod val="75000"/>
                  </a:schemeClr>
                </a:solidFill>
              </a:rPr>
              <a:t>[PlGF] , bildet eine Ausnahme von der Namensregel.) Wenn der Begriff </a:t>
            </a:r>
            <a:r>
              <a:rPr lang="de-DE" sz="1400" i="1" noProof="0" dirty="0">
                <a:solidFill>
                  <a:schemeClr val="bg1">
                    <a:lumMod val="75000"/>
                  </a:schemeClr>
                </a:solidFill>
              </a:rPr>
              <a:t>VEGF </a:t>
            </a:r>
            <a:r>
              <a:rPr lang="de-DE" sz="1400" noProof="0" dirty="0">
                <a:solidFill>
                  <a:schemeClr val="bg1">
                    <a:lumMod val="75000"/>
                  </a:schemeClr>
                </a:solidFill>
              </a:rPr>
              <a:t>in der ophthalmologischen Literatur ohne Angabe einer Unterfamilie verwendet wird, ist damit VEGF-A gemeint.</a:t>
            </a:r>
          </a:p>
        </p:txBody>
      </p:sp>
      <p:sp>
        <p:nvSpPr>
          <p:cNvPr id="3" name="Text Box 4">
            <a:extLst>
              <a:ext uri="{FF2B5EF4-FFF2-40B4-BE49-F238E27FC236}">
                <a16:creationId xmlns:a16="http://schemas.microsoft.com/office/drawing/2014/main" id="{BDBA6243-67EF-76B4-AD2F-41258ED0ECE9}"/>
              </a:ext>
            </a:extLst>
          </p:cNvPr>
          <p:cNvSpPr txBox="1">
            <a:spLocks noChangeArrowheads="1"/>
          </p:cNvSpPr>
          <p:nvPr/>
        </p:nvSpPr>
        <p:spPr bwMode="auto">
          <a:xfrm>
            <a:off x="1828800" y="4419600"/>
            <a:ext cx="5983288" cy="2303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chemeClr val="bg1">
                    <a:lumMod val="75000"/>
                  </a:schemeClr>
                </a:solidFill>
              </a:rPr>
              <a:t>Was bedeutet </a:t>
            </a:r>
            <a:r>
              <a:rPr lang="de-DE" sz="1600" b="1" noProof="0" dirty="0">
                <a:solidFill>
                  <a:schemeClr val="bg1">
                    <a:lumMod val="75000"/>
                  </a:schemeClr>
                </a:solidFill>
              </a:rPr>
              <a:t>die Zahl 165</a:t>
            </a:r>
            <a:r>
              <a:rPr lang="de-DE" sz="1600" i="1" noProof="0" dirty="0">
                <a:solidFill>
                  <a:schemeClr val="bg1">
                    <a:lumMod val="75000"/>
                  </a:schemeClr>
                </a:solidFill>
              </a:rPr>
              <a:t>?</a:t>
            </a:r>
          </a:p>
          <a:p>
            <a:pPr eaLnBrk="1" hangingPunct="1">
              <a:spcBef>
                <a:spcPct val="0"/>
              </a:spcBef>
              <a:buClrTx/>
              <a:buSzTx/>
              <a:buFontTx/>
              <a:buNone/>
            </a:pPr>
            <a:r>
              <a:rPr lang="de-DE" sz="1600" noProof="0" dirty="0">
                <a:solidFill>
                  <a:schemeClr val="bg1">
                    <a:lumMod val="75000"/>
                  </a:schemeClr>
                </a:solidFill>
              </a:rPr>
              <a:t>Auch VEGF-A ist keine einheitliche Einheit. Es existieren mindestens  4  Isoformen; diese unterscheiden sich in der Anzahl der Peptide, die sie enthalten, und diese Zahl wird als Index verwendet, um bestimmte Isoformen zu identifizieren. </a:t>
            </a:r>
          </a:p>
          <a:p>
            <a:pPr eaLnBrk="1" hangingPunct="1">
              <a:spcBef>
                <a:spcPct val="0"/>
              </a:spcBef>
              <a:buClrTx/>
              <a:buSzTx/>
              <a:buFontTx/>
              <a:buNone/>
            </a:pPr>
            <a:endParaRPr lang="de-DE" sz="2000" noProof="0" dirty="0">
              <a:solidFill>
                <a:schemeClr val="bg1">
                  <a:lumMod val="75000"/>
                </a:schemeClr>
              </a:solidFill>
            </a:endParaRPr>
          </a:p>
          <a:p>
            <a:pPr eaLnBrk="1" hangingPunct="1">
              <a:spcBef>
                <a:spcPct val="0"/>
              </a:spcBef>
              <a:buClrTx/>
              <a:buSzTx/>
              <a:buFontTx/>
              <a:buNone/>
            </a:pPr>
            <a:r>
              <a:rPr lang="de-DE" sz="1600" i="1" noProof="0" dirty="0">
                <a:solidFill>
                  <a:schemeClr val="bg1">
                    <a:lumMod val="75000"/>
                  </a:schemeClr>
                </a:solidFill>
              </a:rPr>
              <a:t>Warum liegt der Fokus auf der Isoform 165?</a:t>
            </a:r>
          </a:p>
          <a:p>
            <a:pPr eaLnBrk="1" hangingPunct="1">
              <a:spcBef>
                <a:spcPct val="0"/>
              </a:spcBef>
              <a:buClrTx/>
              <a:buSzTx/>
              <a:buFontTx/>
              <a:buNone/>
            </a:pPr>
            <a:r>
              <a:rPr lang="de-DE" sz="1600" noProof="0" dirty="0">
                <a:solidFill>
                  <a:schemeClr val="bg1">
                    <a:lumMod val="75000"/>
                  </a:schemeClr>
                </a:solidFill>
              </a:rPr>
              <a:t>Sie scheint im Hinblick auf die pathologische Angiogenese im menschlichen Auge die wichtigste zu sein</a:t>
            </a:r>
          </a:p>
        </p:txBody>
      </p:sp>
      <p:sp>
        <p:nvSpPr>
          <p:cNvPr id="4" name="TextBox 1">
            <a:extLst>
              <a:ext uri="{FF2B5EF4-FFF2-40B4-BE49-F238E27FC236}">
                <a16:creationId xmlns:a16="http://schemas.microsoft.com/office/drawing/2014/main" id="{6A2D45F7-F897-2E30-BFF0-8FE35C7B1AF7}"/>
              </a:ext>
            </a:extLst>
          </p:cNvPr>
          <p:cNvSpPr txBox="1">
            <a:spLocks noChangeArrowheads="1"/>
          </p:cNvSpPr>
          <p:nvPr/>
        </p:nvSpPr>
        <p:spPr bwMode="auto">
          <a:xfrm>
            <a:off x="719930" y="2190492"/>
            <a:ext cx="7392989" cy="1102866"/>
          </a:xfrm>
          <a:prstGeom prst="rect">
            <a:avLst/>
          </a:prstGeom>
          <a:solidFill>
            <a:srgbClr val="69D8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Wie aussagekräftig sind die Belege für eine Beteiligung von VEGF an der AMD?</a:t>
            </a:r>
          </a:p>
          <a:p>
            <a:r>
              <a:rPr lang="de-DE" sz="1400" noProof="0" dirty="0">
                <a:solidFill>
                  <a:srgbClr val="0000FF"/>
                </a:solidFill>
              </a:rPr>
              <a:t>Sehr stark. Erhöhte VEGF-Spiegel finden sich im RPE und im Glaskörper von Augen mit früher AMD sowie in entfernten choroidalen neovaskulären Membranen. </a:t>
            </a:r>
            <a:endParaRPr lang="de-DE" sz="1400" noProof="0" dirty="0">
              <a:solidFill>
                <a:srgbClr val="69D8FF"/>
              </a:solidFill>
            </a:endParaRPr>
          </a:p>
          <a:p>
            <a:r>
              <a:rPr lang="de-DE" sz="1400" noProof="0" dirty="0">
                <a:solidFill>
                  <a:srgbClr val="69D8FF"/>
                </a:solidFill>
              </a:rPr>
              <a:t>Das Buch </a:t>
            </a:r>
            <a:r>
              <a:rPr lang="de-DE" sz="1400" i="1" noProof="0" dirty="0">
                <a:solidFill>
                  <a:srgbClr val="69D8FF"/>
                </a:solidFill>
              </a:rPr>
              <a:t>„The Retina“ </a:t>
            </a:r>
            <a:r>
              <a:rPr lang="de-DE" sz="1400" noProof="0" dirty="0">
                <a:solidFill>
                  <a:srgbClr val="69D8FF"/>
                </a:solidFill>
              </a:rPr>
              <a:t>geht sogar so weit zu sagen, dass die Beweislage auf „eine ursächliche Rolle von VEGF bei der Auslösung der Neovaskularisation“ bei AMD hindeutet.</a:t>
            </a:r>
          </a:p>
        </p:txBody>
      </p:sp>
    </p:spTree>
    <p:extLst>
      <p:ext uri="{BB962C8B-B14F-4D97-AF65-F5344CB8AC3E}">
        <p14:creationId xmlns:p14="http://schemas.microsoft.com/office/powerpoint/2010/main" val="1825416013"/>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021A653-53F1-F975-C84F-5F2AE91CF79A}"/>
            </a:ext>
          </a:extLst>
        </p:cNvPr>
        <p:cNvGrpSpPr/>
        <p:nvPr/>
      </p:nvGrpSpPr>
      <p:grpSpPr>
        <a:xfrm>
          <a:off x="0" y="0"/>
          <a:ext cx="0" cy="0"/>
          <a:chOff x="0" y="0"/>
          <a:chExt cx="0" cy="0"/>
        </a:xfrm>
      </p:grpSpPr>
      <p:sp>
        <p:nvSpPr>
          <p:cNvPr id="4100" name="Text Box 6">
            <a:extLst>
              <a:ext uri="{FF2B5EF4-FFF2-40B4-BE49-F238E27FC236}">
                <a16:creationId xmlns:a16="http://schemas.microsoft.com/office/drawing/2014/main" id="{C7B86B75-B1BE-A203-FBE5-76ECA10BE66F}"/>
              </a:ext>
            </a:extLst>
          </p:cNvPr>
          <p:cNvSpPr txBox="1">
            <a:spLocks noChangeArrowheads="1"/>
          </p:cNvSpPr>
          <p:nvPr/>
        </p:nvSpPr>
        <p:spPr bwMode="auto">
          <a:xfrm>
            <a:off x="3270250" y="3505200"/>
            <a:ext cx="2292350" cy="579646"/>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3600" b="1" i="1" noProof="0" dirty="0">
                <a:solidFill>
                  <a:srgbClr val="0000FF"/>
                </a:solidFill>
              </a:rPr>
              <a:t>VEGF</a:t>
            </a:r>
            <a:r>
              <a:rPr lang="de-DE" sz="3600" i="1" noProof="0" dirty="0"/>
              <a:t>-A</a:t>
            </a:r>
            <a:r>
              <a:rPr lang="de-DE" sz="3600" b="1" i="1" baseline="-25000" noProof="0" dirty="0">
                <a:solidFill>
                  <a:srgbClr val="CC0000"/>
                </a:solidFill>
              </a:rPr>
              <a:t>165</a:t>
            </a:r>
          </a:p>
        </p:txBody>
      </p:sp>
      <p:sp>
        <p:nvSpPr>
          <p:cNvPr id="4101" name="Slide Number Placeholder 1">
            <a:extLst>
              <a:ext uri="{FF2B5EF4-FFF2-40B4-BE49-F238E27FC236}">
                <a16:creationId xmlns:a16="http://schemas.microsoft.com/office/drawing/2014/main" id="{4D111A6E-EF1D-4701-34D2-E18E7D4C5CE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C19CA1-0567-4F0B-A513-DD671031846C}" type="slidenum">
              <a:rPr lang="de-DE" sz="1000" noProof="0" smtClean="0"/>
              <a:t>439</a:t>
            </a:fld>
            <a:endParaRPr lang="de-DE" sz="1000" noProof="0" dirty="0"/>
          </a:p>
        </p:txBody>
      </p:sp>
      <p:sp>
        <p:nvSpPr>
          <p:cNvPr id="4102" name="Text Box 3">
            <a:extLst>
              <a:ext uri="{FF2B5EF4-FFF2-40B4-BE49-F238E27FC236}">
                <a16:creationId xmlns:a16="http://schemas.microsoft.com/office/drawing/2014/main" id="{0A23EABF-85AC-CC9F-1F62-E08DA0836737}"/>
              </a:ext>
            </a:extLst>
          </p:cNvPr>
          <p:cNvSpPr txBox="1">
            <a:spLocks noChangeArrowheads="1"/>
          </p:cNvSpPr>
          <p:nvPr/>
        </p:nvSpPr>
        <p:spPr bwMode="auto">
          <a:xfrm>
            <a:off x="503859" y="874455"/>
            <a:ext cx="3694113" cy="23955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Wofür steht </a:t>
            </a:r>
            <a:r>
              <a:rPr lang="de-DE" sz="1400" b="1" noProof="0" dirty="0">
                <a:solidFill>
                  <a:schemeClr val="bg1">
                    <a:lumMod val="75000"/>
                  </a:schemeClr>
                </a:solidFill>
              </a:rPr>
              <a:t>VEGF</a:t>
            </a:r>
            <a:r>
              <a:rPr lang="de-DE" sz="1400" i="1" noProof="0" dirty="0">
                <a:solidFill>
                  <a:schemeClr val="bg1">
                    <a:lumMod val="75000"/>
                  </a:schemeClr>
                </a:solidFill>
              </a:rPr>
              <a:t>?</a:t>
            </a:r>
          </a:p>
          <a:p>
            <a:pPr eaLnBrk="1" hangingPunct="1">
              <a:spcBef>
                <a:spcPct val="0"/>
              </a:spcBef>
              <a:buClrTx/>
              <a:buSzTx/>
              <a:buFontTx/>
              <a:buNone/>
            </a:pPr>
            <a:r>
              <a:rPr lang="en-US" altLang="en-US" sz="1400" dirty="0">
                <a:solidFill>
                  <a:schemeClr val="bg1">
                    <a:lumMod val="75000"/>
                  </a:schemeClr>
                </a:solidFill>
              </a:rPr>
              <a:t>Vascular endothelial growth factor</a:t>
            </a:r>
          </a:p>
          <a:p>
            <a:pPr eaLnBrk="1" hangingPunct="1">
              <a:spcBef>
                <a:spcPct val="0"/>
              </a:spcBef>
              <a:buClrTx/>
              <a:buSzTx/>
              <a:buFontTx/>
              <a:buNone/>
            </a:pPr>
            <a:endParaRPr lang="en-US" altLang="en-US" sz="1400" dirty="0">
              <a:solidFill>
                <a:schemeClr val="bg1">
                  <a:lumMod val="75000"/>
                </a:schemeClr>
              </a:solidFill>
            </a:endParaRPr>
          </a:p>
          <a:p>
            <a:pPr eaLnBrk="1" hangingPunct="1">
              <a:spcBef>
                <a:spcPct val="0"/>
              </a:spcBef>
              <a:buClrTx/>
              <a:buSzTx/>
              <a:buNone/>
            </a:pPr>
            <a:r>
              <a:rPr lang="de-DE" sz="1400" i="1" dirty="0">
                <a:solidFill>
                  <a:schemeClr val="bg1">
                    <a:lumMod val="75000"/>
                  </a:schemeClr>
                </a:solidFill>
              </a:rPr>
              <a:t>Was ist VEGF im Allgemeinen?</a:t>
            </a:r>
          </a:p>
          <a:p>
            <a:pPr eaLnBrk="1" hangingPunct="1">
              <a:spcBef>
                <a:spcPct val="0"/>
              </a:spcBef>
              <a:buClrTx/>
              <a:buSzTx/>
              <a:buNone/>
            </a:pPr>
            <a:r>
              <a:rPr lang="de-DE" sz="1400" dirty="0">
                <a:solidFill>
                  <a:schemeClr val="bg1">
                    <a:lumMod val="75000"/>
                  </a:schemeClr>
                </a:solidFill>
              </a:rPr>
              <a:t>Ein extrazelluläres Signalprotein, das an der Gefäßentwicklung beteiligt ist</a:t>
            </a:r>
          </a:p>
          <a:p>
            <a:pPr eaLnBrk="1" hangingPunct="1">
              <a:spcBef>
                <a:spcPct val="0"/>
              </a:spcBef>
              <a:buClrTx/>
              <a:buSzTx/>
              <a:buNone/>
            </a:pPr>
            <a:endParaRPr lang="de-DE" sz="1400" dirty="0">
              <a:solidFill>
                <a:schemeClr val="bg1">
                  <a:lumMod val="75000"/>
                </a:schemeClr>
              </a:solidFill>
            </a:endParaRPr>
          </a:p>
          <a:p>
            <a:pPr eaLnBrk="1" hangingPunct="1">
              <a:spcBef>
                <a:spcPct val="0"/>
              </a:spcBef>
              <a:buClrTx/>
              <a:buSzTx/>
              <a:buFontTx/>
              <a:buNone/>
            </a:pPr>
            <a:r>
              <a:rPr lang="de-DE" sz="1400" i="1" dirty="0">
                <a:solidFill>
                  <a:schemeClr val="bg1">
                    <a:lumMod val="75000"/>
                  </a:schemeClr>
                </a:solidFill>
              </a:rPr>
              <a:t>Wie wirkt </a:t>
            </a:r>
            <a:r>
              <a:rPr lang="de-DE" sz="1400" dirty="0">
                <a:solidFill>
                  <a:schemeClr val="bg1">
                    <a:lumMod val="75000"/>
                  </a:schemeClr>
                </a:solidFill>
              </a:rPr>
              <a:t>VEGF</a:t>
            </a:r>
            <a:r>
              <a:rPr lang="de-DE" sz="1400" i="1" dirty="0">
                <a:solidFill>
                  <a:schemeClr val="bg1">
                    <a:lumMod val="75000"/>
                  </a:schemeClr>
                </a:solidFill>
              </a:rPr>
              <a:t>?</a:t>
            </a:r>
          </a:p>
          <a:p>
            <a:pPr eaLnBrk="1" hangingPunct="1">
              <a:spcBef>
                <a:spcPct val="0"/>
              </a:spcBef>
              <a:buClrTx/>
              <a:buSzTx/>
              <a:buFontTx/>
              <a:buNone/>
            </a:pPr>
            <a:r>
              <a:rPr lang="de-DE" sz="1400" dirty="0">
                <a:solidFill>
                  <a:schemeClr val="bg1">
                    <a:lumMod val="75000"/>
                  </a:schemeClr>
                </a:solidFill>
              </a:rPr>
              <a:t>Extrazelluläres VEGF bindet an VEGF-Rezeptoren (VEGFR) auf Zielzellen</a:t>
            </a:r>
          </a:p>
          <a:p>
            <a:pPr eaLnBrk="1" hangingPunct="1">
              <a:spcBef>
                <a:spcPct val="0"/>
              </a:spcBef>
              <a:buClrTx/>
              <a:buSzTx/>
              <a:buNone/>
            </a:pPr>
            <a:endParaRPr lang="de-DE" sz="1400" dirty="0">
              <a:solidFill>
                <a:schemeClr val="bg1">
                  <a:lumMod val="75000"/>
                </a:schemeClr>
              </a:solidFill>
            </a:endParaRPr>
          </a:p>
        </p:txBody>
      </p:sp>
      <p:sp>
        <p:nvSpPr>
          <p:cNvPr id="13" name="TextBox 12">
            <a:extLst>
              <a:ext uri="{FF2B5EF4-FFF2-40B4-BE49-F238E27FC236}">
                <a16:creationId xmlns:a16="http://schemas.microsoft.com/office/drawing/2014/main" id="{E187F02C-982F-B520-7830-0991DDE4E1D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3A9E8D3A-2810-49BA-1D02-20287C486B26}"/>
              </a:ext>
            </a:extLst>
          </p:cNvPr>
          <p:cNvSpPr txBox="1">
            <a:spLocks noChangeArrowheads="1"/>
          </p:cNvSpPr>
          <p:nvPr/>
        </p:nvSpPr>
        <p:spPr bwMode="auto">
          <a:xfrm>
            <a:off x="4094145" y="1451364"/>
            <a:ext cx="4718050" cy="196464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lumMod val="75000"/>
                  </a:schemeClr>
                </a:solidFill>
              </a:rPr>
              <a:t>Was bedeutet das </a:t>
            </a:r>
            <a:r>
              <a:rPr lang="de-DE" sz="1400" b="1" noProof="0" dirty="0">
                <a:solidFill>
                  <a:schemeClr val="bg1">
                    <a:lumMod val="75000"/>
                  </a:schemeClr>
                </a:solidFill>
              </a:rPr>
              <a:t>„A“</a:t>
            </a:r>
            <a:r>
              <a:rPr lang="de-DE" sz="1400" i="1" noProof="0" dirty="0">
                <a:solidFill>
                  <a:schemeClr val="bg1">
                    <a:lumMod val="75000"/>
                  </a:schemeClr>
                </a:solidFill>
              </a:rPr>
              <a:t>?</a:t>
            </a:r>
          </a:p>
          <a:p>
            <a:pPr eaLnBrk="1" hangingPunct="1">
              <a:spcBef>
                <a:spcPct val="0"/>
              </a:spcBef>
              <a:buClrTx/>
              <a:buSzTx/>
              <a:buFontTx/>
              <a:buNone/>
            </a:pPr>
            <a:r>
              <a:rPr lang="de-DE" sz="1400" noProof="0" dirty="0">
                <a:solidFill>
                  <a:schemeClr val="bg1">
                    <a:lumMod val="75000"/>
                  </a:schemeClr>
                </a:solidFill>
              </a:rPr>
              <a:t>VEGF ist keine einzelne Einheit – eine Reihe ähnlicher, aber unterschiedlicher Proteine bilden die „VEGF-Familie“. Diese werden als VEGF-A bis VEGF-F unterschieden. (Ein Familienmitglied, </a:t>
            </a:r>
            <a:r>
              <a:rPr lang="de-DE" sz="1400" i="1" noProof="0" dirty="0">
                <a:solidFill>
                  <a:schemeClr val="bg1">
                    <a:lumMod val="75000"/>
                  </a:schemeClr>
                </a:solidFill>
              </a:rPr>
              <a:t>der plazentare Wachstumsfaktor </a:t>
            </a:r>
            <a:r>
              <a:rPr lang="de-DE" sz="1400" noProof="0" dirty="0">
                <a:solidFill>
                  <a:schemeClr val="bg1">
                    <a:lumMod val="75000"/>
                  </a:schemeClr>
                </a:solidFill>
              </a:rPr>
              <a:t>[PlGF] , bildet eine Ausnahme von der Namensregel.) Wenn der Begriff </a:t>
            </a:r>
            <a:r>
              <a:rPr lang="de-DE" sz="1400" i="1" noProof="0" dirty="0">
                <a:solidFill>
                  <a:schemeClr val="bg1">
                    <a:lumMod val="75000"/>
                  </a:schemeClr>
                </a:solidFill>
              </a:rPr>
              <a:t>VEGF </a:t>
            </a:r>
            <a:r>
              <a:rPr lang="de-DE" sz="1400" noProof="0" dirty="0">
                <a:solidFill>
                  <a:schemeClr val="bg1">
                    <a:lumMod val="75000"/>
                  </a:schemeClr>
                </a:solidFill>
              </a:rPr>
              <a:t>in der ophthalmologischen Literatur ohne Angabe einer Unterfamilie verwendet wird, ist damit VEGF-A gemeint.</a:t>
            </a:r>
          </a:p>
        </p:txBody>
      </p:sp>
      <p:sp>
        <p:nvSpPr>
          <p:cNvPr id="3" name="Text Box 4">
            <a:extLst>
              <a:ext uri="{FF2B5EF4-FFF2-40B4-BE49-F238E27FC236}">
                <a16:creationId xmlns:a16="http://schemas.microsoft.com/office/drawing/2014/main" id="{93D1637F-88CC-2734-6491-656479CD3467}"/>
              </a:ext>
            </a:extLst>
          </p:cNvPr>
          <p:cNvSpPr txBox="1">
            <a:spLocks noChangeArrowheads="1"/>
          </p:cNvSpPr>
          <p:nvPr/>
        </p:nvSpPr>
        <p:spPr bwMode="auto">
          <a:xfrm>
            <a:off x="1828800" y="4419600"/>
            <a:ext cx="5983288" cy="2303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chemeClr val="bg1">
                    <a:lumMod val="75000"/>
                  </a:schemeClr>
                </a:solidFill>
              </a:rPr>
              <a:t>Was bedeutet </a:t>
            </a:r>
            <a:r>
              <a:rPr lang="de-DE" sz="1600" b="1" noProof="0" dirty="0">
                <a:solidFill>
                  <a:schemeClr val="bg1">
                    <a:lumMod val="75000"/>
                  </a:schemeClr>
                </a:solidFill>
              </a:rPr>
              <a:t>die Zahl 165</a:t>
            </a:r>
            <a:r>
              <a:rPr lang="de-DE" sz="1600" i="1" noProof="0" dirty="0">
                <a:solidFill>
                  <a:schemeClr val="bg1">
                    <a:lumMod val="75000"/>
                  </a:schemeClr>
                </a:solidFill>
              </a:rPr>
              <a:t>?</a:t>
            </a:r>
          </a:p>
          <a:p>
            <a:pPr eaLnBrk="1" hangingPunct="1">
              <a:spcBef>
                <a:spcPct val="0"/>
              </a:spcBef>
              <a:buClrTx/>
              <a:buSzTx/>
              <a:buFontTx/>
              <a:buNone/>
            </a:pPr>
            <a:r>
              <a:rPr lang="de-DE" sz="1600" noProof="0" dirty="0">
                <a:solidFill>
                  <a:schemeClr val="bg1">
                    <a:lumMod val="75000"/>
                  </a:schemeClr>
                </a:solidFill>
              </a:rPr>
              <a:t>Auch VEGF-A ist keine einheitliche Einheit. Es existieren mindestens  4  Isoformen; diese unterscheiden sich in der Anzahl der Peptide, die sie enthalten, und diese Zahl wird als Index verwendet, um bestimmte Isoformen zu identifizieren. </a:t>
            </a:r>
          </a:p>
          <a:p>
            <a:pPr eaLnBrk="1" hangingPunct="1">
              <a:spcBef>
                <a:spcPct val="0"/>
              </a:spcBef>
              <a:buClrTx/>
              <a:buSzTx/>
              <a:buFontTx/>
              <a:buNone/>
            </a:pPr>
            <a:endParaRPr lang="de-DE" sz="2000" noProof="0" dirty="0">
              <a:solidFill>
                <a:schemeClr val="bg1">
                  <a:lumMod val="75000"/>
                </a:schemeClr>
              </a:solidFill>
            </a:endParaRPr>
          </a:p>
          <a:p>
            <a:pPr eaLnBrk="1" hangingPunct="1">
              <a:spcBef>
                <a:spcPct val="0"/>
              </a:spcBef>
              <a:buClrTx/>
              <a:buSzTx/>
              <a:buFontTx/>
              <a:buNone/>
            </a:pPr>
            <a:r>
              <a:rPr lang="de-DE" sz="1600" i="1" noProof="0" dirty="0">
                <a:solidFill>
                  <a:schemeClr val="bg1">
                    <a:lumMod val="75000"/>
                  </a:schemeClr>
                </a:solidFill>
              </a:rPr>
              <a:t>Warum liegt der Fokus auf der Isoform 165?</a:t>
            </a:r>
          </a:p>
          <a:p>
            <a:pPr eaLnBrk="1" hangingPunct="1">
              <a:spcBef>
                <a:spcPct val="0"/>
              </a:spcBef>
              <a:buClrTx/>
              <a:buSzTx/>
              <a:buFontTx/>
              <a:buNone/>
            </a:pPr>
            <a:r>
              <a:rPr lang="de-DE" sz="1600" noProof="0" dirty="0">
                <a:solidFill>
                  <a:schemeClr val="bg1">
                    <a:lumMod val="75000"/>
                  </a:schemeClr>
                </a:solidFill>
              </a:rPr>
              <a:t>Sie scheint im Hinblick auf die pathologische Angiogenese im menschlichen Auge die wichtigste zu sein</a:t>
            </a:r>
          </a:p>
        </p:txBody>
      </p:sp>
      <p:sp>
        <p:nvSpPr>
          <p:cNvPr id="4" name="TextBox 1">
            <a:extLst>
              <a:ext uri="{FF2B5EF4-FFF2-40B4-BE49-F238E27FC236}">
                <a16:creationId xmlns:a16="http://schemas.microsoft.com/office/drawing/2014/main" id="{C3FD210D-5B71-CA4E-A953-203AD3984CA3}"/>
              </a:ext>
            </a:extLst>
          </p:cNvPr>
          <p:cNvSpPr txBox="1">
            <a:spLocks noChangeArrowheads="1"/>
          </p:cNvSpPr>
          <p:nvPr/>
        </p:nvSpPr>
        <p:spPr bwMode="auto">
          <a:xfrm>
            <a:off x="719930" y="2190492"/>
            <a:ext cx="7392989" cy="1102866"/>
          </a:xfrm>
          <a:prstGeom prst="rect">
            <a:avLst/>
          </a:prstGeom>
          <a:solidFill>
            <a:srgbClr val="69D8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i="1" noProof="0" dirty="0">
                <a:solidFill>
                  <a:srgbClr val="0000FF"/>
                </a:solidFill>
              </a:rPr>
              <a:t>Wie aussagekräftig sind die Belege für eine Beteiligung von VEGF an der AMD?</a:t>
            </a:r>
          </a:p>
          <a:p>
            <a:r>
              <a:rPr lang="de-DE" sz="1400" noProof="0" dirty="0">
                <a:solidFill>
                  <a:srgbClr val="0000FF"/>
                </a:solidFill>
              </a:rPr>
              <a:t>Sehr stark. Erhöhte VEGF-Spiegel finden sich im RPE und im Glaskörper von Augen mit früher AMD sowie in entfernten choroidalen neovaskulären Membranen. </a:t>
            </a:r>
          </a:p>
          <a:p>
            <a:r>
              <a:rPr lang="de-DE" sz="1400" noProof="0" dirty="0"/>
              <a:t>Das Buch </a:t>
            </a:r>
            <a:r>
              <a:rPr lang="de-DE" sz="1400" i="1" noProof="0" dirty="0"/>
              <a:t>„The Retina“ </a:t>
            </a:r>
            <a:r>
              <a:rPr lang="de-DE" sz="1400" noProof="0" dirty="0"/>
              <a:t>geht sogar so weit zu sagen, dass die Beweislage auf „eine ursächliche Rolle von VEGF bei der Auslösung der Neovaskularisation“ bei AMD hindeutet.</a:t>
            </a:r>
          </a:p>
        </p:txBody>
      </p:sp>
    </p:spTree>
    <p:extLst>
      <p:ext uri="{BB962C8B-B14F-4D97-AF65-F5344CB8AC3E}">
        <p14:creationId xmlns:p14="http://schemas.microsoft.com/office/powerpoint/2010/main" val="225894091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AB79DE-B8F8-72C2-14B9-B5D20EA3E41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D0E2A33-3E02-6C78-72B4-7B3DEEFDE84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44</a:t>
            </a:fld>
            <a:endParaRPr lang="de-DE" noProof="0" dirty="0"/>
          </a:p>
        </p:txBody>
      </p:sp>
      <p:sp>
        <p:nvSpPr>
          <p:cNvPr id="2" name="TextBox 1">
            <a:extLst>
              <a:ext uri="{FF2B5EF4-FFF2-40B4-BE49-F238E27FC236}">
                <a16:creationId xmlns:a16="http://schemas.microsoft.com/office/drawing/2014/main" id="{D9CC194D-8354-D424-938E-3928075B89D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A1F7BD5F-0E36-8BA4-EA0D-BB0EC0771FDE}"/>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0F70D148-A716-8B00-3809-F70FA4D5FBE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295F4FB5-FAD3-A36A-909D-4A432BC7471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2BB884E0-D9DE-6C03-BD74-4815A807CF3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00DA311F-7AC5-9B8D-F71E-C9C2FCD56B6E}"/>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7DBBCF59-57F0-3978-A2AA-99B0767AD8CC}"/>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4AA931AC-85E6-A3EF-9F6F-E4EBD466773E}"/>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A3B5E760-721D-9F2E-4A23-5F787E51E5CF}"/>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7D62783F-8FFB-A922-015C-DDFE8DF0EB4C}"/>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198809BB-66D5-99DD-E1D4-F612E397CC44}"/>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561F0E9A-707B-404B-DFE1-7153C220EFD7}"/>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87C50D2F-7FA6-C0DA-C92E-89F981F88DD4}"/>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6" name="Rectangle 19">
            <a:extLst>
              <a:ext uri="{FF2B5EF4-FFF2-40B4-BE49-F238E27FC236}">
                <a16:creationId xmlns:a16="http://schemas.microsoft.com/office/drawing/2014/main" id="{20DFF896-D7EA-7A96-0708-F568337670A6}"/>
              </a:ext>
            </a:extLst>
          </p:cNvPr>
          <p:cNvSpPr/>
          <p:nvPr/>
        </p:nvSpPr>
        <p:spPr>
          <a:xfrm>
            <a:off x="2106267" y="5090668"/>
            <a:ext cx="636933" cy="28320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grpSp>
        <p:nvGrpSpPr>
          <p:cNvPr id="7" name="Gruppieren 6">
            <a:extLst>
              <a:ext uri="{FF2B5EF4-FFF2-40B4-BE49-F238E27FC236}">
                <a16:creationId xmlns:a16="http://schemas.microsoft.com/office/drawing/2014/main" id="{D63EF7BF-249F-2204-B0B4-9DD099F1A89E}"/>
              </a:ext>
            </a:extLst>
          </p:cNvPr>
          <p:cNvGrpSpPr/>
          <p:nvPr/>
        </p:nvGrpSpPr>
        <p:grpSpPr>
          <a:xfrm>
            <a:off x="6956040" y="2062038"/>
            <a:ext cx="1121162" cy="533400"/>
            <a:chOff x="6956040" y="2062038"/>
            <a:chExt cx="1121162" cy="533400"/>
          </a:xfrm>
        </p:grpSpPr>
        <p:sp>
          <p:nvSpPr>
            <p:cNvPr id="8" name="Oval 2">
              <a:extLst>
                <a:ext uri="{FF2B5EF4-FFF2-40B4-BE49-F238E27FC236}">
                  <a16:creationId xmlns:a16="http://schemas.microsoft.com/office/drawing/2014/main" id="{49FE1C17-89E8-425A-CC8D-59C5F3FEDD37}"/>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9" name="Textfeld 8">
              <a:extLst>
                <a:ext uri="{FF2B5EF4-FFF2-40B4-BE49-F238E27FC236}">
                  <a16:creationId xmlns:a16="http://schemas.microsoft.com/office/drawing/2014/main" id="{558F1450-3D0E-8DDE-7F27-89A617753DAE}"/>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999778404"/>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B9458A-7D6D-373D-F119-DACD49C753B7}"/>
            </a:ext>
          </a:extLst>
        </p:cNvPr>
        <p:cNvGrpSpPr/>
        <p:nvPr/>
      </p:nvGrpSpPr>
      <p:grpSpPr>
        <a:xfrm>
          <a:off x="0" y="0"/>
          <a:ext cx="0" cy="0"/>
          <a:chOff x="0" y="0"/>
          <a:chExt cx="0" cy="0"/>
        </a:xfrm>
      </p:grpSpPr>
      <p:sp>
        <p:nvSpPr>
          <p:cNvPr id="13" name="Rectangle 12">
            <a:extLst>
              <a:ext uri="{FF2B5EF4-FFF2-40B4-BE49-F238E27FC236}">
                <a16:creationId xmlns:a16="http://schemas.microsoft.com/office/drawing/2014/main" id="{070BD2DC-4EDB-4AB5-90D5-98FC50A1A70B}"/>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03A8141F-68DC-048C-560E-5150B96E6663}"/>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451F6A83-6328-D3B4-AE5C-331476733766}"/>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C1342BAE-1961-4A2B-F524-AB2731D678E6}"/>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72DE43DD-908F-81EF-8455-CCC6B501F100}"/>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ACE97FBF-754A-1AAA-2595-90D19C4EC254}"/>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198D7DFC-7149-8132-50C5-2E9AE562F1F4}"/>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10E41B0D-49CB-4822-DE7A-0867A312FC56}"/>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6A3766B-FAF4-0459-BACE-1C277DF5477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D1B7C4F8-9BC2-34A9-EF39-278298603EF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440</a:t>
            </a:fld>
            <a:endParaRPr lang="de-DE" noProof="0" dirty="0"/>
          </a:p>
        </p:txBody>
      </p:sp>
      <p:sp>
        <p:nvSpPr>
          <p:cNvPr id="9" name="Content Placeholder 5">
            <a:extLst>
              <a:ext uri="{FF2B5EF4-FFF2-40B4-BE49-F238E27FC236}">
                <a16:creationId xmlns:a16="http://schemas.microsoft.com/office/drawing/2014/main" id="{1A694127-3EBA-C324-2D34-40F78E770A0A}"/>
              </a:ext>
            </a:extLst>
          </p:cNvPr>
          <p:cNvSpPr>
            <a:spLocks noGrp="1"/>
          </p:cNvSpPr>
          <p:nvPr>
            <p:ph idx="1"/>
          </p:nvPr>
        </p:nvSpPr>
        <p:spPr>
          <a:xfrm>
            <a:off x="381000" y="762000"/>
            <a:ext cx="7696201" cy="33528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r>
              <a:rPr lang="de-DE" sz="1800" dirty="0">
                <a:solidFill>
                  <a:srgbClr val="0000FF"/>
                </a:solidFill>
                <a:latin typeface="Arial" panose="020B0604020202020204" pitchFamily="34" charset="0"/>
              </a:rPr>
              <a:t>VEGF </a:t>
            </a:r>
            <a:r>
              <a:rPr lang="de-DE" sz="1800" dirty="0">
                <a:latin typeface="Arial" panose="020B0604020202020204" pitchFamily="34" charset="0"/>
              </a:rPr>
              <a:t>spielt eine Schlüsselrolle bei der exsudativen AMD; ebenso ist die Hemmung von </a:t>
            </a:r>
            <a:r>
              <a:rPr lang="de-DE" sz="1800" dirty="0">
                <a:solidFill>
                  <a:srgbClr val="0000FF"/>
                </a:solidFill>
                <a:latin typeface="Arial" panose="020B0604020202020204" pitchFamily="34" charset="0"/>
              </a:rPr>
              <a:t>VEGF</a:t>
            </a:r>
            <a:r>
              <a:rPr lang="de-DE" sz="1800" dirty="0">
                <a:latin typeface="Arial" panose="020B0604020202020204" pitchFamily="34" charset="0"/>
              </a:rPr>
              <a:t> entscheidend für deren Behandlung</a:t>
            </a:r>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68E8962-2AC7-E3AB-E0F0-52A168FB35A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15">
            <a:extLst>
              <a:ext uri="{FF2B5EF4-FFF2-40B4-BE49-F238E27FC236}">
                <a16:creationId xmlns:a16="http://schemas.microsoft.com/office/drawing/2014/main" id="{09D3DB1E-5E78-7DDD-3EAB-9062CDCDB5FF}"/>
              </a:ext>
            </a:extLst>
          </p:cNvPr>
          <p:cNvSpPr/>
          <p:nvPr/>
        </p:nvSpPr>
        <p:spPr>
          <a:xfrm>
            <a:off x="2635526" y="4145358"/>
            <a:ext cx="638694" cy="296741"/>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na klar</a:t>
            </a:r>
          </a:p>
        </p:txBody>
      </p:sp>
    </p:spTree>
    <p:extLst>
      <p:ext uri="{BB962C8B-B14F-4D97-AF65-F5344CB8AC3E}">
        <p14:creationId xmlns:p14="http://schemas.microsoft.com/office/powerpoint/2010/main" val="1791109411"/>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819F49-E8AE-BE52-AFCC-7210F5A88532}"/>
            </a:ext>
          </a:extLst>
        </p:cNvPr>
        <p:cNvGrpSpPr/>
        <p:nvPr/>
      </p:nvGrpSpPr>
      <p:grpSpPr>
        <a:xfrm>
          <a:off x="0" y="0"/>
          <a:ext cx="0" cy="0"/>
          <a:chOff x="0" y="0"/>
          <a:chExt cx="0" cy="0"/>
        </a:xfrm>
      </p:grpSpPr>
      <p:sp>
        <p:nvSpPr>
          <p:cNvPr id="14" name="Rectangle 15">
            <a:extLst>
              <a:ext uri="{FF2B5EF4-FFF2-40B4-BE49-F238E27FC236}">
                <a16:creationId xmlns:a16="http://schemas.microsoft.com/office/drawing/2014/main" id="{54B4761B-9C75-526A-CFB8-7F4268805BC8}"/>
              </a:ext>
            </a:extLst>
          </p:cNvPr>
          <p:cNvSpPr/>
          <p:nvPr/>
        </p:nvSpPr>
        <p:spPr>
          <a:xfrm>
            <a:off x="2667001" y="4167809"/>
            <a:ext cx="609599" cy="25179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3" name="Rectangle 12">
            <a:extLst>
              <a:ext uri="{FF2B5EF4-FFF2-40B4-BE49-F238E27FC236}">
                <a16:creationId xmlns:a16="http://schemas.microsoft.com/office/drawing/2014/main" id="{F4779EEE-C314-872D-90A9-AE5FDFAA9985}"/>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AE172E71-F93A-FD7D-7022-A999D8D18846}"/>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76E05E0E-BBD7-5C3C-70E7-206347C92BE8}"/>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E433F0F4-9F5D-5A7D-A91E-6B94FE7063B7}"/>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C9A289BE-E91F-6236-DF8C-A2459D02A69B}"/>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4C8F9F2-4DBA-0F8A-5C6D-61A7C4F391CA}"/>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D028B91A-50FD-6942-5DE4-B642C80874D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DFF1BB60-590F-EAEB-A5D1-423BE11742DA}"/>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C2BDBA91-931C-2E74-EEAD-F31FAD90A04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E8222D7-2562-E69A-A144-C134E5137CC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441</a:t>
            </a:fld>
            <a:endParaRPr lang="de-DE" noProof="0" dirty="0"/>
          </a:p>
        </p:txBody>
      </p:sp>
      <p:sp>
        <p:nvSpPr>
          <p:cNvPr id="9" name="Content Placeholder 5">
            <a:extLst>
              <a:ext uri="{FF2B5EF4-FFF2-40B4-BE49-F238E27FC236}">
                <a16:creationId xmlns:a16="http://schemas.microsoft.com/office/drawing/2014/main" id="{79E56EE9-E07D-407C-7BF4-EA8FCD5C07E7}"/>
              </a:ext>
            </a:extLst>
          </p:cNvPr>
          <p:cNvSpPr>
            <a:spLocks noGrp="1"/>
          </p:cNvSpPr>
          <p:nvPr>
            <p:ph idx="1"/>
          </p:nvPr>
        </p:nvSpPr>
        <p:spPr>
          <a:xfrm>
            <a:off x="381000" y="762000"/>
            <a:ext cx="7696201" cy="33528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r>
              <a:rPr lang="de-DE" sz="1800" dirty="0">
                <a:solidFill>
                  <a:srgbClr val="0000FF"/>
                </a:solidFill>
                <a:latin typeface="Arial" panose="020B0604020202020204" pitchFamily="34" charset="0"/>
              </a:rPr>
              <a:t>VEGF </a:t>
            </a:r>
            <a:r>
              <a:rPr lang="de-DE" sz="1800" dirty="0">
                <a:latin typeface="Arial" panose="020B0604020202020204" pitchFamily="34" charset="0"/>
              </a:rPr>
              <a:t>spielt eine Schlüsselrolle bei der exsudativen AMD; ebenso ist die Hemmung von </a:t>
            </a:r>
            <a:r>
              <a:rPr lang="de-DE" sz="1800" dirty="0">
                <a:solidFill>
                  <a:srgbClr val="0000FF"/>
                </a:solidFill>
                <a:latin typeface="Arial" panose="020B0604020202020204" pitchFamily="34" charset="0"/>
              </a:rPr>
              <a:t>VEGF</a:t>
            </a:r>
            <a:r>
              <a:rPr lang="de-DE" sz="1800" dirty="0">
                <a:latin typeface="Arial" panose="020B0604020202020204" pitchFamily="34" charset="0"/>
              </a:rPr>
              <a:t> entscheidend für deren Behandlung</a:t>
            </a:r>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9897AF22-D579-76D2-B227-1D707A1E3A4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297916656"/>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ABFDAC1-A8BA-4371-B2A6-BFA403CD7381}"/>
              </a:ext>
            </a:extLst>
          </p:cNvPr>
          <p:cNvSpPr>
            <a:spLocks noGrp="1"/>
          </p:cNvSpPr>
          <p:nvPr>
            <p:ph type="sldNum" sz="quarter" idx="12"/>
          </p:nvPr>
        </p:nvSpPr>
        <p:spPr/>
        <p:txBody>
          <a:bodyPr/>
          <a:lstStyle/>
          <a:p>
            <a:pPr>
              <a:defRPr/>
            </a:pPr>
            <a:fld id="{AE3D5967-D305-4D5A-99BA-BCEC8EFAB816}" type="slidenum">
              <a:rPr lang="en-US" altLang="en-US" smtClean="0"/>
              <a:pPr>
                <a:defRPr/>
              </a:pPr>
              <a:t>442</a:t>
            </a:fld>
            <a:endParaRPr lang="en-US" altLang="en-US"/>
          </a:p>
        </p:txBody>
      </p:sp>
      <p:pic>
        <p:nvPicPr>
          <p:cNvPr id="11" name="Picture 10">
            <a:extLst>
              <a:ext uri="{FF2B5EF4-FFF2-40B4-BE49-F238E27FC236}">
                <a16:creationId xmlns:a16="http://schemas.microsoft.com/office/drawing/2014/main" id="{D1D0541C-0C45-4DA8-9E13-3BC56C0E4E66}"/>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664432" y="1096394"/>
            <a:ext cx="3815136" cy="4665211"/>
          </a:xfrm>
          <a:prstGeom prst="rect">
            <a:avLst/>
          </a:prstGeom>
        </p:spPr>
      </p:pic>
      <p:sp>
        <p:nvSpPr>
          <p:cNvPr id="12" name="TextBox 11">
            <a:extLst>
              <a:ext uri="{FF2B5EF4-FFF2-40B4-BE49-F238E27FC236}">
                <a16:creationId xmlns:a16="http://schemas.microsoft.com/office/drawing/2014/main" id="{3637C5FA-BFEA-4CF1-82CD-8BB186C8FDE6}"/>
              </a:ext>
            </a:extLst>
          </p:cNvPr>
          <p:cNvSpPr txBox="1"/>
          <p:nvPr/>
        </p:nvSpPr>
        <p:spPr>
          <a:xfrm>
            <a:off x="3092273" y="6019800"/>
            <a:ext cx="2959465" cy="400110"/>
          </a:xfrm>
          <a:prstGeom prst="rect">
            <a:avLst/>
          </a:prstGeom>
          <a:noFill/>
        </p:spPr>
        <p:txBody>
          <a:bodyPr wrap="none" rtlCol="0">
            <a:spAutoFit/>
          </a:bodyPr>
          <a:lstStyle/>
          <a:p>
            <a:pPr algn="ctr"/>
            <a:r>
              <a:rPr lang="en-US" sz="2000" dirty="0">
                <a:latin typeface="Segoe Print" panose="02000600000000000000" pitchFamily="2" charset="0"/>
              </a:rPr>
              <a:t>Zeit für </a:t>
            </a:r>
            <a:r>
              <a:rPr lang="en-US" sz="2000" dirty="0" err="1">
                <a:latin typeface="Segoe Print" panose="02000600000000000000" pitchFamily="2" charset="0"/>
              </a:rPr>
              <a:t>eine</a:t>
            </a:r>
            <a:r>
              <a:rPr lang="en-US" sz="2000" dirty="0">
                <a:latin typeface="Segoe Print" panose="02000600000000000000" pitchFamily="2" charset="0"/>
              </a:rPr>
              <a:t> Pause </a:t>
            </a:r>
            <a:r>
              <a:rPr lang="en-US" sz="2000" dirty="0">
                <a:latin typeface="Segoe Print" panose="02000600000000000000" pitchFamily="2" charset="0"/>
                <a:sym typeface="Wingdings" panose="05000000000000000000" pitchFamily="2" charset="2"/>
              </a:rPr>
              <a:t></a:t>
            </a:r>
            <a:endParaRPr lang="en-US" sz="2000" dirty="0">
              <a:latin typeface="Segoe Print" panose="02000600000000000000" pitchFamily="2" charset="0"/>
            </a:endParaRPr>
          </a:p>
        </p:txBody>
      </p:sp>
    </p:spTree>
    <p:extLst>
      <p:ext uri="{BB962C8B-B14F-4D97-AF65-F5344CB8AC3E}">
        <p14:creationId xmlns:p14="http://schemas.microsoft.com/office/powerpoint/2010/main" val="16057668"/>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70E225-84FA-E10F-DF09-AE0D58FAF9B1}"/>
            </a:ext>
          </a:extLst>
        </p:cNvPr>
        <p:cNvGrpSpPr/>
        <p:nvPr/>
      </p:nvGrpSpPr>
      <p:grpSpPr>
        <a:xfrm>
          <a:off x="0" y="0"/>
          <a:ext cx="0" cy="0"/>
          <a:chOff x="0" y="0"/>
          <a:chExt cx="0" cy="0"/>
        </a:xfrm>
      </p:grpSpPr>
      <p:sp>
        <p:nvSpPr>
          <p:cNvPr id="14" name="Rectangle 15">
            <a:extLst>
              <a:ext uri="{FF2B5EF4-FFF2-40B4-BE49-F238E27FC236}">
                <a16:creationId xmlns:a16="http://schemas.microsoft.com/office/drawing/2014/main" id="{D6E9BE3F-6F98-22F8-4658-C87F721F9053}"/>
              </a:ext>
            </a:extLst>
          </p:cNvPr>
          <p:cNvSpPr/>
          <p:nvPr/>
        </p:nvSpPr>
        <p:spPr>
          <a:xfrm>
            <a:off x="2798402" y="4157354"/>
            <a:ext cx="609599" cy="25179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3" name="Rectangle 12">
            <a:extLst>
              <a:ext uri="{FF2B5EF4-FFF2-40B4-BE49-F238E27FC236}">
                <a16:creationId xmlns:a16="http://schemas.microsoft.com/office/drawing/2014/main" id="{A065987C-0329-D7A4-6E6F-20D5707812EB}"/>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9859C537-0D24-489B-A2DF-593659B7B3AD}"/>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4D4DF21B-CE42-0532-9C0B-8637B2E0CB8F}"/>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213ABE10-E40A-2F80-F132-CEDCEB02A020}"/>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4655A962-78C9-8A4E-0ED5-287BE2C676E0}"/>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12C8707D-63D5-8BFB-4778-2A9114DC18A1}"/>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EA053E37-2135-AE97-92F5-0685C064C65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CF2903C-38D1-6FAD-9A32-F28C6F9DDCDE}"/>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DA47B2DD-20A1-47EF-07DF-DFD53088E694}"/>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385C23D2-238E-1160-F3B5-41417EB379B8}"/>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443</a:t>
            </a:fld>
            <a:endParaRPr lang="de-DE" noProof="0" dirty="0"/>
          </a:p>
        </p:txBody>
      </p:sp>
      <p:sp>
        <p:nvSpPr>
          <p:cNvPr id="9" name="Content Placeholder 5">
            <a:extLst>
              <a:ext uri="{FF2B5EF4-FFF2-40B4-BE49-F238E27FC236}">
                <a16:creationId xmlns:a16="http://schemas.microsoft.com/office/drawing/2014/main" id="{6D37B33C-8CD7-C802-6F99-5D9864F072FE}"/>
              </a:ext>
            </a:extLst>
          </p:cNvPr>
          <p:cNvSpPr>
            <a:spLocks noGrp="1"/>
          </p:cNvSpPr>
          <p:nvPr>
            <p:ph idx="1"/>
          </p:nvPr>
        </p:nvSpPr>
        <p:spPr>
          <a:xfrm>
            <a:off x="381000" y="762000"/>
            <a:ext cx="7696201" cy="33528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noProof="0" dirty="0">
                <a:solidFill>
                  <a:schemeClr val="bg1">
                    <a:lumMod val="75000"/>
                  </a:schemeClr>
                </a:solidFill>
                <a:latin typeface="Arial" panose="020B0604020202020204" pitchFamily="34" charset="0"/>
              </a:rPr>
              <a:t>Das Alter ist der stärkste Risikofaktor für </a:t>
            </a:r>
            <a:r>
              <a:rPr lang="de-DE" sz="1800" dirty="0">
                <a:solidFill>
                  <a:schemeClr val="bg1">
                    <a:lumMod val="75000"/>
                  </a:schemeClr>
                </a:solidFill>
                <a:latin typeface="Arial" panose="020B0604020202020204" pitchFamily="34" charset="0"/>
              </a:rPr>
              <a:t>AMD</a:t>
            </a:r>
            <a:endParaRPr lang="de-DE" sz="1800" noProof="0" dirty="0">
              <a:solidFill>
                <a:schemeClr val="bg1">
                  <a:lumMod val="75000"/>
                </a:schemeClr>
              </a:solidFill>
              <a:latin typeface="Arial" panose="020B0604020202020204" pitchFamily="34" charset="0"/>
            </a:endParaRPr>
          </a:p>
          <a:p>
            <a:r>
              <a:rPr lang="de-DE" sz="1800" noProof="0" dirty="0">
                <a:solidFill>
                  <a:schemeClr val="bg1">
                    <a:lumMod val="75000"/>
                  </a:schemeClr>
                </a:solidFill>
                <a:latin typeface="Arial" panose="020B0604020202020204" pitchFamily="34" charset="0"/>
              </a:rPr>
              <a:t>Das klinische Kennzeichen der altersbedingten Makuladegeneration ist das Vorhandensein von Drusen in der Makula</a:t>
            </a:r>
          </a:p>
          <a:p>
            <a:r>
              <a:rPr lang="de-DE" sz="1800" dirty="0">
                <a:solidFill>
                  <a:schemeClr val="bg1">
                    <a:lumMod val="75000"/>
                  </a:schemeClr>
                </a:solidFill>
                <a:latin typeface="Arial" panose="020B0604020202020204" pitchFamily="34" charset="0"/>
              </a:rPr>
              <a:t>Es gibt zwei Arten: die </a:t>
            </a:r>
            <a:r>
              <a:rPr lang="de-DE" sz="1800" i="1" dirty="0">
                <a:solidFill>
                  <a:schemeClr val="bg1">
                    <a:lumMod val="75000"/>
                  </a:schemeClr>
                </a:solidFill>
                <a:latin typeface="Arial" panose="020B0604020202020204" pitchFamily="34" charset="0"/>
              </a:rPr>
              <a:t>nicht-exsudative</a:t>
            </a:r>
            <a:r>
              <a:rPr lang="de-DE" sz="1800" b="1" i="1" dirty="0">
                <a:solidFill>
                  <a:schemeClr val="bg1">
                    <a:lumMod val="75000"/>
                  </a:schemeClr>
                </a:solidFill>
                <a:latin typeface="Arial" panose="020B0604020202020204" pitchFamily="34" charset="0"/>
              </a:rPr>
              <a:t> </a:t>
            </a:r>
            <a:r>
              <a:rPr lang="de-DE" sz="1800" dirty="0">
                <a:solidFill>
                  <a:schemeClr val="bg1">
                    <a:lumMod val="75000"/>
                  </a:schemeClr>
                </a:solidFill>
                <a:latin typeface="Arial" panose="020B0604020202020204" pitchFamily="34" charset="0"/>
              </a:rPr>
              <a:t>und die </a:t>
            </a:r>
            <a:r>
              <a:rPr lang="de-DE" sz="1800" i="1" dirty="0">
                <a:solidFill>
                  <a:schemeClr val="bg1">
                    <a:lumMod val="75000"/>
                  </a:schemeClr>
                </a:solidFill>
                <a:latin typeface="Arial" panose="020B0604020202020204" pitchFamily="34" charset="0"/>
              </a:rPr>
              <a:t>exsudative Form</a:t>
            </a:r>
          </a:p>
          <a:p>
            <a:r>
              <a:rPr lang="de-DE" sz="1800" dirty="0">
                <a:solidFill>
                  <a:schemeClr val="bg1">
                    <a:lumMod val="75000"/>
                  </a:schemeClr>
                </a:solidFill>
                <a:latin typeface="Arial" panose="020B0604020202020204" pitchFamily="34" charset="0"/>
              </a:rPr>
              <a:t>Anomalien des Pigmentepithels (RPE) sind bei AMD typisch</a:t>
            </a:r>
          </a:p>
          <a:p>
            <a:r>
              <a:rPr lang="de-DE" sz="1800" dirty="0">
                <a:solidFill>
                  <a:schemeClr val="bg1">
                    <a:lumMod val="75000"/>
                  </a:schemeClr>
                </a:solidFill>
                <a:latin typeface="Arial" panose="020B0604020202020204" pitchFamily="34" charset="0"/>
              </a:rPr>
              <a:t>Die </a:t>
            </a:r>
            <a:r>
              <a:rPr lang="de-DE" sz="1800" dirty="0" err="1">
                <a:solidFill>
                  <a:schemeClr val="bg1">
                    <a:lumMod val="75000"/>
                  </a:schemeClr>
                </a:solidFill>
                <a:latin typeface="Arial" panose="020B0604020202020204" pitchFamily="34" charset="0"/>
              </a:rPr>
              <a:t>Photorezeptoren</a:t>
            </a:r>
            <a:r>
              <a:rPr lang="de-DE" sz="1800" dirty="0">
                <a:solidFill>
                  <a:schemeClr val="bg1">
                    <a:lumMod val="75000"/>
                  </a:schemeClr>
                </a:solidFill>
                <a:latin typeface="Arial" panose="020B0604020202020204" pitchFamily="34" charset="0"/>
              </a:rPr>
              <a:t> sind auch bei AMD abnormal</a:t>
            </a:r>
          </a:p>
          <a:p>
            <a:r>
              <a:rPr lang="de-DE" sz="1800" dirty="0">
                <a:solidFill>
                  <a:schemeClr val="bg1">
                    <a:lumMod val="75000"/>
                  </a:schemeClr>
                </a:solidFill>
                <a:latin typeface="Arial" panose="020B0604020202020204" pitchFamily="34" charset="0"/>
              </a:rPr>
              <a:t>Die Pathogenese der AMD ist noch nicht vollständig geklärt; dennoch spielt das Komplementsystem dabei eine wesentliche Rolle</a:t>
            </a:r>
          </a:p>
          <a:p>
            <a:r>
              <a:rPr lang="de-DE" sz="1800" dirty="0">
                <a:solidFill>
                  <a:schemeClr val="bg1">
                    <a:lumMod val="75000"/>
                  </a:schemeClr>
                </a:solidFill>
                <a:latin typeface="Arial" panose="020B0604020202020204" pitchFamily="34" charset="0"/>
              </a:rPr>
              <a:t>VEGF spielt eine Schlüsselrolle bei der exsudativen AMD; </a:t>
            </a:r>
            <a:r>
              <a:rPr lang="de-DE" sz="1800" b="1" u="sng" dirty="0">
                <a:solidFill>
                  <a:srgbClr val="0000FF"/>
                </a:solidFill>
                <a:latin typeface="Arial" panose="020B0604020202020204" pitchFamily="34" charset="0"/>
              </a:rPr>
              <a:t>ebenso ist die Hemmung von VEGF entscheidend für deren Behandlung</a:t>
            </a:r>
            <a:endParaRPr lang="de-DE" sz="1800" b="1" i="1" u="sng"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3CD39E0D-0FBC-CB85-8389-21199085DB7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TextBox 14">
            <a:extLst>
              <a:ext uri="{FF2B5EF4-FFF2-40B4-BE49-F238E27FC236}">
                <a16:creationId xmlns:a16="http://schemas.microsoft.com/office/drawing/2014/main" id="{F12CB3AE-EBB1-BA78-168B-FBAD9B10EBFC}"/>
              </a:ext>
            </a:extLst>
          </p:cNvPr>
          <p:cNvSpPr txBox="1"/>
          <p:nvPr/>
        </p:nvSpPr>
        <p:spPr>
          <a:xfrm>
            <a:off x="1200149" y="5584495"/>
            <a:ext cx="6197595" cy="641201"/>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pPr algn="ctr"/>
            <a:r>
              <a:rPr lang="de-DE" sz="2000" i="1" noProof="0" dirty="0">
                <a:effectLst>
                  <a:outerShdw blurRad="38100" dist="38100" dir="2700000" algn="tl">
                    <a:srgbClr val="000000">
                      <a:alpha val="43137"/>
                    </a:srgbClr>
                  </a:outerShdw>
                </a:effectLst>
              </a:rPr>
              <a:t>Als Nächstes wollen wir uns näher mit </a:t>
            </a:r>
            <a:r>
              <a:rPr lang="de-DE" sz="2000" noProof="0" dirty="0">
                <a:effectLst>
                  <a:outerShdw blurRad="38100" dist="38100" dir="2700000" algn="tl">
                    <a:srgbClr val="000000">
                      <a:alpha val="43137"/>
                    </a:srgbClr>
                  </a:outerShdw>
                </a:effectLst>
              </a:rPr>
              <a:t>der Anti-VEGF-Therapie</a:t>
            </a:r>
            <a:r>
              <a:rPr lang="de-DE" sz="2000" i="1" noProof="0" dirty="0">
                <a:effectLst>
                  <a:outerShdw blurRad="38100" dist="38100" dir="2700000" algn="tl">
                    <a:srgbClr val="000000">
                      <a:alpha val="43137"/>
                    </a:srgbClr>
                  </a:outerShdw>
                </a:effectLst>
              </a:rPr>
              <a:t> befassen…</a:t>
            </a:r>
          </a:p>
        </p:txBody>
      </p:sp>
    </p:spTree>
    <p:extLst>
      <p:ext uri="{BB962C8B-B14F-4D97-AF65-F5344CB8AC3E}">
        <p14:creationId xmlns:p14="http://schemas.microsoft.com/office/powerpoint/2010/main" val="2173578079"/>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 Box 2">
            <a:extLst>
              <a:ext uri="{FF2B5EF4-FFF2-40B4-BE49-F238E27FC236}">
                <a16:creationId xmlns:a16="http://schemas.microsoft.com/office/drawing/2014/main" id="{0005C2B4-F9E4-4DA7-81EF-721AF18BEC96}"/>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affinitätsoptimiertes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4099" name="Rectangle 3">
            <a:extLst>
              <a:ext uri="{FF2B5EF4-FFF2-40B4-BE49-F238E27FC236}">
                <a16:creationId xmlns:a16="http://schemas.microsoft.com/office/drawing/2014/main" id="{0A699FF4-7AB3-4525-85C0-0547229B489A}"/>
              </a:ext>
            </a:extLst>
          </p:cNvPr>
          <p:cNvSpPr>
            <a:spLocks noChangeArrowheads="1"/>
          </p:cNvSpPr>
          <p:nvPr/>
        </p:nvSpPr>
        <p:spPr bwMode="auto">
          <a:xfrm>
            <a:off x="3810000" y="3176588"/>
            <a:ext cx="2133600" cy="3810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noProof="0" dirty="0"/>
              <a:t>ein Wort (Adj.)</a:t>
            </a:r>
          </a:p>
        </p:txBody>
      </p:sp>
      <p:sp>
        <p:nvSpPr>
          <p:cNvPr id="4100" name="Rectangle 4">
            <a:extLst>
              <a:ext uri="{FF2B5EF4-FFF2-40B4-BE49-F238E27FC236}">
                <a16:creationId xmlns:a16="http://schemas.microsoft.com/office/drawing/2014/main" id="{977759D7-8DE1-49FB-B48F-154F51978902}"/>
              </a:ext>
            </a:extLst>
          </p:cNvPr>
          <p:cNvSpPr>
            <a:spLocks noChangeArrowheads="1"/>
          </p:cNvSpPr>
          <p:nvPr/>
        </p:nvSpPr>
        <p:spPr bwMode="auto">
          <a:xfrm>
            <a:off x="5943600" y="3176588"/>
            <a:ext cx="2133600" cy="3810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noProof="0" dirty="0"/>
              <a:t>ein Wort (Adj.)</a:t>
            </a:r>
          </a:p>
        </p:txBody>
      </p:sp>
      <p:sp>
        <p:nvSpPr>
          <p:cNvPr id="4101" name="Rectangle 5">
            <a:extLst>
              <a:ext uri="{FF2B5EF4-FFF2-40B4-BE49-F238E27FC236}">
                <a16:creationId xmlns:a16="http://schemas.microsoft.com/office/drawing/2014/main" id="{3634DBD8-F858-487F-9C71-9DBAFCA569C6}"/>
              </a:ext>
            </a:extLst>
          </p:cNvPr>
          <p:cNvSpPr>
            <a:spLocks noChangeArrowheads="1"/>
          </p:cNvSpPr>
          <p:nvPr/>
        </p:nvSpPr>
        <p:spPr bwMode="auto">
          <a:xfrm>
            <a:off x="863600" y="3557588"/>
            <a:ext cx="2736850" cy="3810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noProof="0" dirty="0"/>
              <a:t>Bindestrichbegriff</a:t>
            </a:r>
          </a:p>
        </p:txBody>
      </p:sp>
      <p:sp>
        <p:nvSpPr>
          <p:cNvPr id="4102" name="Rectangle 6">
            <a:extLst>
              <a:ext uri="{FF2B5EF4-FFF2-40B4-BE49-F238E27FC236}">
                <a16:creationId xmlns:a16="http://schemas.microsoft.com/office/drawing/2014/main" id="{614A6CE6-70EA-4B71-8FE3-A304A5448B71}"/>
              </a:ext>
            </a:extLst>
          </p:cNvPr>
          <p:cNvSpPr>
            <a:spLocks noChangeArrowheads="1"/>
          </p:cNvSpPr>
          <p:nvPr/>
        </p:nvSpPr>
        <p:spPr bwMode="auto">
          <a:xfrm>
            <a:off x="3711575" y="3557588"/>
            <a:ext cx="4800600" cy="3810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200" noProof="0" dirty="0"/>
          </a:p>
        </p:txBody>
      </p:sp>
      <p:sp>
        <p:nvSpPr>
          <p:cNvPr id="4103" name="Slide Number Placeholder 1">
            <a:extLst>
              <a:ext uri="{FF2B5EF4-FFF2-40B4-BE49-F238E27FC236}">
                <a16:creationId xmlns:a16="http://schemas.microsoft.com/office/drawing/2014/main" id="{855C6635-5A9E-44C3-8D7D-D6DF645E5A8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CE0C5640-F2FD-48B3-BD12-6B28FF1B6D94}" type="slidenum">
              <a:rPr lang="de-DE" sz="1000" noProof="0" smtClean="0"/>
              <a:t>444</a:t>
            </a:fld>
            <a:endParaRPr lang="de-DE" sz="1000" noProof="0" dirty="0"/>
          </a:p>
        </p:txBody>
      </p:sp>
      <p:sp>
        <p:nvSpPr>
          <p:cNvPr id="8" name="TextBox 21">
            <a:extLst>
              <a:ext uri="{FF2B5EF4-FFF2-40B4-BE49-F238E27FC236}">
                <a16:creationId xmlns:a16="http://schemas.microsoft.com/office/drawing/2014/main" id="{43398B4C-74C9-4B13-8C0C-125C3AA3DCD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ext Box 2">
            <a:extLst>
              <a:ext uri="{FF2B5EF4-FFF2-40B4-BE49-F238E27FC236}">
                <a16:creationId xmlns:a16="http://schemas.microsoft.com/office/drawing/2014/main" id="{CEDAB427-D473-4669-B148-0304BA796206}"/>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5123" name="Slide Number Placeholder 1">
            <a:extLst>
              <a:ext uri="{FF2B5EF4-FFF2-40B4-BE49-F238E27FC236}">
                <a16:creationId xmlns:a16="http://schemas.microsoft.com/office/drawing/2014/main" id="{39BC6291-32C1-4E8B-82EC-27F5D079741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DFA2BD8-CD8F-4F9C-B9B7-20EC11A1D8DC}" type="slidenum">
              <a:rPr lang="de-DE" sz="1000" noProof="0" smtClean="0"/>
              <a:t>445</a:t>
            </a:fld>
            <a:endParaRPr lang="de-DE" sz="1000" noProof="0" dirty="0"/>
          </a:p>
        </p:txBody>
      </p:sp>
      <p:sp>
        <p:nvSpPr>
          <p:cNvPr id="4" name="TextBox 21">
            <a:extLst>
              <a:ext uri="{FF2B5EF4-FFF2-40B4-BE49-F238E27FC236}">
                <a16:creationId xmlns:a16="http://schemas.microsoft.com/office/drawing/2014/main" id="{40C5869D-FA12-44FC-A90B-7CD6F4CE728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ext Box 2">
            <a:extLst>
              <a:ext uri="{FF2B5EF4-FFF2-40B4-BE49-F238E27FC236}">
                <a16:creationId xmlns:a16="http://schemas.microsoft.com/office/drawing/2014/main" id="{72FA522F-EC61-4FC0-9004-91E771618C58}"/>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b="1" noProof="0" dirty="0">
                <a:solidFill>
                  <a:srgbClr val="000000"/>
                </a:solidFill>
              </a:rPr>
              <a:t>Ranibizumab </a:t>
            </a:r>
            <a:r>
              <a:rPr lang="de-DE" sz="2400" i="1" noProof="0" dirty="0">
                <a:solidFill>
                  <a:srgbClr val="B2B2B2"/>
                </a:solidFill>
              </a:rPr>
              <a:t>ist ein rekombinantes, humanisiertes,</a:t>
            </a:r>
          </a:p>
          <a:p>
            <a:pPr algn="ctr" eaLnBrk="1" hangingPunct="1">
              <a:lnSpc>
                <a:spcPct val="90000"/>
              </a:lnSpc>
              <a:spcBef>
                <a:spcPct val="0"/>
              </a:spcBef>
              <a:buClrTx/>
              <a:buSzTx/>
              <a:buFontTx/>
              <a:buNone/>
            </a:pPr>
            <a:r>
              <a:rPr lang="de-DE" sz="2400" i="1" noProof="0" dirty="0">
                <a:solidFill>
                  <a:srgbClr val="B2B2B2"/>
                </a:solidFill>
              </a:rPr>
              <a:t>affinitätsgereiftes, monoklonales Antikörperfragment</a:t>
            </a:r>
            <a:endParaRPr lang="de-DE" sz="2400" i="1" baseline="-25000" noProof="0" dirty="0">
              <a:solidFill>
                <a:srgbClr val="B2B2B2"/>
              </a:solidFill>
            </a:endParaRPr>
          </a:p>
        </p:txBody>
      </p:sp>
      <p:sp>
        <p:nvSpPr>
          <p:cNvPr id="6147" name="Text Box 4">
            <a:extLst>
              <a:ext uri="{FF2B5EF4-FFF2-40B4-BE49-F238E27FC236}">
                <a16:creationId xmlns:a16="http://schemas.microsoft.com/office/drawing/2014/main" id="{B1EB4DF4-BDBD-4511-B365-61D2F69A0C1D}"/>
              </a:ext>
            </a:extLst>
          </p:cNvPr>
          <p:cNvSpPr txBox="1">
            <a:spLocks noChangeArrowheads="1"/>
          </p:cNvSpPr>
          <p:nvPr/>
        </p:nvSpPr>
        <p:spPr bwMode="auto">
          <a:xfrm>
            <a:off x="533400" y="2047875"/>
            <a:ext cx="8216900" cy="764312"/>
          </a:xfrm>
          <a:prstGeom prst="rect">
            <a:avLst/>
          </a:prstGeom>
          <a:solidFill>
            <a:srgbClr val="CCFFCC"/>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t>Ranibizumab ist der generische, nicht geschützte Name. Wie lautet der Markenname dieses Medikaments?</a:t>
            </a:r>
          </a:p>
          <a:p>
            <a:pPr eaLnBrk="1" hangingPunct="1">
              <a:spcBef>
                <a:spcPct val="0"/>
              </a:spcBef>
              <a:buClrTx/>
              <a:buSzTx/>
              <a:buFontTx/>
              <a:buNone/>
            </a:pPr>
            <a:r>
              <a:rPr lang="de-DE" sz="1600" noProof="0" dirty="0">
                <a:solidFill>
                  <a:srgbClr val="CCFFCC"/>
                </a:solidFill>
              </a:rPr>
              <a:t>Lucentis</a:t>
            </a:r>
          </a:p>
        </p:txBody>
      </p:sp>
      <p:sp>
        <p:nvSpPr>
          <p:cNvPr id="6148" name="Slide Number Placeholder 1">
            <a:extLst>
              <a:ext uri="{FF2B5EF4-FFF2-40B4-BE49-F238E27FC236}">
                <a16:creationId xmlns:a16="http://schemas.microsoft.com/office/drawing/2014/main" id="{ABDB4920-6797-4D7E-89E7-50B71DA498C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4B5C1BB-1565-4DA0-8739-B0DACC6B87E0}" type="slidenum">
              <a:rPr lang="de-DE" sz="1000" noProof="0" smtClean="0"/>
              <a:t>446</a:t>
            </a:fld>
            <a:endParaRPr lang="de-DE" sz="1000" noProof="0" dirty="0"/>
          </a:p>
        </p:txBody>
      </p:sp>
      <p:sp>
        <p:nvSpPr>
          <p:cNvPr id="5" name="TextBox 21">
            <a:extLst>
              <a:ext uri="{FF2B5EF4-FFF2-40B4-BE49-F238E27FC236}">
                <a16:creationId xmlns:a16="http://schemas.microsoft.com/office/drawing/2014/main" id="{32892DCF-CC4A-481F-AE70-62C03894F9F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ext Box 2">
            <a:extLst>
              <a:ext uri="{FF2B5EF4-FFF2-40B4-BE49-F238E27FC236}">
                <a16:creationId xmlns:a16="http://schemas.microsoft.com/office/drawing/2014/main" id="{34382578-2C38-415C-A4AA-DD40E71B2334}"/>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b="1" dirty="0">
                <a:solidFill>
                  <a:srgbClr val="000000"/>
                </a:solidFill>
              </a:rPr>
              <a:t>Ranibizumab </a:t>
            </a:r>
            <a:r>
              <a:rPr lang="de-DE" sz="2400" i="1" dirty="0">
                <a:solidFill>
                  <a:srgbClr val="B2B2B2"/>
                </a:solidFill>
              </a:rPr>
              <a:t>ist ein rekombinantes, humanisiertes,</a:t>
            </a:r>
          </a:p>
          <a:p>
            <a:pPr algn="ctr" eaLnBrk="1" hangingPunct="1">
              <a:lnSpc>
                <a:spcPct val="90000"/>
              </a:lnSpc>
              <a:spcBef>
                <a:spcPct val="0"/>
              </a:spcBef>
              <a:buClrTx/>
              <a:buSzTx/>
              <a:buFontTx/>
              <a:buNone/>
            </a:pPr>
            <a:r>
              <a:rPr lang="de-DE" sz="2400" i="1" dirty="0">
                <a:solidFill>
                  <a:srgbClr val="B2B2B2"/>
                </a:solidFill>
              </a:rPr>
              <a:t>affinitätsgereiftes, monoklonales Antikörperfragment</a:t>
            </a:r>
            <a:endParaRPr lang="de-DE" sz="2400" i="1" baseline="-25000" dirty="0">
              <a:solidFill>
                <a:srgbClr val="B2B2B2"/>
              </a:solidFill>
            </a:endParaRPr>
          </a:p>
        </p:txBody>
      </p:sp>
      <p:sp>
        <p:nvSpPr>
          <p:cNvPr id="7171" name="Text Box 4">
            <a:extLst>
              <a:ext uri="{FF2B5EF4-FFF2-40B4-BE49-F238E27FC236}">
                <a16:creationId xmlns:a16="http://schemas.microsoft.com/office/drawing/2014/main" id="{E6AC3E02-B4EF-4D94-BCEA-00738AA592BB}"/>
              </a:ext>
            </a:extLst>
          </p:cNvPr>
          <p:cNvSpPr txBox="1">
            <a:spLocks noChangeArrowheads="1"/>
          </p:cNvSpPr>
          <p:nvPr/>
        </p:nvSpPr>
        <p:spPr bwMode="auto">
          <a:xfrm>
            <a:off x="533400" y="2047875"/>
            <a:ext cx="8216900" cy="764312"/>
          </a:xfrm>
          <a:prstGeom prst="rect">
            <a:avLst/>
          </a:prstGeom>
          <a:solidFill>
            <a:srgbClr val="CCFFCC"/>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t>Ranibizumab ist der generische, nicht geschützte Name. Wie lautet der Markenname dieses Medikaments?</a:t>
            </a:r>
          </a:p>
          <a:p>
            <a:pPr eaLnBrk="1" hangingPunct="1">
              <a:spcBef>
                <a:spcPct val="0"/>
              </a:spcBef>
              <a:buClrTx/>
              <a:buSzTx/>
              <a:buFontTx/>
              <a:buNone/>
            </a:pPr>
            <a:r>
              <a:rPr lang="de-DE" sz="1600" noProof="0" dirty="0"/>
              <a:t>Lucentis</a:t>
            </a:r>
          </a:p>
        </p:txBody>
      </p:sp>
      <p:sp>
        <p:nvSpPr>
          <p:cNvPr id="7172" name="Slide Number Placeholder 1">
            <a:extLst>
              <a:ext uri="{FF2B5EF4-FFF2-40B4-BE49-F238E27FC236}">
                <a16:creationId xmlns:a16="http://schemas.microsoft.com/office/drawing/2014/main" id="{1FDB2F64-B116-4D11-876C-C0182E75152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7E41693-F4D9-48B9-BC98-30FF3FEB729A}" type="slidenum">
              <a:rPr lang="de-DE" sz="1000" noProof="0" smtClean="0"/>
              <a:t>447</a:t>
            </a:fld>
            <a:endParaRPr lang="de-DE" sz="1000" noProof="0" dirty="0"/>
          </a:p>
        </p:txBody>
      </p:sp>
      <p:sp>
        <p:nvSpPr>
          <p:cNvPr id="5" name="TextBox 21">
            <a:extLst>
              <a:ext uri="{FF2B5EF4-FFF2-40B4-BE49-F238E27FC236}">
                <a16:creationId xmlns:a16="http://schemas.microsoft.com/office/drawing/2014/main" id="{91F8C1A0-C5AA-49BF-9D82-80B1E65CE41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Text Box 2">
            <a:extLst>
              <a:ext uri="{FF2B5EF4-FFF2-40B4-BE49-F238E27FC236}">
                <a16:creationId xmlns:a16="http://schemas.microsoft.com/office/drawing/2014/main" id="{1A04E594-D7AE-4B21-8145-3377F5891A99}"/>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8195" name="Text Box 3">
            <a:extLst>
              <a:ext uri="{FF2B5EF4-FFF2-40B4-BE49-F238E27FC236}">
                <a16:creationId xmlns:a16="http://schemas.microsoft.com/office/drawing/2014/main" id="{EA180129-3289-4A0A-B4AA-19ACF148B3C8}"/>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33CC33"/>
                </a:solidFill>
              </a:rPr>
              <a:t>Was bedeutet </a:t>
            </a:r>
            <a:r>
              <a:rPr lang="de-DE" sz="1400" noProof="0" dirty="0">
                <a:solidFill>
                  <a:srgbClr val="33CC33"/>
                </a:solidFill>
              </a:rPr>
              <a:t>„rekombinant“</a:t>
            </a:r>
            <a:r>
              <a:rPr lang="de-DE" sz="1400" i="1" noProof="0" dirty="0">
                <a:solidFill>
                  <a:srgbClr val="33CC33"/>
                </a:solidFill>
              </a:rPr>
              <a:t>?</a:t>
            </a:r>
          </a:p>
          <a:p>
            <a:pPr eaLnBrk="1" hangingPunct="1">
              <a:lnSpc>
                <a:spcPct val="90000"/>
              </a:lnSpc>
              <a:spcBef>
                <a:spcPct val="0"/>
              </a:spcBef>
              <a:buClrTx/>
              <a:buSzTx/>
              <a:buFontTx/>
              <a:buNone/>
            </a:pPr>
            <a:r>
              <a:rPr lang="de-DE" sz="1400" noProof="0" dirty="0">
                <a:solidFill>
                  <a:srgbClr val="FFCCFF"/>
                </a:solidFill>
              </a:rPr>
              <a:t>Dass die Substanz</a:t>
            </a:r>
          </a:p>
          <a:p>
            <a:pPr eaLnBrk="1" hangingPunct="1">
              <a:lnSpc>
                <a:spcPct val="90000"/>
              </a:lnSpc>
              <a:spcBef>
                <a:spcPct val="0"/>
              </a:spcBef>
              <a:buClrTx/>
              <a:buSzTx/>
              <a:buFontTx/>
              <a:buNone/>
            </a:pPr>
            <a:r>
              <a:rPr lang="de-DE" sz="1400" noProof="0" dirty="0">
                <a:solidFill>
                  <a:srgbClr val="FFCCFF"/>
                </a:solidFill>
              </a:rPr>
              <a:t>mittels rekombinanter DNA </a:t>
            </a:r>
            <a:r>
              <a:rPr lang="de-DE" sz="1400" noProof="0" dirty="0" err="1">
                <a:solidFill>
                  <a:srgbClr val="FFCCFF"/>
                </a:solidFill>
              </a:rPr>
              <a:t>ergestellt</a:t>
            </a:r>
            <a:r>
              <a:rPr lang="de-DE" sz="1400" noProof="0" dirty="0">
                <a:solidFill>
                  <a:srgbClr val="FFCCFF"/>
                </a:solidFill>
              </a:rPr>
              <a:t> wurde; d. h., DNA, die durch die Neukombination von Abschnitten</a:t>
            </a:r>
          </a:p>
          <a:p>
            <a:pPr eaLnBrk="1" hangingPunct="1">
              <a:lnSpc>
                <a:spcPct val="90000"/>
              </a:lnSpc>
              <a:spcBef>
                <a:spcPct val="0"/>
              </a:spcBef>
              <a:buClrTx/>
              <a:buSzTx/>
              <a:buFontTx/>
              <a:buNone/>
            </a:pPr>
            <a:r>
              <a:rPr lang="de-DE" sz="1400" noProof="0" dirty="0">
                <a:solidFill>
                  <a:srgbClr val="FFCCFF"/>
                </a:solidFill>
              </a:rPr>
              <a:t>von mindestens zwei verschiedenen DNA-Molekülen</a:t>
            </a:r>
            <a:endParaRPr lang="de-DE" sz="1400" i="1" noProof="0" dirty="0">
              <a:solidFill>
                <a:srgbClr val="FFCCFF"/>
              </a:solidFill>
            </a:endParaRPr>
          </a:p>
        </p:txBody>
      </p:sp>
      <p:sp>
        <p:nvSpPr>
          <p:cNvPr id="8197" name="Slide Number Placeholder 1">
            <a:extLst>
              <a:ext uri="{FF2B5EF4-FFF2-40B4-BE49-F238E27FC236}">
                <a16:creationId xmlns:a16="http://schemas.microsoft.com/office/drawing/2014/main" id="{5703F9AD-B123-4CBB-A944-3CE2D1CE32A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5D9B738D-54E6-4055-8956-0E8E5FBD5E2E}" type="slidenum">
              <a:rPr lang="de-DE" sz="1000" noProof="0" smtClean="0"/>
              <a:t>448</a:t>
            </a:fld>
            <a:endParaRPr lang="de-DE" sz="1000" noProof="0" dirty="0"/>
          </a:p>
        </p:txBody>
      </p:sp>
      <p:sp>
        <p:nvSpPr>
          <p:cNvPr id="6" name="TextBox 21">
            <a:extLst>
              <a:ext uri="{FF2B5EF4-FFF2-40B4-BE49-F238E27FC236}">
                <a16:creationId xmlns:a16="http://schemas.microsoft.com/office/drawing/2014/main" id="{18A4AA9D-BFC6-441D-BAB5-0235627446E6}"/>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4">
            <a:extLst>
              <a:ext uri="{FF2B5EF4-FFF2-40B4-BE49-F238E27FC236}">
                <a16:creationId xmlns:a16="http://schemas.microsoft.com/office/drawing/2014/main" id="{CB6F69CD-1AEB-4E87-7CE2-A551978CB022}"/>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2">
            <a:extLst>
              <a:ext uri="{FF2B5EF4-FFF2-40B4-BE49-F238E27FC236}">
                <a16:creationId xmlns:a16="http://schemas.microsoft.com/office/drawing/2014/main" id="{9484655D-EDCA-4B6F-8038-5EAD076458D0}"/>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9219" name="Text Box 3">
            <a:extLst>
              <a:ext uri="{FF2B5EF4-FFF2-40B4-BE49-F238E27FC236}">
                <a16:creationId xmlns:a16="http://schemas.microsoft.com/office/drawing/2014/main" id="{8DDEF0DB-0C4C-448F-9CDC-117CC10DE31B}"/>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33CC33"/>
                </a:solidFill>
              </a:rPr>
              <a:t>Was bedeutet </a:t>
            </a:r>
            <a:r>
              <a:rPr lang="de-DE" sz="1400" noProof="0" dirty="0">
                <a:solidFill>
                  <a:srgbClr val="33CC33"/>
                </a:solidFill>
              </a:rPr>
              <a:t>„rekombinant“</a:t>
            </a:r>
            <a:r>
              <a:rPr lang="de-DE" sz="1400" i="1" noProof="0" dirty="0">
                <a:solidFill>
                  <a:srgbClr val="33CC33"/>
                </a:solidFill>
              </a:rPr>
              <a:t>?</a:t>
            </a:r>
          </a:p>
          <a:p>
            <a:pPr eaLnBrk="1" hangingPunct="1">
              <a:lnSpc>
                <a:spcPct val="90000"/>
              </a:lnSpc>
              <a:spcBef>
                <a:spcPct val="0"/>
              </a:spcBef>
              <a:buClrTx/>
              <a:buSzTx/>
              <a:buFontTx/>
              <a:buNone/>
            </a:pPr>
            <a:r>
              <a:rPr lang="de-DE" sz="1400" noProof="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noProof="0" dirty="0">
                <a:solidFill>
                  <a:srgbClr val="33CC33"/>
                </a:solidFill>
              </a:rPr>
              <a:t>von mindestens zwei verschiedenen DNA-Molekülen</a:t>
            </a:r>
            <a:endParaRPr lang="de-DE" sz="1800" i="1" noProof="0" dirty="0">
              <a:solidFill>
                <a:srgbClr val="33CC33"/>
              </a:solidFill>
            </a:endParaRPr>
          </a:p>
        </p:txBody>
      </p:sp>
      <p:sp>
        <p:nvSpPr>
          <p:cNvPr id="9220" name="Line 4">
            <a:extLst>
              <a:ext uri="{FF2B5EF4-FFF2-40B4-BE49-F238E27FC236}">
                <a16:creationId xmlns:a16="http://schemas.microsoft.com/office/drawing/2014/main" id="{D964C778-5559-4B58-8AD5-D3DBDBB1EAD9}"/>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9221" name="Slide Number Placeholder 1">
            <a:extLst>
              <a:ext uri="{FF2B5EF4-FFF2-40B4-BE49-F238E27FC236}">
                <a16:creationId xmlns:a16="http://schemas.microsoft.com/office/drawing/2014/main" id="{FA78007E-FA9A-45DB-9100-DD20D81ED09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0ACFC8-2602-4391-B9F7-D6E4E92AADA0}" type="slidenum">
              <a:rPr lang="de-DE" sz="1000" noProof="0" smtClean="0"/>
              <a:t>449</a:t>
            </a:fld>
            <a:endParaRPr lang="de-DE" sz="1000" noProof="0" dirty="0"/>
          </a:p>
        </p:txBody>
      </p:sp>
      <p:sp>
        <p:nvSpPr>
          <p:cNvPr id="6" name="TextBox 21">
            <a:extLst>
              <a:ext uri="{FF2B5EF4-FFF2-40B4-BE49-F238E27FC236}">
                <a16:creationId xmlns:a16="http://schemas.microsoft.com/office/drawing/2014/main" id="{72AD2391-6D2C-4611-B59D-71518D8B45A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3BFF30-75F1-9E7A-402D-59139A6822B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FF26209-358F-3AC0-E08D-4B38FD64E3C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45</a:t>
            </a:fld>
            <a:endParaRPr lang="de-DE" noProof="0" dirty="0"/>
          </a:p>
        </p:txBody>
      </p:sp>
      <p:sp>
        <p:nvSpPr>
          <p:cNvPr id="2" name="TextBox 1">
            <a:extLst>
              <a:ext uri="{FF2B5EF4-FFF2-40B4-BE49-F238E27FC236}">
                <a16:creationId xmlns:a16="http://schemas.microsoft.com/office/drawing/2014/main" id="{6F5D664B-003D-C063-04FF-861FFB74449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D8A847E0-A9A9-1368-F0EE-30AAECD2AF0F}"/>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AFE06B5C-5BBD-F5B9-3D5A-4AD52D264B2B}"/>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29EC97A4-7B82-7CEA-D08E-4FD5BCB6D3F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20CE8AF7-A8D3-2390-A43C-18E90DB3046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6074046E-9199-43E4-D83A-282298CBA5AE}"/>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C029582A-28A6-2834-31E3-8C14D00E9795}"/>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57B3F368-4D9F-9A8F-8328-38C5836B17DD}"/>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268E9882-832C-53B4-C4E8-F224199AF975}"/>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B9D78558-530E-2234-2598-E6BD1882DAC2}"/>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E1D4BC64-CD99-0D25-63F7-EF81100D736C}"/>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A15CE64B-740B-564D-6B12-D9F2517331AD}"/>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9F782A13-2BD5-C75C-6E18-447EABF98D7D}"/>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grpSp>
        <p:nvGrpSpPr>
          <p:cNvPr id="3" name="Gruppieren 2">
            <a:extLst>
              <a:ext uri="{FF2B5EF4-FFF2-40B4-BE49-F238E27FC236}">
                <a16:creationId xmlns:a16="http://schemas.microsoft.com/office/drawing/2014/main" id="{9B400069-E8B0-AA3B-1160-65FC6D718306}"/>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FBDFE935-9C48-C526-9177-29F9AFC3873F}"/>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5B912DDA-B8A1-4EB6-208E-128121DB5ED8}"/>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646014628"/>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Box 3">
            <a:extLst>
              <a:ext uri="{FF2B5EF4-FFF2-40B4-BE49-F238E27FC236}">
                <a16:creationId xmlns:a16="http://schemas.microsoft.com/office/drawing/2014/main" id="{6A3D726B-18EB-A951-82D6-60F7F78F27AB}"/>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33CC33"/>
                </a:solidFill>
              </a:rPr>
              <a:t>Was bedeutet </a:t>
            </a:r>
            <a:r>
              <a:rPr lang="de-DE" sz="1400" noProof="0" dirty="0">
                <a:solidFill>
                  <a:srgbClr val="33CC33"/>
                </a:solidFill>
              </a:rPr>
              <a:t>„rekombinant“</a:t>
            </a:r>
            <a:r>
              <a:rPr lang="de-DE" sz="1400" i="1" noProof="0" dirty="0">
                <a:solidFill>
                  <a:srgbClr val="33CC33"/>
                </a:solidFill>
              </a:rPr>
              <a:t>?</a:t>
            </a:r>
          </a:p>
          <a:p>
            <a:pPr eaLnBrk="1" hangingPunct="1">
              <a:lnSpc>
                <a:spcPct val="90000"/>
              </a:lnSpc>
              <a:spcBef>
                <a:spcPct val="0"/>
              </a:spcBef>
              <a:buClrTx/>
              <a:buSzTx/>
              <a:buFontTx/>
              <a:buNone/>
            </a:pPr>
            <a:r>
              <a:rPr lang="de-DE" sz="1400" noProof="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noProof="0" dirty="0">
                <a:solidFill>
                  <a:srgbClr val="33CC33"/>
                </a:solidFill>
              </a:rPr>
              <a:t>von mindestens zwei verschiedenen DNA-Molekülen</a:t>
            </a:r>
            <a:endParaRPr lang="de-DE" sz="1800" i="1" noProof="0" dirty="0">
              <a:solidFill>
                <a:srgbClr val="33CC33"/>
              </a:solidFill>
            </a:endParaRPr>
          </a:p>
        </p:txBody>
      </p:sp>
      <p:sp>
        <p:nvSpPr>
          <p:cNvPr id="10242" name="Text Box 2">
            <a:extLst>
              <a:ext uri="{FF2B5EF4-FFF2-40B4-BE49-F238E27FC236}">
                <a16:creationId xmlns:a16="http://schemas.microsoft.com/office/drawing/2014/main" id="{13BD2F77-EF0D-4B5A-9B7A-0AFF77CE41F1}"/>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10246" name="Line 7">
            <a:extLst>
              <a:ext uri="{FF2B5EF4-FFF2-40B4-BE49-F238E27FC236}">
                <a16:creationId xmlns:a16="http://schemas.microsoft.com/office/drawing/2014/main" id="{FB4BD2C5-3FA2-429D-A081-3BA675070F32}"/>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0247" name="Slide Number Placeholder 1">
            <a:extLst>
              <a:ext uri="{FF2B5EF4-FFF2-40B4-BE49-F238E27FC236}">
                <a16:creationId xmlns:a16="http://schemas.microsoft.com/office/drawing/2014/main" id="{7E6FD48E-AF02-46A1-B7B6-3386B1FAC6A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C65357-28B6-4A4B-A20D-108CE04B98BF}" type="slidenum">
              <a:rPr lang="de-DE" sz="1000" noProof="0" smtClean="0"/>
              <a:t>450</a:t>
            </a:fld>
            <a:endParaRPr lang="de-DE" sz="1000" noProof="0" dirty="0"/>
          </a:p>
        </p:txBody>
      </p:sp>
      <p:sp>
        <p:nvSpPr>
          <p:cNvPr id="8" name="TextBox 21">
            <a:extLst>
              <a:ext uri="{FF2B5EF4-FFF2-40B4-BE49-F238E27FC236}">
                <a16:creationId xmlns:a16="http://schemas.microsoft.com/office/drawing/2014/main" id="{FF481E86-2C85-4353-946A-92CE7497EB1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Line 4">
            <a:extLst>
              <a:ext uri="{FF2B5EF4-FFF2-40B4-BE49-F238E27FC236}">
                <a16:creationId xmlns:a16="http://schemas.microsoft.com/office/drawing/2014/main" id="{507B9650-AEB8-09DC-9C9C-3E4E463F6B28}"/>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 name="Text Box 6">
            <a:extLst>
              <a:ext uri="{FF2B5EF4-FFF2-40B4-BE49-F238E27FC236}">
                <a16:creationId xmlns:a16="http://schemas.microsoft.com/office/drawing/2014/main" id="{BCE135DF-96FC-8F70-886E-775CD72948E4}"/>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endParaRPr lang="de-DE" sz="1400" i="1" noProof="0" dirty="0">
              <a:solidFill>
                <a:srgbClr val="CCFFCC"/>
              </a:solidFill>
            </a:endParaRPr>
          </a:p>
          <a:p>
            <a:pPr eaLnBrk="1" hangingPunct="1">
              <a:lnSpc>
                <a:spcPct val="90000"/>
              </a:lnSpc>
              <a:spcBef>
                <a:spcPct val="0"/>
              </a:spcBef>
              <a:buClrTx/>
              <a:buSzTx/>
              <a:buFontTx/>
              <a:buNone/>
            </a:pPr>
            <a:r>
              <a:rPr lang="de-DE" sz="1400" dirty="0">
                <a:solidFill>
                  <a:srgbClr val="CCFFCC"/>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pPr>
            <a:r>
              <a:rPr lang="de-DE" sz="1400" noProof="0" dirty="0">
                <a:solidFill>
                  <a:srgbClr val="CCFFCC"/>
                </a:solidFill>
              </a:rPr>
              <a:t>Um dies zu verhindern, wird ein Teil des Maus-Antikörpers</a:t>
            </a:r>
          </a:p>
          <a:p>
            <a:pPr eaLnBrk="1" hangingPunct="1">
              <a:lnSpc>
                <a:spcPct val="90000"/>
              </a:lnSpc>
              <a:spcBef>
                <a:spcPct val="0"/>
              </a:spcBef>
              <a:buClrTx/>
              <a:buSzTx/>
              <a:buFontTx/>
              <a:buNone/>
            </a:pPr>
            <a:r>
              <a:rPr lang="de-DE" sz="1400" noProof="0" dirty="0">
                <a:solidFill>
                  <a:srgbClr val="CCFFCC"/>
                </a:solidFill>
              </a:rPr>
              <a:t>mittels rekombinanter DNA-Techniken ersetzt.</a:t>
            </a:r>
          </a:p>
        </p:txBody>
      </p:sp>
    </p:spTree>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 Box 2">
            <a:extLst>
              <a:ext uri="{FF2B5EF4-FFF2-40B4-BE49-F238E27FC236}">
                <a16:creationId xmlns:a16="http://schemas.microsoft.com/office/drawing/2014/main" id="{62D5891D-3022-44B3-B145-7577F8694956}"/>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11270" name="Line 7">
            <a:extLst>
              <a:ext uri="{FF2B5EF4-FFF2-40B4-BE49-F238E27FC236}">
                <a16:creationId xmlns:a16="http://schemas.microsoft.com/office/drawing/2014/main" id="{93A714C9-B8CE-4562-ACA1-24253EF1563A}"/>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1271" name="Slide Number Placeholder 1">
            <a:extLst>
              <a:ext uri="{FF2B5EF4-FFF2-40B4-BE49-F238E27FC236}">
                <a16:creationId xmlns:a16="http://schemas.microsoft.com/office/drawing/2014/main" id="{5E544B14-438D-4EE2-8A43-13FB0985172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A564C13-F683-4C91-BACD-4326CEA3D01D}" type="slidenum">
              <a:rPr lang="de-DE" sz="1000" noProof="0" smtClean="0"/>
              <a:t>451</a:t>
            </a:fld>
            <a:endParaRPr lang="de-DE" sz="1000" noProof="0" dirty="0"/>
          </a:p>
        </p:txBody>
      </p:sp>
      <p:sp>
        <p:nvSpPr>
          <p:cNvPr id="8" name="TextBox 21">
            <a:extLst>
              <a:ext uri="{FF2B5EF4-FFF2-40B4-BE49-F238E27FC236}">
                <a16:creationId xmlns:a16="http://schemas.microsoft.com/office/drawing/2014/main" id="{38B3EBD0-2CE7-4F1A-96FF-CDDEA67EF816}"/>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3">
            <a:extLst>
              <a:ext uri="{FF2B5EF4-FFF2-40B4-BE49-F238E27FC236}">
                <a16:creationId xmlns:a16="http://schemas.microsoft.com/office/drawing/2014/main" id="{2603D8ED-558B-FF99-7EE9-A9A2CE1F87C2}"/>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33CC33"/>
                </a:solidFill>
              </a:rPr>
              <a:t>Was bedeutet </a:t>
            </a:r>
            <a:r>
              <a:rPr lang="de-DE" sz="1400" noProof="0" dirty="0">
                <a:solidFill>
                  <a:srgbClr val="33CC33"/>
                </a:solidFill>
              </a:rPr>
              <a:t>„rekombinant“</a:t>
            </a:r>
            <a:r>
              <a:rPr lang="de-DE" sz="1400" i="1" noProof="0" dirty="0">
                <a:solidFill>
                  <a:srgbClr val="33CC33"/>
                </a:solidFill>
              </a:rPr>
              <a:t>?</a:t>
            </a:r>
          </a:p>
          <a:p>
            <a:pPr eaLnBrk="1" hangingPunct="1">
              <a:lnSpc>
                <a:spcPct val="90000"/>
              </a:lnSpc>
              <a:spcBef>
                <a:spcPct val="0"/>
              </a:spcBef>
              <a:buClrTx/>
              <a:buSzTx/>
              <a:buFontTx/>
              <a:buNone/>
            </a:pPr>
            <a:r>
              <a:rPr lang="de-DE" sz="1400" noProof="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noProof="0" dirty="0">
                <a:solidFill>
                  <a:srgbClr val="33CC33"/>
                </a:solidFill>
              </a:rPr>
              <a:t>von mindestens zwei verschiedenen DNA-Molekülen</a:t>
            </a:r>
            <a:endParaRPr lang="de-DE" sz="1800" i="1" noProof="0" dirty="0">
              <a:solidFill>
                <a:srgbClr val="33CC33"/>
              </a:solidFill>
            </a:endParaRPr>
          </a:p>
        </p:txBody>
      </p:sp>
      <p:sp>
        <p:nvSpPr>
          <p:cNvPr id="2" name="Line 4">
            <a:extLst>
              <a:ext uri="{FF2B5EF4-FFF2-40B4-BE49-F238E27FC236}">
                <a16:creationId xmlns:a16="http://schemas.microsoft.com/office/drawing/2014/main" id="{72854D5C-CB04-2449-93C8-147D60E116E2}"/>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 name="Text Box 6">
            <a:extLst>
              <a:ext uri="{FF2B5EF4-FFF2-40B4-BE49-F238E27FC236}">
                <a16:creationId xmlns:a16="http://schemas.microsoft.com/office/drawing/2014/main" id="{920BD0F9-E9C8-826A-3277-7E9BE405DC14}"/>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p>
          <a:p>
            <a:pPr eaLnBrk="1" hangingPunct="1">
              <a:lnSpc>
                <a:spcPct val="90000"/>
              </a:lnSpc>
              <a:spcBef>
                <a:spcPct val="0"/>
              </a:spcBef>
              <a:buClrTx/>
              <a:buSzTx/>
              <a:buFontTx/>
              <a:buNone/>
            </a:pPr>
            <a:r>
              <a:rPr lang="de-DE" sz="1400" dirty="0">
                <a:solidFill>
                  <a:srgbClr val="CC00CC"/>
                </a:solidFill>
              </a:rPr>
              <a:t>Wie bei vielen monoklonalen Antikörpern wurde das Ausgangsmolekül von Ranibizumab aus Mauszellen gewonnen. Solche Maus-Antikörper würden vom menschlichen Immunsystem als fremd erkannt und als solche angegriffen.</a:t>
            </a:r>
            <a:endParaRPr lang="de-DE" sz="1400" dirty="0">
              <a:solidFill>
                <a:srgbClr val="CCFFCC"/>
              </a:solidFill>
            </a:endParaRPr>
          </a:p>
          <a:p>
            <a:pPr eaLnBrk="1" hangingPunct="1">
              <a:lnSpc>
                <a:spcPct val="90000"/>
              </a:lnSpc>
              <a:spcBef>
                <a:spcPct val="0"/>
              </a:spcBef>
              <a:buClrTx/>
              <a:buSzTx/>
              <a:buFontTx/>
              <a:buNone/>
            </a:pPr>
            <a:r>
              <a:rPr lang="de-DE" sz="1400" noProof="0" dirty="0">
                <a:solidFill>
                  <a:srgbClr val="CCFFCC"/>
                </a:solidFill>
              </a:rPr>
              <a:t>Um dies zu verhindern, wird ein Teil des Maus-Antikörpers</a:t>
            </a:r>
          </a:p>
          <a:p>
            <a:pPr eaLnBrk="1" hangingPunct="1">
              <a:lnSpc>
                <a:spcPct val="90000"/>
              </a:lnSpc>
              <a:spcBef>
                <a:spcPct val="0"/>
              </a:spcBef>
              <a:buClrTx/>
              <a:buSzTx/>
              <a:buFontTx/>
              <a:buNone/>
            </a:pPr>
            <a:r>
              <a:rPr lang="de-DE" sz="1400" noProof="0" dirty="0">
                <a:solidFill>
                  <a:srgbClr val="CCFFCC"/>
                </a:solidFill>
              </a:rPr>
              <a:t>mittels rekombinanter DNA-Techniken ersetzt.</a:t>
            </a:r>
          </a:p>
        </p:txBody>
      </p:sp>
    </p:spTree>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ext Box 2">
            <a:extLst>
              <a:ext uri="{FF2B5EF4-FFF2-40B4-BE49-F238E27FC236}">
                <a16:creationId xmlns:a16="http://schemas.microsoft.com/office/drawing/2014/main" id="{BC39D30B-28C3-4F33-AFAF-FB4F8BFB1DC3}"/>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12291" name="Text Box 3">
            <a:extLst>
              <a:ext uri="{FF2B5EF4-FFF2-40B4-BE49-F238E27FC236}">
                <a16:creationId xmlns:a16="http://schemas.microsoft.com/office/drawing/2014/main" id="{0324A757-CBD0-4DA9-803C-3B111DF5791A}"/>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33CC33"/>
                </a:solidFill>
              </a:rPr>
              <a:t>Was bedeutet </a:t>
            </a:r>
            <a:r>
              <a:rPr lang="de-DE" sz="1400" dirty="0">
                <a:solidFill>
                  <a:srgbClr val="33CC33"/>
                </a:solidFill>
              </a:rPr>
              <a:t>„rekombinant“</a:t>
            </a:r>
            <a:r>
              <a:rPr lang="de-DE" sz="1400" i="1" dirty="0">
                <a:solidFill>
                  <a:srgbClr val="33CC33"/>
                </a:solidFill>
              </a:rPr>
              <a:t>?</a:t>
            </a:r>
          </a:p>
          <a:p>
            <a:pPr eaLnBrk="1" hangingPunct="1">
              <a:lnSpc>
                <a:spcPct val="90000"/>
              </a:lnSpc>
              <a:spcBef>
                <a:spcPct val="0"/>
              </a:spcBef>
              <a:buClrTx/>
              <a:buSzTx/>
              <a:buFontTx/>
              <a:buNone/>
            </a:pPr>
            <a:r>
              <a:rPr lang="de-DE" sz="140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dirty="0">
                <a:solidFill>
                  <a:srgbClr val="33CC33"/>
                </a:solidFill>
              </a:rPr>
              <a:t>von mindestens zwei verschiedenen DNA-Molekülen</a:t>
            </a:r>
            <a:endParaRPr lang="de-DE" sz="1800" i="1" dirty="0">
              <a:solidFill>
                <a:srgbClr val="33CC33"/>
              </a:solidFill>
            </a:endParaRPr>
          </a:p>
        </p:txBody>
      </p:sp>
      <p:sp>
        <p:nvSpPr>
          <p:cNvPr id="12293" name="Text Box 6">
            <a:extLst>
              <a:ext uri="{FF2B5EF4-FFF2-40B4-BE49-F238E27FC236}">
                <a16:creationId xmlns:a16="http://schemas.microsoft.com/office/drawing/2014/main" id="{7ECF77AE-A479-442D-A59D-E98D6B8E3BAD}"/>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p>
          <a:p>
            <a:pPr eaLnBrk="1" hangingPunct="1">
              <a:lnSpc>
                <a:spcPct val="90000"/>
              </a:lnSpc>
              <a:spcBef>
                <a:spcPct val="0"/>
              </a:spcBef>
              <a:buClrTx/>
              <a:buSzTx/>
              <a:buFontTx/>
              <a:buNone/>
            </a:pPr>
            <a:r>
              <a:rPr lang="de-DE" sz="1400" dirty="0">
                <a:solidFill>
                  <a:srgbClr val="CC00CC"/>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pPr>
            <a:r>
              <a:rPr lang="de-DE" sz="1400" noProof="0" dirty="0"/>
              <a:t>Um dies zu verhindern, wird ein Teil des Maus-Antikörpers</a:t>
            </a:r>
          </a:p>
          <a:p>
            <a:pPr eaLnBrk="1" hangingPunct="1">
              <a:lnSpc>
                <a:spcPct val="90000"/>
              </a:lnSpc>
              <a:spcBef>
                <a:spcPct val="0"/>
              </a:spcBef>
              <a:buClrTx/>
              <a:buSzTx/>
              <a:buFontTx/>
              <a:buNone/>
            </a:pPr>
            <a:r>
              <a:rPr lang="de-DE" sz="1400" noProof="0" dirty="0"/>
              <a:t>mittels rekombinanter DNA-Techniken ersetzt.</a:t>
            </a:r>
          </a:p>
        </p:txBody>
      </p:sp>
      <p:sp>
        <p:nvSpPr>
          <p:cNvPr id="12294" name="Line 7">
            <a:extLst>
              <a:ext uri="{FF2B5EF4-FFF2-40B4-BE49-F238E27FC236}">
                <a16:creationId xmlns:a16="http://schemas.microsoft.com/office/drawing/2014/main" id="{F6212257-C670-462B-A3AE-2CA4072A614E}"/>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2295" name="Slide Number Placeholder 1">
            <a:extLst>
              <a:ext uri="{FF2B5EF4-FFF2-40B4-BE49-F238E27FC236}">
                <a16:creationId xmlns:a16="http://schemas.microsoft.com/office/drawing/2014/main" id="{509501B3-FD9B-4323-AC57-B916D233F2B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5397B8D-C5DA-438B-AF0D-36B96A1B49B1}" type="slidenum">
              <a:rPr lang="de-DE" sz="1000" noProof="0" smtClean="0"/>
              <a:t>452</a:t>
            </a:fld>
            <a:endParaRPr lang="de-DE" sz="1000" noProof="0" dirty="0"/>
          </a:p>
        </p:txBody>
      </p:sp>
      <p:sp>
        <p:nvSpPr>
          <p:cNvPr id="8" name="TextBox 21">
            <a:extLst>
              <a:ext uri="{FF2B5EF4-FFF2-40B4-BE49-F238E27FC236}">
                <a16:creationId xmlns:a16="http://schemas.microsoft.com/office/drawing/2014/main" id="{0A13566B-FEDD-47FE-91EF-85F9C140F40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4">
            <a:extLst>
              <a:ext uri="{FF2B5EF4-FFF2-40B4-BE49-F238E27FC236}">
                <a16:creationId xmlns:a16="http://schemas.microsoft.com/office/drawing/2014/main" id="{EBBFEA13-12FD-918F-F749-D7ABC1560005}"/>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ext Box 2">
            <a:extLst>
              <a:ext uri="{FF2B5EF4-FFF2-40B4-BE49-F238E27FC236}">
                <a16:creationId xmlns:a16="http://schemas.microsoft.com/office/drawing/2014/main" id="{D69CF9B2-7431-4001-9E36-E4C937B4C4A3}"/>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13315" name="Text Box 3">
            <a:extLst>
              <a:ext uri="{FF2B5EF4-FFF2-40B4-BE49-F238E27FC236}">
                <a16:creationId xmlns:a16="http://schemas.microsoft.com/office/drawing/2014/main" id="{A261AB05-11C5-48E1-926E-A1D2D11A4D29}"/>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33CC33"/>
                </a:solidFill>
              </a:rPr>
              <a:t>Was bedeutet </a:t>
            </a:r>
            <a:r>
              <a:rPr lang="de-DE" sz="1400" dirty="0">
                <a:solidFill>
                  <a:srgbClr val="33CC33"/>
                </a:solidFill>
              </a:rPr>
              <a:t>„rekombinant“</a:t>
            </a:r>
            <a:r>
              <a:rPr lang="de-DE" sz="1400" i="1" dirty="0">
                <a:solidFill>
                  <a:srgbClr val="33CC33"/>
                </a:solidFill>
              </a:rPr>
              <a:t>?</a:t>
            </a:r>
          </a:p>
          <a:p>
            <a:pPr eaLnBrk="1" hangingPunct="1">
              <a:lnSpc>
                <a:spcPct val="90000"/>
              </a:lnSpc>
              <a:spcBef>
                <a:spcPct val="0"/>
              </a:spcBef>
              <a:buClrTx/>
              <a:buSzTx/>
              <a:buFontTx/>
              <a:buNone/>
            </a:pPr>
            <a:r>
              <a:rPr lang="de-DE" sz="140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dirty="0">
                <a:solidFill>
                  <a:srgbClr val="33CC33"/>
                </a:solidFill>
              </a:rPr>
              <a:t>von mindestens zwei verschiedenen DNA-Molekülen</a:t>
            </a:r>
            <a:endParaRPr lang="de-DE" sz="1800" i="1" dirty="0">
              <a:solidFill>
                <a:srgbClr val="33CC33"/>
              </a:solidFill>
            </a:endParaRPr>
          </a:p>
        </p:txBody>
      </p:sp>
      <p:sp>
        <p:nvSpPr>
          <p:cNvPr id="13318" name="Line 7">
            <a:extLst>
              <a:ext uri="{FF2B5EF4-FFF2-40B4-BE49-F238E27FC236}">
                <a16:creationId xmlns:a16="http://schemas.microsoft.com/office/drawing/2014/main" id="{DB277EFE-8374-4F38-9A5E-C7C0DC9B4532}"/>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3320" name="Line 9">
            <a:extLst>
              <a:ext uri="{FF2B5EF4-FFF2-40B4-BE49-F238E27FC236}">
                <a16:creationId xmlns:a16="http://schemas.microsoft.com/office/drawing/2014/main" id="{569B6F0F-183B-4A83-83E2-76113CBB4390}"/>
              </a:ext>
            </a:extLst>
          </p:cNvPr>
          <p:cNvSpPr>
            <a:spLocks noChangeShapeType="1"/>
          </p:cNvSpPr>
          <p:nvPr/>
        </p:nvSpPr>
        <p:spPr bwMode="auto">
          <a:xfrm flipV="1">
            <a:off x="1676400" y="3962400"/>
            <a:ext cx="304800" cy="685800"/>
          </a:xfrm>
          <a:prstGeom prst="line">
            <a:avLst/>
          </a:prstGeom>
          <a:noFill/>
          <a:ln w="28575">
            <a:solidFill>
              <a:srgbClr val="CC33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3321" name="Slide Number Placeholder 1">
            <a:extLst>
              <a:ext uri="{FF2B5EF4-FFF2-40B4-BE49-F238E27FC236}">
                <a16:creationId xmlns:a16="http://schemas.microsoft.com/office/drawing/2014/main" id="{5A6F3DB1-1E7A-4422-B919-1FE4288126B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28A56E3-2A02-429E-B27B-AED41CE2665B}" type="slidenum">
              <a:rPr lang="de-DE" sz="1000" noProof="0" smtClean="0"/>
              <a:t>453</a:t>
            </a:fld>
            <a:endParaRPr lang="de-DE" sz="1000" noProof="0" dirty="0"/>
          </a:p>
        </p:txBody>
      </p:sp>
      <p:sp>
        <p:nvSpPr>
          <p:cNvPr id="10" name="TextBox 21">
            <a:extLst>
              <a:ext uri="{FF2B5EF4-FFF2-40B4-BE49-F238E27FC236}">
                <a16:creationId xmlns:a16="http://schemas.microsoft.com/office/drawing/2014/main" id="{DE9D0410-092B-4BE0-BBFE-664F27B3FE5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4">
            <a:extLst>
              <a:ext uri="{FF2B5EF4-FFF2-40B4-BE49-F238E27FC236}">
                <a16:creationId xmlns:a16="http://schemas.microsoft.com/office/drawing/2014/main" id="{ED202735-5C24-53C6-4B00-9D7EC09604DE}"/>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CA928D4B-9D0B-8CDD-99A4-D8F7D1CDF0BE}"/>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p>
          <a:p>
            <a:pPr eaLnBrk="1" hangingPunct="1">
              <a:lnSpc>
                <a:spcPct val="90000"/>
              </a:lnSpc>
              <a:spcBef>
                <a:spcPct val="0"/>
              </a:spcBef>
              <a:buClrTx/>
              <a:buSzTx/>
              <a:buFontTx/>
              <a:buNone/>
            </a:pPr>
            <a:r>
              <a:rPr lang="de-DE" sz="1400" dirty="0">
                <a:solidFill>
                  <a:srgbClr val="CC00CC"/>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pPr>
            <a:r>
              <a:rPr lang="de-DE" sz="1400" noProof="0" dirty="0"/>
              <a:t>Um dies zu verhindern, wird ein Teil des Maus-Antikörpers</a:t>
            </a:r>
          </a:p>
          <a:p>
            <a:pPr eaLnBrk="1" hangingPunct="1">
              <a:lnSpc>
                <a:spcPct val="90000"/>
              </a:lnSpc>
              <a:spcBef>
                <a:spcPct val="0"/>
              </a:spcBef>
              <a:buClrTx/>
              <a:buSzTx/>
              <a:buFontTx/>
              <a:buNone/>
            </a:pPr>
            <a:r>
              <a:rPr lang="de-DE" sz="1400" noProof="0" dirty="0"/>
              <a:t>mittels rekombinanter DNA-Techniken ersetzt.</a:t>
            </a:r>
          </a:p>
        </p:txBody>
      </p:sp>
      <p:sp>
        <p:nvSpPr>
          <p:cNvPr id="4" name="Text Box 8">
            <a:extLst>
              <a:ext uri="{FF2B5EF4-FFF2-40B4-BE49-F238E27FC236}">
                <a16:creationId xmlns:a16="http://schemas.microsoft.com/office/drawing/2014/main" id="{1B319509-0051-77CD-D9A6-FE19322B5ADE}"/>
              </a:ext>
            </a:extLst>
          </p:cNvPr>
          <p:cNvSpPr txBox="1">
            <a:spLocks noChangeArrowheads="1"/>
          </p:cNvSpPr>
          <p:nvPr/>
        </p:nvSpPr>
        <p:spPr bwMode="auto">
          <a:xfrm>
            <a:off x="76200" y="4648200"/>
            <a:ext cx="3297238" cy="138294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None/>
            </a:pPr>
            <a:r>
              <a:rPr lang="de-DE" sz="1400" i="1" dirty="0">
                <a:solidFill>
                  <a:srgbClr val="CC3300"/>
                </a:solidFill>
              </a:rPr>
              <a:t>Was bedeutet </a:t>
            </a:r>
            <a:r>
              <a:rPr lang="de-DE" sz="1400" dirty="0">
                <a:solidFill>
                  <a:srgbClr val="CC3300"/>
                </a:solidFill>
              </a:rPr>
              <a:t>„affinitätsgereift“</a:t>
            </a:r>
            <a:r>
              <a:rPr lang="de-DE" sz="1400" i="1" dirty="0">
                <a:solidFill>
                  <a:srgbClr val="CC3300"/>
                </a:solidFill>
              </a:rPr>
              <a:t>?</a:t>
            </a:r>
            <a:endParaRPr lang="de-DE" sz="1400" i="1" noProof="0" dirty="0">
              <a:solidFill>
                <a:srgbClr val="CCECFF"/>
              </a:solidFill>
            </a:endParaRPr>
          </a:p>
          <a:p>
            <a:pPr eaLnBrk="1" hangingPunct="1">
              <a:lnSpc>
                <a:spcPct val="90000"/>
              </a:lnSpc>
              <a:spcBef>
                <a:spcPct val="0"/>
              </a:spcBef>
              <a:buClrTx/>
              <a:buSzTx/>
              <a:buFontTx/>
              <a:buNone/>
            </a:pPr>
            <a:r>
              <a:rPr lang="de-DE" sz="1400" i="1" noProof="0" dirty="0">
                <a:solidFill>
                  <a:srgbClr val="CCECFF"/>
                </a:solidFill>
              </a:rPr>
              <a:t>Die Affinitätsreifung ist ein Prozess, bei dem antikörperproduzierende Zellen wiederholt dem betreffenden Antigen ausgesetzt werden, was zu Antikörper-Generationen mit einer progressiv höheren Affinität für das Antigen führt.</a:t>
            </a:r>
            <a:endParaRPr lang="de-DE" sz="1400" noProof="0" dirty="0">
              <a:solidFill>
                <a:srgbClr val="CCECFF"/>
              </a:solidFill>
            </a:endParaRPr>
          </a:p>
        </p:txBody>
      </p:sp>
    </p:spTree>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Text Box 2">
            <a:extLst>
              <a:ext uri="{FF2B5EF4-FFF2-40B4-BE49-F238E27FC236}">
                <a16:creationId xmlns:a16="http://schemas.microsoft.com/office/drawing/2014/main" id="{F979CB14-FADC-4581-B6C0-64C1A8B892C5}"/>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14339" name="Text Box 3">
            <a:extLst>
              <a:ext uri="{FF2B5EF4-FFF2-40B4-BE49-F238E27FC236}">
                <a16:creationId xmlns:a16="http://schemas.microsoft.com/office/drawing/2014/main" id="{15615028-E3B9-41C2-9C84-DE959DF8E866}"/>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33CC33"/>
                </a:solidFill>
              </a:rPr>
              <a:t>Was bedeutet </a:t>
            </a:r>
            <a:r>
              <a:rPr lang="de-DE" sz="1400" dirty="0">
                <a:solidFill>
                  <a:srgbClr val="33CC33"/>
                </a:solidFill>
              </a:rPr>
              <a:t>„rekombinant“</a:t>
            </a:r>
            <a:r>
              <a:rPr lang="de-DE" sz="1400" i="1" dirty="0">
                <a:solidFill>
                  <a:srgbClr val="33CC33"/>
                </a:solidFill>
              </a:rPr>
              <a:t>?</a:t>
            </a:r>
          </a:p>
          <a:p>
            <a:pPr eaLnBrk="1" hangingPunct="1">
              <a:lnSpc>
                <a:spcPct val="90000"/>
              </a:lnSpc>
              <a:spcBef>
                <a:spcPct val="0"/>
              </a:spcBef>
              <a:buClrTx/>
              <a:buSzTx/>
              <a:buFontTx/>
              <a:buNone/>
            </a:pPr>
            <a:r>
              <a:rPr lang="de-DE" sz="140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dirty="0">
                <a:solidFill>
                  <a:srgbClr val="33CC33"/>
                </a:solidFill>
              </a:rPr>
              <a:t>von mindestens zwei verschiedenen DNA-Molekülen</a:t>
            </a:r>
            <a:endParaRPr lang="de-DE" sz="1800" i="1" dirty="0">
              <a:solidFill>
                <a:srgbClr val="33CC33"/>
              </a:solidFill>
            </a:endParaRPr>
          </a:p>
        </p:txBody>
      </p:sp>
      <p:sp>
        <p:nvSpPr>
          <p:cNvPr id="14342" name="Line 7">
            <a:extLst>
              <a:ext uri="{FF2B5EF4-FFF2-40B4-BE49-F238E27FC236}">
                <a16:creationId xmlns:a16="http://schemas.microsoft.com/office/drawing/2014/main" id="{C1F29DD0-F126-4AF9-8D27-4EB3FA67D7B8}"/>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4343" name="Text Box 8">
            <a:extLst>
              <a:ext uri="{FF2B5EF4-FFF2-40B4-BE49-F238E27FC236}">
                <a16:creationId xmlns:a16="http://schemas.microsoft.com/office/drawing/2014/main" id="{818A4BFF-C64C-425F-8802-43450F739DE7}"/>
              </a:ext>
            </a:extLst>
          </p:cNvPr>
          <p:cNvSpPr txBox="1">
            <a:spLocks noChangeArrowheads="1"/>
          </p:cNvSpPr>
          <p:nvPr/>
        </p:nvSpPr>
        <p:spPr bwMode="auto">
          <a:xfrm>
            <a:off x="76200" y="4648200"/>
            <a:ext cx="3297238" cy="138294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None/>
            </a:pPr>
            <a:r>
              <a:rPr lang="de-DE" sz="1400" i="1" dirty="0">
                <a:solidFill>
                  <a:srgbClr val="CC3300"/>
                </a:solidFill>
              </a:rPr>
              <a:t>Was bedeutet </a:t>
            </a:r>
            <a:r>
              <a:rPr lang="de-DE" sz="1400" dirty="0">
                <a:solidFill>
                  <a:srgbClr val="CC3300"/>
                </a:solidFill>
              </a:rPr>
              <a:t>„affinitätsgereift“</a:t>
            </a:r>
            <a:r>
              <a:rPr lang="de-DE" sz="1400" i="1" dirty="0">
                <a:solidFill>
                  <a:srgbClr val="CC3300"/>
                </a:solidFill>
              </a:rPr>
              <a:t>?</a:t>
            </a:r>
            <a:endParaRPr lang="de-DE" sz="1400" i="1" noProof="0" dirty="0">
              <a:solidFill>
                <a:srgbClr val="CC3300"/>
              </a:solidFill>
            </a:endParaRPr>
          </a:p>
          <a:p>
            <a:pPr eaLnBrk="1" hangingPunct="1">
              <a:lnSpc>
                <a:spcPct val="90000"/>
              </a:lnSpc>
              <a:spcBef>
                <a:spcPct val="0"/>
              </a:spcBef>
              <a:buClrTx/>
              <a:buSzTx/>
              <a:buFontTx/>
              <a:buNone/>
            </a:pPr>
            <a:r>
              <a:rPr lang="de-DE" sz="1400" i="1" noProof="0" dirty="0">
                <a:solidFill>
                  <a:srgbClr val="CC3300"/>
                </a:solidFill>
              </a:rPr>
              <a:t>Die Affinitätsreifung ist ein Prozess, bei dem antikörperproduzierende Zellen wiederholt dem betreffenden Antigen ausgesetzt werden, was zu Antikörper-Generationen mit einer progressiv höheren Affinität für das Antigen führt.</a:t>
            </a:r>
            <a:endParaRPr lang="de-DE" sz="1400" noProof="0" dirty="0">
              <a:solidFill>
                <a:srgbClr val="CC3300"/>
              </a:solidFill>
            </a:endParaRPr>
          </a:p>
        </p:txBody>
      </p:sp>
      <p:sp>
        <p:nvSpPr>
          <p:cNvPr id="14344" name="Line 9">
            <a:extLst>
              <a:ext uri="{FF2B5EF4-FFF2-40B4-BE49-F238E27FC236}">
                <a16:creationId xmlns:a16="http://schemas.microsoft.com/office/drawing/2014/main" id="{3F0CED28-9DE8-4FBE-8516-F5C5B947E989}"/>
              </a:ext>
            </a:extLst>
          </p:cNvPr>
          <p:cNvSpPr>
            <a:spLocks noChangeShapeType="1"/>
          </p:cNvSpPr>
          <p:nvPr/>
        </p:nvSpPr>
        <p:spPr bwMode="auto">
          <a:xfrm flipV="1">
            <a:off x="1676400" y="3962400"/>
            <a:ext cx="304800" cy="685800"/>
          </a:xfrm>
          <a:prstGeom prst="line">
            <a:avLst/>
          </a:prstGeom>
          <a:noFill/>
          <a:ln w="28575">
            <a:solidFill>
              <a:srgbClr val="CC33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4345" name="Slide Number Placeholder 1">
            <a:extLst>
              <a:ext uri="{FF2B5EF4-FFF2-40B4-BE49-F238E27FC236}">
                <a16:creationId xmlns:a16="http://schemas.microsoft.com/office/drawing/2014/main" id="{C6D9F2EB-B0C6-4F8E-94C9-303D2C3C36F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2B5B2D7-8964-4758-8FE8-F48AFC2BD28F}" type="slidenum">
              <a:rPr lang="de-DE" sz="1000" noProof="0" smtClean="0"/>
              <a:t>454</a:t>
            </a:fld>
            <a:endParaRPr lang="de-DE" sz="1000" noProof="0" dirty="0"/>
          </a:p>
        </p:txBody>
      </p:sp>
      <p:sp>
        <p:nvSpPr>
          <p:cNvPr id="10" name="TextBox 21">
            <a:extLst>
              <a:ext uri="{FF2B5EF4-FFF2-40B4-BE49-F238E27FC236}">
                <a16:creationId xmlns:a16="http://schemas.microsoft.com/office/drawing/2014/main" id="{F7A994B8-CF8C-4B89-B9EC-956A415521FE}"/>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4">
            <a:extLst>
              <a:ext uri="{FF2B5EF4-FFF2-40B4-BE49-F238E27FC236}">
                <a16:creationId xmlns:a16="http://schemas.microsoft.com/office/drawing/2014/main" id="{5C7DC920-82D5-6BF4-4704-89521088890F}"/>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F49247B6-50F7-7026-4F89-29E8CC4F1B2D}"/>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p>
          <a:p>
            <a:pPr eaLnBrk="1" hangingPunct="1">
              <a:lnSpc>
                <a:spcPct val="90000"/>
              </a:lnSpc>
              <a:spcBef>
                <a:spcPct val="0"/>
              </a:spcBef>
              <a:buClrTx/>
              <a:buSzTx/>
              <a:buFontTx/>
              <a:buNone/>
            </a:pPr>
            <a:r>
              <a:rPr lang="de-DE" sz="1400" dirty="0">
                <a:solidFill>
                  <a:srgbClr val="CC00CC"/>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pPr>
            <a:r>
              <a:rPr lang="de-DE" sz="1400" noProof="0" dirty="0"/>
              <a:t>Um dies zu verhindern, wird ein Teil des Maus-Antikörpers</a:t>
            </a:r>
          </a:p>
          <a:p>
            <a:pPr eaLnBrk="1" hangingPunct="1">
              <a:lnSpc>
                <a:spcPct val="90000"/>
              </a:lnSpc>
              <a:spcBef>
                <a:spcPct val="0"/>
              </a:spcBef>
              <a:buClrTx/>
              <a:buSzTx/>
              <a:buFontTx/>
              <a:buNone/>
            </a:pPr>
            <a:r>
              <a:rPr lang="de-DE" sz="1400" noProof="0" dirty="0"/>
              <a:t>mittels rekombinanter DNA-Techniken ersetzt.</a:t>
            </a:r>
          </a:p>
        </p:txBody>
      </p:sp>
    </p:spTree>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ext Box 2">
            <a:extLst>
              <a:ext uri="{FF2B5EF4-FFF2-40B4-BE49-F238E27FC236}">
                <a16:creationId xmlns:a16="http://schemas.microsoft.com/office/drawing/2014/main" id="{6FF56F46-42D1-49C5-A197-6150153B5BEC}"/>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15363" name="Text Box 3">
            <a:extLst>
              <a:ext uri="{FF2B5EF4-FFF2-40B4-BE49-F238E27FC236}">
                <a16:creationId xmlns:a16="http://schemas.microsoft.com/office/drawing/2014/main" id="{30953E00-9D26-435D-99E5-C692DCA60D44}"/>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33CC33"/>
                </a:solidFill>
              </a:rPr>
              <a:t>Was bedeutet </a:t>
            </a:r>
            <a:r>
              <a:rPr lang="de-DE" sz="1400" dirty="0">
                <a:solidFill>
                  <a:srgbClr val="33CC33"/>
                </a:solidFill>
              </a:rPr>
              <a:t>„rekombinant“</a:t>
            </a:r>
            <a:r>
              <a:rPr lang="de-DE" sz="1400" i="1" dirty="0">
                <a:solidFill>
                  <a:srgbClr val="33CC33"/>
                </a:solidFill>
              </a:rPr>
              <a:t>?</a:t>
            </a:r>
          </a:p>
          <a:p>
            <a:pPr eaLnBrk="1" hangingPunct="1">
              <a:lnSpc>
                <a:spcPct val="90000"/>
              </a:lnSpc>
              <a:spcBef>
                <a:spcPct val="0"/>
              </a:spcBef>
              <a:buClrTx/>
              <a:buSzTx/>
              <a:buFontTx/>
              <a:buNone/>
            </a:pPr>
            <a:r>
              <a:rPr lang="de-DE" sz="140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dirty="0">
                <a:solidFill>
                  <a:srgbClr val="33CC33"/>
                </a:solidFill>
              </a:rPr>
              <a:t>von mindestens zwei verschiedenen DNA-Molekülen</a:t>
            </a:r>
            <a:endParaRPr lang="de-DE" sz="1800" i="1" dirty="0">
              <a:solidFill>
                <a:srgbClr val="33CC33"/>
              </a:solidFill>
            </a:endParaRPr>
          </a:p>
        </p:txBody>
      </p:sp>
      <p:sp>
        <p:nvSpPr>
          <p:cNvPr id="15366" name="Line 7">
            <a:extLst>
              <a:ext uri="{FF2B5EF4-FFF2-40B4-BE49-F238E27FC236}">
                <a16:creationId xmlns:a16="http://schemas.microsoft.com/office/drawing/2014/main" id="{89A4102E-B08D-497A-8FDC-70112A4F6532}"/>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5367" name="Text Box 8">
            <a:extLst>
              <a:ext uri="{FF2B5EF4-FFF2-40B4-BE49-F238E27FC236}">
                <a16:creationId xmlns:a16="http://schemas.microsoft.com/office/drawing/2014/main" id="{263BAB33-1E37-42AF-95A8-694EFA2BA5A5}"/>
              </a:ext>
            </a:extLst>
          </p:cNvPr>
          <p:cNvSpPr txBox="1">
            <a:spLocks noChangeArrowheads="1"/>
          </p:cNvSpPr>
          <p:nvPr/>
        </p:nvSpPr>
        <p:spPr bwMode="auto">
          <a:xfrm>
            <a:off x="76200" y="4648200"/>
            <a:ext cx="3297238" cy="138294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None/>
            </a:pPr>
            <a:r>
              <a:rPr lang="de-DE" sz="1400" i="1" dirty="0">
                <a:solidFill>
                  <a:srgbClr val="CC3300"/>
                </a:solidFill>
              </a:rPr>
              <a:t>Was bedeutet </a:t>
            </a:r>
            <a:r>
              <a:rPr lang="de-DE" sz="1400" dirty="0">
                <a:solidFill>
                  <a:srgbClr val="CC3300"/>
                </a:solidFill>
              </a:rPr>
              <a:t>„affinitätsgereift“</a:t>
            </a:r>
            <a:r>
              <a:rPr lang="de-DE" sz="1400" i="1" dirty="0">
                <a:solidFill>
                  <a:srgbClr val="CC3300"/>
                </a:solidFill>
              </a:rPr>
              <a:t>?</a:t>
            </a:r>
          </a:p>
          <a:p>
            <a:pPr eaLnBrk="1" hangingPunct="1">
              <a:lnSpc>
                <a:spcPct val="90000"/>
              </a:lnSpc>
              <a:spcBef>
                <a:spcPct val="0"/>
              </a:spcBef>
              <a:buClrTx/>
              <a:buSzTx/>
              <a:buFontTx/>
              <a:buNone/>
            </a:pPr>
            <a:r>
              <a:rPr lang="de-DE" sz="1400" i="1" dirty="0">
                <a:solidFill>
                  <a:srgbClr val="CC3300"/>
                </a:solidFill>
              </a:rPr>
              <a:t>Die Affinitätsreifung ist ein Prozess, bei dem antikörperproduzierende Zellen wiederholt dem betreffenden Antigen ausgesetzt werden, was zu Antikörper-Generationen mit einer progressiv höheren Affinität für das Antigen führt.</a:t>
            </a:r>
            <a:endParaRPr lang="de-DE" sz="1400" dirty="0">
              <a:solidFill>
                <a:srgbClr val="CC3300"/>
              </a:solidFill>
            </a:endParaRPr>
          </a:p>
        </p:txBody>
      </p:sp>
      <p:sp>
        <p:nvSpPr>
          <p:cNvPr id="15368" name="Line 9">
            <a:extLst>
              <a:ext uri="{FF2B5EF4-FFF2-40B4-BE49-F238E27FC236}">
                <a16:creationId xmlns:a16="http://schemas.microsoft.com/office/drawing/2014/main" id="{B5BEC228-306F-4222-A60E-35411E14C6DE}"/>
              </a:ext>
            </a:extLst>
          </p:cNvPr>
          <p:cNvSpPr>
            <a:spLocks noChangeShapeType="1"/>
          </p:cNvSpPr>
          <p:nvPr/>
        </p:nvSpPr>
        <p:spPr bwMode="auto">
          <a:xfrm flipV="1">
            <a:off x="1676400" y="3962400"/>
            <a:ext cx="304800" cy="685800"/>
          </a:xfrm>
          <a:prstGeom prst="line">
            <a:avLst/>
          </a:prstGeom>
          <a:noFill/>
          <a:ln w="28575">
            <a:solidFill>
              <a:srgbClr val="CC33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5369" name="Text Box 10">
            <a:extLst>
              <a:ext uri="{FF2B5EF4-FFF2-40B4-BE49-F238E27FC236}">
                <a16:creationId xmlns:a16="http://schemas.microsoft.com/office/drawing/2014/main" id="{AD5E90C6-03ED-4F94-833F-5198F724D30A}"/>
              </a:ext>
            </a:extLst>
          </p:cNvPr>
          <p:cNvSpPr txBox="1">
            <a:spLocks noChangeArrowheads="1"/>
          </p:cNvSpPr>
          <p:nvPr/>
        </p:nvSpPr>
        <p:spPr bwMode="auto">
          <a:xfrm>
            <a:off x="3733800" y="4191000"/>
            <a:ext cx="3062288" cy="995144"/>
          </a:xfrm>
          <a:prstGeom prst="rect">
            <a:avLst/>
          </a:prstGeom>
          <a:solidFill>
            <a:srgbClr val="CC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808000"/>
                </a:solidFill>
              </a:rPr>
              <a:t>Was ist ein monoklonaler Antikörper?</a:t>
            </a:r>
          </a:p>
          <a:p>
            <a:pPr eaLnBrk="1" hangingPunct="1">
              <a:lnSpc>
                <a:spcPct val="90000"/>
              </a:lnSpc>
              <a:spcBef>
                <a:spcPct val="0"/>
              </a:spcBef>
              <a:buClrTx/>
              <a:buSzTx/>
              <a:buFontTx/>
              <a:buNone/>
            </a:pPr>
            <a:r>
              <a:rPr lang="de-DE" sz="1400" noProof="0" dirty="0">
                <a:solidFill>
                  <a:srgbClr val="CCCCFF"/>
                </a:solidFill>
              </a:rPr>
              <a:t>Antikörper, die von einer Gruppe von</a:t>
            </a:r>
          </a:p>
          <a:p>
            <a:pPr eaLnBrk="1" hangingPunct="1">
              <a:lnSpc>
                <a:spcPct val="90000"/>
              </a:lnSpc>
              <a:spcBef>
                <a:spcPct val="0"/>
              </a:spcBef>
              <a:buClrTx/>
              <a:buSzTx/>
              <a:buFontTx/>
              <a:buNone/>
            </a:pPr>
            <a:r>
              <a:rPr lang="de-DE" sz="1400" noProof="0" dirty="0">
                <a:solidFill>
                  <a:srgbClr val="CCCCFF"/>
                </a:solidFill>
              </a:rPr>
              <a:t>Immunzellen, die alle</a:t>
            </a:r>
          </a:p>
          <a:p>
            <a:pPr eaLnBrk="1" hangingPunct="1">
              <a:lnSpc>
                <a:spcPct val="90000"/>
              </a:lnSpc>
              <a:spcBef>
                <a:spcPct val="0"/>
              </a:spcBef>
              <a:buClrTx/>
              <a:buSzTx/>
              <a:buFontTx/>
              <a:buNone/>
            </a:pPr>
            <a:r>
              <a:rPr lang="de-DE" sz="1400" noProof="0" dirty="0">
                <a:solidFill>
                  <a:srgbClr val="CCCCFF"/>
                </a:solidFill>
              </a:rPr>
              <a:t>von derselben</a:t>
            </a:r>
          </a:p>
          <a:p>
            <a:pPr eaLnBrk="1" hangingPunct="1">
              <a:lnSpc>
                <a:spcPct val="90000"/>
              </a:lnSpc>
              <a:spcBef>
                <a:spcPct val="0"/>
              </a:spcBef>
              <a:buClrTx/>
              <a:buSzTx/>
              <a:buFontTx/>
              <a:buNone/>
            </a:pPr>
            <a:r>
              <a:rPr lang="de-DE" sz="1400" noProof="0" dirty="0">
                <a:solidFill>
                  <a:srgbClr val="CCCCFF"/>
                </a:solidFill>
              </a:rPr>
              <a:t>Mutterzelle stammen.</a:t>
            </a:r>
          </a:p>
        </p:txBody>
      </p:sp>
      <p:sp>
        <p:nvSpPr>
          <p:cNvPr id="15370" name="Line 11">
            <a:extLst>
              <a:ext uri="{FF2B5EF4-FFF2-40B4-BE49-F238E27FC236}">
                <a16:creationId xmlns:a16="http://schemas.microsoft.com/office/drawing/2014/main" id="{0B62EDC6-0E65-41C7-9783-46D368AD4023}"/>
              </a:ext>
            </a:extLst>
          </p:cNvPr>
          <p:cNvSpPr>
            <a:spLocks noChangeShapeType="1"/>
          </p:cNvSpPr>
          <p:nvPr/>
        </p:nvSpPr>
        <p:spPr bwMode="auto">
          <a:xfrm flipV="1">
            <a:off x="5188744" y="3886200"/>
            <a:ext cx="152400" cy="304800"/>
          </a:xfrm>
          <a:prstGeom prst="line">
            <a:avLst/>
          </a:prstGeom>
          <a:noFill/>
          <a:ln w="28575">
            <a:solidFill>
              <a:srgbClr val="808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5371" name="Slide Number Placeholder 1">
            <a:extLst>
              <a:ext uri="{FF2B5EF4-FFF2-40B4-BE49-F238E27FC236}">
                <a16:creationId xmlns:a16="http://schemas.microsoft.com/office/drawing/2014/main" id="{C952C4CF-0FAB-421F-9F72-CBDEBE00A3C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760DCE0-90EC-48DE-B5D9-6BF235772007}" type="slidenum">
              <a:rPr lang="de-DE" sz="1000" noProof="0" smtClean="0"/>
              <a:t>455</a:t>
            </a:fld>
            <a:endParaRPr lang="de-DE" sz="1000" noProof="0" dirty="0"/>
          </a:p>
        </p:txBody>
      </p:sp>
      <p:sp>
        <p:nvSpPr>
          <p:cNvPr id="12" name="TextBox 21">
            <a:extLst>
              <a:ext uri="{FF2B5EF4-FFF2-40B4-BE49-F238E27FC236}">
                <a16:creationId xmlns:a16="http://schemas.microsoft.com/office/drawing/2014/main" id="{4DEE36CF-2C33-49B9-B37A-0FA3874706A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4">
            <a:extLst>
              <a:ext uri="{FF2B5EF4-FFF2-40B4-BE49-F238E27FC236}">
                <a16:creationId xmlns:a16="http://schemas.microsoft.com/office/drawing/2014/main" id="{81D3D7C7-F88F-1301-9FD9-F5DB633BE439}"/>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A45D795D-2BFD-8FC7-5373-ED6637B8628E}"/>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p>
          <a:p>
            <a:pPr eaLnBrk="1" hangingPunct="1">
              <a:lnSpc>
                <a:spcPct val="90000"/>
              </a:lnSpc>
              <a:spcBef>
                <a:spcPct val="0"/>
              </a:spcBef>
              <a:buClrTx/>
              <a:buSzTx/>
              <a:buFontTx/>
              <a:buNone/>
            </a:pPr>
            <a:r>
              <a:rPr lang="de-DE" sz="1400" dirty="0">
                <a:solidFill>
                  <a:srgbClr val="CC00CC"/>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pPr>
            <a:r>
              <a:rPr lang="de-DE" sz="1400" noProof="0" dirty="0"/>
              <a:t>Um dies zu verhindern, wird ein Teil des Maus-Antikörpers</a:t>
            </a:r>
          </a:p>
          <a:p>
            <a:pPr eaLnBrk="1" hangingPunct="1">
              <a:lnSpc>
                <a:spcPct val="90000"/>
              </a:lnSpc>
              <a:spcBef>
                <a:spcPct val="0"/>
              </a:spcBef>
              <a:buClrTx/>
              <a:buSzTx/>
              <a:buFontTx/>
              <a:buNone/>
            </a:pPr>
            <a:r>
              <a:rPr lang="de-DE" sz="1400" noProof="0" dirty="0"/>
              <a:t>mittels rekombinanter DNA-Techniken ersetzt.</a:t>
            </a:r>
          </a:p>
        </p:txBody>
      </p:sp>
    </p:spTree>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ext Box 2">
            <a:extLst>
              <a:ext uri="{FF2B5EF4-FFF2-40B4-BE49-F238E27FC236}">
                <a16:creationId xmlns:a16="http://schemas.microsoft.com/office/drawing/2014/main" id="{2B2108BF-680F-4B67-9512-B18AF6BE1C4C}"/>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16387" name="Text Box 3">
            <a:extLst>
              <a:ext uri="{FF2B5EF4-FFF2-40B4-BE49-F238E27FC236}">
                <a16:creationId xmlns:a16="http://schemas.microsoft.com/office/drawing/2014/main" id="{2DE9540C-0FAE-4215-A1F3-4BA497CD9B42}"/>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33CC33"/>
                </a:solidFill>
              </a:rPr>
              <a:t>Was bedeutet </a:t>
            </a:r>
            <a:r>
              <a:rPr lang="de-DE" sz="1400" dirty="0">
                <a:solidFill>
                  <a:srgbClr val="33CC33"/>
                </a:solidFill>
              </a:rPr>
              <a:t>„rekombinant“</a:t>
            </a:r>
            <a:r>
              <a:rPr lang="de-DE" sz="1400" i="1" dirty="0">
                <a:solidFill>
                  <a:srgbClr val="33CC33"/>
                </a:solidFill>
              </a:rPr>
              <a:t>?</a:t>
            </a:r>
          </a:p>
          <a:p>
            <a:pPr eaLnBrk="1" hangingPunct="1">
              <a:lnSpc>
                <a:spcPct val="90000"/>
              </a:lnSpc>
              <a:spcBef>
                <a:spcPct val="0"/>
              </a:spcBef>
              <a:buClrTx/>
              <a:buSzTx/>
              <a:buFontTx/>
              <a:buNone/>
            </a:pPr>
            <a:r>
              <a:rPr lang="de-DE" sz="140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dirty="0">
                <a:solidFill>
                  <a:srgbClr val="33CC33"/>
                </a:solidFill>
              </a:rPr>
              <a:t>von mindestens zwei verschiedenen DNA-Molekülen</a:t>
            </a:r>
            <a:endParaRPr lang="de-DE" sz="1800" i="1" dirty="0">
              <a:solidFill>
                <a:srgbClr val="33CC33"/>
              </a:solidFill>
            </a:endParaRPr>
          </a:p>
        </p:txBody>
      </p:sp>
      <p:sp>
        <p:nvSpPr>
          <p:cNvPr id="16390" name="Line 7">
            <a:extLst>
              <a:ext uri="{FF2B5EF4-FFF2-40B4-BE49-F238E27FC236}">
                <a16:creationId xmlns:a16="http://schemas.microsoft.com/office/drawing/2014/main" id="{72A04068-2350-489B-9E94-EDE2BE2B9A35}"/>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6391" name="Text Box 8">
            <a:extLst>
              <a:ext uri="{FF2B5EF4-FFF2-40B4-BE49-F238E27FC236}">
                <a16:creationId xmlns:a16="http://schemas.microsoft.com/office/drawing/2014/main" id="{7743E7EB-0A70-445F-8CBA-81134E7127E3}"/>
              </a:ext>
            </a:extLst>
          </p:cNvPr>
          <p:cNvSpPr txBox="1">
            <a:spLocks noChangeArrowheads="1"/>
          </p:cNvSpPr>
          <p:nvPr/>
        </p:nvSpPr>
        <p:spPr bwMode="auto">
          <a:xfrm>
            <a:off x="76200" y="4648200"/>
            <a:ext cx="3297238" cy="138294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None/>
            </a:pPr>
            <a:r>
              <a:rPr lang="de-DE" sz="1400" i="1" dirty="0">
                <a:solidFill>
                  <a:srgbClr val="CC3300"/>
                </a:solidFill>
              </a:rPr>
              <a:t>Was bedeutet </a:t>
            </a:r>
            <a:r>
              <a:rPr lang="de-DE" sz="1400" dirty="0">
                <a:solidFill>
                  <a:srgbClr val="CC3300"/>
                </a:solidFill>
              </a:rPr>
              <a:t>„affinitätsgereift“</a:t>
            </a:r>
            <a:r>
              <a:rPr lang="de-DE" sz="1400" i="1" dirty="0">
                <a:solidFill>
                  <a:srgbClr val="CC3300"/>
                </a:solidFill>
              </a:rPr>
              <a:t>?</a:t>
            </a:r>
          </a:p>
          <a:p>
            <a:pPr eaLnBrk="1" hangingPunct="1">
              <a:lnSpc>
                <a:spcPct val="90000"/>
              </a:lnSpc>
              <a:spcBef>
                <a:spcPct val="0"/>
              </a:spcBef>
              <a:buClrTx/>
              <a:buSzTx/>
              <a:buFontTx/>
              <a:buNone/>
            </a:pPr>
            <a:r>
              <a:rPr lang="de-DE" sz="1400" i="1" dirty="0">
                <a:solidFill>
                  <a:srgbClr val="CC3300"/>
                </a:solidFill>
              </a:rPr>
              <a:t>Die Affinitätsreifung ist ein Prozess, bei dem antikörperproduzierende Zellen wiederholt dem betreffenden Antigen ausgesetzt werden, was zu Antikörper-Generationen mit einer progressiv höheren Affinität für das Antigen führt.</a:t>
            </a:r>
            <a:endParaRPr lang="de-DE" sz="1400" dirty="0">
              <a:solidFill>
                <a:srgbClr val="CC3300"/>
              </a:solidFill>
            </a:endParaRPr>
          </a:p>
        </p:txBody>
      </p:sp>
      <p:sp>
        <p:nvSpPr>
          <p:cNvPr id="16392" name="Line 9">
            <a:extLst>
              <a:ext uri="{FF2B5EF4-FFF2-40B4-BE49-F238E27FC236}">
                <a16:creationId xmlns:a16="http://schemas.microsoft.com/office/drawing/2014/main" id="{FA04290A-11FC-4307-AE8E-7EE74E9A5EA2}"/>
              </a:ext>
            </a:extLst>
          </p:cNvPr>
          <p:cNvSpPr>
            <a:spLocks noChangeShapeType="1"/>
          </p:cNvSpPr>
          <p:nvPr/>
        </p:nvSpPr>
        <p:spPr bwMode="auto">
          <a:xfrm flipV="1">
            <a:off x="1676400" y="3962400"/>
            <a:ext cx="304800" cy="685800"/>
          </a:xfrm>
          <a:prstGeom prst="line">
            <a:avLst/>
          </a:prstGeom>
          <a:noFill/>
          <a:ln w="28575">
            <a:solidFill>
              <a:srgbClr val="CC33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6393" name="Text Box 10">
            <a:extLst>
              <a:ext uri="{FF2B5EF4-FFF2-40B4-BE49-F238E27FC236}">
                <a16:creationId xmlns:a16="http://schemas.microsoft.com/office/drawing/2014/main" id="{9393E884-07CF-4B8C-855B-35F5ED14643B}"/>
              </a:ext>
            </a:extLst>
          </p:cNvPr>
          <p:cNvSpPr txBox="1">
            <a:spLocks noChangeArrowheads="1"/>
          </p:cNvSpPr>
          <p:nvPr/>
        </p:nvSpPr>
        <p:spPr bwMode="auto">
          <a:xfrm>
            <a:off x="3733800" y="4191000"/>
            <a:ext cx="3062288" cy="995144"/>
          </a:xfrm>
          <a:prstGeom prst="rect">
            <a:avLst/>
          </a:prstGeom>
          <a:solidFill>
            <a:srgbClr val="CC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808000"/>
                </a:solidFill>
              </a:rPr>
              <a:t>Was ist ein monoklonaler Antikörper?</a:t>
            </a:r>
          </a:p>
          <a:p>
            <a:pPr eaLnBrk="1" hangingPunct="1">
              <a:lnSpc>
                <a:spcPct val="90000"/>
              </a:lnSpc>
              <a:spcBef>
                <a:spcPct val="0"/>
              </a:spcBef>
              <a:buClrTx/>
              <a:buSzTx/>
              <a:buFontTx/>
              <a:buNone/>
            </a:pPr>
            <a:r>
              <a:rPr lang="de-DE" sz="1400" noProof="0" dirty="0">
                <a:solidFill>
                  <a:srgbClr val="808000"/>
                </a:solidFill>
              </a:rPr>
              <a:t>Antikörper, die von einer Gruppe von Immunzellen produziert werden, die alle von derselben Ursprungszelle abstammen</a:t>
            </a:r>
          </a:p>
        </p:txBody>
      </p:sp>
      <p:sp>
        <p:nvSpPr>
          <p:cNvPr id="16395" name="Slide Number Placeholder 1">
            <a:extLst>
              <a:ext uri="{FF2B5EF4-FFF2-40B4-BE49-F238E27FC236}">
                <a16:creationId xmlns:a16="http://schemas.microsoft.com/office/drawing/2014/main" id="{F74F9DD3-3426-411C-9B24-26939991C9E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0A8613B-2007-488E-97C4-B11C759C8D67}" type="slidenum">
              <a:rPr lang="de-DE" sz="1000" noProof="0" smtClean="0"/>
              <a:t>456</a:t>
            </a:fld>
            <a:endParaRPr lang="de-DE" sz="1000" noProof="0" dirty="0"/>
          </a:p>
        </p:txBody>
      </p:sp>
      <p:sp>
        <p:nvSpPr>
          <p:cNvPr id="12" name="TextBox 21">
            <a:extLst>
              <a:ext uri="{FF2B5EF4-FFF2-40B4-BE49-F238E27FC236}">
                <a16:creationId xmlns:a16="http://schemas.microsoft.com/office/drawing/2014/main" id="{2263860B-160C-4E0A-8ECC-9333A7B233B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4">
            <a:extLst>
              <a:ext uri="{FF2B5EF4-FFF2-40B4-BE49-F238E27FC236}">
                <a16:creationId xmlns:a16="http://schemas.microsoft.com/office/drawing/2014/main" id="{3E32D81E-4660-B83A-9B45-1490AE99D084}"/>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B474D1C7-C104-4955-6F39-B2FD0771EDB8}"/>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p>
          <a:p>
            <a:pPr eaLnBrk="1" hangingPunct="1">
              <a:lnSpc>
                <a:spcPct val="90000"/>
              </a:lnSpc>
              <a:spcBef>
                <a:spcPct val="0"/>
              </a:spcBef>
              <a:buClrTx/>
              <a:buSzTx/>
              <a:buFontTx/>
              <a:buNone/>
            </a:pPr>
            <a:r>
              <a:rPr lang="de-DE" sz="1400" dirty="0">
                <a:solidFill>
                  <a:srgbClr val="CC00CC"/>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pPr>
            <a:r>
              <a:rPr lang="de-DE" sz="1400" noProof="0" dirty="0"/>
              <a:t>Um dies zu verhindern, wird ein Teil des Maus-Antikörpers</a:t>
            </a:r>
          </a:p>
          <a:p>
            <a:pPr eaLnBrk="1" hangingPunct="1">
              <a:lnSpc>
                <a:spcPct val="90000"/>
              </a:lnSpc>
              <a:spcBef>
                <a:spcPct val="0"/>
              </a:spcBef>
              <a:buClrTx/>
              <a:buSzTx/>
              <a:buFontTx/>
              <a:buNone/>
            </a:pPr>
            <a:r>
              <a:rPr lang="de-DE" sz="1400" noProof="0" dirty="0"/>
              <a:t>mittels rekombinanter DNA-Techniken ersetzt.</a:t>
            </a:r>
          </a:p>
        </p:txBody>
      </p:sp>
      <p:sp>
        <p:nvSpPr>
          <p:cNvPr id="4" name="Line 11">
            <a:extLst>
              <a:ext uri="{FF2B5EF4-FFF2-40B4-BE49-F238E27FC236}">
                <a16:creationId xmlns:a16="http://schemas.microsoft.com/office/drawing/2014/main" id="{34B736DF-B4A7-53AC-6561-79AA9F28A83C}"/>
              </a:ext>
            </a:extLst>
          </p:cNvPr>
          <p:cNvSpPr>
            <a:spLocks noChangeShapeType="1"/>
          </p:cNvSpPr>
          <p:nvPr/>
        </p:nvSpPr>
        <p:spPr bwMode="auto">
          <a:xfrm flipV="1">
            <a:off x="5188744" y="3886200"/>
            <a:ext cx="152400" cy="304800"/>
          </a:xfrm>
          <a:prstGeom prst="line">
            <a:avLst/>
          </a:prstGeom>
          <a:noFill/>
          <a:ln w="28575">
            <a:solidFill>
              <a:srgbClr val="808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 Box 2">
            <a:extLst>
              <a:ext uri="{FF2B5EF4-FFF2-40B4-BE49-F238E27FC236}">
                <a16:creationId xmlns:a16="http://schemas.microsoft.com/office/drawing/2014/main" id="{C57B72C0-28F8-4207-9E0F-A1733FF37E3F}"/>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17411" name="Text Box 3">
            <a:extLst>
              <a:ext uri="{FF2B5EF4-FFF2-40B4-BE49-F238E27FC236}">
                <a16:creationId xmlns:a16="http://schemas.microsoft.com/office/drawing/2014/main" id="{19D6B947-C84A-48D3-AB8F-51AA7F242EA8}"/>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33CC33"/>
                </a:solidFill>
              </a:rPr>
              <a:t>Was bedeutet </a:t>
            </a:r>
            <a:r>
              <a:rPr lang="de-DE" sz="1400" dirty="0">
                <a:solidFill>
                  <a:srgbClr val="33CC33"/>
                </a:solidFill>
              </a:rPr>
              <a:t>„rekombinant“</a:t>
            </a:r>
            <a:r>
              <a:rPr lang="de-DE" sz="1400" i="1" dirty="0">
                <a:solidFill>
                  <a:srgbClr val="33CC33"/>
                </a:solidFill>
              </a:rPr>
              <a:t>?</a:t>
            </a:r>
          </a:p>
          <a:p>
            <a:pPr eaLnBrk="1" hangingPunct="1">
              <a:lnSpc>
                <a:spcPct val="90000"/>
              </a:lnSpc>
              <a:spcBef>
                <a:spcPct val="0"/>
              </a:spcBef>
              <a:buClrTx/>
              <a:buSzTx/>
              <a:buFontTx/>
              <a:buNone/>
            </a:pPr>
            <a:r>
              <a:rPr lang="de-DE" sz="140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dirty="0">
                <a:solidFill>
                  <a:srgbClr val="33CC33"/>
                </a:solidFill>
              </a:rPr>
              <a:t>von mindestens zwei verschiedenen DNA-Molekülen</a:t>
            </a:r>
            <a:endParaRPr lang="de-DE" sz="1800" i="1" dirty="0">
              <a:solidFill>
                <a:srgbClr val="33CC33"/>
              </a:solidFill>
            </a:endParaRPr>
          </a:p>
        </p:txBody>
      </p:sp>
      <p:sp>
        <p:nvSpPr>
          <p:cNvPr id="17413" name="Text Box 5">
            <a:extLst>
              <a:ext uri="{FF2B5EF4-FFF2-40B4-BE49-F238E27FC236}">
                <a16:creationId xmlns:a16="http://schemas.microsoft.com/office/drawing/2014/main" id="{662FEDF9-78F2-464B-9940-1CCF76869183}"/>
              </a:ext>
            </a:extLst>
          </p:cNvPr>
          <p:cNvSpPr txBox="1">
            <a:spLocks noChangeArrowheads="1"/>
          </p:cNvSpPr>
          <p:nvPr/>
        </p:nvSpPr>
        <p:spPr bwMode="auto">
          <a:xfrm>
            <a:off x="76200" y="4648200"/>
            <a:ext cx="3297238" cy="138294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None/>
            </a:pPr>
            <a:r>
              <a:rPr lang="de-DE" sz="1400" i="1" dirty="0">
                <a:solidFill>
                  <a:srgbClr val="CC3300"/>
                </a:solidFill>
              </a:rPr>
              <a:t>Was bedeutet </a:t>
            </a:r>
            <a:r>
              <a:rPr lang="de-DE" sz="1400" dirty="0">
                <a:solidFill>
                  <a:srgbClr val="CC3300"/>
                </a:solidFill>
              </a:rPr>
              <a:t>„affinitätsgereift“</a:t>
            </a:r>
            <a:r>
              <a:rPr lang="de-DE" sz="1400" i="1" dirty="0">
                <a:solidFill>
                  <a:srgbClr val="CC3300"/>
                </a:solidFill>
              </a:rPr>
              <a:t>?</a:t>
            </a:r>
          </a:p>
          <a:p>
            <a:pPr eaLnBrk="1" hangingPunct="1">
              <a:lnSpc>
                <a:spcPct val="90000"/>
              </a:lnSpc>
              <a:spcBef>
                <a:spcPct val="0"/>
              </a:spcBef>
              <a:buClrTx/>
              <a:buSzTx/>
              <a:buFontTx/>
              <a:buNone/>
            </a:pPr>
            <a:r>
              <a:rPr lang="de-DE" sz="1400" i="1" dirty="0">
                <a:solidFill>
                  <a:srgbClr val="CC3300"/>
                </a:solidFill>
              </a:rPr>
              <a:t>Die Affinitätsreifung ist ein Prozess, bei dem antikörperproduzierende Zellen wiederholt dem betreffenden Antigen ausgesetzt werden, was zu Antikörper-Generationen mit einer progressiv höheren Affinität für das Antigen führt.</a:t>
            </a:r>
            <a:endParaRPr lang="de-DE" sz="1400" dirty="0">
              <a:solidFill>
                <a:srgbClr val="CC3300"/>
              </a:solidFill>
            </a:endParaRPr>
          </a:p>
        </p:txBody>
      </p:sp>
      <p:sp>
        <p:nvSpPr>
          <p:cNvPr id="17414" name="Text Box 6">
            <a:extLst>
              <a:ext uri="{FF2B5EF4-FFF2-40B4-BE49-F238E27FC236}">
                <a16:creationId xmlns:a16="http://schemas.microsoft.com/office/drawing/2014/main" id="{75344435-0DE6-4F03-AEE9-0BD61B97A99F}"/>
              </a:ext>
            </a:extLst>
          </p:cNvPr>
          <p:cNvSpPr txBox="1">
            <a:spLocks noChangeArrowheads="1"/>
          </p:cNvSpPr>
          <p:nvPr/>
        </p:nvSpPr>
        <p:spPr bwMode="auto">
          <a:xfrm>
            <a:off x="3733800" y="4191000"/>
            <a:ext cx="3062288" cy="995144"/>
          </a:xfrm>
          <a:prstGeom prst="rect">
            <a:avLst/>
          </a:prstGeom>
          <a:solidFill>
            <a:srgbClr val="CC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808000"/>
                </a:solidFill>
              </a:rPr>
              <a:t>Was ist ein monoklonaler Antikörper?</a:t>
            </a:r>
          </a:p>
          <a:p>
            <a:pPr eaLnBrk="1" hangingPunct="1">
              <a:lnSpc>
                <a:spcPct val="90000"/>
              </a:lnSpc>
              <a:spcBef>
                <a:spcPct val="0"/>
              </a:spcBef>
              <a:buClrTx/>
              <a:buSzTx/>
              <a:buFontTx/>
              <a:buNone/>
            </a:pPr>
            <a:r>
              <a:rPr lang="de-DE" sz="1400" dirty="0">
                <a:solidFill>
                  <a:srgbClr val="808000"/>
                </a:solidFill>
              </a:rPr>
              <a:t>Antikörper, die von einer Gruppe von Immunzellen produziert werden, die alle von derselben Ursprungszelle abstammen</a:t>
            </a:r>
          </a:p>
        </p:txBody>
      </p:sp>
      <p:sp>
        <p:nvSpPr>
          <p:cNvPr id="17415" name="Text Box 7">
            <a:extLst>
              <a:ext uri="{FF2B5EF4-FFF2-40B4-BE49-F238E27FC236}">
                <a16:creationId xmlns:a16="http://schemas.microsoft.com/office/drawing/2014/main" id="{E12CDC8C-65BA-49ED-8AD9-D3998D10254D}"/>
              </a:ext>
            </a:extLst>
          </p:cNvPr>
          <p:cNvSpPr txBox="1">
            <a:spLocks noChangeArrowheads="1"/>
          </p:cNvSpPr>
          <p:nvPr/>
        </p:nvSpPr>
        <p:spPr bwMode="auto">
          <a:xfrm>
            <a:off x="4822825" y="5638800"/>
            <a:ext cx="4244975" cy="995144"/>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339966"/>
                </a:solidFill>
              </a:rPr>
              <a:t>Was bedeutet</a:t>
            </a:r>
            <a:r>
              <a:rPr lang="de-DE" sz="1400" noProof="0" dirty="0">
                <a:solidFill>
                  <a:srgbClr val="339966"/>
                </a:solidFill>
              </a:rPr>
              <a:t> „Fragment“ </a:t>
            </a:r>
            <a:r>
              <a:rPr lang="de-DE" sz="1400" i="1" noProof="0" dirty="0">
                <a:solidFill>
                  <a:srgbClr val="339966"/>
                </a:solidFill>
              </a:rPr>
              <a:t>in diesem Zusammenhang?</a:t>
            </a:r>
          </a:p>
          <a:p>
            <a:pPr eaLnBrk="1" hangingPunct="1">
              <a:lnSpc>
                <a:spcPct val="90000"/>
              </a:lnSpc>
              <a:spcBef>
                <a:spcPct val="0"/>
              </a:spcBef>
              <a:buClrTx/>
              <a:buSzTx/>
              <a:buFontTx/>
              <a:buNone/>
            </a:pPr>
            <a:r>
              <a:rPr lang="de-DE" sz="1400" noProof="0" dirty="0">
                <a:solidFill>
                  <a:srgbClr val="FFCCCC"/>
                </a:solidFill>
              </a:rPr>
              <a:t>Ranibizumab ist </a:t>
            </a:r>
            <a:r>
              <a:rPr lang="de-DE" sz="1400" i="1" noProof="0" dirty="0">
                <a:solidFill>
                  <a:srgbClr val="FFCCCC"/>
                </a:solidFill>
              </a:rPr>
              <a:t>kein </a:t>
            </a:r>
            <a:r>
              <a:rPr lang="de-DE" sz="1400" noProof="0" dirty="0">
                <a:solidFill>
                  <a:srgbClr val="FFCCCC"/>
                </a:solidFill>
              </a:rPr>
              <a:t>vollständiger Antikörper;</a:t>
            </a:r>
          </a:p>
          <a:p>
            <a:pPr eaLnBrk="1" hangingPunct="1">
              <a:lnSpc>
                <a:spcPct val="90000"/>
              </a:lnSpc>
              <a:spcBef>
                <a:spcPct val="0"/>
              </a:spcBef>
              <a:buClrTx/>
              <a:buSzTx/>
              <a:buFontTx/>
              <a:buNone/>
            </a:pPr>
            <a:r>
              <a:rPr lang="de-DE" sz="1400" noProof="0" dirty="0">
                <a:solidFill>
                  <a:srgbClr val="FFCCCC"/>
                </a:solidFill>
              </a:rPr>
              <a:t>sondern besteht aus einem Teil – oder </a:t>
            </a:r>
            <a:r>
              <a:rPr lang="de-DE" sz="1400" i="1" noProof="0" dirty="0">
                <a:solidFill>
                  <a:srgbClr val="FFCCCC"/>
                </a:solidFill>
              </a:rPr>
              <a:t>Fragment </a:t>
            </a:r>
            <a:r>
              <a:rPr lang="de-DE" sz="1400" noProof="0" dirty="0">
                <a:solidFill>
                  <a:srgbClr val="FFCCCC"/>
                </a:solidFill>
              </a:rPr>
              <a:t>–</a:t>
            </a:r>
          </a:p>
          <a:p>
            <a:pPr eaLnBrk="1" hangingPunct="1">
              <a:lnSpc>
                <a:spcPct val="90000"/>
              </a:lnSpc>
              <a:spcBef>
                <a:spcPct val="0"/>
              </a:spcBef>
              <a:buClrTx/>
              <a:buSzTx/>
              <a:buFontTx/>
              <a:buNone/>
            </a:pPr>
            <a:r>
              <a:rPr lang="de-DE" sz="1400" noProof="0" dirty="0">
                <a:solidFill>
                  <a:srgbClr val="FFCCCC"/>
                </a:solidFill>
              </a:rPr>
              <a:t>eines Antikörpers.</a:t>
            </a:r>
          </a:p>
        </p:txBody>
      </p:sp>
      <p:sp>
        <p:nvSpPr>
          <p:cNvPr id="17416" name="Line 8">
            <a:extLst>
              <a:ext uri="{FF2B5EF4-FFF2-40B4-BE49-F238E27FC236}">
                <a16:creationId xmlns:a16="http://schemas.microsoft.com/office/drawing/2014/main" id="{FDC47642-80B2-465B-87D8-F21993359508}"/>
              </a:ext>
            </a:extLst>
          </p:cNvPr>
          <p:cNvSpPr>
            <a:spLocks noChangeShapeType="1"/>
          </p:cNvSpPr>
          <p:nvPr/>
        </p:nvSpPr>
        <p:spPr bwMode="auto">
          <a:xfrm flipV="1">
            <a:off x="6781800" y="3962400"/>
            <a:ext cx="762000" cy="1676400"/>
          </a:xfrm>
          <a:prstGeom prst="line">
            <a:avLst/>
          </a:prstGeom>
          <a:noFill/>
          <a:ln w="28575">
            <a:solidFill>
              <a:srgbClr val="339966"/>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7418" name="Line 10">
            <a:extLst>
              <a:ext uri="{FF2B5EF4-FFF2-40B4-BE49-F238E27FC236}">
                <a16:creationId xmlns:a16="http://schemas.microsoft.com/office/drawing/2014/main" id="{4CFC3688-6C09-483B-A5E6-DF33BE5CA71E}"/>
              </a:ext>
            </a:extLst>
          </p:cNvPr>
          <p:cNvSpPr>
            <a:spLocks noChangeShapeType="1"/>
          </p:cNvSpPr>
          <p:nvPr/>
        </p:nvSpPr>
        <p:spPr bwMode="auto">
          <a:xfrm flipV="1">
            <a:off x="1676400" y="3962400"/>
            <a:ext cx="304800" cy="685800"/>
          </a:xfrm>
          <a:prstGeom prst="line">
            <a:avLst/>
          </a:prstGeom>
          <a:noFill/>
          <a:ln w="28575">
            <a:solidFill>
              <a:srgbClr val="CC33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7420" name="Line 12">
            <a:extLst>
              <a:ext uri="{FF2B5EF4-FFF2-40B4-BE49-F238E27FC236}">
                <a16:creationId xmlns:a16="http://schemas.microsoft.com/office/drawing/2014/main" id="{1373F337-00CD-41AE-BC35-B3EBDDEED8B2}"/>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7421" name="Slide Number Placeholder 1">
            <a:extLst>
              <a:ext uri="{FF2B5EF4-FFF2-40B4-BE49-F238E27FC236}">
                <a16:creationId xmlns:a16="http://schemas.microsoft.com/office/drawing/2014/main" id="{03E91322-7BCF-4161-A97E-D800484F1FE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40FA7DFD-95B1-46A5-A3F1-387781AC8F72}" type="slidenum">
              <a:rPr lang="de-DE" sz="1000" noProof="0" smtClean="0"/>
              <a:t>457</a:t>
            </a:fld>
            <a:endParaRPr lang="de-DE" sz="1000" noProof="0" dirty="0"/>
          </a:p>
        </p:txBody>
      </p:sp>
      <p:sp>
        <p:nvSpPr>
          <p:cNvPr id="14" name="TextBox 21">
            <a:extLst>
              <a:ext uri="{FF2B5EF4-FFF2-40B4-BE49-F238E27FC236}">
                <a16:creationId xmlns:a16="http://schemas.microsoft.com/office/drawing/2014/main" id="{69824CAC-2904-4C06-8670-D00CE143E30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4">
            <a:extLst>
              <a:ext uri="{FF2B5EF4-FFF2-40B4-BE49-F238E27FC236}">
                <a16:creationId xmlns:a16="http://schemas.microsoft.com/office/drawing/2014/main" id="{16CE8BCF-A0F5-CB74-5EAB-EA5C48610ECD}"/>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82B98FF8-739B-C23C-1101-6F23703F11AC}"/>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p>
          <a:p>
            <a:pPr eaLnBrk="1" hangingPunct="1">
              <a:lnSpc>
                <a:spcPct val="90000"/>
              </a:lnSpc>
              <a:spcBef>
                <a:spcPct val="0"/>
              </a:spcBef>
              <a:buClrTx/>
              <a:buSzTx/>
              <a:buFontTx/>
              <a:buNone/>
            </a:pPr>
            <a:r>
              <a:rPr lang="de-DE" sz="1400" dirty="0">
                <a:solidFill>
                  <a:srgbClr val="CC00CC"/>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pPr>
            <a:r>
              <a:rPr lang="de-DE" sz="1400" noProof="0" dirty="0"/>
              <a:t>Um dies zu verhindern, wird ein Teil des Maus-Antikörpers</a:t>
            </a:r>
          </a:p>
          <a:p>
            <a:pPr eaLnBrk="1" hangingPunct="1">
              <a:lnSpc>
                <a:spcPct val="90000"/>
              </a:lnSpc>
              <a:spcBef>
                <a:spcPct val="0"/>
              </a:spcBef>
              <a:buClrTx/>
              <a:buSzTx/>
              <a:buFontTx/>
              <a:buNone/>
            </a:pPr>
            <a:r>
              <a:rPr lang="de-DE" sz="1400" noProof="0" dirty="0"/>
              <a:t>mittels rekombinanter DNA-Techniken ersetzt.</a:t>
            </a:r>
          </a:p>
        </p:txBody>
      </p:sp>
      <p:sp>
        <p:nvSpPr>
          <p:cNvPr id="4" name="Line 11">
            <a:extLst>
              <a:ext uri="{FF2B5EF4-FFF2-40B4-BE49-F238E27FC236}">
                <a16:creationId xmlns:a16="http://schemas.microsoft.com/office/drawing/2014/main" id="{4ED23F21-0A45-4565-F7C9-C007FFA80394}"/>
              </a:ext>
            </a:extLst>
          </p:cNvPr>
          <p:cNvSpPr>
            <a:spLocks noChangeShapeType="1"/>
          </p:cNvSpPr>
          <p:nvPr/>
        </p:nvSpPr>
        <p:spPr bwMode="auto">
          <a:xfrm flipV="1">
            <a:off x="5188744" y="3886200"/>
            <a:ext cx="152400" cy="304800"/>
          </a:xfrm>
          <a:prstGeom prst="line">
            <a:avLst/>
          </a:prstGeom>
          <a:noFill/>
          <a:ln w="28575">
            <a:solidFill>
              <a:srgbClr val="808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ext Box 2">
            <a:extLst>
              <a:ext uri="{FF2B5EF4-FFF2-40B4-BE49-F238E27FC236}">
                <a16:creationId xmlns:a16="http://schemas.microsoft.com/office/drawing/2014/main" id="{CDD3E397-6E58-4B18-80D1-00E84F866D4E}"/>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solidFill>
                  <a:srgbClr val="000000"/>
                </a:solidFill>
              </a:rPr>
              <a:t>Ranibizumab </a:t>
            </a:r>
            <a:r>
              <a:rPr lang="de-DE" sz="2400" i="1" dirty="0"/>
              <a:t>ist ein </a:t>
            </a:r>
            <a:r>
              <a:rPr lang="de-DE" sz="2400" i="1" dirty="0">
                <a:solidFill>
                  <a:srgbClr val="33CC33"/>
                </a:solidFill>
              </a:rPr>
              <a:t>rekombinantes</a:t>
            </a:r>
            <a:r>
              <a:rPr lang="de-DE" sz="2400" i="1" dirty="0"/>
              <a:t>, </a:t>
            </a:r>
            <a:r>
              <a:rPr lang="de-DE" sz="2400" i="1" dirty="0">
                <a:solidFill>
                  <a:srgbClr val="CC00CC"/>
                </a:solidFill>
              </a:rPr>
              <a:t>humanisiertes</a:t>
            </a:r>
            <a:r>
              <a:rPr lang="de-DE" sz="2400" i="1" dirty="0"/>
              <a:t>,</a:t>
            </a:r>
          </a:p>
          <a:p>
            <a:pPr algn="ctr" eaLnBrk="1" hangingPunct="1">
              <a:lnSpc>
                <a:spcPct val="90000"/>
              </a:lnSpc>
              <a:spcBef>
                <a:spcPct val="0"/>
              </a:spcBef>
              <a:buClrTx/>
              <a:buSzTx/>
              <a:buFontTx/>
              <a:buNone/>
            </a:pPr>
            <a:r>
              <a:rPr lang="de-DE" sz="2400" i="1" dirty="0">
                <a:solidFill>
                  <a:srgbClr val="CC3300"/>
                </a:solidFill>
              </a:rPr>
              <a:t>affinitätsgereiftes</a:t>
            </a:r>
            <a:r>
              <a:rPr lang="de-DE" sz="2400" i="1" dirty="0"/>
              <a:t>, </a:t>
            </a:r>
            <a:r>
              <a:rPr lang="de-DE" sz="2400" i="1" dirty="0">
                <a:solidFill>
                  <a:srgbClr val="808000"/>
                </a:solidFill>
              </a:rPr>
              <a:t>monoklonales Antikörper</a:t>
            </a:r>
            <a:r>
              <a:rPr lang="de-DE" sz="2400" i="1" dirty="0">
                <a:solidFill>
                  <a:srgbClr val="339966"/>
                </a:solidFill>
              </a:rPr>
              <a:t>fragment</a:t>
            </a:r>
            <a:endParaRPr lang="de-DE" sz="2400" i="1" baseline="-25000" dirty="0">
              <a:solidFill>
                <a:srgbClr val="339966"/>
              </a:solidFill>
            </a:endParaRPr>
          </a:p>
        </p:txBody>
      </p:sp>
      <p:sp>
        <p:nvSpPr>
          <p:cNvPr id="18435" name="Text Box 3">
            <a:extLst>
              <a:ext uri="{FF2B5EF4-FFF2-40B4-BE49-F238E27FC236}">
                <a16:creationId xmlns:a16="http://schemas.microsoft.com/office/drawing/2014/main" id="{204AC9B3-BFC4-48CC-9CA4-E025705FF84C}"/>
              </a:ext>
            </a:extLst>
          </p:cNvPr>
          <p:cNvSpPr txBox="1">
            <a:spLocks noChangeArrowheads="1"/>
          </p:cNvSpPr>
          <p:nvPr/>
        </p:nvSpPr>
        <p:spPr bwMode="auto">
          <a:xfrm>
            <a:off x="228600" y="1547813"/>
            <a:ext cx="3233738" cy="1382943"/>
          </a:xfrm>
          <a:prstGeom prst="rect">
            <a:avLst/>
          </a:prstGeom>
          <a:solidFill>
            <a:srgbClr val="FF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33CC33"/>
                </a:solidFill>
              </a:rPr>
              <a:t>Was bedeutet </a:t>
            </a:r>
            <a:r>
              <a:rPr lang="de-DE" sz="1400" dirty="0">
                <a:solidFill>
                  <a:srgbClr val="33CC33"/>
                </a:solidFill>
              </a:rPr>
              <a:t>„rekombinant“</a:t>
            </a:r>
            <a:r>
              <a:rPr lang="de-DE" sz="1400" i="1" dirty="0">
                <a:solidFill>
                  <a:srgbClr val="33CC33"/>
                </a:solidFill>
              </a:rPr>
              <a:t>?</a:t>
            </a:r>
          </a:p>
          <a:p>
            <a:pPr eaLnBrk="1" hangingPunct="1">
              <a:lnSpc>
                <a:spcPct val="90000"/>
              </a:lnSpc>
              <a:spcBef>
                <a:spcPct val="0"/>
              </a:spcBef>
              <a:buClrTx/>
              <a:buSzTx/>
              <a:buFontTx/>
              <a:buNone/>
            </a:pPr>
            <a:r>
              <a:rPr lang="de-DE" sz="1400" dirty="0">
                <a:solidFill>
                  <a:srgbClr val="33CC33"/>
                </a:solidFill>
              </a:rPr>
              <a:t>Dass die Substanz mittels rekombinanter DNA hergestellt wurde; d. h., DNA, die durch die Neukombination von Abschnitten</a:t>
            </a:r>
          </a:p>
          <a:p>
            <a:pPr eaLnBrk="1" hangingPunct="1">
              <a:lnSpc>
                <a:spcPct val="90000"/>
              </a:lnSpc>
              <a:spcBef>
                <a:spcPct val="0"/>
              </a:spcBef>
              <a:buClrTx/>
              <a:buSzTx/>
              <a:buFontTx/>
              <a:buNone/>
            </a:pPr>
            <a:r>
              <a:rPr lang="de-DE" sz="1400" dirty="0">
                <a:solidFill>
                  <a:srgbClr val="33CC33"/>
                </a:solidFill>
              </a:rPr>
              <a:t>von mindestens zwei verschiedenen DNA-Molekülen</a:t>
            </a:r>
            <a:endParaRPr lang="de-DE" sz="1800" i="1" dirty="0">
              <a:solidFill>
                <a:srgbClr val="33CC33"/>
              </a:solidFill>
            </a:endParaRPr>
          </a:p>
        </p:txBody>
      </p:sp>
      <p:sp>
        <p:nvSpPr>
          <p:cNvPr id="18437" name="Text Box 5">
            <a:extLst>
              <a:ext uri="{FF2B5EF4-FFF2-40B4-BE49-F238E27FC236}">
                <a16:creationId xmlns:a16="http://schemas.microsoft.com/office/drawing/2014/main" id="{F6D8F432-80D5-4D3A-81FF-5BEEF109243D}"/>
              </a:ext>
            </a:extLst>
          </p:cNvPr>
          <p:cNvSpPr txBox="1">
            <a:spLocks noChangeArrowheads="1"/>
          </p:cNvSpPr>
          <p:nvPr/>
        </p:nvSpPr>
        <p:spPr bwMode="auto">
          <a:xfrm>
            <a:off x="76200" y="4648200"/>
            <a:ext cx="3297238" cy="138294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None/>
            </a:pPr>
            <a:r>
              <a:rPr lang="de-DE" sz="1400" i="1" dirty="0">
                <a:solidFill>
                  <a:srgbClr val="CC3300"/>
                </a:solidFill>
              </a:rPr>
              <a:t>Was bedeutet </a:t>
            </a:r>
            <a:r>
              <a:rPr lang="de-DE" sz="1400" dirty="0">
                <a:solidFill>
                  <a:srgbClr val="CC3300"/>
                </a:solidFill>
              </a:rPr>
              <a:t>„affinitätsgereift“</a:t>
            </a:r>
            <a:r>
              <a:rPr lang="de-DE" sz="1400" i="1" dirty="0">
                <a:solidFill>
                  <a:srgbClr val="CC3300"/>
                </a:solidFill>
              </a:rPr>
              <a:t>?</a:t>
            </a:r>
          </a:p>
          <a:p>
            <a:pPr eaLnBrk="1" hangingPunct="1">
              <a:lnSpc>
                <a:spcPct val="90000"/>
              </a:lnSpc>
              <a:spcBef>
                <a:spcPct val="0"/>
              </a:spcBef>
              <a:buClrTx/>
              <a:buSzTx/>
              <a:buFontTx/>
              <a:buNone/>
            </a:pPr>
            <a:r>
              <a:rPr lang="de-DE" sz="1400" i="1" dirty="0">
                <a:solidFill>
                  <a:srgbClr val="CC3300"/>
                </a:solidFill>
              </a:rPr>
              <a:t>Die Affinitätsreifung ist ein Prozess, bei dem antikörperproduzierende Zellen wiederholt dem betreffenden Antigen ausgesetzt werden, was zu Antikörper-Generationen mit einer progressiv höheren Affinität für das Antigen führt.</a:t>
            </a:r>
            <a:endParaRPr lang="de-DE" sz="1400" dirty="0">
              <a:solidFill>
                <a:srgbClr val="CC3300"/>
              </a:solidFill>
            </a:endParaRPr>
          </a:p>
        </p:txBody>
      </p:sp>
      <p:sp>
        <p:nvSpPr>
          <p:cNvPr id="18438" name="Text Box 6">
            <a:extLst>
              <a:ext uri="{FF2B5EF4-FFF2-40B4-BE49-F238E27FC236}">
                <a16:creationId xmlns:a16="http://schemas.microsoft.com/office/drawing/2014/main" id="{0D7EF256-2705-46F8-AB9C-16B14962E357}"/>
              </a:ext>
            </a:extLst>
          </p:cNvPr>
          <p:cNvSpPr txBox="1">
            <a:spLocks noChangeArrowheads="1"/>
          </p:cNvSpPr>
          <p:nvPr/>
        </p:nvSpPr>
        <p:spPr bwMode="auto">
          <a:xfrm>
            <a:off x="3733800" y="4191000"/>
            <a:ext cx="3062288" cy="995144"/>
          </a:xfrm>
          <a:prstGeom prst="rect">
            <a:avLst/>
          </a:prstGeom>
          <a:solidFill>
            <a:srgbClr val="CC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808000"/>
                </a:solidFill>
              </a:rPr>
              <a:t>Was ist ein monoklonaler Antikörper?</a:t>
            </a:r>
          </a:p>
          <a:p>
            <a:pPr eaLnBrk="1" hangingPunct="1">
              <a:lnSpc>
                <a:spcPct val="90000"/>
              </a:lnSpc>
              <a:spcBef>
                <a:spcPct val="0"/>
              </a:spcBef>
              <a:buClrTx/>
              <a:buSzTx/>
              <a:buFontTx/>
              <a:buNone/>
            </a:pPr>
            <a:r>
              <a:rPr lang="de-DE" sz="1400" dirty="0">
                <a:solidFill>
                  <a:srgbClr val="808000"/>
                </a:solidFill>
              </a:rPr>
              <a:t>Antikörper, die von einer Gruppe von Immunzellen produziert werden, die alle von derselben Ursprungszelle abstammen</a:t>
            </a:r>
          </a:p>
        </p:txBody>
      </p:sp>
      <p:sp>
        <p:nvSpPr>
          <p:cNvPr id="18439" name="Text Box 7">
            <a:extLst>
              <a:ext uri="{FF2B5EF4-FFF2-40B4-BE49-F238E27FC236}">
                <a16:creationId xmlns:a16="http://schemas.microsoft.com/office/drawing/2014/main" id="{355828F8-FCC8-4C9D-93B7-A427674464BB}"/>
              </a:ext>
            </a:extLst>
          </p:cNvPr>
          <p:cNvSpPr txBox="1">
            <a:spLocks noChangeArrowheads="1"/>
          </p:cNvSpPr>
          <p:nvPr/>
        </p:nvSpPr>
        <p:spPr bwMode="auto">
          <a:xfrm>
            <a:off x="4822825" y="5638800"/>
            <a:ext cx="4244975" cy="995144"/>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339966"/>
                </a:solidFill>
              </a:rPr>
              <a:t>Was bedeutet</a:t>
            </a:r>
            <a:r>
              <a:rPr lang="de-DE" sz="1400" noProof="0" dirty="0">
                <a:solidFill>
                  <a:srgbClr val="339966"/>
                </a:solidFill>
              </a:rPr>
              <a:t> „Fragment“ </a:t>
            </a:r>
            <a:r>
              <a:rPr lang="de-DE" sz="1400" i="1" noProof="0" dirty="0">
                <a:solidFill>
                  <a:srgbClr val="339966"/>
                </a:solidFill>
              </a:rPr>
              <a:t>in diesem Zusammenhang?</a:t>
            </a:r>
          </a:p>
          <a:p>
            <a:pPr eaLnBrk="1" hangingPunct="1">
              <a:lnSpc>
                <a:spcPct val="90000"/>
              </a:lnSpc>
              <a:spcBef>
                <a:spcPct val="0"/>
              </a:spcBef>
              <a:buClrTx/>
              <a:buSzTx/>
              <a:buFontTx/>
              <a:buNone/>
            </a:pPr>
            <a:r>
              <a:rPr lang="de-DE" sz="1400" noProof="0" dirty="0">
                <a:solidFill>
                  <a:srgbClr val="339966"/>
                </a:solidFill>
              </a:rPr>
              <a:t>Ranibizumab ist </a:t>
            </a:r>
            <a:r>
              <a:rPr lang="de-DE" sz="1400" i="1" noProof="0" dirty="0">
                <a:solidFill>
                  <a:srgbClr val="339966"/>
                </a:solidFill>
              </a:rPr>
              <a:t>kein </a:t>
            </a:r>
            <a:r>
              <a:rPr lang="de-DE" sz="1400" noProof="0" dirty="0">
                <a:solidFill>
                  <a:srgbClr val="339966"/>
                </a:solidFill>
              </a:rPr>
              <a:t>vollständiger Antikörper;</a:t>
            </a:r>
          </a:p>
          <a:p>
            <a:pPr eaLnBrk="1" hangingPunct="1">
              <a:lnSpc>
                <a:spcPct val="90000"/>
              </a:lnSpc>
              <a:spcBef>
                <a:spcPct val="0"/>
              </a:spcBef>
              <a:buClrTx/>
              <a:buSzTx/>
              <a:buFontTx/>
              <a:buNone/>
            </a:pPr>
            <a:r>
              <a:rPr lang="de-DE" sz="1400" noProof="0" dirty="0">
                <a:solidFill>
                  <a:srgbClr val="339966"/>
                </a:solidFill>
              </a:rPr>
              <a:t>sondern besteht aus einem Teil – oder </a:t>
            </a:r>
            <a:r>
              <a:rPr lang="de-DE" sz="1400" i="1" noProof="0" dirty="0">
                <a:solidFill>
                  <a:srgbClr val="339966"/>
                </a:solidFill>
              </a:rPr>
              <a:t>Fragment </a:t>
            </a:r>
            <a:r>
              <a:rPr lang="de-DE" sz="1400" noProof="0" dirty="0">
                <a:solidFill>
                  <a:srgbClr val="339966"/>
                </a:solidFill>
              </a:rPr>
              <a:t>–</a:t>
            </a:r>
          </a:p>
          <a:p>
            <a:pPr eaLnBrk="1" hangingPunct="1">
              <a:lnSpc>
                <a:spcPct val="90000"/>
              </a:lnSpc>
              <a:spcBef>
                <a:spcPct val="0"/>
              </a:spcBef>
              <a:buClrTx/>
              <a:buSzTx/>
              <a:buFontTx/>
              <a:buNone/>
            </a:pPr>
            <a:r>
              <a:rPr lang="de-DE" sz="1400" noProof="0" dirty="0">
                <a:solidFill>
                  <a:srgbClr val="339966"/>
                </a:solidFill>
              </a:rPr>
              <a:t>eines Antikörpers</a:t>
            </a:r>
          </a:p>
        </p:txBody>
      </p:sp>
      <p:sp>
        <p:nvSpPr>
          <p:cNvPr id="18440" name="Line 8">
            <a:extLst>
              <a:ext uri="{FF2B5EF4-FFF2-40B4-BE49-F238E27FC236}">
                <a16:creationId xmlns:a16="http://schemas.microsoft.com/office/drawing/2014/main" id="{8DFD5F3F-8309-4DE1-B820-B68184BD04FC}"/>
              </a:ext>
            </a:extLst>
          </p:cNvPr>
          <p:cNvSpPr>
            <a:spLocks noChangeShapeType="1"/>
          </p:cNvSpPr>
          <p:nvPr/>
        </p:nvSpPr>
        <p:spPr bwMode="auto">
          <a:xfrm flipV="1">
            <a:off x="6781800" y="3962400"/>
            <a:ext cx="762000" cy="1676400"/>
          </a:xfrm>
          <a:prstGeom prst="line">
            <a:avLst/>
          </a:prstGeom>
          <a:noFill/>
          <a:ln w="28575">
            <a:solidFill>
              <a:srgbClr val="339966"/>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8442" name="Line 10">
            <a:extLst>
              <a:ext uri="{FF2B5EF4-FFF2-40B4-BE49-F238E27FC236}">
                <a16:creationId xmlns:a16="http://schemas.microsoft.com/office/drawing/2014/main" id="{E41DD5BA-6B75-4BC3-BB0D-D4DE14B55F72}"/>
              </a:ext>
            </a:extLst>
          </p:cNvPr>
          <p:cNvSpPr>
            <a:spLocks noChangeShapeType="1"/>
          </p:cNvSpPr>
          <p:nvPr/>
        </p:nvSpPr>
        <p:spPr bwMode="auto">
          <a:xfrm flipV="1">
            <a:off x="1676400" y="3962400"/>
            <a:ext cx="304800" cy="685800"/>
          </a:xfrm>
          <a:prstGeom prst="line">
            <a:avLst/>
          </a:prstGeom>
          <a:noFill/>
          <a:ln w="28575">
            <a:solidFill>
              <a:srgbClr val="CC33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8444" name="Line 12">
            <a:extLst>
              <a:ext uri="{FF2B5EF4-FFF2-40B4-BE49-F238E27FC236}">
                <a16:creationId xmlns:a16="http://schemas.microsoft.com/office/drawing/2014/main" id="{BC5A6D4D-F242-4481-A86B-BA01CC8E69B8}"/>
              </a:ext>
            </a:extLst>
          </p:cNvPr>
          <p:cNvSpPr>
            <a:spLocks noChangeShapeType="1"/>
          </p:cNvSpPr>
          <p:nvPr/>
        </p:nvSpPr>
        <p:spPr bwMode="auto">
          <a:xfrm>
            <a:off x="6781800" y="2667000"/>
            <a:ext cx="228600" cy="609600"/>
          </a:xfrm>
          <a:prstGeom prst="line">
            <a:avLst/>
          </a:prstGeom>
          <a:noFill/>
          <a:ln w="28575">
            <a:solidFill>
              <a:srgbClr val="CC00CC"/>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8445" name="Slide Number Placeholder 1">
            <a:extLst>
              <a:ext uri="{FF2B5EF4-FFF2-40B4-BE49-F238E27FC236}">
                <a16:creationId xmlns:a16="http://schemas.microsoft.com/office/drawing/2014/main" id="{7F80B833-CA48-41FF-B4B9-4B2904F09A1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A6E3CC79-E2ED-4272-8EE2-E0A936D88B6D}" type="slidenum">
              <a:rPr lang="de-DE" sz="1000" noProof="0" smtClean="0"/>
              <a:t>458</a:t>
            </a:fld>
            <a:endParaRPr lang="de-DE" sz="1000" noProof="0" dirty="0"/>
          </a:p>
        </p:txBody>
      </p:sp>
      <p:sp>
        <p:nvSpPr>
          <p:cNvPr id="14" name="TextBox 21">
            <a:extLst>
              <a:ext uri="{FF2B5EF4-FFF2-40B4-BE49-F238E27FC236}">
                <a16:creationId xmlns:a16="http://schemas.microsoft.com/office/drawing/2014/main" id="{10E1C91B-98EB-4AA6-8D71-20E854F9369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4">
            <a:extLst>
              <a:ext uri="{FF2B5EF4-FFF2-40B4-BE49-F238E27FC236}">
                <a16:creationId xmlns:a16="http://schemas.microsoft.com/office/drawing/2014/main" id="{F7247595-9D56-82BA-9026-77D6AA3AF565}"/>
              </a:ext>
            </a:extLst>
          </p:cNvPr>
          <p:cNvSpPr>
            <a:spLocks noChangeShapeType="1"/>
          </p:cNvSpPr>
          <p:nvPr/>
        </p:nvSpPr>
        <p:spPr bwMode="auto">
          <a:xfrm>
            <a:off x="3124200" y="2743200"/>
            <a:ext cx="838200" cy="434975"/>
          </a:xfrm>
          <a:prstGeom prst="line">
            <a:avLst/>
          </a:prstGeom>
          <a:noFill/>
          <a:ln w="28575">
            <a:solidFill>
              <a:srgbClr val="33CC33"/>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5" name="Text Box 6">
            <a:extLst>
              <a:ext uri="{FF2B5EF4-FFF2-40B4-BE49-F238E27FC236}">
                <a16:creationId xmlns:a16="http://schemas.microsoft.com/office/drawing/2014/main" id="{F7E47054-74FC-C9C0-5DB0-0BCEA4CC5B46}"/>
              </a:ext>
            </a:extLst>
          </p:cNvPr>
          <p:cNvSpPr txBox="1">
            <a:spLocks noChangeArrowheads="1"/>
          </p:cNvSpPr>
          <p:nvPr/>
        </p:nvSpPr>
        <p:spPr bwMode="auto">
          <a:xfrm>
            <a:off x="3962400" y="1102064"/>
            <a:ext cx="4778375" cy="1576842"/>
          </a:xfrm>
          <a:prstGeom prst="rect">
            <a:avLst/>
          </a:prstGeom>
          <a:solidFill>
            <a:srgbClr val="CC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00CC"/>
                </a:solidFill>
              </a:rPr>
              <a:t>Was bedeutet </a:t>
            </a:r>
            <a:r>
              <a:rPr lang="de-DE" sz="1400" noProof="0" dirty="0">
                <a:solidFill>
                  <a:srgbClr val="CC00CC"/>
                </a:solidFill>
              </a:rPr>
              <a:t>„humanisiert“</a:t>
            </a:r>
            <a:r>
              <a:rPr lang="de-DE" sz="1400" i="1" noProof="0" dirty="0">
                <a:solidFill>
                  <a:srgbClr val="CC00CC"/>
                </a:solidFill>
              </a:rPr>
              <a:t>?</a:t>
            </a:r>
          </a:p>
          <a:p>
            <a:pPr eaLnBrk="1" hangingPunct="1">
              <a:lnSpc>
                <a:spcPct val="90000"/>
              </a:lnSpc>
              <a:spcBef>
                <a:spcPct val="0"/>
              </a:spcBef>
              <a:buClrTx/>
              <a:buSzTx/>
              <a:buFontTx/>
              <a:buNone/>
            </a:pPr>
            <a:r>
              <a:rPr lang="de-DE" sz="1400" dirty="0">
                <a:solidFill>
                  <a:srgbClr val="CC00CC"/>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pPr>
            <a:r>
              <a:rPr lang="de-DE" sz="1400" noProof="0" dirty="0"/>
              <a:t>Um dies zu verhindern, wird ein Teil des Maus-Antikörpers</a:t>
            </a:r>
          </a:p>
          <a:p>
            <a:pPr eaLnBrk="1" hangingPunct="1">
              <a:lnSpc>
                <a:spcPct val="90000"/>
              </a:lnSpc>
              <a:spcBef>
                <a:spcPct val="0"/>
              </a:spcBef>
              <a:buClrTx/>
              <a:buSzTx/>
              <a:buFontTx/>
              <a:buNone/>
            </a:pPr>
            <a:r>
              <a:rPr lang="de-DE" sz="1400" noProof="0" dirty="0"/>
              <a:t>mittels rekombinanter DNA-Techniken ersetzt.</a:t>
            </a:r>
          </a:p>
        </p:txBody>
      </p:sp>
      <p:sp>
        <p:nvSpPr>
          <p:cNvPr id="6" name="Line 11">
            <a:extLst>
              <a:ext uri="{FF2B5EF4-FFF2-40B4-BE49-F238E27FC236}">
                <a16:creationId xmlns:a16="http://schemas.microsoft.com/office/drawing/2014/main" id="{FE3B4C02-D703-6670-F6F9-87B10E01D791}"/>
              </a:ext>
            </a:extLst>
          </p:cNvPr>
          <p:cNvSpPr>
            <a:spLocks noChangeShapeType="1"/>
          </p:cNvSpPr>
          <p:nvPr/>
        </p:nvSpPr>
        <p:spPr bwMode="auto">
          <a:xfrm flipV="1">
            <a:off x="5188744" y="3886200"/>
            <a:ext cx="152400" cy="304800"/>
          </a:xfrm>
          <a:prstGeom prst="line">
            <a:avLst/>
          </a:prstGeom>
          <a:noFill/>
          <a:ln w="28575">
            <a:solidFill>
              <a:srgbClr val="808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FE1EBD-36E0-17DA-7AE7-85CD981D8A80}"/>
            </a:ext>
          </a:extLst>
        </p:cNvPr>
        <p:cNvGrpSpPr/>
        <p:nvPr/>
      </p:nvGrpSpPr>
      <p:grpSpPr>
        <a:xfrm>
          <a:off x="0" y="0"/>
          <a:ext cx="0" cy="0"/>
          <a:chOff x="0" y="0"/>
          <a:chExt cx="0" cy="0"/>
        </a:xfrm>
      </p:grpSpPr>
      <p:sp>
        <p:nvSpPr>
          <p:cNvPr id="19458" name="Text Box 2">
            <a:extLst>
              <a:ext uri="{FF2B5EF4-FFF2-40B4-BE49-F238E27FC236}">
                <a16:creationId xmlns:a16="http://schemas.microsoft.com/office/drawing/2014/main" id="{0ACACB20-CB48-3191-53F5-4322419ABF38}"/>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b="1" noProof="0" dirty="0"/>
              <a:t>Ranibizu</a:t>
            </a:r>
            <a:r>
              <a:rPr lang="de-DE" sz="2400" b="1" noProof="0" dirty="0">
                <a:solidFill>
                  <a:srgbClr val="FF9900"/>
                </a:solidFill>
              </a:rPr>
              <a:t>mab </a:t>
            </a:r>
            <a:r>
              <a:rPr lang="de-DE" sz="2400" i="1" noProof="0" dirty="0">
                <a:solidFill>
                  <a:srgbClr val="B2B2B2"/>
                </a:solidFill>
              </a:rPr>
              <a:t>ist ein rekombinantes, humanisiertes,</a:t>
            </a:r>
          </a:p>
          <a:p>
            <a:pPr algn="ctr" eaLnBrk="1" hangingPunct="1">
              <a:lnSpc>
                <a:spcPct val="90000"/>
              </a:lnSpc>
              <a:spcBef>
                <a:spcPct val="0"/>
              </a:spcBef>
              <a:buClrTx/>
              <a:buSzTx/>
              <a:buFontTx/>
              <a:buNone/>
            </a:pPr>
            <a:r>
              <a:rPr lang="de-DE" sz="2400" i="1" noProof="0" dirty="0">
                <a:solidFill>
                  <a:srgbClr val="B2B2B2"/>
                </a:solidFill>
              </a:rPr>
              <a:t>affinitätsgereiftes, monoklonales Antikörperfragment</a:t>
            </a:r>
            <a:endParaRPr lang="de-DE" sz="2400" i="1" baseline="-25000" noProof="0" dirty="0">
              <a:solidFill>
                <a:srgbClr val="B2B2B2"/>
              </a:solidFill>
            </a:endParaRPr>
          </a:p>
        </p:txBody>
      </p:sp>
      <p:sp>
        <p:nvSpPr>
          <p:cNvPr id="18435" name="Text Box 3">
            <a:extLst>
              <a:ext uri="{FF2B5EF4-FFF2-40B4-BE49-F238E27FC236}">
                <a16:creationId xmlns:a16="http://schemas.microsoft.com/office/drawing/2014/main" id="{DD8EC577-8BED-525F-0519-1096D8BCE7DD}"/>
              </a:ext>
            </a:extLst>
          </p:cNvPr>
          <p:cNvSpPr txBox="1">
            <a:spLocks noChangeArrowheads="1"/>
          </p:cNvSpPr>
          <p:nvPr/>
        </p:nvSpPr>
        <p:spPr bwMode="auto">
          <a:xfrm>
            <a:off x="228600" y="1547813"/>
            <a:ext cx="32337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„rekombinant“?</a:t>
            </a:r>
          </a:p>
          <a:p>
            <a:pPr eaLnBrk="1" hangingPunct="1">
              <a:lnSpc>
                <a:spcPct val="90000"/>
              </a:lnSpc>
              <a:spcBef>
                <a:spcPct val="0"/>
              </a:spcBef>
              <a:buClrTx/>
              <a:buSzTx/>
              <a:buFontTx/>
              <a:buNone/>
              <a:defRPr/>
            </a:pPr>
            <a:r>
              <a:rPr lang="de-DE" sz="1200" i="1" noProof="0" dirty="0">
                <a:solidFill>
                  <a:schemeClr val="bg1">
                    <a:lumMod val="75000"/>
                  </a:schemeClr>
                </a:solidFill>
              </a:rPr>
              <a:t>Dass die Substanz mittels rekombinanter DNA hergestellt wurde; d. h., DNA, die durch die Neukombination von Abschnitten</a:t>
            </a:r>
          </a:p>
          <a:p>
            <a:pPr eaLnBrk="1" hangingPunct="1">
              <a:lnSpc>
                <a:spcPct val="90000"/>
              </a:lnSpc>
              <a:spcBef>
                <a:spcPct val="0"/>
              </a:spcBef>
              <a:buClrTx/>
              <a:buSzTx/>
              <a:buFontTx/>
              <a:buNone/>
              <a:defRPr/>
            </a:pPr>
            <a:r>
              <a:rPr lang="de-DE" sz="1200" i="1" noProof="0" dirty="0">
                <a:solidFill>
                  <a:schemeClr val="bg1">
                    <a:lumMod val="75000"/>
                  </a:schemeClr>
                </a:solidFill>
              </a:rPr>
              <a:t>von mindestens zwei verschiedenen DNA-Molekülen</a:t>
            </a:r>
          </a:p>
        </p:txBody>
      </p:sp>
      <p:sp>
        <p:nvSpPr>
          <p:cNvPr id="18436" name="Text Box 4">
            <a:extLst>
              <a:ext uri="{FF2B5EF4-FFF2-40B4-BE49-F238E27FC236}">
                <a16:creationId xmlns:a16="http://schemas.microsoft.com/office/drawing/2014/main" id="{4EAD5561-2F74-64DD-C9D4-7D4C2144EDFE}"/>
              </a:ext>
            </a:extLst>
          </p:cNvPr>
          <p:cNvSpPr txBox="1">
            <a:spLocks noChangeArrowheads="1"/>
          </p:cNvSpPr>
          <p:nvPr/>
        </p:nvSpPr>
        <p:spPr bwMode="auto">
          <a:xfrm>
            <a:off x="3984625" y="990600"/>
            <a:ext cx="5083175" cy="1189043"/>
          </a:xfrm>
          <a:prstGeom prst="rect">
            <a:avLst/>
          </a:prstGeom>
          <a:solidFill>
            <a:schemeClr val="bg1"/>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„humanisiert“?</a:t>
            </a:r>
          </a:p>
          <a:p>
            <a:pPr eaLnBrk="1" hangingPunct="1">
              <a:lnSpc>
                <a:spcPct val="90000"/>
              </a:lnSpc>
              <a:spcBef>
                <a:spcPct val="0"/>
              </a:spcBef>
              <a:buClrTx/>
              <a:buSzTx/>
              <a:buFontTx/>
              <a:buNone/>
              <a:defRPr/>
            </a:pPr>
            <a:r>
              <a:rPr lang="de-DE" sz="1200" i="1" noProof="0" dirty="0">
                <a:solidFill>
                  <a:schemeClr val="bg1">
                    <a:lumMod val="75000"/>
                  </a:schemeClr>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defRPr/>
            </a:pPr>
            <a:r>
              <a:rPr lang="de-DE" sz="1200" i="1" noProof="0" dirty="0">
                <a:solidFill>
                  <a:schemeClr val="bg1">
                    <a:lumMod val="75000"/>
                  </a:schemeClr>
                </a:solidFill>
              </a:rPr>
              <a:t>Um dies zu verhindern, wird ein Teil des Maus-Antikörpers</a:t>
            </a:r>
          </a:p>
          <a:p>
            <a:pPr eaLnBrk="1" hangingPunct="1">
              <a:lnSpc>
                <a:spcPct val="90000"/>
              </a:lnSpc>
              <a:spcBef>
                <a:spcPct val="0"/>
              </a:spcBef>
              <a:buClrTx/>
              <a:buSzTx/>
              <a:buFontTx/>
              <a:buNone/>
              <a:defRPr/>
            </a:pPr>
            <a:r>
              <a:rPr lang="de-DE" sz="1200" i="1" noProof="0" dirty="0">
                <a:solidFill>
                  <a:schemeClr val="bg1">
                    <a:lumMod val="75000"/>
                  </a:schemeClr>
                </a:solidFill>
              </a:rPr>
              <a:t>mittels rekombinanter DNA-Techniken ersetzt.</a:t>
            </a:r>
          </a:p>
        </p:txBody>
      </p:sp>
      <p:sp>
        <p:nvSpPr>
          <p:cNvPr id="18437" name="Text Box 5">
            <a:extLst>
              <a:ext uri="{FF2B5EF4-FFF2-40B4-BE49-F238E27FC236}">
                <a16:creationId xmlns:a16="http://schemas.microsoft.com/office/drawing/2014/main" id="{324B8645-F730-A21B-2FC9-2BBFDCA0BB03}"/>
              </a:ext>
            </a:extLst>
          </p:cNvPr>
          <p:cNvSpPr txBox="1">
            <a:spLocks noChangeArrowheads="1"/>
          </p:cNvSpPr>
          <p:nvPr/>
        </p:nvSpPr>
        <p:spPr bwMode="auto">
          <a:xfrm>
            <a:off x="76200" y="4648200"/>
            <a:ext cx="32972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„affinitätsgereift“?</a:t>
            </a:r>
          </a:p>
          <a:p>
            <a:pPr eaLnBrk="1" hangingPunct="1">
              <a:lnSpc>
                <a:spcPct val="90000"/>
              </a:lnSpc>
              <a:spcBef>
                <a:spcPct val="0"/>
              </a:spcBef>
              <a:buClrTx/>
              <a:buSzTx/>
              <a:buFontTx/>
              <a:buNone/>
              <a:defRPr/>
            </a:pPr>
            <a:r>
              <a:rPr lang="de-DE" sz="1200" i="1" noProof="0" dirty="0">
                <a:solidFill>
                  <a:schemeClr val="bg1">
                    <a:lumMod val="75000"/>
                  </a:schemeClr>
                </a:solidFill>
              </a:rPr>
              <a:t>Die Affinitätsreifung ist ein Prozess, bei dem antikörperproduzierende Zellen wiederholt dem betreffenden Antigen ausgesetzt werden, was zu Antikörper-Generationen mit einer progressiv höheren Affinität für das Antigen führt.</a:t>
            </a:r>
          </a:p>
        </p:txBody>
      </p:sp>
      <p:sp>
        <p:nvSpPr>
          <p:cNvPr id="18438" name="Text Box 6">
            <a:extLst>
              <a:ext uri="{FF2B5EF4-FFF2-40B4-BE49-F238E27FC236}">
                <a16:creationId xmlns:a16="http://schemas.microsoft.com/office/drawing/2014/main" id="{49A5D665-5369-6BB6-E97E-9DA75033C760}"/>
              </a:ext>
            </a:extLst>
          </p:cNvPr>
          <p:cNvSpPr txBox="1">
            <a:spLocks noChangeArrowheads="1"/>
          </p:cNvSpPr>
          <p:nvPr/>
        </p:nvSpPr>
        <p:spPr bwMode="auto">
          <a:xfrm>
            <a:off x="3733800" y="4191000"/>
            <a:ext cx="3062288"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ist ein monoklonaler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Antikörper, die von einer Gruppe von Immunzellen produziert werden, die alle von derselben Ursprungszelle abstammen</a:t>
            </a:r>
          </a:p>
        </p:txBody>
      </p:sp>
      <p:sp>
        <p:nvSpPr>
          <p:cNvPr id="19463" name="Line 7">
            <a:extLst>
              <a:ext uri="{FF2B5EF4-FFF2-40B4-BE49-F238E27FC236}">
                <a16:creationId xmlns:a16="http://schemas.microsoft.com/office/drawing/2014/main" id="{C94D6C16-23DA-573A-3287-96578E626046}"/>
              </a:ext>
            </a:extLst>
          </p:cNvPr>
          <p:cNvSpPr>
            <a:spLocks noChangeShapeType="1"/>
          </p:cNvSpPr>
          <p:nvPr/>
        </p:nvSpPr>
        <p:spPr bwMode="auto">
          <a:xfrm flipV="1">
            <a:off x="5181600" y="3886200"/>
            <a:ext cx="152400" cy="304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4" name="Line 8">
            <a:extLst>
              <a:ext uri="{FF2B5EF4-FFF2-40B4-BE49-F238E27FC236}">
                <a16:creationId xmlns:a16="http://schemas.microsoft.com/office/drawing/2014/main" id="{D60A4060-A857-6A03-6BF6-DFCFCFEE7C01}"/>
              </a:ext>
            </a:extLst>
          </p:cNvPr>
          <p:cNvSpPr>
            <a:spLocks noChangeShapeType="1"/>
          </p:cNvSpPr>
          <p:nvPr/>
        </p:nvSpPr>
        <p:spPr bwMode="auto">
          <a:xfrm flipV="1">
            <a:off x="1676400" y="3962400"/>
            <a:ext cx="304800" cy="685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5" name="Line 9">
            <a:extLst>
              <a:ext uri="{FF2B5EF4-FFF2-40B4-BE49-F238E27FC236}">
                <a16:creationId xmlns:a16="http://schemas.microsoft.com/office/drawing/2014/main" id="{0694C7EC-C70B-50EB-DD64-462606A8ED33}"/>
              </a:ext>
            </a:extLst>
          </p:cNvPr>
          <p:cNvSpPr>
            <a:spLocks noChangeShapeType="1"/>
          </p:cNvSpPr>
          <p:nvPr/>
        </p:nvSpPr>
        <p:spPr bwMode="auto">
          <a:xfrm>
            <a:off x="3124200" y="2743200"/>
            <a:ext cx="1066800" cy="4572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6" name="Line 10">
            <a:extLst>
              <a:ext uri="{FF2B5EF4-FFF2-40B4-BE49-F238E27FC236}">
                <a16:creationId xmlns:a16="http://schemas.microsoft.com/office/drawing/2014/main" id="{8C0CE7BC-E79A-B46D-9DD4-6F56FD793CC2}"/>
              </a:ext>
            </a:extLst>
          </p:cNvPr>
          <p:cNvSpPr>
            <a:spLocks noChangeShapeType="1"/>
          </p:cNvSpPr>
          <p:nvPr/>
        </p:nvSpPr>
        <p:spPr bwMode="auto">
          <a:xfrm>
            <a:off x="6781800" y="2667000"/>
            <a:ext cx="228600" cy="6096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7" name="Text Box 11">
            <a:extLst>
              <a:ext uri="{FF2B5EF4-FFF2-40B4-BE49-F238E27FC236}">
                <a16:creationId xmlns:a16="http://schemas.microsoft.com/office/drawing/2014/main" id="{ADD957DF-78E3-A4F5-B84F-A8C54FBE5764}"/>
              </a:ext>
            </a:extLst>
          </p:cNvPr>
          <p:cNvSpPr txBox="1">
            <a:spLocks noChangeArrowheads="1"/>
          </p:cNvSpPr>
          <p:nvPr/>
        </p:nvSpPr>
        <p:spPr bwMode="auto">
          <a:xfrm>
            <a:off x="4094163" y="1643241"/>
            <a:ext cx="3876675"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dirty="0">
                <a:solidFill>
                  <a:srgbClr val="FF9900"/>
                </a:solidFill>
              </a:rPr>
              <a:t>Was bedeutet die Endung </a:t>
            </a:r>
            <a:r>
              <a:rPr lang="de-DE" sz="1600" b="1" dirty="0">
                <a:solidFill>
                  <a:srgbClr val="FF9900"/>
                </a:solidFill>
              </a:rPr>
              <a:t>–</a:t>
            </a:r>
            <a:r>
              <a:rPr lang="de-DE" sz="1600" b="1" dirty="0" err="1">
                <a:solidFill>
                  <a:srgbClr val="FF9900"/>
                </a:solidFill>
              </a:rPr>
              <a:t>mab</a:t>
            </a:r>
            <a:r>
              <a:rPr lang="de-DE" sz="1600" i="1" dirty="0">
                <a:solidFill>
                  <a:srgbClr val="FF9900"/>
                </a:solidFill>
              </a:rPr>
              <a:t>?</a:t>
            </a:r>
            <a:endParaRPr lang="de-DE" sz="1600" i="1" dirty="0">
              <a:solidFill>
                <a:srgbClr val="CCECFF"/>
              </a:solidFill>
            </a:endParaRPr>
          </a:p>
          <a:p>
            <a:pPr eaLnBrk="1" hangingPunct="1">
              <a:lnSpc>
                <a:spcPct val="90000"/>
              </a:lnSpc>
              <a:spcBef>
                <a:spcPct val="0"/>
              </a:spcBef>
              <a:buClrTx/>
              <a:buSzTx/>
              <a:buFontTx/>
              <a:buNone/>
            </a:pPr>
            <a:r>
              <a:rPr lang="de-DE" sz="1600" dirty="0">
                <a:solidFill>
                  <a:srgbClr val="CCECFF"/>
                </a:solidFill>
              </a:rPr>
              <a:t>Dass es sich bei dem Medikament um einen </a:t>
            </a:r>
            <a:r>
              <a:rPr lang="de-DE" sz="1600" b="1" dirty="0">
                <a:solidFill>
                  <a:srgbClr val="CCECFF"/>
                </a:solidFill>
              </a:rPr>
              <a:t>monoklonalen Antikörper </a:t>
            </a:r>
            <a:r>
              <a:rPr lang="de-DE" sz="1600" dirty="0">
                <a:solidFill>
                  <a:srgbClr val="CCECFF"/>
                </a:solidFill>
              </a:rPr>
              <a:t>handelt</a:t>
            </a:r>
          </a:p>
        </p:txBody>
      </p:sp>
      <p:sp>
        <p:nvSpPr>
          <p:cNvPr id="19468" name="Line 12">
            <a:extLst>
              <a:ext uri="{FF2B5EF4-FFF2-40B4-BE49-F238E27FC236}">
                <a16:creationId xmlns:a16="http://schemas.microsoft.com/office/drawing/2014/main" id="{54AAE123-A747-C159-6C63-4A4AFC179F23}"/>
              </a:ext>
            </a:extLst>
          </p:cNvPr>
          <p:cNvSpPr>
            <a:spLocks noChangeShapeType="1"/>
          </p:cNvSpPr>
          <p:nvPr/>
        </p:nvSpPr>
        <p:spPr bwMode="auto">
          <a:xfrm flipH="1">
            <a:off x="3048000" y="2362200"/>
            <a:ext cx="1219200" cy="861098"/>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8445" name="Text Box 13">
            <a:extLst>
              <a:ext uri="{FF2B5EF4-FFF2-40B4-BE49-F238E27FC236}">
                <a16:creationId xmlns:a16="http://schemas.microsoft.com/office/drawing/2014/main" id="{0C6A7BA9-9E00-EF0B-6088-0D4A003D1845}"/>
              </a:ext>
            </a:extLst>
          </p:cNvPr>
          <p:cNvSpPr txBox="1">
            <a:spLocks noChangeArrowheads="1"/>
          </p:cNvSpPr>
          <p:nvPr/>
        </p:nvSpPr>
        <p:spPr bwMode="auto">
          <a:xfrm>
            <a:off x="4822825" y="5638800"/>
            <a:ext cx="4244975"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„Fragment“ in diesem Zusammenhang?</a:t>
            </a:r>
          </a:p>
          <a:p>
            <a:pPr eaLnBrk="1" hangingPunct="1">
              <a:lnSpc>
                <a:spcPct val="90000"/>
              </a:lnSpc>
              <a:spcBef>
                <a:spcPct val="0"/>
              </a:spcBef>
              <a:buClrTx/>
              <a:buSzTx/>
              <a:buFontTx/>
              <a:buNone/>
              <a:defRPr/>
            </a:pPr>
            <a:r>
              <a:rPr lang="de-DE" sz="1200" i="1" noProof="0" dirty="0">
                <a:solidFill>
                  <a:schemeClr val="bg1">
                    <a:lumMod val="75000"/>
                  </a:schemeClr>
                </a:solidFill>
              </a:rPr>
              <a:t>Ranibizumab ist kein vollständiger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sondern besteht aus einem Teil – oder Fragment –</a:t>
            </a:r>
          </a:p>
          <a:p>
            <a:pPr eaLnBrk="1" hangingPunct="1">
              <a:lnSpc>
                <a:spcPct val="90000"/>
              </a:lnSpc>
              <a:spcBef>
                <a:spcPct val="0"/>
              </a:spcBef>
              <a:buClrTx/>
              <a:buSzTx/>
              <a:buFontTx/>
              <a:buNone/>
              <a:defRPr/>
            </a:pPr>
            <a:r>
              <a:rPr lang="de-DE" sz="1200" i="1" noProof="0" dirty="0">
                <a:solidFill>
                  <a:schemeClr val="bg1">
                    <a:lumMod val="75000"/>
                  </a:schemeClr>
                </a:solidFill>
              </a:rPr>
              <a:t>eines Antikörpers</a:t>
            </a:r>
          </a:p>
        </p:txBody>
      </p:sp>
      <p:sp>
        <p:nvSpPr>
          <p:cNvPr id="19470" name="Line 14">
            <a:extLst>
              <a:ext uri="{FF2B5EF4-FFF2-40B4-BE49-F238E27FC236}">
                <a16:creationId xmlns:a16="http://schemas.microsoft.com/office/drawing/2014/main" id="{A6E60D54-0C4F-5283-B39D-CBFDE665916C}"/>
              </a:ext>
            </a:extLst>
          </p:cNvPr>
          <p:cNvSpPr>
            <a:spLocks noChangeShapeType="1"/>
          </p:cNvSpPr>
          <p:nvPr/>
        </p:nvSpPr>
        <p:spPr bwMode="auto">
          <a:xfrm flipV="1">
            <a:off x="6781800" y="3962400"/>
            <a:ext cx="762000" cy="1676400"/>
          </a:xfrm>
          <a:prstGeom prst="line">
            <a:avLst/>
          </a:prstGeom>
          <a:noFill/>
          <a:ln w="12700">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71" name="Slide Number Placeholder 1">
            <a:extLst>
              <a:ext uri="{FF2B5EF4-FFF2-40B4-BE49-F238E27FC236}">
                <a16:creationId xmlns:a16="http://schemas.microsoft.com/office/drawing/2014/main" id="{03A2773B-103D-5DCE-68AF-48974E330E7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0D5325B-1928-4735-BBE7-4D90DB1681A4}" type="slidenum">
              <a:rPr lang="de-DE" sz="1000" noProof="0" smtClean="0"/>
              <a:t>459</a:t>
            </a:fld>
            <a:endParaRPr lang="de-DE" sz="1000" noProof="0" dirty="0"/>
          </a:p>
        </p:txBody>
      </p:sp>
      <p:sp>
        <p:nvSpPr>
          <p:cNvPr id="16" name="TextBox 21">
            <a:extLst>
              <a:ext uri="{FF2B5EF4-FFF2-40B4-BE49-F238E27FC236}">
                <a16:creationId xmlns:a16="http://schemas.microsoft.com/office/drawing/2014/main" id="{C2273EE2-45A8-DEE3-3023-35B0D0ABC6A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14797421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16DDDC-8573-735A-6425-49091124A70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694FDEE-F183-DF39-E034-14A68E14520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46</a:t>
            </a:fld>
            <a:endParaRPr lang="de-DE" noProof="0" dirty="0"/>
          </a:p>
        </p:txBody>
      </p:sp>
      <p:sp>
        <p:nvSpPr>
          <p:cNvPr id="2" name="TextBox 1">
            <a:extLst>
              <a:ext uri="{FF2B5EF4-FFF2-40B4-BE49-F238E27FC236}">
                <a16:creationId xmlns:a16="http://schemas.microsoft.com/office/drawing/2014/main" id="{6098BA60-B44E-C249-CAB6-BEFA5F3C281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2C506BF0-896E-8844-EE5F-B753BBA8625A}"/>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48565F51-E50D-8E67-FEB0-3E24C09BA510}"/>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60A4FC33-2279-4B09-D244-723836306CB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CFB255D6-F627-C17C-D1BA-E6AA96CA93AD}"/>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75726E30-666E-07E6-FBD7-C3F09EB201C8}"/>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59E77B75-EAEA-2501-BC11-F00877E5B1B0}"/>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AD6232FE-784E-6313-341F-AB930A51F177}"/>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A419B9CB-4941-3300-6F41-0A8E28B50A89}"/>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F93C3553-6613-95C1-A37D-CF4B144B2366}"/>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AA0B3130-0F8C-E0EE-5DA3-5478B74B7C26}"/>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B68007D1-E3C4-068D-2928-9E9385B3FC02}"/>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8C5E171E-246D-6437-EE45-61797EBFB272}"/>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B4F65A75-3EF1-4688-E20D-5146B0D23C84}"/>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chemeClr val="accent2">
                    <a:lumMod val="20000"/>
                    <a:lumOff val="80000"/>
                  </a:schemeClr>
                </a:solidFill>
              </a:rPr>
              <a:t>Pigmentepithelabhebung</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Was bedeutet es, wenn man sagt, das RPE sei „abgelöst“?</a:t>
            </a:r>
          </a:p>
          <a:p>
            <a:r>
              <a:rPr lang="de-DE" sz="1400" noProof="0" dirty="0">
                <a:solidFill>
                  <a:schemeClr val="accent2">
                    <a:lumMod val="20000"/>
                    <a:lumOff val="80000"/>
                  </a:schemeClr>
                </a:solidFill>
              </a:rPr>
              <a:t>Es bedeutet, dass das RPE nicht mehr in direktem Kontakt mit seiner Basalmembran steht </a:t>
            </a:r>
            <a:r>
              <a:rPr lang="de-DE" sz="1400" i="1" noProof="0" dirty="0">
                <a:solidFill>
                  <a:schemeClr val="accent2">
                    <a:lumMod val="20000"/>
                    <a:lumOff val="80000"/>
                  </a:schemeClr>
                </a:solidFill>
              </a:rPr>
              <a:t>oder </a:t>
            </a:r>
            <a:r>
              <a:rPr lang="de-DE" sz="1400" noProof="0" dirty="0">
                <a:solidFill>
                  <a:schemeClr val="accent2">
                    <a:lumMod val="20000"/>
                    <a:lumOff val="80000"/>
                  </a:schemeClr>
                </a:solidFill>
              </a:rPr>
              <a:t>dass der RPE/Basalmembran-Komplex von der darunterliegenden Struktur getrennt ist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Warum ist es so gravierend, wenn das RPE von seiner Basalmembran oder tieferen Strukturen getrennt ist? </a:t>
            </a:r>
          </a:p>
          <a:p>
            <a:r>
              <a:rPr lang="de-DE" sz="1400" noProof="0" dirty="0">
                <a:solidFill>
                  <a:schemeClr val="accent2">
                    <a:lumMod val="20000"/>
                    <a:lumOff val="80000"/>
                  </a:schemeClr>
                </a:solidFill>
              </a:rPr>
              <a:t>Erinnern Sie sich daran, dass das RPE eine unverzichtbare Rolle für die Gesundheit der Photorezeptoren spielt.  Erinnern Sie sich ferner daran, dass das RPE </a:t>
            </a:r>
            <a:r>
              <a:rPr lang="de-DE" sz="1400" i="1" noProof="0" dirty="0">
                <a:solidFill>
                  <a:schemeClr val="accent2">
                    <a:lumMod val="20000"/>
                    <a:lumOff val="80000"/>
                  </a:schemeClr>
                </a:solidFill>
              </a:rPr>
              <a:t>seinen </a:t>
            </a:r>
            <a:r>
              <a:rPr lang="de-DE" sz="1400" noProof="0" dirty="0">
                <a:solidFill>
                  <a:schemeClr val="accent2">
                    <a:lumMod val="20000"/>
                    <a:lumOff val="80000"/>
                  </a:schemeClr>
                </a:solidFill>
              </a:rPr>
              <a:t>Stoffwechselbedarf über das Blut deckt, das von der darunterliegenden  Choriokapillaris  geliefert wird. Somit kann ein PED zu einer Funktionsstörung, zum Absterben und zur Atrophie des RPE führen. Dies wiederum kann zu einer Funktionsstörung, zum Absterben und zur Atrophie </a:t>
            </a:r>
            <a:r>
              <a:rPr lang="de-DE" sz="1400" i="1" noProof="0" dirty="0">
                <a:solidFill>
                  <a:schemeClr val="accent2">
                    <a:lumMod val="20000"/>
                    <a:lumOff val="80000"/>
                  </a:schemeClr>
                </a:solidFill>
              </a:rPr>
              <a:t>der Photorezeptoren</a:t>
            </a:r>
            <a:r>
              <a:rPr lang="de-DE" sz="1400" noProof="0" dirty="0">
                <a:solidFill>
                  <a:schemeClr val="accent2">
                    <a:lumMod val="20000"/>
                    <a:lumOff val="80000"/>
                  </a:schemeClr>
                </a:solidFill>
              </a:rPr>
              <a:t> führen, was einen Sehverlust zur Folge hat.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Es gibt drei grundlegende Formen der PED – wie lauten die beiden anderen? Jede ist anhand des Erscheinungsbildes des Sub-RPE-Raums im OCT erkennbar. Wie sieht dieses Erscheinungsbild bei jeder Form aus?</a:t>
            </a:r>
          </a:p>
          <a:p>
            <a:r>
              <a:rPr lang="de-DE" sz="1400" noProof="0" dirty="0">
                <a:solidFill>
                  <a:schemeClr val="accent2">
                    <a:lumMod val="20000"/>
                    <a:lumOff val="80000"/>
                  </a:schemeClr>
                </a:solidFill>
              </a:rPr>
              <a:t>--Drusenartig: Gleichmäßig hyperreflektiv </a:t>
            </a:r>
          </a:p>
          <a:p>
            <a:r>
              <a:rPr lang="de-DE" sz="1400" noProof="0" dirty="0">
                <a:solidFill>
                  <a:schemeClr val="accent2">
                    <a:lumMod val="20000"/>
                    <a:lumOff val="80000"/>
                  </a:schemeClr>
                </a:solidFill>
              </a:rPr>
              <a:t>--Serös: Sub-RPE-Raum „leer“</a:t>
            </a:r>
          </a:p>
          <a:p>
            <a:r>
              <a:rPr lang="de-DE" sz="1400" noProof="0" dirty="0">
                <a:solidFill>
                  <a:schemeClr val="accent2">
                    <a:lumMod val="20000"/>
                    <a:lumOff val="80000"/>
                  </a:schemeClr>
                </a:solidFill>
              </a:rPr>
              <a:t>--Fibrovaskulär: </a:t>
            </a:r>
            <a:r>
              <a:rPr lang="de-DE" sz="1400" b="1" i="1" noProof="0" dirty="0">
                <a:solidFill>
                  <a:schemeClr val="accent2">
                    <a:lumMod val="20000"/>
                    <a:lumOff val="80000"/>
                  </a:schemeClr>
                </a:solidFill>
              </a:rPr>
              <a:t>?</a:t>
            </a:r>
          </a:p>
        </p:txBody>
      </p:sp>
      <p:sp>
        <p:nvSpPr>
          <p:cNvPr id="6" name="Oval 7">
            <a:extLst>
              <a:ext uri="{FF2B5EF4-FFF2-40B4-BE49-F238E27FC236}">
                <a16:creationId xmlns:a16="http://schemas.microsoft.com/office/drawing/2014/main" id="{494838BD-33BF-1D6E-92D7-F5797E6B0E5D}"/>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84337138"/>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FFABA2-0D73-36DF-6FC0-77DCEBE674AF}"/>
            </a:ext>
          </a:extLst>
        </p:cNvPr>
        <p:cNvGrpSpPr/>
        <p:nvPr/>
      </p:nvGrpSpPr>
      <p:grpSpPr>
        <a:xfrm>
          <a:off x="0" y="0"/>
          <a:ext cx="0" cy="0"/>
          <a:chOff x="0" y="0"/>
          <a:chExt cx="0" cy="0"/>
        </a:xfrm>
      </p:grpSpPr>
      <p:sp>
        <p:nvSpPr>
          <p:cNvPr id="19458" name="Text Box 2">
            <a:extLst>
              <a:ext uri="{FF2B5EF4-FFF2-40B4-BE49-F238E27FC236}">
                <a16:creationId xmlns:a16="http://schemas.microsoft.com/office/drawing/2014/main" id="{F2DCD6F7-3264-D888-0ABB-E76B761BD8CE}"/>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b="1" dirty="0"/>
              <a:t>Ranibizu</a:t>
            </a:r>
            <a:r>
              <a:rPr lang="de-DE" sz="2400" b="1" dirty="0">
                <a:solidFill>
                  <a:srgbClr val="FF9900"/>
                </a:solidFill>
              </a:rPr>
              <a:t>mab </a:t>
            </a:r>
            <a:r>
              <a:rPr lang="de-DE" sz="2400" i="1" dirty="0">
                <a:solidFill>
                  <a:srgbClr val="B2B2B2"/>
                </a:solidFill>
              </a:rPr>
              <a:t>ist ein rekombinantes, humanisiertes,</a:t>
            </a:r>
          </a:p>
          <a:p>
            <a:pPr algn="ctr" eaLnBrk="1" hangingPunct="1">
              <a:lnSpc>
                <a:spcPct val="90000"/>
              </a:lnSpc>
              <a:spcBef>
                <a:spcPct val="0"/>
              </a:spcBef>
              <a:buClrTx/>
              <a:buSzTx/>
              <a:buFontTx/>
              <a:buNone/>
            </a:pPr>
            <a:r>
              <a:rPr lang="de-DE" sz="2400" i="1" dirty="0">
                <a:solidFill>
                  <a:srgbClr val="B2B2B2"/>
                </a:solidFill>
              </a:rPr>
              <a:t>affinitätsgereiftes, </a:t>
            </a:r>
            <a:r>
              <a:rPr lang="de-DE" sz="2400" i="1" dirty="0">
                <a:solidFill>
                  <a:srgbClr val="FF9900"/>
                </a:solidFill>
              </a:rPr>
              <a:t>monoklonales Antikörper</a:t>
            </a:r>
            <a:r>
              <a:rPr lang="de-DE" sz="2400" i="1" dirty="0">
                <a:solidFill>
                  <a:srgbClr val="B2B2B2"/>
                </a:solidFill>
              </a:rPr>
              <a:t>fragment</a:t>
            </a:r>
            <a:endParaRPr lang="de-DE" sz="2400" i="1" baseline="-25000" dirty="0">
              <a:solidFill>
                <a:srgbClr val="B2B2B2"/>
              </a:solidFill>
            </a:endParaRPr>
          </a:p>
        </p:txBody>
      </p:sp>
      <p:sp>
        <p:nvSpPr>
          <p:cNvPr id="18435" name="Text Box 3">
            <a:extLst>
              <a:ext uri="{FF2B5EF4-FFF2-40B4-BE49-F238E27FC236}">
                <a16:creationId xmlns:a16="http://schemas.microsoft.com/office/drawing/2014/main" id="{1821C4E4-4108-D0C9-4320-D78D51BEA146}"/>
              </a:ext>
            </a:extLst>
          </p:cNvPr>
          <p:cNvSpPr txBox="1">
            <a:spLocks noChangeArrowheads="1"/>
          </p:cNvSpPr>
          <p:nvPr/>
        </p:nvSpPr>
        <p:spPr bwMode="auto">
          <a:xfrm>
            <a:off x="228600" y="1547813"/>
            <a:ext cx="32337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„rekombinant“?</a:t>
            </a:r>
          </a:p>
          <a:p>
            <a:pPr eaLnBrk="1" hangingPunct="1">
              <a:lnSpc>
                <a:spcPct val="90000"/>
              </a:lnSpc>
              <a:spcBef>
                <a:spcPct val="0"/>
              </a:spcBef>
              <a:buClrTx/>
              <a:buSzTx/>
              <a:buFontTx/>
              <a:buNone/>
              <a:defRPr/>
            </a:pPr>
            <a:r>
              <a:rPr lang="de-DE" sz="1200" i="1" noProof="0" dirty="0">
                <a:solidFill>
                  <a:schemeClr val="bg1">
                    <a:lumMod val="75000"/>
                  </a:schemeClr>
                </a:solidFill>
              </a:rPr>
              <a:t>Dass die Substanz mittels rekombinanter DNA hergestellt wurde; d. h., DNA, die durch die Neukombination von Abschnitten</a:t>
            </a:r>
          </a:p>
          <a:p>
            <a:pPr eaLnBrk="1" hangingPunct="1">
              <a:lnSpc>
                <a:spcPct val="90000"/>
              </a:lnSpc>
              <a:spcBef>
                <a:spcPct val="0"/>
              </a:spcBef>
              <a:buClrTx/>
              <a:buSzTx/>
              <a:buFontTx/>
              <a:buNone/>
              <a:defRPr/>
            </a:pPr>
            <a:r>
              <a:rPr lang="de-DE" sz="1200" i="1" noProof="0" dirty="0">
                <a:solidFill>
                  <a:schemeClr val="bg1">
                    <a:lumMod val="75000"/>
                  </a:schemeClr>
                </a:solidFill>
              </a:rPr>
              <a:t>von mindestens zwei verschiedenen DNA-Molekülen</a:t>
            </a:r>
          </a:p>
        </p:txBody>
      </p:sp>
      <p:sp>
        <p:nvSpPr>
          <p:cNvPr id="18436" name="Text Box 4">
            <a:extLst>
              <a:ext uri="{FF2B5EF4-FFF2-40B4-BE49-F238E27FC236}">
                <a16:creationId xmlns:a16="http://schemas.microsoft.com/office/drawing/2014/main" id="{1CC75901-3001-627B-5ED9-F914A0F59D6B}"/>
              </a:ext>
            </a:extLst>
          </p:cNvPr>
          <p:cNvSpPr txBox="1">
            <a:spLocks noChangeArrowheads="1"/>
          </p:cNvSpPr>
          <p:nvPr/>
        </p:nvSpPr>
        <p:spPr bwMode="auto">
          <a:xfrm>
            <a:off x="3984625" y="990600"/>
            <a:ext cx="5083175" cy="1189043"/>
          </a:xfrm>
          <a:prstGeom prst="rect">
            <a:avLst/>
          </a:prstGeom>
          <a:solidFill>
            <a:schemeClr val="bg1"/>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„humanisiert“?</a:t>
            </a:r>
          </a:p>
          <a:p>
            <a:pPr eaLnBrk="1" hangingPunct="1">
              <a:lnSpc>
                <a:spcPct val="90000"/>
              </a:lnSpc>
              <a:spcBef>
                <a:spcPct val="0"/>
              </a:spcBef>
              <a:buClrTx/>
              <a:buSzTx/>
              <a:buFontTx/>
              <a:buNone/>
              <a:defRPr/>
            </a:pPr>
            <a:r>
              <a:rPr lang="de-DE" sz="1200" i="1" noProof="0" dirty="0">
                <a:solidFill>
                  <a:schemeClr val="bg1">
                    <a:lumMod val="75000"/>
                  </a:schemeClr>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defRPr/>
            </a:pPr>
            <a:r>
              <a:rPr lang="de-DE" sz="1200" i="1" noProof="0" dirty="0">
                <a:solidFill>
                  <a:schemeClr val="bg1">
                    <a:lumMod val="75000"/>
                  </a:schemeClr>
                </a:solidFill>
              </a:rPr>
              <a:t>Um dies zu verhindern, wird ein Teil des Maus-Antikörpers</a:t>
            </a:r>
          </a:p>
          <a:p>
            <a:pPr eaLnBrk="1" hangingPunct="1">
              <a:lnSpc>
                <a:spcPct val="90000"/>
              </a:lnSpc>
              <a:spcBef>
                <a:spcPct val="0"/>
              </a:spcBef>
              <a:buClrTx/>
              <a:buSzTx/>
              <a:buFontTx/>
              <a:buNone/>
              <a:defRPr/>
            </a:pPr>
            <a:r>
              <a:rPr lang="de-DE" sz="1200" i="1" noProof="0" dirty="0">
                <a:solidFill>
                  <a:schemeClr val="bg1">
                    <a:lumMod val="75000"/>
                  </a:schemeClr>
                </a:solidFill>
              </a:rPr>
              <a:t>mittels rekombinanter DNA-Techniken ersetzt.</a:t>
            </a:r>
          </a:p>
        </p:txBody>
      </p:sp>
      <p:sp>
        <p:nvSpPr>
          <p:cNvPr id="18437" name="Text Box 5">
            <a:extLst>
              <a:ext uri="{FF2B5EF4-FFF2-40B4-BE49-F238E27FC236}">
                <a16:creationId xmlns:a16="http://schemas.microsoft.com/office/drawing/2014/main" id="{3D8F12FE-ABCF-1B7D-DB3B-424EFADA0F2F}"/>
              </a:ext>
            </a:extLst>
          </p:cNvPr>
          <p:cNvSpPr txBox="1">
            <a:spLocks noChangeArrowheads="1"/>
          </p:cNvSpPr>
          <p:nvPr/>
        </p:nvSpPr>
        <p:spPr bwMode="auto">
          <a:xfrm>
            <a:off x="76200" y="4648200"/>
            <a:ext cx="32972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„affinitätsgereift“?</a:t>
            </a:r>
          </a:p>
          <a:p>
            <a:pPr eaLnBrk="1" hangingPunct="1">
              <a:lnSpc>
                <a:spcPct val="90000"/>
              </a:lnSpc>
              <a:spcBef>
                <a:spcPct val="0"/>
              </a:spcBef>
              <a:buClrTx/>
              <a:buSzTx/>
              <a:buFontTx/>
              <a:buNone/>
              <a:defRPr/>
            </a:pPr>
            <a:r>
              <a:rPr lang="de-DE" sz="1200" i="1" noProof="0" dirty="0">
                <a:solidFill>
                  <a:schemeClr val="bg1">
                    <a:lumMod val="75000"/>
                  </a:schemeClr>
                </a:solidFill>
              </a:rPr>
              <a:t>Die Affinitätsreifung ist ein Prozess, bei dem antikörperproduzierende Zellen wiederholt dem betreffenden Antigen ausgesetzt werden, was zu Antikörper-Generationen mit einer progressiv höheren Affinität für das Antigen führt.</a:t>
            </a:r>
          </a:p>
        </p:txBody>
      </p:sp>
      <p:sp>
        <p:nvSpPr>
          <p:cNvPr id="18438" name="Text Box 6">
            <a:extLst>
              <a:ext uri="{FF2B5EF4-FFF2-40B4-BE49-F238E27FC236}">
                <a16:creationId xmlns:a16="http://schemas.microsoft.com/office/drawing/2014/main" id="{F9D092D0-395E-8196-43A5-F07FF5824CE9}"/>
              </a:ext>
            </a:extLst>
          </p:cNvPr>
          <p:cNvSpPr txBox="1">
            <a:spLocks noChangeArrowheads="1"/>
          </p:cNvSpPr>
          <p:nvPr/>
        </p:nvSpPr>
        <p:spPr bwMode="auto">
          <a:xfrm>
            <a:off x="3733800" y="4191000"/>
            <a:ext cx="3062288"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ist ein monoklonaler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Antikörper, die von einer Gruppe von Immunzellen produziert werden, die alle von derselben Ursprungszelle abstammen</a:t>
            </a:r>
          </a:p>
        </p:txBody>
      </p:sp>
      <p:sp>
        <p:nvSpPr>
          <p:cNvPr id="19463" name="Line 7">
            <a:extLst>
              <a:ext uri="{FF2B5EF4-FFF2-40B4-BE49-F238E27FC236}">
                <a16:creationId xmlns:a16="http://schemas.microsoft.com/office/drawing/2014/main" id="{124C75B9-D70A-7C48-D534-DE86BEB347EB}"/>
              </a:ext>
            </a:extLst>
          </p:cNvPr>
          <p:cNvSpPr>
            <a:spLocks noChangeShapeType="1"/>
          </p:cNvSpPr>
          <p:nvPr/>
        </p:nvSpPr>
        <p:spPr bwMode="auto">
          <a:xfrm flipV="1">
            <a:off x="5181600" y="3886200"/>
            <a:ext cx="152400" cy="304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4" name="Line 8">
            <a:extLst>
              <a:ext uri="{FF2B5EF4-FFF2-40B4-BE49-F238E27FC236}">
                <a16:creationId xmlns:a16="http://schemas.microsoft.com/office/drawing/2014/main" id="{BA81AAC1-101F-7A3D-4F2C-3DD0D44071F8}"/>
              </a:ext>
            </a:extLst>
          </p:cNvPr>
          <p:cNvSpPr>
            <a:spLocks noChangeShapeType="1"/>
          </p:cNvSpPr>
          <p:nvPr/>
        </p:nvSpPr>
        <p:spPr bwMode="auto">
          <a:xfrm flipV="1">
            <a:off x="1676400" y="3962400"/>
            <a:ext cx="304800" cy="685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5" name="Line 9">
            <a:extLst>
              <a:ext uri="{FF2B5EF4-FFF2-40B4-BE49-F238E27FC236}">
                <a16:creationId xmlns:a16="http://schemas.microsoft.com/office/drawing/2014/main" id="{E21DD5ED-5F5B-8D5F-300B-A202C8D46F54}"/>
              </a:ext>
            </a:extLst>
          </p:cNvPr>
          <p:cNvSpPr>
            <a:spLocks noChangeShapeType="1"/>
          </p:cNvSpPr>
          <p:nvPr/>
        </p:nvSpPr>
        <p:spPr bwMode="auto">
          <a:xfrm>
            <a:off x="3124200" y="2743200"/>
            <a:ext cx="1066800" cy="4572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6" name="Line 10">
            <a:extLst>
              <a:ext uri="{FF2B5EF4-FFF2-40B4-BE49-F238E27FC236}">
                <a16:creationId xmlns:a16="http://schemas.microsoft.com/office/drawing/2014/main" id="{E1249C84-FC78-E904-04BF-1970CE5C0ABB}"/>
              </a:ext>
            </a:extLst>
          </p:cNvPr>
          <p:cNvSpPr>
            <a:spLocks noChangeShapeType="1"/>
          </p:cNvSpPr>
          <p:nvPr/>
        </p:nvSpPr>
        <p:spPr bwMode="auto">
          <a:xfrm>
            <a:off x="6781800" y="2667000"/>
            <a:ext cx="228600" cy="6096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7" name="Text Box 11">
            <a:extLst>
              <a:ext uri="{FF2B5EF4-FFF2-40B4-BE49-F238E27FC236}">
                <a16:creationId xmlns:a16="http://schemas.microsoft.com/office/drawing/2014/main" id="{62051309-85F6-D320-F6C3-6564431B93DE}"/>
              </a:ext>
            </a:extLst>
          </p:cNvPr>
          <p:cNvSpPr txBox="1">
            <a:spLocks noChangeArrowheads="1"/>
          </p:cNvSpPr>
          <p:nvPr/>
        </p:nvSpPr>
        <p:spPr bwMode="auto">
          <a:xfrm>
            <a:off x="4094163" y="1643241"/>
            <a:ext cx="3876675"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dirty="0">
                <a:solidFill>
                  <a:srgbClr val="FF9900"/>
                </a:solidFill>
              </a:rPr>
              <a:t>Was bedeutet die Endung </a:t>
            </a:r>
            <a:r>
              <a:rPr lang="de-DE" sz="1600" b="1" dirty="0">
                <a:solidFill>
                  <a:srgbClr val="FF9900"/>
                </a:solidFill>
              </a:rPr>
              <a:t>–</a:t>
            </a:r>
            <a:r>
              <a:rPr lang="de-DE" sz="1600" b="1" dirty="0" err="1">
                <a:solidFill>
                  <a:srgbClr val="FF9900"/>
                </a:solidFill>
              </a:rPr>
              <a:t>mab</a:t>
            </a:r>
            <a:r>
              <a:rPr lang="de-DE" sz="1600" i="1" dirty="0">
                <a:solidFill>
                  <a:srgbClr val="FF9900"/>
                </a:solidFill>
              </a:rPr>
              <a:t>?</a:t>
            </a:r>
          </a:p>
          <a:p>
            <a:pPr eaLnBrk="1" hangingPunct="1">
              <a:lnSpc>
                <a:spcPct val="90000"/>
              </a:lnSpc>
              <a:spcBef>
                <a:spcPct val="0"/>
              </a:spcBef>
              <a:buClrTx/>
              <a:buSzTx/>
              <a:buFontTx/>
              <a:buNone/>
            </a:pPr>
            <a:r>
              <a:rPr lang="de-DE" sz="1600" dirty="0">
                <a:solidFill>
                  <a:srgbClr val="FF9900"/>
                </a:solidFill>
              </a:rPr>
              <a:t>Dass es sich bei dem Medikament um einen </a:t>
            </a:r>
            <a:r>
              <a:rPr lang="de-DE" sz="1600" b="1" dirty="0">
                <a:solidFill>
                  <a:srgbClr val="FF9900"/>
                </a:solidFill>
              </a:rPr>
              <a:t>monoklonalen Antikörper </a:t>
            </a:r>
            <a:r>
              <a:rPr lang="de-DE" sz="1600" dirty="0">
                <a:solidFill>
                  <a:srgbClr val="FF9900"/>
                </a:solidFill>
              </a:rPr>
              <a:t>handelt</a:t>
            </a:r>
          </a:p>
        </p:txBody>
      </p:sp>
      <p:sp>
        <p:nvSpPr>
          <p:cNvPr id="19468" name="Line 12">
            <a:extLst>
              <a:ext uri="{FF2B5EF4-FFF2-40B4-BE49-F238E27FC236}">
                <a16:creationId xmlns:a16="http://schemas.microsoft.com/office/drawing/2014/main" id="{ADDA828F-FC52-490F-7D65-EF0120A9E3B4}"/>
              </a:ext>
            </a:extLst>
          </p:cNvPr>
          <p:cNvSpPr>
            <a:spLocks noChangeShapeType="1"/>
          </p:cNvSpPr>
          <p:nvPr/>
        </p:nvSpPr>
        <p:spPr bwMode="auto">
          <a:xfrm flipH="1">
            <a:off x="3048000" y="2362200"/>
            <a:ext cx="1219200" cy="861098"/>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8445" name="Text Box 13">
            <a:extLst>
              <a:ext uri="{FF2B5EF4-FFF2-40B4-BE49-F238E27FC236}">
                <a16:creationId xmlns:a16="http://schemas.microsoft.com/office/drawing/2014/main" id="{52A34954-31B0-1E9B-FC8F-30A11297C903}"/>
              </a:ext>
            </a:extLst>
          </p:cNvPr>
          <p:cNvSpPr txBox="1">
            <a:spLocks noChangeArrowheads="1"/>
          </p:cNvSpPr>
          <p:nvPr/>
        </p:nvSpPr>
        <p:spPr bwMode="auto">
          <a:xfrm>
            <a:off x="4822825" y="5638800"/>
            <a:ext cx="4244975"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„Fragment“ in diesem Zusammenhang?</a:t>
            </a:r>
          </a:p>
          <a:p>
            <a:pPr eaLnBrk="1" hangingPunct="1">
              <a:lnSpc>
                <a:spcPct val="90000"/>
              </a:lnSpc>
              <a:spcBef>
                <a:spcPct val="0"/>
              </a:spcBef>
              <a:buClrTx/>
              <a:buSzTx/>
              <a:buFontTx/>
              <a:buNone/>
              <a:defRPr/>
            </a:pPr>
            <a:r>
              <a:rPr lang="de-DE" sz="1200" i="1" noProof="0" dirty="0">
                <a:solidFill>
                  <a:schemeClr val="bg1">
                    <a:lumMod val="75000"/>
                  </a:schemeClr>
                </a:solidFill>
              </a:rPr>
              <a:t>Ranibizumab ist kein vollständiger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sondern besteht aus einem Teil – oder Fragment –</a:t>
            </a:r>
          </a:p>
          <a:p>
            <a:pPr eaLnBrk="1" hangingPunct="1">
              <a:lnSpc>
                <a:spcPct val="90000"/>
              </a:lnSpc>
              <a:spcBef>
                <a:spcPct val="0"/>
              </a:spcBef>
              <a:buClrTx/>
              <a:buSzTx/>
              <a:buFontTx/>
              <a:buNone/>
              <a:defRPr/>
            </a:pPr>
            <a:r>
              <a:rPr lang="de-DE" sz="1200" i="1" noProof="0" dirty="0">
                <a:solidFill>
                  <a:schemeClr val="bg1">
                    <a:lumMod val="75000"/>
                  </a:schemeClr>
                </a:solidFill>
              </a:rPr>
              <a:t>eines Antikörpers</a:t>
            </a:r>
          </a:p>
        </p:txBody>
      </p:sp>
      <p:sp>
        <p:nvSpPr>
          <p:cNvPr id="19470" name="Line 14">
            <a:extLst>
              <a:ext uri="{FF2B5EF4-FFF2-40B4-BE49-F238E27FC236}">
                <a16:creationId xmlns:a16="http://schemas.microsoft.com/office/drawing/2014/main" id="{9E35154E-9E3B-686A-8017-F238B7819262}"/>
              </a:ext>
            </a:extLst>
          </p:cNvPr>
          <p:cNvSpPr>
            <a:spLocks noChangeShapeType="1"/>
          </p:cNvSpPr>
          <p:nvPr/>
        </p:nvSpPr>
        <p:spPr bwMode="auto">
          <a:xfrm flipV="1">
            <a:off x="6781800" y="3962400"/>
            <a:ext cx="762000" cy="1676400"/>
          </a:xfrm>
          <a:prstGeom prst="line">
            <a:avLst/>
          </a:prstGeom>
          <a:noFill/>
          <a:ln w="12700">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71" name="Slide Number Placeholder 1">
            <a:extLst>
              <a:ext uri="{FF2B5EF4-FFF2-40B4-BE49-F238E27FC236}">
                <a16:creationId xmlns:a16="http://schemas.microsoft.com/office/drawing/2014/main" id="{89723040-9461-3B93-2E67-ABEC2244509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0D5325B-1928-4735-BBE7-4D90DB1681A4}" type="slidenum">
              <a:rPr lang="de-DE" sz="1000" noProof="0" smtClean="0"/>
              <a:t>460</a:t>
            </a:fld>
            <a:endParaRPr lang="de-DE" sz="1000" noProof="0" dirty="0"/>
          </a:p>
        </p:txBody>
      </p:sp>
      <p:sp>
        <p:nvSpPr>
          <p:cNvPr id="16" name="TextBox 21">
            <a:extLst>
              <a:ext uri="{FF2B5EF4-FFF2-40B4-BE49-F238E27FC236}">
                <a16:creationId xmlns:a16="http://schemas.microsoft.com/office/drawing/2014/main" id="{42FFA7A6-CF75-C0DE-5AB2-56D247D7985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1525009466"/>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56FD7C-D649-2374-8EE2-2873A7AF1C5D}"/>
            </a:ext>
          </a:extLst>
        </p:cNvPr>
        <p:cNvGrpSpPr/>
        <p:nvPr/>
      </p:nvGrpSpPr>
      <p:grpSpPr>
        <a:xfrm>
          <a:off x="0" y="0"/>
          <a:ext cx="0" cy="0"/>
          <a:chOff x="0" y="0"/>
          <a:chExt cx="0" cy="0"/>
        </a:xfrm>
      </p:grpSpPr>
      <p:sp>
        <p:nvSpPr>
          <p:cNvPr id="19458" name="Text Box 2">
            <a:extLst>
              <a:ext uri="{FF2B5EF4-FFF2-40B4-BE49-F238E27FC236}">
                <a16:creationId xmlns:a16="http://schemas.microsoft.com/office/drawing/2014/main" id="{C01F1850-81AD-BD02-490F-BBDA6E83BEB8}"/>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b="1" dirty="0"/>
              <a:t>Ranibi</a:t>
            </a:r>
            <a:r>
              <a:rPr lang="de-DE" sz="2400" b="1" dirty="0">
                <a:solidFill>
                  <a:srgbClr val="0000FF"/>
                </a:solidFill>
              </a:rPr>
              <a:t>zu</a:t>
            </a:r>
            <a:r>
              <a:rPr lang="de-DE" sz="2400" b="1" dirty="0">
                <a:solidFill>
                  <a:srgbClr val="FF9900"/>
                </a:solidFill>
              </a:rPr>
              <a:t>mab </a:t>
            </a:r>
            <a:r>
              <a:rPr lang="de-DE" sz="2400" i="1" dirty="0">
                <a:solidFill>
                  <a:srgbClr val="B2B2B2"/>
                </a:solidFill>
              </a:rPr>
              <a:t>ist ein rekombinantes, humanisiertes,</a:t>
            </a:r>
          </a:p>
          <a:p>
            <a:pPr algn="ctr" eaLnBrk="1" hangingPunct="1">
              <a:lnSpc>
                <a:spcPct val="90000"/>
              </a:lnSpc>
              <a:spcBef>
                <a:spcPct val="0"/>
              </a:spcBef>
              <a:buClrTx/>
              <a:buSzTx/>
              <a:buFontTx/>
              <a:buNone/>
            </a:pPr>
            <a:r>
              <a:rPr lang="de-DE" sz="2400" i="1" dirty="0">
                <a:solidFill>
                  <a:srgbClr val="B2B2B2"/>
                </a:solidFill>
              </a:rPr>
              <a:t>affinitätsgereiftes, </a:t>
            </a:r>
            <a:r>
              <a:rPr lang="de-DE" sz="2400" i="1" dirty="0">
                <a:solidFill>
                  <a:srgbClr val="FF9900"/>
                </a:solidFill>
              </a:rPr>
              <a:t>monoklonales Antikörper</a:t>
            </a:r>
            <a:r>
              <a:rPr lang="de-DE" sz="2400" i="1" dirty="0">
                <a:solidFill>
                  <a:srgbClr val="B2B2B2"/>
                </a:solidFill>
              </a:rPr>
              <a:t>fragment</a:t>
            </a:r>
            <a:endParaRPr lang="de-DE" sz="2400" i="1" baseline="-25000" dirty="0">
              <a:solidFill>
                <a:srgbClr val="B2B2B2"/>
              </a:solidFill>
            </a:endParaRPr>
          </a:p>
        </p:txBody>
      </p:sp>
      <p:sp>
        <p:nvSpPr>
          <p:cNvPr id="18435" name="Text Box 3">
            <a:extLst>
              <a:ext uri="{FF2B5EF4-FFF2-40B4-BE49-F238E27FC236}">
                <a16:creationId xmlns:a16="http://schemas.microsoft.com/office/drawing/2014/main" id="{8EA4F8D6-1DAE-EA43-06FE-CABF0632B797}"/>
              </a:ext>
            </a:extLst>
          </p:cNvPr>
          <p:cNvSpPr txBox="1">
            <a:spLocks noChangeArrowheads="1"/>
          </p:cNvSpPr>
          <p:nvPr/>
        </p:nvSpPr>
        <p:spPr bwMode="auto">
          <a:xfrm>
            <a:off x="228600" y="1547813"/>
            <a:ext cx="32337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„rekombinant“?</a:t>
            </a:r>
          </a:p>
          <a:p>
            <a:pPr eaLnBrk="1" hangingPunct="1">
              <a:lnSpc>
                <a:spcPct val="90000"/>
              </a:lnSpc>
              <a:spcBef>
                <a:spcPct val="0"/>
              </a:spcBef>
              <a:buClrTx/>
              <a:buSzTx/>
              <a:buFontTx/>
              <a:buNone/>
              <a:defRPr/>
            </a:pPr>
            <a:r>
              <a:rPr lang="de-DE" sz="1200" i="1" noProof="0" dirty="0">
                <a:solidFill>
                  <a:schemeClr val="bg1">
                    <a:lumMod val="75000"/>
                  </a:schemeClr>
                </a:solidFill>
              </a:rPr>
              <a:t>Dass die Substanz mittels rekombinanter DNA hergestellt wurde; d. h., DNA, die durch die Neukombination von Abschnitten</a:t>
            </a:r>
          </a:p>
          <a:p>
            <a:pPr eaLnBrk="1" hangingPunct="1">
              <a:lnSpc>
                <a:spcPct val="90000"/>
              </a:lnSpc>
              <a:spcBef>
                <a:spcPct val="0"/>
              </a:spcBef>
              <a:buClrTx/>
              <a:buSzTx/>
              <a:buFontTx/>
              <a:buNone/>
              <a:defRPr/>
            </a:pPr>
            <a:r>
              <a:rPr lang="de-DE" sz="1200" i="1" noProof="0" dirty="0">
                <a:solidFill>
                  <a:schemeClr val="bg1">
                    <a:lumMod val="75000"/>
                  </a:schemeClr>
                </a:solidFill>
              </a:rPr>
              <a:t>von mindestens zwei verschiedenen DNA-Molekülen</a:t>
            </a:r>
          </a:p>
        </p:txBody>
      </p:sp>
      <p:sp>
        <p:nvSpPr>
          <p:cNvPr id="18436" name="Text Box 4">
            <a:extLst>
              <a:ext uri="{FF2B5EF4-FFF2-40B4-BE49-F238E27FC236}">
                <a16:creationId xmlns:a16="http://schemas.microsoft.com/office/drawing/2014/main" id="{9A9A513F-019C-DDA0-214B-9D3874F017A4}"/>
              </a:ext>
            </a:extLst>
          </p:cNvPr>
          <p:cNvSpPr txBox="1">
            <a:spLocks noChangeArrowheads="1"/>
          </p:cNvSpPr>
          <p:nvPr/>
        </p:nvSpPr>
        <p:spPr bwMode="auto">
          <a:xfrm>
            <a:off x="3984625" y="990600"/>
            <a:ext cx="5083175" cy="1189043"/>
          </a:xfrm>
          <a:prstGeom prst="rect">
            <a:avLst/>
          </a:prstGeom>
          <a:solidFill>
            <a:schemeClr val="bg1"/>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„humanisiert“?</a:t>
            </a:r>
          </a:p>
          <a:p>
            <a:pPr eaLnBrk="1" hangingPunct="1">
              <a:lnSpc>
                <a:spcPct val="90000"/>
              </a:lnSpc>
              <a:spcBef>
                <a:spcPct val="0"/>
              </a:spcBef>
              <a:buClrTx/>
              <a:buSzTx/>
              <a:buFontTx/>
              <a:buNone/>
              <a:defRPr/>
            </a:pPr>
            <a:r>
              <a:rPr lang="de-DE" sz="1200" i="1" noProof="0" dirty="0">
                <a:solidFill>
                  <a:schemeClr val="bg1">
                    <a:lumMod val="75000"/>
                  </a:schemeClr>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defRPr/>
            </a:pPr>
            <a:r>
              <a:rPr lang="de-DE" sz="1200" i="1" noProof="0" dirty="0">
                <a:solidFill>
                  <a:schemeClr val="bg1">
                    <a:lumMod val="75000"/>
                  </a:schemeClr>
                </a:solidFill>
              </a:rPr>
              <a:t>Um dies zu verhindern, wird ein Teil des Maus-Antikörpers</a:t>
            </a:r>
          </a:p>
          <a:p>
            <a:pPr eaLnBrk="1" hangingPunct="1">
              <a:lnSpc>
                <a:spcPct val="90000"/>
              </a:lnSpc>
              <a:spcBef>
                <a:spcPct val="0"/>
              </a:spcBef>
              <a:buClrTx/>
              <a:buSzTx/>
              <a:buFontTx/>
              <a:buNone/>
              <a:defRPr/>
            </a:pPr>
            <a:r>
              <a:rPr lang="de-DE" sz="1200" i="1" noProof="0" dirty="0">
                <a:solidFill>
                  <a:schemeClr val="bg1">
                    <a:lumMod val="75000"/>
                  </a:schemeClr>
                </a:solidFill>
              </a:rPr>
              <a:t>mittels rekombinanter DNA-Techniken ersetzt.</a:t>
            </a:r>
          </a:p>
        </p:txBody>
      </p:sp>
      <p:sp>
        <p:nvSpPr>
          <p:cNvPr id="18437" name="Text Box 5">
            <a:extLst>
              <a:ext uri="{FF2B5EF4-FFF2-40B4-BE49-F238E27FC236}">
                <a16:creationId xmlns:a16="http://schemas.microsoft.com/office/drawing/2014/main" id="{2987B694-1B83-E2D1-BCBF-71B8FD9E7414}"/>
              </a:ext>
            </a:extLst>
          </p:cNvPr>
          <p:cNvSpPr txBox="1">
            <a:spLocks noChangeArrowheads="1"/>
          </p:cNvSpPr>
          <p:nvPr/>
        </p:nvSpPr>
        <p:spPr bwMode="auto">
          <a:xfrm>
            <a:off x="76200" y="4648200"/>
            <a:ext cx="32972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„affinitätsgereift“?</a:t>
            </a:r>
          </a:p>
          <a:p>
            <a:pPr eaLnBrk="1" hangingPunct="1">
              <a:lnSpc>
                <a:spcPct val="90000"/>
              </a:lnSpc>
              <a:spcBef>
                <a:spcPct val="0"/>
              </a:spcBef>
              <a:buClrTx/>
              <a:buSzTx/>
              <a:buFontTx/>
              <a:buNone/>
              <a:defRPr/>
            </a:pPr>
            <a:r>
              <a:rPr lang="de-DE" sz="1200" i="1" noProof="0" dirty="0">
                <a:solidFill>
                  <a:schemeClr val="bg1">
                    <a:lumMod val="75000"/>
                  </a:schemeClr>
                </a:solidFill>
              </a:rPr>
              <a:t>Die Affinitätsreifung ist ein Prozess, bei dem antikörperproduzierende Zellen wiederholt dem betreffenden Antigen ausgesetzt werden, was zu Antikörper-Generationen mit einer progressiv höheren Affinität für das Antigen führt.</a:t>
            </a:r>
          </a:p>
        </p:txBody>
      </p:sp>
      <p:sp>
        <p:nvSpPr>
          <p:cNvPr id="18438" name="Text Box 6">
            <a:extLst>
              <a:ext uri="{FF2B5EF4-FFF2-40B4-BE49-F238E27FC236}">
                <a16:creationId xmlns:a16="http://schemas.microsoft.com/office/drawing/2014/main" id="{B8C478E6-2807-2369-6E67-ADA9093139D1}"/>
              </a:ext>
            </a:extLst>
          </p:cNvPr>
          <p:cNvSpPr txBox="1">
            <a:spLocks noChangeArrowheads="1"/>
          </p:cNvSpPr>
          <p:nvPr/>
        </p:nvSpPr>
        <p:spPr bwMode="auto">
          <a:xfrm>
            <a:off x="3733800" y="4191000"/>
            <a:ext cx="3062288"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ist ein monoklonaler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Antikörper, die von einer Gruppe von Immunzellen produziert werden, die alle von derselben Ursprungszelle abstammen</a:t>
            </a:r>
          </a:p>
        </p:txBody>
      </p:sp>
      <p:sp>
        <p:nvSpPr>
          <p:cNvPr id="19463" name="Line 7">
            <a:extLst>
              <a:ext uri="{FF2B5EF4-FFF2-40B4-BE49-F238E27FC236}">
                <a16:creationId xmlns:a16="http://schemas.microsoft.com/office/drawing/2014/main" id="{20765D2F-97A6-4AE8-D004-9A2AF5EB34D8}"/>
              </a:ext>
            </a:extLst>
          </p:cNvPr>
          <p:cNvSpPr>
            <a:spLocks noChangeShapeType="1"/>
          </p:cNvSpPr>
          <p:nvPr/>
        </p:nvSpPr>
        <p:spPr bwMode="auto">
          <a:xfrm flipV="1">
            <a:off x="5181600" y="3886200"/>
            <a:ext cx="152400" cy="304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4" name="Line 8">
            <a:extLst>
              <a:ext uri="{FF2B5EF4-FFF2-40B4-BE49-F238E27FC236}">
                <a16:creationId xmlns:a16="http://schemas.microsoft.com/office/drawing/2014/main" id="{E73F984B-9550-2C25-DCE4-6B49FE750A9F}"/>
              </a:ext>
            </a:extLst>
          </p:cNvPr>
          <p:cNvSpPr>
            <a:spLocks noChangeShapeType="1"/>
          </p:cNvSpPr>
          <p:nvPr/>
        </p:nvSpPr>
        <p:spPr bwMode="auto">
          <a:xfrm flipV="1">
            <a:off x="1676400" y="3962400"/>
            <a:ext cx="304800" cy="685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5" name="Line 9">
            <a:extLst>
              <a:ext uri="{FF2B5EF4-FFF2-40B4-BE49-F238E27FC236}">
                <a16:creationId xmlns:a16="http://schemas.microsoft.com/office/drawing/2014/main" id="{3D244AE5-ED82-ACB2-C358-86773CA3092D}"/>
              </a:ext>
            </a:extLst>
          </p:cNvPr>
          <p:cNvSpPr>
            <a:spLocks noChangeShapeType="1"/>
          </p:cNvSpPr>
          <p:nvPr/>
        </p:nvSpPr>
        <p:spPr bwMode="auto">
          <a:xfrm>
            <a:off x="3124200" y="2743200"/>
            <a:ext cx="1066800" cy="4572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6" name="Line 10">
            <a:extLst>
              <a:ext uri="{FF2B5EF4-FFF2-40B4-BE49-F238E27FC236}">
                <a16:creationId xmlns:a16="http://schemas.microsoft.com/office/drawing/2014/main" id="{952D6619-6571-F322-B6DE-DAE686AFF98D}"/>
              </a:ext>
            </a:extLst>
          </p:cNvPr>
          <p:cNvSpPr>
            <a:spLocks noChangeShapeType="1"/>
          </p:cNvSpPr>
          <p:nvPr/>
        </p:nvSpPr>
        <p:spPr bwMode="auto">
          <a:xfrm>
            <a:off x="6781800" y="2667000"/>
            <a:ext cx="228600" cy="6096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7" name="Text Box 11">
            <a:extLst>
              <a:ext uri="{FF2B5EF4-FFF2-40B4-BE49-F238E27FC236}">
                <a16:creationId xmlns:a16="http://schemas.microsoft.com/office/drawing/2014/main" id="{FA5E2B6F-4844-C34A-E869-85AB95956AF9}"/>
              </a:ext>
            </a:extLst>
          </p:cNvPr>
          <p:cNvSpPr txBox="1">
            <a:spLocks noChangeArrowheads="1"/>
          </p:cNvSpPr>
          <p:nvPr/>
        </p:nvSpPr>
        <p:spPr bwMode="auto">
          <a:xfrm>
            <a:off x="4094163" y="1643241"/>
            <a:ext cx="3876675"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dirty="0">
                <a:solidFill>
                  <a:srgbClr val="FF9900"/>
                </a:solidFill>
              </a:rPr>
              <a:t>Was bedeutet die Endung </a:t>
            </a:r>
            <a:r>
              <a:rPr lang="de-DE" sz="1600" b="1" dirty="0">
                <a:solidFill>
                  <a:srgbClr val="FF9900"/>
                </a:solidFill>
              </a:rPr>
              <a:t>–</a:t>
            </a:r>
            <a:r>
              <a:rPr lang="de-DE" sz="1600" b="1" dirty="0" err="1">
                <a:solidFill>
                  <a:srgbClr val="FF9900"/>
                </a:solidFill>
              </a:rPr>
              <a:t>mab</a:t>
            </a:r>
            <a:r>
              <a:rPr lang="de-DE" sz="1600" i="1" dirty="0">
                <a:solidFill>
                  <a:srgbClr val="FF9900"/>
                </a:solidFill>
              </a:rPr>
              <a:t>?</a:t>
            </a:r>
          </a:p>
          <a:p>
            <a:pPr eaLnBrk="1" hangingPunct="1">
              <a:lnSpc>
                <a:spcPct val="90000"/>
              </a:lnSpc>
              <a:spcBef>
                <a:spcPct val="0"/>
              </a:spcBef>
              <a:buClrTx/>
              <a:buSzTx/>
              <a:buFontTx/>
              <a:buNone/>
            </a:pPr>
            <a:r>
              <a:rPr lang="de-DE" sz="1600" dirty="0">
                <a:solidFill>
                  <a:srgbClr val="FF9900"/>
                </a:solidFill>
              </a:rPr>
              <a:t>Dass es sich bei dem Medikament um einen </a:t>
            </a:r>
            <a:r>
              <a:rPr lang="de-DE" sz="1600" b="1" dirty="0">
                <a:solidFill>
                  <a:srgbClr val="FF9900"/>
                </a:solidFill>
              </a:rPr>
              <a:t>monoklonalen Antikörper </a:t>
            </a:r>
            <a:r>
              <a:rPr lang="de-DE" sz="1600" dirty="0">
                <a:solidFill>
                  <a:srgbClr val="FF9900"/>
                </a:solidFill>
              </a:rPr>
              <a:t>handelt</a:t>
            </a:r>
          </a:p>
        </p:txBody>
      </p:sp>
      <p:sp>
        <p:nvSpPr>
          <p:cNvPr id="19468" name="Line 12">
            <a:extLst>
              <a:ext uri="{FF2B5EF4-FFF2-40B4-BE49-F238E27FC236}">
                <a16:creationId xmlns:a16="http://schemas.microsoft.com/office/drawing/2014/main" id="{001CFFB4-34A7-9223-15B4-2985A6E5C40D}"/>
              </a:ext>
            </a:extLst>
          </p:cNvPr>
          <p:cNvSpPr>
            <a:spLocks noChangeShapeType="1"/>
          </p:cNvSpPr>
          <p:nvPr/>
        </p:nvSpPr>
        <p:spPr bwMode="auto">
          <a:xfrm flipH="1">
            <a:off x="3048000" y="2362200"/>
            <a:ext cx="1219200" cy="861098"/>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8445" name="Text Box 13">
            <a:extLst>
              <a:ext uri="{FF2B5EF4-FFF2-40B4-BE49-F238E27FC236}">
                <a16:creationId xmlns:a16="http://schemas.microsoft.com/office/drawing/2014/main" id="{77642683-312E-9CF5-9574-E1BF81A58331}"/>
              </a:ext>
            </a:extLst>
          </p:cNvPr>
          <p:cNvSpPr txBox="1">
            <a:spLocks noChangeArrowheads="1"/>
          </p:cNvSpPr>
          <p:nvPr/>
        </p:nvSpPr>
        <p:spPr bwMode="auto">
          <a:xfrm>
            <a:off x="4822825" y="5638800"/>
            <a:ext cx="4244975"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„Fragment“ in diesem Zusammenhang?</a:t>
            </a:r>
          </a:p>
          <a:p>
            <a:pPr eaLnBrk="1" hangingPunct="1">
              <a:lnSpc>
                <a:spcPct val="90000"/>
              </a:lnSpc>
              <a:spcBef>
                <a:spcPct val="0"/>
              </a:spcBef>
              <a:buClrTx/>
              <a:buSzTx/>
              <a:buFontTx/>
              <a:buNone/>
              <a:defRPr/>
            </a:pPr>
            <a:r>
              <a:rPr lang="de-DE" sz="1200" i="1" noProof="0" dirty="0">
                <a:solidFill>
                  <a:schemeClr val="bg1">
                    <a:lumMod val="75000"/>
                  </a:schemeClr>
                </a:solidFill>
              </a:rPr>
              <a:t>Ranibizumab ist kein vollständiger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sondern besteht aus einem Teil – oder Fragment –</a:t>
            </a:r>
          </a:p>
          <a:p>
            <a:pPr eaLnBrk="1" hangingPunct="1">
              <a:lnSpc>
                <a:spcPct val="90000"/>
              </a:lnSpc>
              <a:spcBef>
                <a:spcPct val="0"/>
              </a:spcBef>
              <a:buClrTx/>
              <a:buSzTx/>
              <a:buFontTx/>
              <a:buNone/>
              <a:defRPr/>
            </a:pPr>
            <a:r>
              <a:rPr lang="de-DE" sz="1200" i="1" noProof="0" dirty="0">
                <a:solidFill>
                  <a:schemeClr val="bg1">
                    <a:lumMod val="75000"/>
                  </a:schemeClr>
                </a:solidFill>
              </a:rPr>
              <a:t>eines Antikörpers</a:t>
            </a:r>
          </a:p>
        </p:txBody>
      </p:sp>
      <p:sp>
        <p:nvSpPr>
          <p:cNvPr id="19470" name="Line 14">
            <a:extLst>
              <a:ext uri="{FF2B5EF4-FFF2-40B4-BE49-F238E27FC236}">
                <a16:creationId xmlns:a16="http://schemas.microsoft.com/office/drawing/2014/main" id="{F294911D-A409-3D63-E5EA-1969F9F67DF1}"/>
              </a:ext>
            </a:extLst>
          </p:cNvPr>
          <p:cNvSpPr>
            <a:spLocks noChangeShapeType="1"/>
          </p:cNvSpPr>
          <p:nvPr/>
        </p:nvSpPr>
        <p:spPr bwMode="auto">
          <a:xfrm flipV="1">
            <a:off x="6781800" y="3962400"/>
            <a:ext cx="762000" cy="1676400"/>
          </a:xfrm>
          <a:prstGeom prst="line">
            <a:avLst/>
          </a:prstGeom>
          <a:noFill/>
          <a:ln w="12700">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71" name="Slide Number Placeholder 1">
            <a:extLst>
              <a:ext uri="{FF2B5EF4-FFF2-40B4-BE49-F238E27FC236}">
                <a16:creationId xmlns:a16="http://schemas.microsoft.com/office/drawing/2014/main" id="{83E9B253-2EF2-4D4A-14BF-F9B611CA7F6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0D5325B-1928-4735-BBE7-4D90DB1681A4}" type="slidenum">
              <a:rPr lang="de-DE" sz="1000" noProof="0" smtClean="0"/>
              <a:t>461</a:t>
            </a:fld>
            <a:endParaRPr lang="de-DE" sz="1000" noProof="0" dirty="0"/>
          </a:p>
        </p:txBody>
      </p:sp>
      <p:sp>
        <p:nvSpPr>
          <p:cNvPr id="16" name="TextBox 21">
            <a:extLst>
              <a:ext uri="{FF2B5EF4-FFF2-40B4-BE49-F238E27FC236}">
                <a16:creationId xmlns:a16="http://schemas.microsoft.com/office/drawing/2014/main" id="{0AE89020-23D7-DF42-60B4-2C12DB8C83F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2">
            <a:extLst>
              <a:ext uri="{FF2B5EF4-FFF2-40B4-BE49-F238E27FC236}">
                <a16:creationId xmlns:a16="http://schemas.microsoft.com/office/drawing/2014/main" id="{E3BCD80B-DE89-1107-4C9A-C6515314B8CF}"/>
              </a:ext>
            </a:extLst>
          </p:cNvPr>
          <p:cNvSpPr txBox="1">
            <a:spLocks noChangeArrowheads="1"/>
          </p:cNvSpPr>
          <p:nvPr/>
        </p:nvSpPr>
        <p:spPr bwMode="auto">
          <a:xfrm>
            <a:off x="1219200" y="4867275"/>
            <a:ext cx="4867275" cy="468846"/>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Was bedeutet das Infix (ja, Infix) </a:t>
            </a:r>
            <a:r>
              <a:rPr lang="de-DE" sz="1600" noProof="0" dirty="0">
                <a:solidFill>
                  <a:srgbClr val="0000FF"/>
                </a:solidFill>
              </a:rPr>
              <a:t>–zu-</a:t>
            </a:r>
            <a:r>
              <a:rPr lang="de-DE" sz="1600" i="1" noProof="0" dirty="0">
                <a:solidFill>
                  <a:srgbClr val="0000FF"/>
                </a:solidFill>
              </a:rPr>
              <a:t>?</a:t>
            </a:r>
            <a:endParaRPr lang="de-DE" sz="1600" i="1" noProof="0" dirty="0">
              <a:solidFill>
                <a:schemeClr val="accent1">
                  <a:lumMod val="20000"/>
                  <a:lumOff val="80000"/>
                </a:schemeClr>
              </a:solidFill>
            </a:endParaRPr>
          </a:p>
          <a:p>
            <a:pPr eaLnBrk="1" hangingPunct="1">
              <a:lnSpc>
                <a:spcPct val="90000"/>
              </a:lnSpc>
              <a:spcBef>
                <a:spcPct val="0"/>
              </a:spcBef>
              <a:buClrTx/>
              <a:buSzTx/>
              <a:buFontTx/>
              <a:buNone/>
            </a:pPr>
            <a:r>
              <a:rPr lang="de-DE" sz="1600" noProof="0" dirty="0">
                <a:solidFill>
                  <a:schemeClr val="accent1">
                    <a:lumMod val="20000"/>
                    <a:lumOff val="80000"/>
                  </a:schemeClr>
                </a:solidFill>
              </a:rPr>
              <a:t>Dass der monoklonale Antikörper </a:t>
            </a:r>
            <a:r>
              <a:rPr lang="de-DE" sz="1600" b="1" noProof="0" dirty="0">
                <a:solidFill>
                  <a:schemeClr val="accent1">
                    <a:lumMod val="20000"/>
                    <a:lumOff val="80000"/>
                  </a:schemeClr>
                </a:solidFill>
              </a:rPr>
              <a:t>humanisiert</a:t>
            </a:r>
            <a:r>
              <a:rPr lang="de-DE" sz="1600" noProof="0" dirty="0">
                <a:solidFill>
                  <a:schemeClr val="accent1">
                    <a:lumMod val="20000"/>
                    <a:lumOff val="80000"/>
                  </a:schemeClr>
                </a:solidFill>
              </a:rPr>
              <a:t> wurde</a:t>
            </a:r>
          </a:p>
        </p:txBody>
      </p:sp>
      <p:sp>
        <p:nvSpPr>
          <p:cNvPr id="3" name="Line 13">
            <a:extLst>
              <a:ext uri="{FF2B5EF4-FFF2-40B4-BE49-F238E27FC236}">
                <a16:creationId xmlns:a16="http://schemas.microsoft.com/office/drawing/2014/main" id="{C3DF9069-1BD0-C756-E2C5-C8EA27A73E4C}"/>
              </a:ext>
            </a:extLst>
          </p:cNvPr>
          <p:cNvSpPr>
            <a:spLocks noChangeShapeType="1"/>
          </p:cNvSpPr>
          <p:nvPr/>
        </p:nvSpPr>
        <p:spPr bwMode="auto">
          <a:xfrm>
            <a:off x="2390775" y="3581400"/>
            <a:ext cx="962025" cy="12192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extLst>
      <p:ext uri="{BB962C8B-B14F-4D97-AF65-F5344CB8AC3E}">
        <p14:creationId xmlns:p14="http://schemas.microsoft.com/office/powerpoint/2010/main" val="916854761"/>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A3DAF6-CBC2-839E-1A60-0D6B06743604}"/>
            </a:ext>
          </a:extLst>
        </p:cNvPr>
        <p:cNvGrpSpPr/>
        <p:nvPr/>
      </p:nvGrpSpPr>
      <p:grpSpPr>
        <a:xfrm>
          <a:off x="0" y="0"/>
          <a:ext cx="0" cy="0"/>
          <a:chOff x="0" y="0"/>
          <a:chExt cx="0" cy="0"/>
        </a:xfrm>
      </p:grpSpPr>
      <p:sp>
        <p:nvSpPr>
          <p:cNvPr id="19458" name="Text Box 2">
            <a:extLst>
              <a:ext uri="{FF2B5EF4-FFF2-40B4-BE49-F238E27FC236}">
                <a16:creationId xmlns:a16="http://schemas.microsoft.com/office/drawing/2014/main" id="{A64F8CD4-EA5D-FF12-8C13-C1D5D7B02FAB}"/>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b="1" dirty="0"/>
              <a:t>Ranibi</a:t>
            </a:r>
            <a:r>
              <a:rPr lang="de-DE" sz="2400" b="1" dirty="0">
                <a:solidFill>
                  <a:srgbClr val="0000FF"/>
                </a:solidFill>
              </a:rPr>
              <a:t>zu</a:t>
            </a:r>
            <a:r>
              <a:rPr lang="de-DE" sz="2400" b="1" dirty="0">
                <a:solidFill>
                  <a:srgbClr val="FF9900"/>
                </a:solidFill>
              </a:rPr>
              <a:t>mab </a:t>
            </a:r>
            <a:r>
              <a:rPr lang="de-DE" sz="2400" i="1" dirty="0">
                <a:solidFill>
                  <a:srgbClr val="B2B2B2"/>
                </a:solidFill>
              </a:rPr>
              <a:t>ist ein rekombinantes, </a:t>
            </a:r>
            <a:r>
              <a:rPr lang="de-DE" sz="2400" i="1" dirty="0">
                <a:solidFill>
                  <a:srgbClr val="0000FF"/>
                </a:solidFill>
              </a:rPr>
              <a:t>humanisiertes</a:t>
            </a:r>
            <a:r>
              <a:rPr lang="de-DE" sz="2400" i="1" dirty="0">
                <a:solidFill>
                  <a:srgbClr val="B2B2B2"/>
                </a:solidFill>
              </a:rPr>
              <a:t>,</a:t>
            </a:r>
          </a:p>
          <a:p>
            <a:pPr algn="ctr" eaLnBrk="1" hangingPunct="1">
              <a:lnSpc>
                <a:spcPct val="90000"/>
              </a:lnSpc>
              <a:spcBef>
                <a:spcPct val="0"/>
              </a:spcBef>
              <a:buClrTx/>
              <a:buSzTx/>
              <a:buFontTx/>
              <a:buNone/>
            </a:pPr>
            <a:r>
              <a:rPr lang="de-DE" sz="2400" i="1" dirty="0">
                <a:solidFill>
                  <a:srgbClr val="B2B2B2"/>
                </a:solidFill>
              </a:rPr>
              <a:t>affinitätsgereiftes, </a:t>
            </a:r>
            <a:r>
              <a:rPr lang="de-DE" sz="2400" i="1" dirty="0">
                <a:solidFill>
                  <a:srgbClr val="FF9900"/>
                </a:solidFill>
              </a:rPr>
              <a:t>monoklonales Antikörper</a:t>
            </a:r>
            <a:r>
              <a:rPr lang="de-DE" sz="2400" i="1" dirty="0">
                <a:solidFill>
                  <a:srgbClr val="B2B2B2"/>
                </a:solidFill>
              </a:rPr>
              <a:t>fragment</a:t>
            </a:r>
            <a:endParaRPr lang="de-DE" sz="2400" i="1" baseline="-25000" dirty="0">
              <a:solidFill>
                <a:srgbClr val="B2B2B2"/>
              </a:solidFill>
            </a:endParaRPr>
          </a:p>
        </p:txBody>
      </p:sp>
      <p:sp>
        <p:nvSpPr>
          <p:cNvPr id="18435" name="Text Box 3">
            <a:extLst>
              <a:ext uri="{FF2B5EF4-FFF2-40B4-BE49-F238E27FC236}">
                <a16:creationId xmlns:a16="http://schemas.microsoft.com/office/drawing/2014/main" id="{BF323CDA-D999-2748-4399-13D1E9B210F1}"/>
              </a:ext>
            </a:extLst>
          </p:cNvPr>
          <p:cNvSpPr txBox="1">
            <a:spLocks noChangeArrowheads="1"/>
          </p:cNvSpPr>
          <p:nvPr/>
        </p:nvSpPr>
        <p:spPr bwMode="auto">
          <a:xfrm>
            <a:off x="228600" y="1547813"/>
            <a:ext cx="32337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„rekombinant“?</a:t>
            </a:r>
          </a:p>
          <a:p>
            <a:pPr eaLnBrk="1" hangingPunct="1">
              <a:lnSpc>
                <a:spcPct val="90000"/>
              </a:lnSpc>
              <a:spcBef>
                <a:spcPct val="0"/>
              </a:spcBef>
              <a:buClrTx/>
              <a:buSzTx/>
              <a:buFontTx/>
              <a:buNone/>
              <a:defRPr/>
            </a:pPr>
            <a:r>
              <a:rPr lang="de-DE" sz="1200" i="1" noProof="0" dirty="0">
                <a:solidFill>
                  <a:schemeClr val="bg1">
                    <a:lumMod val="75000"/>
                  </a:schemeClr>
                </a:solidFill>
              </a:rPr>
              <a:t>Dass die Substanz mittels rekombinanter DNA hergestellt wurde; d. h., DNA, die durch die Neukombination von Abschnitten</a:t>
            </a:r>
          </a:p>
          <a:p>
            <a:pPr eaLnBrk="1" hangingPunct="1">
              <a:lnSpc>
                <a:spcPct val="90000"/>
              </a:lnSpc>
              <a:spcBef>
                <a:spcPct val="0"/>
              </a:spcBef>
              <a:buClrTx/>
              <a:buSzTx/>
              <a:buFontTx/>
              <a:buNone/>
              <a:defRPr/>
            </a:pPr>
            <a:r>
              <a:rPr lang="de-DE" sz="1200" i="1" noProof="0" dirty="0">
                <a:solidFill>
                  <a:schemeClr val="bg1">
                    <a:lumMod val="75000"/>
                  </a:schemeClr>
                </a:solidFill>
              </a:rPr>
              <a:t>von mindestens zwei verschiedenen DNA-Molekülen</a:t>
            </a:r>
          </a:p>
        </p:txBody>
      </p:sp>
      <p:sp>
        <p:nvSpPr>
          <p:cNvPr id="18436" name="Text Box 4">
            <a:extLst>
              <a:ext uri="{FF2B5EF4-FFF2-40B4-BE49-F238E27FC236}">
                <a16:creationId xmlns:a16="http://schemas.microsoft.com/office/drawing/2014/main" id="{C79EFFE3-B9A0-B6B5-8520-D0142D13E9A2}"/>
              </a:ext>
            </a:extLst>
          </p:cNvPr>
          <p:cNvSpPr txBox="1">
            <a:spLocks noChangeArrowheads="1"/>
          </p:cNvSpPr>
          <p:nvPr/>
        </p:nvSpPr>
        <p:spPr bwMode="auto">
          <a:xfrm>
            <a:off x="3984625" y="990600"/>
            <a:ext cx="5083175" cy="1189043"/>
          </a:xfrm>
          <a:prstGeom prst="rect">
            <a:avLst/>
          </a:prstGeom>
          <a:solidFill>
            <a:schemeClr val="bg1"/>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„humanisiert“?</a:t>
            </a:r>
          </a:p>
          <a:p>
            <a:pPr eaLnBrk="1" hangingPunct="1">
              <a:lnSpc>
                <a:spcPct val="90000"/>
              </a:lnSpc>
              <a:spcBef>
                <a:spcPct val="0"/>
              </a:spcBef>
              <a:buClrTx/>
              <a:buSzTx/>
              <a:buFontTx/>
              <a:buNone/>
              <a:defRPr/>
            </a:pPr>
            <a:r>
              <a:rPr lang="de-DE" sz="1200" i="1" noProof="0" dirty="0">
                <a:solidFill>
                  <a:schemeClr val="bg1">
                    <a:lumMod val="75000"/>
                  </a:schemeClr>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defRPr/>
            </a:pPr>
            <a:r>
              <a:rPr lang="de-DE" sz="1200" i="1" noProof="0" dirty="0">
                <a:solidFill>
                  <a:schemeClr val="bg1">
                    <a:lumMod val="75000"/>
                  </a:schemeClr>
                </a:solidFill>
              </a:rPr>
              <a:t>Um dies zu verhindern, wird ein Teil des Maus-Antikörpers</a:t>
            </a:r>
          </a:p>
          <a:p>
            <a:pPr eaLnBrk="1" hangingPunct="1">
              <a:lnSpc>
                <a:spcPct val="90000"/>
              </a:lnSpc>
              <a:spcBef>
                <a:spcPct val="0"/>
              </a:spcBef>
              <a:buClrTx/>
              <a:buSzTx/>
              <a:buFontTx/>
              <a:buNone/>
              <a:defRPr/>
            </a:pPr>
            <a:r>
              <a:rPr lang="de-DE" sz="1200" i="1" noProof="0" dirty="0">
                <a:solidFill>
                  <a:schemeClr val="bg1">
                    <a:lumMod val="75000"/>
                  </a:schemeClr>
                </a:solidFill>
              </a:rPr>
              <a:t>mittels rekombinanter DNA-Techniken ersetzt.</a:t>
            </a:r>
          </a:p>
        </p:txBody>
      </p:sp>
      <p:sp>
        <p:nvSpPr>
          <p:cNvPr id="18437" name="Text Box 5">
            <a:extLst>
              <a:ext uri="{FF2B5EF4-FFF2-40B4-BE49-F238E27FC236}">
                <a16:creationId xmlns:a16="http://schemas.microsoft.com/office/drawing/2014/main" id="{075C43DF-0FA9-4963-307C-BC919F27F40C}"/>
              </a:ext>
            </a:extLst>
          </p:cNvPr>
          <p:cNvSpPr txBox="1">
            <a:spLocks noChangeArrowheads="1"/>
          </p:cNvSpPr>
          <p:nvPr/>
        </p:nvSpPr>
        <p:spPr bwMode="auto">
          <a:xfrm>
            <a:off x="76200" y="4648200"/>
            <a:ext cx="32972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„affinitätsgereift“?</a:t>
            </a:r>
          </a:p>
          <a:p>
            <a:pPr eaLnBrk="1" hangingPunct="1">
              <a:lnSpc>
                <a:spcPct val="90000"/>
              </a:lnSpc>
              <a:spcBef>
                <a:spcPct val="0"/>
              </a:spcBef>
              <a:buClrTx/>
              <a:buSzTx/>
              <a:buFontTx/>
              <a:buNone/>
              <a:defRPr/>
            </a:pPr>
            <a:r>
              <a:rPr lang="de-DE" sz="1200" i="1" noProof="0" dirty="0">
                <a:solidFill>
                  <a:schemeClr val="bg1">
                    <a:lumMod val="75000"/>
                  </a:schemeClr>
                </a:solidFill>
              </a:rPr>
              <a:t>Die Affinitätsreifung ist ein Prozess, bei dem antikörperproduzierende Zellen wiederholt dem betreffenden Antigen ausgesetzt werden, was zu Antikörper-Generationen mit einer progressiv höheren Affinität für das Antigen führt.</a:t>
            </a:r>
          </a:p>
        </p:txBody>
      </p:sp>
      <p:sp>
        <p:nvSpPr>
          <p:cNvPr id="18438" name="Text Box 6">
            <a:extLst>
              <a:ext uri="{FF2B5EF4-FFF2-40B4-BE49-F238E27FC236}">
                <a16:creationId xmlns:a16="http://schemas.microsoft.com/office/drawing/2014/main" id="{3D2C96A8-6199-4359-7AC4-F1F669E6E769}"/>
              </a:ext>
            </a:extLst>
          </p:cNvPr>
          <p:cNvSpPr txBox="1">
            <a:spLocks noChangeArrowheads="1"/>
          </p:cNvSpPr>
          <p:nvPr/>
        </p:nvSpPr>
        <p:spPr bwMode="auto">
          <a:xfrm>
            <a:off x="3733800" y="4191000"/>
            <a:ext cx="3062288"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ist ein monoklonaler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Antikörper, die von einer Gruppe von Immunzellen produziert werden, die alle von derselben Ursprungszelle abstammen</a:t>
            </a:r>
          </a:p>
        </p:txBody>
      </p:sp>
      <p:sp>
        <p:nvSpPr>
          <p:cNvPr id="19463" name="Line 7">
            <a:extLst>
              <a:ext uri="{FF2B5EF4-FFF2-40B4-BE49-F238E27FC236}">
                <a16:creationId xmlns:a16="http://schemas.microsoft.com/office/drawing/2014/main" id="{C1AC35D3-3FBA-C792-AE53-20C7BBDCC8E2}"/>
              </a:ext>
            </a:extLst>
          </p:cNvPr>
          <p:cNvSpPr>
            <a:spLocks noChangeShapeType="1"/>
          </p:cNvSpPr>
          <p:nvPr/>
        </p:nvSpPr>
        <p:spPr bwMode="auto">
          <a:xfrm flipV="1">
            <a:off x="5181600" y="3886200"/>
            <a:ext cx="152400" cy="304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4" name="Line 8">
            <a:extLst>
              <a:ext uri="{FF2B5EF4-FFF2-40B4-BE49-F238E27FC236}">
                <a16:creationId xmlns:a16="http://schemas.microsoft.com/office/drawing/2014/main" id="{7C70F556-3B32-5AFB-F2DD-F374DA5D302D}"/>
              </a:ext>
            </a:extLst>
          </p:cNvPr>
          <p:cNvSpPr>
            <a:spLocks noChangeShapeType="1"/>
          </p:cNvSpPr>
          <p:nvPr/>
        </p:nvSpPr>
        <p:spPr bwMode="auto">
          <a:xfrm flipV="1">
            <a:off x="1676400" y="3962400"/>
            <a:ext cx="304800" cy="685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5" name="Line 9">
            <a:extLst>
              <a:ext uri="{FF2B5EF4-FFF2-40B4-BE49-F238E27FC236}">
                <a16:creationId xmlns:a16="http://schemas.microsoft.com/office/drawing/2014/main" id="{95196E35-B850-D066-1D9C-8BC128D4D17F}"/>
              </a:ext>
            </a:extLst>
          </p:cNvPr>
          <p:cNvSpPr>
            <a:spLocks noChangeShapeType="1"/>
          </p:cNvSpPr>
          <p:nvPr/>
        </p:nvSpPr>
        <p:spPr bwMode="auto">
          <a:xfrm>
            <a:off x="3124200" y="2743200"/>
            <a:ext cx="1066800" cy="4572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6" name="Line 10">
            <a:extLst>
              <a:ext uri="{FF2B5EF4-FFF2-40B4-BE49-F238E27FC236}">
                <a16:creationId xmlns:a16="http://schemas.microsoft.com/office/drawing/2014/main" id="{E522105C-BD37-B38E-8F2C-D769AC88AAB0}"/>
              </a:ext>
            </a:extLst>
          </p:cNvPr>
          <p:cNvSpPr>
            <a:spLocks noChangeShapeType="1"/>
          </p:cNvSpPr>
          <p:nvPr/>
        </p:nvSpPr>
        <p:spPr bwMode="auto">
          <a:xfrm>
            <a:off x="6781800" y="2667000"/>
            <a:ext cx="228600" cy="6096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7" name="Text Box 11">
            <a:extLst>
              <a:ext uri="{FF2B5EF4-FFF2-40B4-BE49-F238E27FC236}">
                <a16:creationId xmlns:a16="http://schemas.microsoft.com/office/drawing/2014/main" id="{83EFB33F-20FE-626D-5373-042667D4B473}"/>
              </a:ext>
            </a:extLst>
          </p:cNvPr>
          <p:cNvSpPr txBox="1">
            <a:spLocks noChangeArrowheads="1"/>
          </p:cNvSpPr>
          <p:nvPr/>
        </p:nvSpPr>
        <p:spPr bwMode="auto">
          <a:xfrm>
            <a:off x="4094163" y="1643241"/>
            <a:ext cx="3876675"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dirty="0">
                <a:solidFill>
                  <a:srgbClr val="FF9900"/>
                </a:solidFill>
              </a:rPr>
              <a:t>Was bedeutet die Endung </a:t>
            </a:r>
            <a:r>
              <a:rPr lang="de-DE" sz="1600" b="1" dirty="0">
                <a:solidFill>
                  <a:srgbClr val="FF9900"/>
                </a:solidFill>
              </a:rPr>
              <a:t>–</a:t>
            </a:r>
            <a:r>
              <a:rPr lang="de-DE" sz="1600" b="1" dirty="0" err="1">
                <a:solidFill>
                  <a:srgbClr val="FF9900"/>
                </a:solidFill>
              </a:rPr>
              <a:t>mab</a:t>
            </a:r>
            <a:r>
              <a:rPr lang="de-DE" sz="1600" i="1" dirty="0">
                <a:solidFill>
                  <a:srgbClr val="FF9900"/>
                </a:solidFill>
              </a:rPr>
              <a:t>?</a:t>
            </a:r>
          </a:p>
          <a:p>
            <a:pPr eaLnBrk="1" hangingPunct="1">
              <a:lnSpc>
                <a:spcPct val="90000"/>
              </a:lnSpc>
              <a:spcBef>
                <a:spcPct val="0"/>
              </a:spcBef>
              <a:buClrTx/>
              <a:buSzTx/>
              <a:buFontTx/>
              <a:buNone/>
            </a:pPr>
            <a:r>
              <a:rPr lang="de-DE" sz="1600" dirty="0">
                <a:solidFill>
                  <a:srgbClr val="FF9900"/>
                </a:solidFill>
              </a:rPr>
              <a:t>Dass es sich bei dem Medikament um einen </a:t>
            </a:r>
            <a:r>
              <a:rPr lang="de-DE" sz="1600" b="1" dirty="0">
                <a:solidFill>
                  <a:srgbClr val="FF9900"/>
                </a:solidFill>
              </a:rPr>
              <a:t>monoklonalen Antikörper </a:t>
            </a:r>
            <a:r>
              <a:rPr lang="de-DE" sz="1600" dirty="0">
                <a:solidFill>
                  <a:srgbClr val="FF9900"/>
                </a:solidFill>
              </a:rPr>
              <a:t>handelt</a:t>
            </a:r>
          </a:p>
        </p:txBody>
      </p:sp>
      <p:sp>
        <p:nvSpPr>
          <p:cNvPr id="19468" name="Line 12">
            <a:extLst>
              <a:ext uri="{FF2B5EF4-FFF2-40B4-BE49-F238E27FC236}">
                <a16:creationId xmlns:a16="http://schemas.microsoft.com/office/drawing/2014/main" id="{F8704A49-49A7-B224-4B26-C7CFAFBD9033}"/>
              </a:ext>
            </a:extLst>
          </p:cNvPr>
          <p:cNvSpPr>
            <a:spLocks noChangeShapeType="1"/>
          </p:cNvSpPr>
          <p:nvPr/>
        </p:nvSpPr>
        <p:spPr bwMode="auto">
          <a:xfrm flipH="1">
            <a:off x="3048000" y="2362200"/>
            <a:ext cx="1219200" cy="861098"/>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8445" name="Text Box 13">
            <a:extLst>
              <a:ext uri="{FF2B5EF4-FFF2-40B4-BE49-F238E27FC236}">
                <a16:creationId xmlns:a16="http://schemas.microsoft.com/office/drawing/2014/main" id="{E9FA8775-D87B-0381-65CD-030B75C3E19D}"/>
              </a:ext>
            </a:extLst>
          </p:cNvPr>
          <p:cNvSpPr txBox="1">
            <a:spLocks noChangeArrowheads="1"/>
          </p:cNvSpPr>
          <p:nvPr/>
        </p:nvSpPr>
        <p:spPr bwMode="auto">
          <a:xfrm>
            <a:off x="4822825" y="5638800"/>
            <a:ext cx="4244975"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„Fragment“ in diesem Zusammenhang?</a:t>
            </a:r>
          </a:p>
          <a:p>
            <a:pPr eaLnBrk="1" hangingPunct="1">
              <a:lnSpc>
                <a:spcPct val="90000"/>
              </a:lnSpc>
              <a:spcBef>
                <a:spcPct val="0"/>
              </a:spcBef>
              <a:buClrTx/>
              <a:buSzTx/>
              <a:buFontTx/>
              <a:buNone/>
              <a:defRPr/>
            </a:pPr>
            <a:r>
              <a:rPr lang="de-DE" sz="1200" i="1" noProof="0" dirty="0">
                <a:solidFill>
                  <a:schemeClr val="bg1">
                    <a:lumMod val="75000"/>
                  </a:schemeClr>
                </a:solidFill>
              </a:rPr>
              <a:t>Ranibizumab ist kein vollständiger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sondern besteht aus einem Teil – oder Fragment –</a:t>
            </a:r>
          </a:p>
          <a:p>
            <a:pPr eaLnBrk="1" hangingPunct="1">
              <a:lnSpc>
                <a:spcPct val="90000"/>
              </a:lnSpc>
              <a:spcBef>
                <a:spcPct val="0"/>
              </a:spcBef>
              <a:buClrTx/>
              <a:buSzTx/>
              <a:buFontTx/>
              <a:buNone/>
              <a:defRPr/>
            </a:pPr>
            <a:r>
              <a:rPr lang="de-DE" sz="1200" i="1" noProof="0" dirty="0">
                <a:solidFill>
                  <a:schemeClr val="bg1">
                    <a:lumMod val="75000"/>
                  </a:schemeClr>
                </a:solidFill>
              </a:rPr>
              <a:t>eines Antikörpers</a:t>
            </a:r>
          </a:p>
        </p:txBody>
      </p:sp>
      <p:sp>
        <p:nvSpPr>
          <p:cNvPr id="19470" name="Line 14">
            <a:extLst>
              <a:ext uri="{FF2B5EF4-FFF2-40B4-BE49-F238E27FC236}">
                <a16:creationId xmlns:a16="http://schemas.microsoft.com/office/drawing/2014/main" id="{85292821-766C-5C34-9B94-686CFF58E2C5}"/>
              </a:ext>
            </a:extLst>
          </p:cNvPr>
          <p:cNvSpPr>
            <a:spLocks noChangeShapeType="1"/>
          </p:cNvSpPr>
          <p:nvPr/>
        </p:nvSpPr>
        <p:spPr bwMode="auto">
          <a:xfrm flipV="1">
            <a:off x="6781800" y="3962400"/>
            <a:ext cx="762000" cy="1676400"/>
          </a:xfrm>
          <a:prstGeom prst="line">
            <a:avLst/>
          </a:prstGeom>
          <a:noFill/>
          <a:ln w="12700">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71" name="Slide Number Placeholder 1">
            <a:extLst>
              <a:ext uri="{FF2B5EF4-FFF2-40B4-BE49-F238E27FC236}">
                <a16:creationId xmlns:a16="http://schemas.microsoft.com/office/drawing/2014/main" id="{4CDCC04B-17EE-3137-9857-137963AA02C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0D5325B-1928-4735-BBE7-4D90DB1681A4}" type="slidenum">
              <a:rPr lang="de-DE" sz="1000" noProof="0" smtClean="0"/>
              <a:t>462</a:t>
            </a:fld>
            <a:endParaRPr lang="de-DE" sz="1000" noProof="0" dirty="0"/>
          </a:p>
        </p:txBody>
      </p:sp>
      <p:sp>
        <p:nvSpPr>
          <p:cNvPr id="16" name="TextBox 21">
            <a:extLst>
              <a:ext uri="{FF2B5EF4-FFF2-40B4-BE49-F238E27FC236}">
                <a16:creationId xmlns:a16="http://schemas.microsoft.com/office/drawing/2014/main" id="{F3EE5DA9-166A-4232-DBCD-E5873C12984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2">
            <a:extLst>
              <a:ext uri="{FF2B5EF4-FFF2-40B4-BE49-F238E27FC236}">
                <a16:creationId xmlns:a16="http://schemas.microsoft.com/office/drawing/2014/main" id="{4C1DF0D4-79C1-8CC1-2457-804DE4C15BCB}"/>
              </a:ext>
            </a:extLst>
          </p:cNvPr>
          <p:cNvSpPr txBox="1">
            <a:spLocks noChangeArrowheads="1"/>
          </p:cNvSpPr>
          <p:nvPr/>
        </p:nvSpPr>
        <p:spPr bwMode="auto">
          <a:xfrm>
            <a:off x="1219200" y="4867275"/>
            <a:ext cx="4867275" cy="468846"/>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Was bedeutet das Infix (ja, Infix) </a:t>
            </a:r>
            <a:r>
              <a:rPr lang="de-DE" sz="1600" noProof="0" dirty="0">
                <a:solidFill>
                  <a:srgbClr val="0000FF"/>
                </a:solidFill>
              </a:rPr>
              <a:t>–zu-</a:t>
            </a:r>
            <a:r>
              <a:rPr lang="de-DE" sz="1600" i="1" noProof="0" dirty="0">
                <a:solidFill>
                  <a:srgbClr val="0000FF"/>
                </a:solidFill>
              </a:rPr>
              <a:t>?</a:t>
            </a:r>
          </a:p>
          <a:p>
            <a:pPr eaLnBrk="1" hangingPunct="1">
              <a:lnSpc>
                <a:spcPct val="90000"/>
              </a:lnSpc>
              <a:spcBef>
                <a:spcPct val="0"/>
              </a:spcBef>
              <a:buClrTx/>
              <a:buSzTx/>
              <a:buFontTx/>
              <a:buNone/>
            </a:pPr>
            <a:r>
              <a:rPr lang="de-DE" sz="1600" noProof="0" dirty="0">
                <a:solidFill>
                  <a:srgbClr val="0000FF"/>
                </a:solidFill>
              </a:rPr>
              <a:t>Dass der monoklonale Antikörper </a:t>
            </a:r>
            <a:r>
              <a:rPr lang="de-DE" sz="1600" b="1" noProof="0" dirty="0">
                <a:solidFill>
                  <a:srgbClr val="0000FF"/>
                </a:solidFill>
              </a:rPr>
              <a:t>humanisiert</a:t>
            </a:r>
            <a:r>
              <a:rPr lang="de-DE" sz="1600" noProof="0" dirty="0">
                <a:solidFill>
                  <a:srgbClr val="0000FF"/>
                </a:solidFill>
              </a:rPr>
              <a:t> wurde</a:t>
            </a:r>
          </a:p>
        </p:txBody>
      </p:sp>
      <p:sp>
        <p:nvSpPr>
          <p:cNvPr id="3" name="Line 13">
            <a:extLst>
              <a:ext uri="{FF2B5EF4-FFF2-40B4-BE49-F238E27FC236}">
                <a16:creationId xmlns:a16="http://schemas.microsoft.com/office/drawing/2014/main" id="{32BF5F4A-FC5F-42AE-C7B2-93A46B57A500}"/>
              </a:ext>
            </a:extLst>
          </p:cNvPr>
          <p:cNvSpPr>
            <a:spLocks noChangeShapeType="1"/>
          </p:cNvSpPr>
          <p:nvPr/>
        </p:nvSpPr>
        <p:spPr bwMode="auto">
          <a:xfrm>
            <a:off x="2390775" y="3581400"/>
            <a:ext cx="962025" cy="12192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extLst>
      <p:ext uri="{BB962C8B-B14F-4D97-AF65-F5344CB8AC3E}">
        <p14:creationId xmlns:p14="http://schemas.microsoft.com/office/powerpoint/2010/main" val="322579158"/>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B8D129-CC45-C2BA-78E9-BCA6C5F127EF}"/>
            </a:ext>
          </a:extLst>
        </p:cNvPr>
        <p:cNvGrpSpPr/>
        <p:nvPr/>
      </p:nvGrpSpPr>
      <p:grpSpPr>
        <a:xfrm>
          <a:off x="0" y="0"/>
          <a:ext cx="0" cy="0"/>
          <a:chOff x="0" y="0"/>
          <a:chExt cx="0" cy="0"/>
        </a:xfrm>
      </p:grpSpPr>
      <p:sp>
        <p:nvSpPr>
          <p:cNvPr id="19458" name="Text Box 2">
            <a:extLst>
              <a:ext uri="{FF2B5EF4-FFF2-40B4-BE49-F238E27FC236}">
                <a16:creationId xmlns:a16="http://schemas.microsoft.com/office/drawing/2014/main" id="{161309E8-D415-CE51-2D1B-F29E1DE3FC9F}"/>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b="1" dirty="0">
                <a:solidFill>
                  <a:schemeClr val="bg1">
                    <a:lumMod val="75000"/>
                  </a:schemeClr>
                </a:solidFill>
              </a:rPr>
              <a:t>Ranibizumab </a:t>
            </a:r>
            <a:r>
              <a:rPr lang="de-DE" sz="2400" i="1"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dirty="0">
                <a:solidFill>
                  <a:schemeClr val="bg1">
                    <a:lumMod val="75000"/>
                  </a:schemeClr>
                </a:solidFill>
              </a:rPr>
              <a:t>affinitätsgereiftes, monoklonales Antikörperfragment</a:t>
            </a:r>
            <a:endParaRPr lang="de-DE" sz="2400" i="1" baseline="-25000" dirty="0">
              <a:solidFill>
                <a:schemeClr val="bg1">
                  <a:lumMod val="75000"/>
                </a:schemeClr>
              </a:solidFill>
            </a:endParaRPr>
          </a:p>
        </p:txBody>
      </p:sp>
      <p:sp>
        <p:nvSpPr>
          <p:cNvPr id="18435" name="Text Box 3">
            <a:extLst>
              <a:ext uri="{FF2B5EF4-FFF2-40B4-BE49-F238E27FC236}">
                <a16:creationId xmlns:a16="http://schemas.microsoft.com/office/drawing/2014/main" id="{86D4EEF1-218C-C87E-324E-9E1F1E34E6B8}"/>
              </a:ext>
            </a:extLst>
          </p:cNvPr>
          <p:cNvSpPr txBox="1">
            <a:spLocks noChangeArrowheads="1"/>
          </p:cNvSpPr>
          <p:nvPr/>
        </p:nvSpPr>
        <p:spPr bwMode="auto">
          <a:xfrm>
            <a:off x="228600" y="1547813"/>
            <a:ext cx="32337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„rekombinant“?</a:t>
            </a:r>
          </a:p>
          <a:p>
            <a:pPr eaLnBrk="1" hangingPunct="1">
              <a:lnSpc>
                <a:spcPct val="90000"/>
              </a:lnSpc>
              <a:spcBef>
                <a:spcPct val="0"/>
              </a:spcBef>
              <a:buClrTx/>
              <a:buSzTx/>
              <a:buFontTx/>
              <a:buNone/>
              <a:defRPr/>
            </a:pPr>
            <a:r>
              <a:rPr lang="de-DE" sz="1200" i="1" noProof="0" dirty="0">
                <a:solidFill>
                  <a:schemeClr val="bg1">
                    <a:lumMod val="75000"/>
                  </a:schemeClr>
                </a:solidFill>
              </a:rPr>
              <a:t>Dass die Substanz mittels rekombinanter DNA hergestellt wurde; d. h., DNA, die durch die Neukombination von Abschnitten</a:t>
            </a:r>
          </a:p>
          <a:p>
            <a:pPr eaLnBrk="1" hangingPunct="1">
              <a:lnSpc>
                <a:spcPct val="90000"/>
              </a:lnSpc>
              <a:spcBef>
                <a:spcPct val="0"/>
              </a:spcBef>
              <a:buClrTx/>
              <a:buSzTx/>
              <a:buFontTx/>
              <a:buNone/>
              <a:defRPr/>
            </a:pPr>
            <a:r>
              <a:rPr lang="de-DE" sz="1200" i="1" noProof="0" dirty="0">
                <a:solidFill>
                  <a:schemeClr val="bg1">
                    <a:lumMod val="75000"/>
                  </a:schemeClr>
                </a:solidFill>
              </a:rPr>
              <a:t>von mindestens zwei verschiedenen DNA-Molekülen</a:t>
            </a:r>
          </a:p>
        </p:txBody>
      </p:sp>
      <p:sp>
        <p:nvSpPr>
          <p:cNvPr id="18436" name="Text Box 4">
            <a:extLst>
              <a:ext uri="{FF2B5EF4-FFF2-40B4-BE49-F238E27FC236}">
                <a16:creationId xmlns:a16="http://schemas.microsoft.com/office/drawing/2014/main" id="{A03B05EC-AB72-FA54-870C-9A0DAB41B017}"/>
              </a:ext>
            </a:extLst>
          </p:cNvPr>
          <p:cNvSpPr txBox="1">
            <a:spLocks noChangeArrowheads="1"/>
          </p:cNvSpPr>
          <p:nvPr/>
        </p:nvSpPr>
        <p:spPr bwMode="auto">
          <a:xfrm>
            <a:off x="3984625" y="990600"/>
            <a:ext cx="5083175" cy="1189043"/>
          </a:xfrm>
          <a:prstGeom prst="rect">
            <a:avLst/>
          </a:prstGeom>
          <a:solidFill>
            <a:schemeClr val="bg1"/>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„humanisiert“?</a:t>
            </a:r>
          </a:p>
          <a:p>
            <a:pPr eaLnBrk="1" hangingPunct="1">
              <a:lnSpc>
                <a:spcPct val="90000"/>
              </a:lnSpc>
              <a:spcBef>
                <a:spcPct val="0"/>
              </a:spcBef>
              <a:buClrTx/>
              <a:buSzTx/>
              <a:buFontTx/>
              <a:buNone/>
              <a:defRPr/>
            </a:pPr>
            <a:r>
              <a:rPr lang="de-DE" sz="1200" i="1" noProof="0" dirty="0">
                <a:solidFill>
                  <a:schemeClr val="bg1">
                    <a:lumMod val="75000"/>
                  </a:schemeClr>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defRPr/>
            </a:pPr>
            <a:r>
              <a:rPr lang="de-DE" sz="1200" i="1" noProof="0" dirty="0">
                <a:solidFill>
                  <a:schemeClr val="bg1">
                    <a:lumMod val="75000"/>
                  </a:schemeClr>
                </a:solidFill>
              </a:rPr>
              <a:t>Um dies zu verhindern, wird ein Teil des Maus-Antikörpers</a:t>
            </a:r>
          </a:p>
          <a:p>
            <a:pPr eaLnBrk="1" hangingPunct="1">
              <a:lnSpc>
                <a:spcPct val="90000"/>
              </a:lnSpc>
              <a:spcBef>
                <a:spcPct val="0"/>
              </a:spcBef>
              <a:buClrTx/>
              <a:buSzTx/>
              <a:buFontTx/>
              <a:buNone/>
              <a:defRPr/>
            </a:pPr>
            <a:r>
              <a:rPr lang="de-DE" sz="1200" i="1" noProof="0" dirty="0">
                <a:solidFill>
                  <a:schemeClr val="bg1">
                    <a:lumMod val="75000"/>
                  </a:schemeClr>
                </a:solidFill>
              </a:rPr>
              <a:t>mittels rekombinanter DNA-Techniken ersetzt.</a:t>
            </a:r>
          </a:p>
        </p:txBody>
      </p:sp>
      <p:sp>
        <p:nvSpPr>
          <p:cNvPr id="18437" name="Text Box 5">
            <a:extLst>
              <a:ext uri="{FF2B5EF4-FFF2-40B4-BE49-F238E27FC236}">
                <a16:creationId xmlns:a16="http://schemas.microsoft.com/office/drawing/2014/main" id="{7ABCE193-8829-8FC9-620B-F94A35A0AFA2}"/>
              </a:ext>
            </a:extLst>
          </p:cNvPr>
          <p:cNvSpPr txBox="1">
            <a:spLocks noChangeArrowheads="1"/>
          </p:cNvSpPr>
          <p:nvPr/>
        </p:nvSpPr>
        <p:spPr bwMode="auto">
          <a:xfrm>
            <a:off x="76200" y="4648200"/>
            <a:ext cx="32972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„affinitätsgereift“?</a:t>
            </a:r>
          </a:p>
          <a:p>
            <a:pPr eaLnBrk="1" hangingPunct="1">
              <a:lnSpc>
                <a:spcPct val="90000"/>
              </a:lnSpc>
              <a:spcBef>
                <a:spcPct val="0"/>
              </a:spcBef>
              <a:buClrTx/>
              <a:buSzTx/>
              <a:buFontTx/>
              <a:buNone/>
              <a:defRPr/>
            </a:pPr>
            <a:r>
              <a:rPr lang="de-DE" sz="1200" i="1" noProof="0" dirty="0">
                <a:solidFill>
                  <a:schemeClr val="bg1">
                    <a:lumMod val="75000"/>
                  </a:schemeClr>
                </a:solidFill>
              </a:rPr>
              <a:t>Die Affinitätsreifung ist ein Prozess, bei dem antikörperproduzierende Zellen wiederholt dem betreffenden Antigen ausgesetzt werden, was zu Antikörper-Generationen mit einer progressiv höheren Affinität für das Antigen führt.</a:t>
            </a:r>
          </a:p>
        </p:txBody>
      </p:sp>
      <p:sp>
        <p:nvSpPr>
          <p:cNvPr id="18438" name="Text Box 6">
            <a:extLst>
              <a:ext uri="{FF2B5EF4-FFF2-40B4-BE49-F238E27FC236}">
                <a16:creationId xmlns:a16="http://schemas.microsoft.com/office/drawing/2014/main" id="{7D7ED34C-545C-43C8-E9B4-168143E577A8}"/>
              </a:ext>
            </a:extLst>
          </p:cNvPr>
          <p:cNvSpPr txBox="1">
            <a:spLocks noChangeArrowheads="1"/>
          </p:cNvSpPr>
          <p:nvPr/>
        </p:nvSpPr>
        <p:spPr bwMode="auto">
          <a:xfrm>
            <a:off x="3733800" y="4191000"/>
            <a:ext cx="3062288"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ist ein monoklonaler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Antikörper, die von einer Gruppe von Immunzellen produziert werden, die alle von derselben Ursprungszelle abstammen</a:t>
            </a:r>
          </a:p>
        </p:txBody>
      </p:sp>
      <p:sp>
        <p:nvSpPr>
          <p:cNvPr id="19463" name="Line 7">
            <a:extLst>
              <a:ext uri="{FF2B5EF4-FFF2-40B4-BE49-F238E27FC236}">
                <a16:creationId xmlns:a16="http://schemas.microsoft.com/office/drawing/2014/main" id="{FE8E7A81-22B7-A794-F844-5D843419FAFD}"/>
              </a:ext>
            </a:extLst>
          </p:cNvPr>
          <p:cNvSpPr>
            <a:spLocks noChangeShapeType="1"/>
          </p:cNvSpPr>
          <p:nvPr/>
        </p:nvSpPr>
        <p:spPr bwMode="auto">
          <a:xfrm flipV="1">
            <a:off x="5181600" y="3886200"/>
            <a:ext cx="152400" cy="304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64" name="Line 8">
            <a:extLst>
              <a:ext uri="{FF2B5EF4-FFF2-40B4-BE49-F238E27FC236}">
                <a16:creationId xmlns:a16="http://schemas.microsoft.com/office/drawing/2014/main" id="{F064EA71-A515-76A1-C96B-69C390F90B20}"/>
              </a:ext>
            </a:extLst>
          </p:cNvPr>
          <p:cNvSpPr>
            <a:spLocks noChangeShapeType="1"/>
          </p:cNvSpPr>
          <p:nvPr/>
        </p:nvSpPr>
        <p:spPr bwMode="auto">
          <a:xfrm flipV="1">
            <a:off x="1676400" y="3962400"/>
            <a:ext cx="304800" cy="685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65" name="Line 9">
            <a:extLst>
              <a:ext uri="{FF2B5EF4-FFF2-40B4-BE49-F238E27FC236}">
                <a16:creationId xmlns:a16="http://schemas.microsoft.com/office/drawing/2014/main" id="{4E27AD74-EA03-9124-4DB0-DF12C8DEEBAA}"/>
              </a:ext>
            </a:extLst>
          </p:cNvPr>
          <p:cNvSpPr>
            <a:spLocks noChangeShapeType="1"/>
          </p:cNvSpPr>
          <p:nvPr/>
        </p:nvSpPr>
        <p:spPr bwMode="auto">
          <a:xfrm>
            <a:off x="3124200" y="2743200"/>
            <a:ext cx="1066800" cy="4572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66" name="Line 10">
            <a:extLst>
              <a:ext uri="{FF2B5EF4-FFF2-40B4-BE49-F238E27FC236}">
                <a16:creationId xmlns:a16="http://schemas.microsoft.com/office/drawing/2014/main" id="{0267DD91-7B6D-A9BB-BA47-B63368C66D05}"/>
              </a:ext>
            </a:extLst>
          </p:cNvPr>
          <p:cNvSpPr>
            <a:spLocks noChangeShapeType="1"/>
          </p:cNvSpPr>
          <p:nvPr/>
        </p:nvSpPr>
        <p:spPr bwMode="auto">
          <a:xfrm>
            <a:off x="6781800" y="2667000"/>
            <a:ext cx="228600" cy="6096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67" name="Text Box 11">
            <a:extLst>
              <a:ext uri="{FF2B5EF4-FFF2-40B4-BE49-F238E27FC236}">
                <a16:creationId xmlns:a16="http://schemas.microsoft.com/office/drawing/2014/main" id="{E8A14BE0-651D-3655-0854-8087408452DA}"/>
              </a:ext>
            </a:extLst>
          </p:cNvPr>
          <p:cNvSpPr txBox="1">
            <a:spLocks noChangeArrowheads="1"/>
          </p:cNvSpPr>
          <p:nvPr/>
        </p:nvSpPr>
        <p:spPr bwMode="auto">
          <a:xfrm>
            <a:off x="4094163" y="1643241"/>
            <a:ext cx="3876675"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dirty="0">
                <a:solidFill>
                  <a:schemeClr val="bg1">
                    <a:lumMod val="75000"/>
                  </a:schemeClr>
                </a:solidFill>
              </a:rPr>
              <a:t>Was bedeutet die Endung </a:t>
            </a:r>
            <a:r>
              <a:rPr lang="de-DE" sz="1600" b="1" dirty="0">
                <a:solidFill>
                  <a:schemeClr val="bg1">
                    <a:lumMod val="75000"/>
                  </a:schemeClr>
                </a:solidFill>
              </a:rPr>
              <a:t>–</a:t>
            </a:r>
            <a:r>
              <a:rPr lang="de-DE" sz="1600" b="1" dirty="0" err="1">
                <a:solidFill>
                  <a:schemeClr val="bg1">
                    <a:lumMod val="75000"/>
                  </a:schemeClr>
                </a:solidFill>
              </a:rPr>
              <a:t>mab</a:t>
            </a:r>
            <a:r>
              <a:rPr lang="de-DE" sz="1600" i="1" dirty="0">
                <a:solidFill>
                  <a:schemeClr val="bg1">
                    <a:lumMod val="75000"/>
                  </a:schemeClr>
                </a:solidFill>
              </a:rPr>
              <a:t>?</a:t>
            </a:r>
          </a:p>
          <a:p>
            <a:pPr eaLnBrk="1" hangingPunct="1">
              <a:lnSpc>
                <a:spcPct val="90000"/>
              </a:lnSpc>
              <a:spcBef>
                <a:spcPct val="0"/>
              </a:spcBef>
              <a:buClrTx/>
              <a:buSzTx/>
              <a:buFontTx/>
              <a:buNone/>
            </a:pPr>
            <a:r>
              <a:rPr lang="de-DE" sz="1600" dirty="0">
                <a:solidFill>
                  <a:schemeClr val="bg1">
                    <a:lumMod val="75000"/>
                  </a:schemeClr>
                </a:solidFill>
              </a:rPr>
              <a:t>Dass es sich bei dem Medikament um einen </a:t>
            </a:r>
            <a:r>
              <a:rPr lang="de-DE" sz="1600" b="1" dirty="0">
                <a:solidFill>
                  <a:schemeClr val="bg1">
                    <a:lumMod val="75000"/>
                  </a:schemeClr>
                </a:solidFill>
              </a:rPr>
              <a:t>monoklonalen Antikörper </a:t>
            </a:r>
            <a:r>
              <a:rPr lang="de-DE" sz="1600" dirty="0">
                <a:solidFill>
                  <a:schemeClr val="bg1">
                    <a:lumMod val="75000"/>
                  </a:schemeClr>
                </a:solidFill>
              </a:rPr>
              <a:t>handelt</a:t>
            </a:r>
          </a:p>
        </p:txBody>
      </p:sp>
      <p:sp>
        <p:nvSpPr>
          <p:cNvPr id="19468" name="Line 12">
            <a:extLst>
              <a:ext uri="{FF2B5EF4-FFF2-40B4-BE49-F238E27FC236}">
                <a16:creationId xmlns:a16="http://schemas.microsoft.com/office/drawing/2014/main" id="{90419731-B934-94E3-427D-9786525FC488}"/>
              </a:ext>
            </a:extLst>
          </p:cNvPr>
          <p:cNvSpPr>
            <a:spLocks noChangeShapeType="1"/>
          </p:cNvSpPr>
          <p:nvPr/>
        </p:nvSpPr>
        <p:spPr bwMode="auto">
          <a:xfrm flipH="1">
            <a:off x="3048000" y="2362200"/>
            <a:ext cx="1219200" cy="861098"/>
          </a:xfrm>
          <a:prstGeom prst="line">
            <a:avLst/>
          </a:prstGeom>
          <a:noFill/>
          <a:ln w="28575">
            <a:solidFill>
              <a:schemeClr val="bg1">
                <a:lumMod val="65000"/>
              </a:schemeClr>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8445" name="Text Box 13">
            <a:extLst>
              <a:ext uri="{FF2B5EF4-FFF2-40B4-BE49-F238E27FC236}">
                <a16:creationId xmlns:a16="http://schemas.microsoft.com/office/drawing/2014/main" id="{DE33B093-22AE-F322-B664-78A949C30BD5}"/>
              </a:ext>
            </a:extLst>
          </p:cNvPr>
          <p:cNvSpPr txBox="1">
            <a:spLocks noChangeArrowheads="1"/>
          </p:cNvSpPr>
          <p:nvPr/>
        </p:nvSpPr>
        <p:spPr bwMode="auto">
          <a:xfrm>
            <a:off x="4822825" y="5638800"/>
            <a:ext cx="4244975"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„Fragment“ in diesem Zusammenhang?</a:t>
            </a:r>
          </a:p>
          <a:p>
            <a:pPr eaLnBrk="1" hangingPunct="1">
              <a:lnSpc>
                <a:spcPct val="90000"/>
              </a:lnSpc>
              <a:spcBef>
                <a:spcPct val="0"/>
              </a:spcBef>
              <a:buClrTx/>
              <a:buSzTx/>
              <a:buFontTx/>
              <a:buNone/>
              <a:defRPr/>
            </a:pPr>
            <a:r>
              <a:rPr lang="de-DE" sz="1200" i="1" noProof="0" dirty="0">
                <a:solidFill>
                  <a:schemeClr val="bg1">
                    <a:lumMod val="75000"/>
                  </a:schemeClr>
                </a:solidFill>
              </a:rPr>
              <a:t>Ranibizumab ist kein vollständiger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sondern besteht aus einem Teil – oder Fragment –</a:t>
            </a:r>
          </a:p>
          <a:p>
            <a:pPr eaLnBrk="1" hangingPunct="1">
              <a:lnSpc>
                <a:spcPct val="90000"/>
              </a:lnSpc>
              <a:spcBef>
                <a:spcPct val="0"/>
              </a:spcBef>
              <a:buClrTx/>
              <a:buSzTx/>
              <a:buFontTx/>
              <a:buNone/>
              <a:defRPr/>
            </a:pPr>
            <a:r>
              <a:rPr lang="de-DE" sz="1200" i="1" noProof="0" dirty="0">
                <a:solidFill>
                  <a:schemeClr val="bg1">
                    <a:lumMod val="75000"/>
                  </a:schemeClr>
                </a:solidFill>
              </a:rPr>
              <a:t>eines Antikörpers</a:t>
            </a:r>
          </a:p>
        </p:txBody>
      </p:sp>
      <p:sp>
        <p:nvSpPr>
          <p:cNvPr id="19470" name="Line 14">
            <a:extLst>
              <a:ext uri="{FF2B5EF4-FFF2-40B4-BE49-F238E27FC236}">
                <a16:creationId xmlns:a16="http://schemas.microsoft.com/office/drawing/2014/main" id="{BB56296C-5827-2988-CF1F-FC7A3EDFC73A}"/>
              </a:ext>
            </a:extLst>
          </p:cNvPr>
          <p:cNvSpPr>
            <a:spLocks noChangeShapeType="1"/>
          </p:cNvSpPr>
          <p:nvPr/>
        </p:nvSpPr>
        <p:spPr bwMode="auto">
          <a:xfrm flipV="1">
            <a:off x="6781800" y="3962400"/>
            <a:ext cx="762000" cy="1676400"/>
          </a:xfrm>
          <a:prstGeom prst="line">
            <a:avLst/>
          </a:prstGeom>
          <a:noFill/>
          <a:ln w="12700">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71" name="Slide Number Placeholder 1">
            <a:extLst>
              <a:ext uri="{FF2B5EF4-FFF2-40B4-BE49-F238E27FC236}">
                <a16:creationId xmlns:a16="http://schemas.microsoft.com/office/drawing/2014/main" id="{2FE25F7D-9A6F-01AB-C4DC-6A0EB8D1BE8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0D5325B-1928-4735-BBE7-4D90DB1681A4}" type="slidenum">
              <a:rPr lang="de-DE" sz="1000" noProof="0" smtClean="0"/>
              <a:t>463</a:t>
            </a:fld>
            <a:endParaRPr lang="de-DE" sz="1000" noProof="0" dirty="0"/>
          </a:p>
        </p:txBody>
      </p:sp>
      <p:sp>
        <p:nvSpPr>
          <p:cNvPr id="16" name="TextBox 21">
            <a:extLst>
              <a:ext uri="{FF2B5EF4-FFF2-40B4-BE49-F238E27FC236}">
                <a16:creationId xmlns:a16="http://schemas.microsoft.com/office/drawing/2014/main" id="{74C2FF3C-418D-B271-7C53-FEB037BE4F6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2">
            <a:extLst>
              <a:ext uri="{FF2B5EF4-FFF2-40B4-BE49-F238E27FC236}">
                <a16:creationId xmlns:a16="http://schemas.microsoft.com/office/drawing/2014/main" id="{0B09DCE3-B30C-003E-53C9-7FAD55DD33AC}"/>
              </a:ext>
            </a:extLst>
          </p:cNvPr>
          <p:cNvSpPr txBox="1">
            <a:spLocks noChangeArrowheads="1"/>
          </p:cNvSpPr>
          <p:nvPr/>
        </p:nvSpPr>
        <p:spPr bwMode="auto">
          <a:xfrm>
            <a:off x="1219200" y="4867275"/>
            <a:ext cx="4867275" cy="468846"/>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chemeClr val="bg1">
                    <a:lumMod val="75000"/>
                  </a:schemeClr>
                </a:solidFill>
              </a:rPr>
              <a:t>Was bedeutet das Infix (ja, Infix) </a:t>
            </a:r>
            <a:r>
              <a:rPr lang="de-DE" sz="1600" noProof="0" dirty="0">
                <a:solidFill>
                  <a:schemeClr val="bg1">
                    <a:lumMod val="75000"/>
                  </a:schemeClr>
                </a:solidFill>
              </a:rPr>
              <a:t>–zu-</a:t>
            </a:r>
            <a:r>
              <a:rPr lang="de-DE" sz="1600" i="1" noProof="0" dirty="0">
                <a:solidFill>
                  <a:schemeClr val="bg1">
                    <a:lumMod val="75000"/>
                  </a:schemeClr>
                </a:solidFill>
              </a:rPr>
              <a:t>?</a:t>
            </a:r>
          </a:p>
          <a:p>
            <a:pPr eaLnBrk="1" hangingPunct="1">
              <a:lnSpc>
                <a:spcPct val="90000"/>
              </a:lnSpc>
              <a:spcBef>
                <a:spcPct val="0"/>
              </a:spcBef>
              <a:buClrTx/>
              <a:buSzTx/>
              <a:buFontTx/>
              <a:buNone/>
            </a:pPr>
            <a:r>
              <a:rPr lang="de-DE" sz="1600" noProof="0" dirty="0">
                <a:solidFill>
                  <a:schemeClr val="bg1">
                    <a:lumMod val="75000"/>
                  </a:schemeClr>
                </a:solidFill>
              </a:rPr>
              <a:t>Dass der monoklonale Antikörper </a:t>
            </a:r>
            <a:r>
              <a:rPr lang="de-DE" sz="1600" b="1" noProof="0" dirty="0">
                <a:solidFill>
                  <a:schemeClr val="bg1">
                    <a:lumMod val="75000"/>
                  </a:schemeClr>
                </a:solidFill>
              </a:rPr>
              <a:t>humanisiert</a:t>
            </a:r>
            <a:r>
              <a:rPr lang="de-DE" sz="1600" noProof="0" dirty="0">
                <a:solidFill>
                  <a:schemeClr val="bg1">
                    <a:lumMod val="75000"/>
                  </a:schemeClr>
                </a:solidFill>
              </a:rPr>
              <a:t> wurde</a:t>
            </a:r>
          </a:p>
        </p:txBody>
      </p:sp>
      <p:sp>
        <p:nvSpPr>
          <p:cNvPr id="3" name="Line 13">
            <a:extLst>
              <a:ext uri="{FF2B5EF4-FFF2-40B4-BE49-F238E27FC236}">
                <a16:creationId xmlns:a16="http://schemas.microsoft.com/office/drawing/2014/main" id="{8D5EBA8A-5211-7132-BFD8-8EFC06D6236A}"/>
              </a:ext>
            </a:extLst>
          </p:cNvPr>
          <p:cNvSpPr>
            <a:spLocks noChangeShapeType="1"/>
          </p:cNvSpPr>
          <p:nvPr/>
        </p:nvSpPr>
        <p:spPr bwMode="auto">
          <a:xfrm>
            <a:off x="2390775" y="3581400"/>
            <a:ext cx="962025" cy="1219200"/>
          </a:xfrm>
          <a:prstGeom prst="line">
            <a:avLst/>
          </a:prstGeom>
          <a:noFill/>
          <a:ln w="28575">
            <a:solidFill>
              <a:schemeClr val="bg1">
                <a:lumMod val="65000"/>
              </a:schemeClr>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4" name="TextBox 1">
            <a:extLst>
              <a:ext uri="{FF2B5EF4-FFF2-40B4-BE49-F238E27FC236}">
                <a16:creationId xmlns:a16="http://schemas.microsoft.com/office/drawing/2014/main" id="{03FFA9E2-702B-964C-1AC1-34716CF7BE1A}"/>
              </a:ext>
            </a:extLst>
          </p:cNvPr>
          <p:cNvSpPr txBox="1"/>
          <p:nvPr/>
        </p:nvSpPr>
        <p:spPr>
          <a:xfrm>
            <a:off x="322488" y="2613748"/>
            <a:ext cx="8592912" cy="1964640"/>
          </a:xfrm>
          <a:prstGeom prst="rect">
            <a:avLst/>
          </a:prstGeom>
          <a:solidFill>
            <a:schemeClr val="accent6">
              <a:lumMod val="40000"/>
              <a:lumOff val="60000"/>
            </a:schemeClr>
          </a:solidFill>
          <a:ln>
            <a:solidFill>
              <a:schemeClr val="tx1"/>
            </a:solidFill>
          </a:ln>
        </p:spPr>
        <p:txBody>
          <a:bodyPr wrap="square" lIns="25400" tIns="12700" rIns="25400" bIns="12700" rtlCol="0">
            <a:spAutoFit/>
          </a:bodyPr>
          <a:lstStyle/>
          <a:p>
            <a:r>
              <a:rPr lang="de-DE" i="1" noProof="0" dirty="0">
                <a:effectLst>
                  <a:outerShdw blurRad="38100" dist="38100" dir="2700000" algn="tl">
                    <a:srgbClr val="000000">
                      <a:alpha val="43137"/>
                    </a:srgbClr>
                  </a:outerShdw>
                </a:effectLst>
              </a:rPr>
              <a:t>Als Nächstes werden wir uns eingehend mit den wichtigsten klinischen Studien befassen, die die Sicherheit und Wirksamkeit von Ranibizumab bei der Behandlung der feuchten AMD belegt haben. </a:t>
            </a:r>
            <a:r>
              <a:rPr lang="de-DE" i="1" noProof="0" dirty="0">
                <a:solidFill>
                  <a:srgbClr val="BCD2D2"/>
                </a:solidFill>
              </a:rPr>
              <a:t>Dr. Flynn, wird von uns (von den Autoren des OKAP, des WQE und den Prüfungsgremien) erwartet, dass wir diese Studien </a:t>
            </a:r>
            <a:r>
              <a:rPr lang="de-DE" u="sng" noProof="0" dirty="0">
                <a:solidFill>
                  <a:srgbClr val="BCD2D2"/>
                </a:solidFill>
              </a:rPr>
              <a:t>namentlich</a:t>
            </a:r>
            <a:r>
              <a:rPr lang="de-DE" i="1" noProof="0" dirty="0">
                <a:solidFill>
                  <a:srgbClr val="BCD2D2"/>
                </a:solidFill>
              </a:rPr>
              <a:t> kennen? Ja, das wird erwartet. Wird von uns erwartet, dass wir mit ihren Ergebnissen sowie den Auswirkungen dieser Ergebnisse vertraut sind? Ja, das wird erwartet.</a:t>
            </a:r>
          </a:p>
        </p:txBody>
      </p:sp>
    </p:spTree>
    <p:extLst>
      <p:ext uri="{BB962C8B-B14F-4D97-AF65-F5344CB8AC3E}">
        <p14:creationId xmlns:p14="http://schemas.microsoft.com/office/powerpoint/2010/main" val="3282204143"/>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225966-ECE6-C622-5EB0-0C17FB27C3F2}"/>
            </a:ext>
          </a:extLst>
        </p:cNvPr>
        <p:cNvGrpSpPr/>
        <p:nvPr/>
      </p:nvGrpSpPr>
      <p:grpSpPr>
        <a:xfrm>
          <a:off x="0" y="0"/>
          <a:ext cx="0" cy="0"/>
          <a:chOff x="0" y="0"/>
          <a:chExt cx="0" cy="0"/>
        </a:xfrm>
      </p:grpSpPr>
      <p:sp>
        <p:nvSpPr>
          <p:cNvPr id="19458" name="Text Box 2">
            <a:extLst>
              <a:ext uri="{FF2B5EF4-FFF2-40B4-BE49-F238E27FC236}">
                <a16:creationId xmlns:a16="http://schemas.microsoft.com/office/drawing/2014/main" id="{D9487385-4B03-24E1-2A3D-84BC1DB1B5E9}"/>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b="1" dirty="0">
                <a:solidFill>
                  <a:schemeClr val="bg1">
                    <a:lumMod val="75000"/>
                  </a:schemeClr>
                </a:solidFill>
              </a:rPr>
              <a:t>Ranibizumab </a:t>
            </a:r>
            <a:r>
              <a:rPr lang="de-DE" sz="2400" i="1"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dirty="0">
                <a:solidFill>
                  <a:schemeClr val="bg1">
                    <a:lumMod val="75000"/>
                  </a:schemeClr>
                </a:solidFill>
              </a:rPr>
              <a:t>affinitätsgereiftes, monoklonales Antikörperfragment</a:t>
            </a:r>
            <a:endParaRPr lang="de-DE" sz="2400" i="1" baseline="-25000" dirty="0">
              <a:solidFill>
                <a:schemeClr val="bg1">
                  <a:lumMod val="75000"/>
                </a:schemeClr>
              </a:solidFill>
            </a:endParaRPr>
          </a:p>
        </p:txBody>
      </p:sp>
      <p:sp>
        <p:nvSpPr>
          <p:cNvPr id="18435" name="Text Box 3">
            <a:extLst>
              <a:ext uri="{FF2B5EF4-FFF2-40B4-BE49-F238E27FC236}">
                <a16:creationId xmlns:a16="http://schemas.microsoft.com/office/drawing/2014/main" id="{2679ED71-2E97-FEBD-EE8E-F69420DD28FA}"/>
              </a:ext>
            </a:extLst>
          </p:cNvPr>
          <p:cNvSpPr txBox="1">
            <a:spLocks noChangeArrowheads="1"/>
          </p:cNvSpPr>
          <p:nvPr/>
        </p:nvSpPr>
        <p:spPr bwMode="auto">
          <a:xfrm>
            <a:off x="228600" y="1547813"/>
            <a:ext cx="32337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„rekombinant“?</a:t>
            </a:r>
          </a:p>
          <a:p>
            <a:pPr eaLnBrk="1" hangingPunct="1">
              <a:lnSpc>
                <a:spcPct val="90000"/>
              </a:lnSpc>
              <a:spcBef>
                <a:spcPct val="0"/>
              </a:spcBef>
              <a:buClrTx/>
              <a:buSzTx/>
              <a:buFontTx/>
              <a:buNone/>
              <a:defRPr/>
            </a:pPr>
            <a:r>
              <a:rPr lang="de-DE" sz="1200" i="1" noProof="0" dirty="0">
                <a:solidFill>
                  <a:schemeClr val="bg1">
                    <a:lumMod val="75000"/>
                  </a:schemeClr>
                </a:solidFill>
              </a:rPr>
              <a:t>Dass die Substanz mittels rekombinanter DNA hergestellt wurde; d. h., DNA, die durch die Neukombination von Abschnitten</a:t>
            </a:r>
          </a:p>
          <a:p>
            <a:pPr eaLnBrk="1" hangingPunct="1">
              <a:lnSpc>
                <a:spcPct val="90000"/>
              </a:lnSpc>
              <a:spcBef>
                <a:spcPct val="0"/>
              </a:spcBef>
              <a:buClrTx/>
              <a:buSzTx/>
              <a:buFontTx/>
              <a:buNone/>
              <a:defRPr/>
            </a:pPr>
            <a:r>
              <a:rPr lang="de-DE" sz="1200" i="1" noProof="0" dirty="0">
                <a:solidFill>
                  <a:schemeClr val="bg1">
                    <a:lumMod val="75000"/>
                  </a:schemeClr>
                </a:solidFill>
              </a:rPr>
              <a:t>von mindestens zwei verschiedenen DNA-Molekülen</a:t>
            </a:r>
          </a:p>
        </p:txBody>
      </p:sp>
      <p:sp>
        <p:nvSpPr>
          <p:cNvPr id="18436" name="Text Box 4">
            <a:extLst>
              <a:ext uri="{FF2B5EF4-FFF2-40B4-BE49-F238E27FC236}">
                <a16:creationId xmlns:a16="http://schemas.microsoft.com/office/drawing/2014/main" id="{473763FD-1E0B-2F02-EC7A-9730B53EAEB7}"/>
              </a:ext>
            </a:extLst>
          </p:cNvPr>
          <p:cNvSpPr txBox="1">
            <a:spLocks noChangeArrowheads="1"/>
          </p:cNvSpPr>
          <p:nvPr/>
        </p:nvSpPr>
        <p:spPr bwMode="auto">
          <a:xfrm>
            <a:off x="3984625" y="990600"/>
            <a:ext cx="5083175" cy="1189043"/>
          </a:xfrm>
          <a:prstGeom prst="rect">
            <a:avLst/>
          </a:prstGeom>
          <a:solidFill>
            <a:schemeClr val="bg1"/>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„humanisiert“?</a:t>
            </a:r>
          </a:p>
          <a:p>
            <a:pPr eaLnBrk="1" hangingPunct="1">
              <a:lnSpc>
                <a:spcPct val="90000"/>
              </a:lnSpc>
              <a:spcBef>
                <a:spcPct val="0"/>
              </a:spcBef>
              <a:buClrTx/>
              <a:buSzTx/>
              <a:buFontTx/>
              <a:buNone/>
              <a:defRPr/>
            </a:pPr>
            <a:r>
              <a:rPr lang="de-DE" sz="1200" i="1" noProof="0" dirty="0">
                <a:solidFill>
                  <a:schemeClr val="bg1">
                    <a:lumMod val="75000"/>
                  </a:schemeClr>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defRPr/>
            </a:pPr>
            <a:r>
              <a:rPr lang="de-DE" sz="1200" i="1" noProof="0" dirty="0">
                <a:solidFill>
                  <a:schemeClr val="bg1">
                    <a:lumMod val="75000"/>
                  </a:schemeClr>
                </a:solidFill>
              </a:rPr>
              <a:t>Um dies zu verhindern, wird ein Teil des Maus-Antikörpers</a:t>
            </a:r>
          </a:p>
          <a:p>
            <a:pPr eaLnBrk="1" hangingPunct="1">
              <a:lnSpc>
                <a:spcPct val="90000"/>
              </a:lnSpc>
              <a:spcBef>
                <a:spcPct val="0"/>
              </a:spcBef>
              <a:buClrTx/>
              <a:buSzTx/>
              <a:buFontTx/>
              <a:buNone/>
              <a:defRPr/>
            </a:pPr>
            <a:r>
              <a:rPr lang="de-DE" sz="1200" i="1" noProof="0" dirty="0">
                <a:solidFill>
                  <a:schemeClr val="bg1">
                    <a:lumMod val="75000"/>
                  </a:schemeClr>
                </a:solidFill>
              </a:rPr>
              <a:t>mittels rekombinanter DNA-Techniken ersetzt.</a:t>
            </a:r>
          </a:p>
        </p:txBody>
      </p:sp>
      <p:sp>
        <p:nvSpPr>
          <p:cNvPr id="18437" name="Text Box 5">
            <a:extLst>
              <a:ext uri="{FF2B5EF4-FFF2-40B4-BE49-F238E27FC236}">
                <a16:creationId xmlns:a16="http://schemas.microsoft.com/office/drawing/2014/main" id="{2BF26F46-1513-A155-B7B5-8CD40ABCBD6E}"/>
              </a:ext>
            </a:extLst>
          </p:cNvPr>
          <p:cNvSpPr txBox="1">
            <a:spLocks noChangeArrowheads="1"/>
          </p:cNvSpPr>
          <p:nvPr/>
        </p:nvSpPr>
        <p:spPr bwMode="auto">
          <a:xfrm>
            <a:off x="76200" y="4648200"/>
            <a:ext cx="32972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„affinitätsgereift“?</a:t>
            </a:r>
          </a:p>
          <a:p>
            <a:pPr eaLnBrk="1" hangingPunct="1">
              <a:lnSpc>
                <a:spcPct val="90000"/>
              </a:lnSpc>
              <a:spcBef>
                <a:spcPct val="0"/>
              </a:spcBef>
              <a:buClrTx/>
              <a:buSzTx/>
              <a:buFontTx/>
              <a:buNone/>
              <a:defRPr/>
            </a:pPr>
            <a:r>
              <a:rPr lang="de-DE" sz="1200" i="1" noProof="0" dirty="0">
                <a:solidFill>
                  <a:schemeClr val="bg1">
                    <a:lumMod val="75000"/>
                  </a:schemeClr>
                </a:solidFill>
              </a:rPr>
              <a:t>Die Affinitätsreifung ist ein Prozess, bei dem antikörperproduzierende Zellen wiederholt dem betreffenden Antigen ausgesetzt werden, was zu Antikörper-Generationen mit einer progressiv höheren Affinität für das Antigen führt.</a:t>
            </a:r>
          </a:p>
        </p:txBody>
      </p:sp>
      <p:sp>
        <p:nvSpPr>
          <p:cNvPr id="18438" name="Text Box 6">
            <a:extLst>
              <a:ext uri="{FF2B5EF4-FFF2-40B4-BE49-F238E27FC236}">
                <a16:creationId xmlns:a16="http://schemas.microsoft.com/office/drawing/2014/main" id="{914209CC-6385-5DA7-1CFE-DC090BC27745}"/>
              </a:ext>
            </a:extLst>
          </p:cNvPr>
          <p:cNvSpPr txBox="1">
            <a:spLocks noChangeArrowheads="1"/>
          </p:cNvSpPr>
          <p:nvPr/>
        </p:nvSpPr>
        <p:spPr bwMode="auto">
          <a:xfrm>
            <a:off x="3733800" y="4191000"/>
            <a:ext cx="3062288"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ist ein monoklonaler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Antikörper, die von einer Gruppe von Immunzellen produziert werden, die alle von derselben Ursprungszelle abstammen</a:t>
            </a:r>
          </a:p>
        </p:txBody>
      </p:sp>
      <p:sp>
        <p:nvSpPr>
          <p:cNvPr id="19463" name="Line 7">
            <a:extLst>
              <a:ext uri="{FF2B5EF4-FFF2-40B4-BE49-F238E27FC236}">
                <a16:creationId xmlns:a16="http://schemas.microsoft.com/office/drawing/2014/main" id="{CA9B02DF-EBF9-0032-6B95-ECE63D60C0D8}"/>
              </a:ext>
            </a:extLst>
          </p:cNvPr>
          <p:cNvSpPr>
            <a:spLocks noChangeShapeType="1"/>
          </p:cNvSpPr>
          <p:nvPr/>
        </p:nvSpPr>
        <p:spPr bwMode="auto">
          <a:xfrm flipV="1">
            <a:off x="5181600" y="3886200"/>
            <a:ext cx="152400" cy="304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64" name="Line 8">
            <a:extLst>
              <a:ext uri="{FF2B5EF4-FFF2-40B4-BE49-F238E27FC236}">
                <a16:creationId xmlns:a16="http://schemas.microsoft.com/office/drawing/2014/main" id="{4A78E66A-463E-F8A0-5981-AAAC6FF58B69}"/>
              </a:ext>
            </a:extLst>
          </p:cNvPr>
          <p:cNvSpPr>
            <a:spLocks noChangeShapeType="1"/>
          </p:cNvSpPr>
          <p:nvPr/>
        </p:nvSpPr>
        <p:spPr bwMode="auto">
          <a:xfrm flipV="1">
            <a:off x="1676400" y="3962400"/>
            <a:ext cx="304800" cy="685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65" name="Line 9">
            <a:extLst>
              <a:ext uri="{FF2B5EF4-FFF2-40B4-BE49-F238E27FC236}">
                <a16:creationId xmlns:a16="http://schemas.microsoft.com/office/drawing/2014/main" id="{5985445C-2EA6-95D8-249B-14CFE3EB41A2}"/>
              </a:ext>
            </a:extLst>
          </p:cNvPr>
          <p:cNvSpPr>
            <a:spLocks noChangeShapeType="1"/>
          </p:cNvSpPr>
          <p:nvPr/>
        </p:nvSpPr>
        <p:spPr bwMode="auto">
          <a:xfrm>
            <a:off x="3124200" y="2743200"/>
            <a:ext cx="1066800" cy="4572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66" name="Line 10">
            <a:extLst>
              <a:ext uri="{FF2B5EF4-FFF2-40B4-BE49-F238E27FC236}">
                <a16:creationId xmlns:a16="http://schemas.microsoft.com/office/drawing/2014/main" id="{5EAB61E2-A647-53D7-DE23-2464DACE659A}"/>
              </a:ext>
            </a:extLst>
          </p:cNvPr>
          <p:cNvSpPr>
            <a:spLocks noChangeShapeType="1"/>
          </p:cNvSpPr>
          <p:nvPr/>
        </p:nvSpPr>
        <p:spPr bwMode="auto">
          <a:xfrm>
            <a:off x="6781800" y="2667000"/>
            <a:ext cx="228600" cy="6096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67" name="Text Box 11">
            <a:extLst>
              <a:ext uri="{FF2B5EF4-FFF2-40B4-BE49-F238E27FC236}">
                <a16:creationId xmlns:a16="http://schemas.microsoft.com/office/drawing/2014/main" id="{14D2AD94-AD16-C067-5052-891A22B84390}"/>
              </a:ext>
            </a:extLst>
          </p:cNvPr>
          <p:cNvSpPr txBox="1">
            <a:spLocks noChangeArrowheads="1"/>
          </p:cNvSpPr>
          <p:nvPr/>
        </p:nvSpPr>
        <p:spPr bwMode="auto">
          <a:xfrm>
            <a:off x="4094163" y="1643241"/>
            <a:ext cx="3876675"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dirty="0">
                <a:solidFill>
                  <a:schemeClr val="bg1">
                    <a:lumMod val="75000"/>
                  </a:schemeClr>
                </a:solidFill>
              </a:rPr>
              <a:t>Was bedeutet die Endung </a:t>
            </a:r>
            <a:r>
              <a:rPr lang="de-DE" sz="1600" b="1" dirty="0">
                <a:solidFill>
                  <a:schemeClr val="bg1">
                    <a:lumMod val="75000"/>
                  </a:schemeClr>
                </a:solidFill>
              </a:rPr>
              <a:t>–</a:t>
            </a:r>
            <a:r>
              <a:rPr lang="de-DE" sz="1600" b="1" dirty="0" err="1">
                <a:solidFill>
                  <a:schemeClr val="bg1">
                    <a:lumMod val="75000"/>
                  </a:schemeClr>
                </a:solidFill>
              </a:rPr>
              <a:t>mab</a:t>
            </a:r>
            <a:r>
              <a:rPr lang="de-DE" sz="1600" i="1" dirty="0">
                <a:solidFill>
                  <a:schemeClr val="bg1">
                    <a:lumMod val="75000"/>
                  </a:schemeClr>
                </a:solidFill>
              </a:rPr>
              <a:t>?</a:t>
            </a:r>
          </a:p>
          <a:p>
            <a:pPr eaLnBrk="1" hangingPunct="1">
              <a:lnSpc>
                <a:spcPct val="90000"/>
              </a:lnSpc>
              <a:spcBef>
                <a:spcPct val="0"/>
              </a:spcBef>
              <a:buClrTx/>
              <a:buSzTx/>
              <a:buFontTx/>
              <a:buNone/>
            </a:pPr>
            <a:r>
              <a:rPr lang="de-DE" sz="1600" dirty="0">
                <a:solidFill>
                  <a:schemeClr val="bg1">
                    <a:lumMod val="75000"/>
                  </a:schemeClr>
                </a:solidFill>
              </a:rPr>
              <a:t>Dass es sich bei dem Medikament um einen </a:t>
            </a:r>
            <a:r>
              <a:rPr lang="de-DE" sz="1600" b="1" dirty="0">
                <a:solidFill>
                  <a:schemeClr val="bg1">
                    <a:lumMod val="75000"/>
                  </a:schemeClr>
                </a:solidFill>
              </a:rPr>
              <a:t>monoklonalen Antikörper </a:t>
            </a:r>
            <a:r>
              <a:rPr lang="de-DE" sz="1600" dirty="0">
                <a:solidFill>
                  <a:schemeClr val="bg1">
                    <a:lumMod val="75000"/>
                  </a:schemeClr>
                </a:solidFill>
              </a:rPr>
              <a:t>handelt</a:t>
            </a:r>
          </a:p>
        </p:txBody>
      </p:sp>
      <p:sp>
        <p:nvSpPr>
          <p:cNvPr id="19468" name="Line 12">
            <a:extLst>
              <a:ext uri="{FF2B5EF4-FFF2-40B4-BE49-F238E27FC236}">
                <a16:creationId xmlns:a16="http://schemas.microsoft.com/office/drawing/2014/main" id="{4950C63F-3E0B-18BE-CC11-129F024809DF}"/>
              </a:ext>
            </a:extLst>
          </p:cNvPr>
          <p:cNvSpPr>
            <a:spLocks noChangeShapeType="1"/>
          </p:cNvSpPr>
          <p:nvPr/>
        </p:nvSpPr>
        <p:spPr bwMode="auto">
          <a:xfrm flipH="1">
            <a:off x="3048000" y="2362200"/>
            <a:ext cx="1219200" cy="861098"/>
          </a:xfrm>
          <a:prstGeom prst="line">
            <a:avLst/>
          </a:prstGeom>
          <a:noFill/>
          <a:ln w="28575">
            <a:solidFill>
              <a:schemeClr val="bg1">
                <a:lumMod val="65000"/>
              </a:schemeClr>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8445" name="Text Box 13">
            <a:extLst>
              <a:ext uri="{FF2B5EF4-FFF2-40B4-BE49-F238E27FC236}">
                <a16:creationId xmlns:a16="http://schemas.microsoft.com/office/drawing/2014/main" id="{E8ED5633-3E98-324B-41DB-34E7DD2CE06E}"/>
              </a:ext>
            </a:extLst>
          </p:cNvPr>
          <p:cNvSpPr txBox="1">
            <a:spLocks noChangeArrowheads="1"/>
          </p:cNvSpPr>
          <p:nvPr/>
        </p:nvSpPr>
        <p:spPr bwMode="auto">
          <a:xfrm>
            <a:off x="4822825" y="5638800"/>
            <a:ext cx="4244975"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„Fragment“ in diesem Zusammenhang?</a:t>
            </a:r>
          </a:p>
          <a:p>
            <a:pPr eaLnBrk="1" hangingPunct="1">
              <a:lnSpc>
                <a:spcPct val="90000"/>
              </a:lnSpc>
              <a:spcBef>
                <a:spcPct val="0"/>
              </a:spcBef>
              <a:buClrTx/>
              <a:buSzTx/>
              <a:buFontTx/>
              <a:buNone/>
              <a:defRPr/>
            </a:pPr>
            <a:r>
              <a:rPr lang="de-DE" sz="1200" i="1" noProof="0" dirty="0">
                <a:solidFill>
                  <a:schemeClr val="bg1">
                    <a:lumMod val="75000"/>
                  </a:schemeClr>
                </a:solidFill>
              </a:rPr>
              <a:t>Ranibizumab ist kein vollständiger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sondern besteht aus einem Teil – oder Fragment –</a:t>
            </a:r>
          </a:p>
          <a:p>
            <a:pPr eaLnBrk="1" hangingPunct="1">
              <a:lnSpc>
                <a:spcPct val="90000"/>
              </a:lnSpc>
              <a:spcBef>
                <a:spcPct val="0"/>
              </a:spcBef>
              <a:buClrTx/>
              <a:buSzTx/>
              <a:buFontTx/>
              <a:buNone/>
              <a:defRPr/>
            </a:pPr>
            <a:r>
              <a:rPr lang="de-DE" sz="1200" i="1" noProof="0" dirty="0">
                <a:solidFill>
                  <a:schemeClr val="bg1">
                    <a:lumMod val="75000"/>
                  </a:schemeClr>
                </a:solidFill>
              </a:rPr>
              <a:t>eines Antikörpers</a:t>
            </a:r>
          </a:p>
        </p:txBody>
      </p:sp>
      <p:sp>
        <p:nvSpPr>
          <p:cNvPr id="19470" name="Line 14">
            <a:extLst>
              <a:ext uri="{FF2B5EF4-FFF2-40B4-BE49-F238E27FC236}">
                <a16:creationId xmlns:a16="http://schemas.microsoft.com/office/drawing/2014/main" id="{8B25F35E-992B-BBD6-08E9-E492F5D7E5BF}"/>
              </a:ext>
            </a:extLst>
          </p:cNvPr>
          <p:cNvSpPr>
            <a:spLocks noChangeShapeType="1"/>
          </p:cNvSpPr>
          <p:nvPr/>
        </p:nvSpPr>
        <p:spPr bwMode="auto">
          <a:xfrm flipV="1">
            <a:off x="6781800" y="3962400"/>
            <a:ext cx="762000" cy="1676400"/>
          </a:xfrm>
          <a:prstGeom prst="line">
            <a:avLst/>
          </a:prstGeom>
          <a:noFill/>
          <a:ln w="12700">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19471" name="Slide Number Placeholder 1">
            <a:extLst>
              <a:ext uri="{FF2B5EF4-FFF2-40B4-BE49-F238E27FC236}">
                <a16:creationId xmlns:a16="http://schemas.microsoft.com/office/drawing/2014/main" id="{E427DE2E-DD73-B31B-9BCC-9678F000711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0D5325B-1928-4735-BBE7-4D90DB1681A4}" type="slidenum">
              <a:rPr lang="de-DE" sz="1000" noProof="0" smtClean="0"/>
              <a:t>464</a:t>
            </a:fld>
            <a:endParaRPr lang="de-DE" sz="1000" noProof="0" dirty="0"/>
          </a:p>
        </p:txBody>
      </p:sp>
      <p:sp>
        <p:nvSpPr>
          <p:cNvPr id="16" name="TextBox 21">
            <a:extLst>
              <a:ext uri="{FF2B5EF4-FFF2-40B4-BE49-F238E27FC236}">
                <a16:creationId xmlns:a16="http://schemas.microsoft.com/office/drawing/2014/main" id="{4FBEAE9E-27A3-8A00-A91B-786E7A356AC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2">
            <a:extLst>
              <a:ext uri="{FF2B5EF4-FFF2-40B4-BE49-F238E27FC236}">
                <a16:creationId xmlns:a16="http://schemas.microsoft.com/office/drawing/2014/main" id="{F8232F2B-A84E-2DF7-6908-8E4B34CE91F1}"/>
              </a:ext>
            </a:extLst>
          </p:cNvPr>
          <p:cNvSpPr txBox="1">
            <a:spLocks noChangeArrowheads="1"/>
          </p:cNvSpPr>
          <p:nvPr/>
        </p:nvSpPr>
        <p:spPr bwMode="auto">
          <a:xfrm>
            <a:off x="1219200" y="4867275"/>
            <a:ext cx="4867275" cy="468846"/>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chemeClr val="bg1">
                    <a:lumMod val="75000"/>
                  </a:schemeClr>
                </a:solidFill>
              </a:rPr>
              <a:t>Was bedeutet das Infix (ja, Infix) </a:t>
            </a:r>
            <a:r>
              <a:rPr lang="de-DE" sz="1600" noProof="0" dirty="0">
                <a:solidFill>
                  <a:schemeClr val="bg1">
                    <a:lumMod val="75000"/>
                  </a:schemeClr>
                </a:solidFill>
              </a:rPr>
              <a:t>–zu-</a:t>
            </a:r>
            <a:r>
              <a:rPr lang="de-DE" sz="1600" i="1" noProof="0" dirty="0">
                <a:solidFill>
                  <a:schemeClr val="bg1">
                    <a:lumMod val="75000"/>
                  </a:schemeClr>
                </a:solidFill>
              </a:rPr>
              <a:t>?</a:t>
            </a:r>
          </a:p>
          <a:p>
            <a:pPr eaLnBrk="1" hangingPunct="1">
              <a:lnSpc>
                <a:spcPct val="90000"/>
              </a:lnSpc>
              <a:spcBef>
                <a:spcPct val="0"/>
              </a:spcBef>
              <a:buClrTx/>
              <a:buSzTx/>
              <a:buFontTx/>
              <a:buNone/>
            </a:pPr>
            <a:r>
              <a:rPr lang="de-DE" sz="1600" noProof="0" dirty="0">
                <a:solidFill>
                  <a:schemeClr val="bg1">
                    <a:lumMod val="75000"/>
                  </a:schemeClr>
                </a:solidFill>
              </a:rPr>
              <a:t>Dass der monoklonale Antikörper </a:t>
            </a:r>
            <a:r>
              <a:rPr lang="de-DE" sz="1600" b="1" noProof="0" dirty="0">
                <a:solidFill>
                  <a:schemeClr val="bg1">
                    <a:lumMod val="75000"/>
                  </a:schemeClr>
                </a:solidFill>
              </a:rPr>
              <a:t>humanisiert</a:t>
            </a:r>
            <a:r>
              <a:rPr lang="de-DE" sz="1600" noProof="0" dirty="0">
                <a:solidFill>
                  <a:schemeClr val="bg1">
                    <a:lumMod val="75000"/>
                  </a:schemeClr>
                </a:solidFill>
              </a:rPr>
              <a:t> wurde</a:t>
            </a:r>
          </a:p>
        </p:txBody>
      </p:sp>
      <p:sp>
        <p:nvSpPr>
          <p:cNvPr id="3" name="Line 13">
            <a:extLst>
              <a:ext uri="{FF2B5EF4-FFF2-40B4-BE49-F238E27FC236}">
                <a16:creationId xmlns:a16="http://schemas.microsoft.com/office/drawing/2014/main" id="{8547DEFB-C901-8F82-DAF8-931A4B8835FA}"/>
              </a:ext>
            </a:extLst>
          </p:cNvPr>
          <p:cNvSpPr>
            <a:spLocks noChangeShapeType="1"/>
          </p:cNvSpPr>
          <p:nvPr/>
        </p:nvSpPr>
        <p:spPr bwMode="auto">
          <a:xfrm>
            <a:off x="2390775" y="3581400"/>
            <a:ext cx="962025" cy="1219200"/>
          </a:xfrm>
          <a:prstGeom prst="line">
            <a:avLst/>
          </a:prstGeom>
          <a:noFill/>
          <a:ln w="28575">
            <a:solidFill>
              <a:schemeClr val="bg1">
                <a:lumMod val="65000"/>
              </a:schemeClr>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solidFill>
                <a:schemeClr val="bg1">
                  <a:lumMod val="75000"/>
                </a:schemeClr>
              </a:solidFill>
            </a:endParaRPr>
          </a:p>
        </p:txBody>
      </p:sp>
      <p:sp>
        <p:nvSpPr>
          <p:cNvPr id="4" name="TextBox 1">
            <a:extLst>
              <a:ext uri="{FF2B5EF4-FFF2-40B4-BE49-F238E27FC236}">
                <a16:creationId xmlns:a16="http://schemas.microsoft.com/office/drawing/2014/main" id="{415E196B-28CB-6C48-A076-D6237E12A206}"/>
              </a:ext>
            </a:extLst>
          </p:cNvPr>
          <p:cNvSpPr txBox="1"/>
          <p:nvPr/>
        </p:nvSpPr>
        <p:spPr>
          <a:xfrm>
            <a:off x="322488" y="2613748"/>
            <a:ext cx="8592912" cy="1964640"/>
          </a:xfrm>
          <a:prstGeom prst="rect">
            <a:avLst/>
          </a:prstGeom>
          <a:solidFill>
            <a:schemeClr val="accent6">
              <a:lumMod val="40000"/>
              <a:lumOff val="60000"/>
            </a:schemeClr>
          </a:solidFill>
          <a:ln>
            <a:solidFill>
              <a:schemeClr val="tx1"/>
            </a:solidFill>
          </a:ln>
        </p:spPr>
        <p:txBody>
          <a:bodyPr wrap="square" lIns="25400" tIns="12700" rIns="25400" bIns="12700" rtlCol="0">
            <a:spAutoFit/>
          </a:bodyPr>
          <a:lstStyle/>
          <a:p>
            <a:r>
              <a:rPr lang="de-DE" i="1" noProof="0" dirty="0">
                <a:effectLst>
                  <a:outerShdw blurRad="38100" dist="38100" dir="2700000" algn="tl">
                    <a:srgbClr val="000000">
                      <a:alpha val="43137"/>
                    </a:srgbClr>
                  </a:outerShdw>
                </a:effectLst>
              </a:rPr>
              <a:t>Als Nächstes werden wir uns eingehend mit den wichtigsten klinischen Studien befassen, die die Sicherheit und Wirksamkeit von Ranibizumab bei der Behandlung der feuchten AMD belegt haben. </a:t>
            </a:r>
          </a:p>
          <a:p>
            <a:r>
              <a:rPr lang="de-DE" i="1" noProof="0" dirty="0">
                <a:solidFill>
                  <a:srgbClr val="0000FF"/>
                </a:solidFill>
                <a:effectLst>
                  <a:outerShdw blurRad="38100" dist="38100" dir="2700000" algn="tl">
                    <a:srgbClr val="000000">
                      <a:alpha val="43137"/>
                    </a:srgbClr>
                  </a:outerShdw>
                </a:effectLst>
              </a:rPr>
              <a:t>wird von uns (von den Autoren des OKAP, des WQE und den Prüfungsgremien) erwartet, dass </a:t>
            </a:r>
            <a:r>
              <a:rPr lang="de-DE" i="1" noProof="0" dirty="0">
                <a:effectLst>
                  <a:outerShdw blurRad="38100" dist="38100" dir="2700000" algn="tl">
                    <a:srgbClr val="000000">
                      <a:alpha val="43137"/>
                    </a:srgbClr>
                  </a:outerShdw>
                </a:effectLst>
              </a:rPr>
              <a:t>wir</a:t>
            </a:r>
            <a:r>
              <a:rPr lang="de-DE" i="1" noProof="0" dirty="0">
                <a:solidFill>
                  <a:srgbClr val="0000FF"/>
                </a:solidFill>
                <a:effectLst>
                  <a:outerShdw blurRad="38100" dist="38100" dir="2700000" algn="tl">
                    <a:srgbClr val="000000">
                      <a:alpha val="43137"/>
                    </a:srgbClr>
                  </a:outerShdw>
                </a:effectLst>
              </a:rPr>
              <a:t> diese Studien </a:t>
            </a:r>
            <a:r>
              <a:rPr lang="de-DE" u="sng" noProof="0" dirty="0">
                <a:solidFill>
                  <a:srgbClr val="0000FF"/>
                </a:solidFill>
                <a:effectLst>
                  <a:outerShdw blurRad="38100" dist="38100" dir="2700000" algn="tl">
                    <a:srgbClr val="000000">
                      <a:alpha val="43137"/>
                    </a:srgbClr>
                  </a:outerShdw>
                </a:effectLst>
              </a:rPr>
              <a:t>namentlich</a:t>
            </a:r>
            <a:r>
              <a:rPr lang="de-DE" i="1" noProof="0" dirty="0">
                <a:solidFill>
                  <a:srgbClr val="0000FF"/>
                </a:solidFill>
                <a:effectLst>
                  <a:outerShdw blurRad="38100" dist="38100" dir="2700000" algn="tl">
                    <a:srgbClr val="000000">
                      <a:alpha val="43137"/>
                    </a:srgbClr>
                  </a:outerShdw>
                </a:effectLst>
              </a:rPr>
              <a:t> kennen? </a:t>
            </a:r>
            <a:r>
              <a:rPr lang="de-DE" i="1" noProof="0" dirty="0">
                <a:effectLst>
                  <a:outerShdw blurRad="38100" dist="38100" dir="2700000" algn="tl">
                    <a:srgbClr val="000000">
                      <a:alpha val="43137"/>
                    </a:srgbClr>
                  </a:outerShdw>
                </a:effectLst>
              </a:rPr>
              <a:t>Ja</a:t>
            </a:r>
            <a:r>
              <a:rPr lang="de-DE" i="1" noProof="0" dirty="0">
                <a:solidFill>
                  <a:srgbClr val="0000FF"/>
                </a:solidFill>
                <a:effectLst>
                  <a:outerShdw blurRad="38100" dist="38100" dir="2700000" algn="tl">
                    <a:srgbClr val="000000">
                      <a:alpha val="43137"/>
                    </a:srgbClr>
                  </a:outerShdw>
                </a:effectLst>
              </a:rPr>
              <a:t>,</a:t>
            </a:r>
            <a:r>
              <a:rPr lang="de-DE" i="1" noProof="0" dirty="0">
                <a:effectLst>
                  <a:outerShdw blurRad="38100" dist="38100" dir="2700000" algn="tl">
                    <a:srgbClr val="000000">
                      <a:alpha val="43137"/>
                    </a:srgbClr>
                  </a:outerShdw>
                </a:effectLst>
              </a:rPr>
              <a:t> das wird erwartet. </a:t>
            </a:r>
          </a:p>
          <a:p>
            <a:r>
              <a:rPr lang="de-DE" i="1" noProof="0" dirty="0">
                <a:solidFill>
                  <a:srgbClr val="0000FF"/>
                </a:solidFill>
                <a:effectLst>
                  <a:outerShdw blurRad="38100" dist="38100" dir="2700000" algn="tl">
                    <a:srgbClr val="000000">
                      <a:alpha val="43137"/>
                    </a:srgbClr>
                  </a:outerShdw>
                </a:effectLst>
              </a:rPr>
              <a:t>Wird von uns erwartet, dass wir mit ihren Ergebnissen sowie den Auswirkungen dieser Ergebnisse vertraut sind? </a:t>
            </a:r>
            <a:r>
              <a:rPr lang="de-DE" i="1" noProof="0" dirty="0">
                <a:effectLst>
                  <a:outerShdw blurRad="38100" dist="38100" dir="2700000" algn="tl">
                    <a:srgbClr val="000000">
                      <a:alpha val="43137"/>
                    </a:srgbClr>
                  </a:outerShdw>
                </a:effectLst>
              </a:rPr>
              <a:t>Ja</a:t>
            </a:r>
            <a:r>
              <a:rPr lang="de-DE" i="1" noProof="0" dirty="0">
                <a:solidFill>
                  <a:srgbClr val="0000FF"/>
                </a:solidFill>
                <a:effectLst>
                  <a:outerShdw blurRad="38100" dist="38100" dir="2700000" algn="tl">
                    <a:srgbClr val="000000">
                      <a:alpha val="43137"/>
                    </a:srgbClr>
                  </a:outerShdw>
                </a:effectLst>
              </a:rPr>
              <a:t>,</a:t>
            </a:r>
            <a:r>
              <a:rPr lang="de-DE" i="1" noProof="0" dirty="0">
                <a:effectLst>
                  <a:outerShdw blurRad="38100" dist="38100" dir="2700000" algn="tl">
                    <a:srgbClr val="000000">
                      <a:alpha val="43137"/>
                    </a:srgbClr>
                  </a:outerShdw>
                </a:effectLst>
              </a:rPr>
              <a:t> das wird erwartet.</a:t>
            </a:r>
          </a:p>
        </p:txBody>
      </p:sp>
    </p:spTree>
    <p:extLst>
      <p:ext uri="{BB962C8B-B14F-4D97-AF65-F5344CB8AC3E}">
        <p14:creationId xmlns:p14="http://schemas.microsoft.com/office/powerpoint/2010/main" val="2880865427"/>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14A60B-BDBB-1D3E-DE66-964162E09108}"/>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9945659E-46A9-33E6-C9F8-1D0E1D5FCCED}"/>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74D7C4E9-1750-3C26-787A-A9351C399F5F}"/>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1" name="Text Box 6">
            <a:extLst>
              <a:ext uri="{FF2B5EF4-FFF2-40B4-BE49-F238E27FC236}">
                <a16:creationId xmlns:a16="http://schemas.microsoft.com/office/drawing/2014/main" id="{598171E0-F0E2-7563-D9E7-3EAAE07CECF9}"/>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0000FF"/>
                </a:solidFill>
              </a:rPr>
              <a:t>Welches waren die 2 klinischen Schlüsselstudien, die die Sicherheit und Wirksamkeit von Ranibizumab bei der Behandlung von AMD belegten?</a:t>
            </a:r>
          </a:p>
        </p:txBody>
      </p:sp>
      <p:sp>
        <p:nvSpPr>
          <p:cNvPr id="34825" name="Slide Number Placeholder 1">
            <a:extLst>
              <a:ext uri="{FF2B5EF4-FFF2-40B4-BE49-F238E27FC236}">
                <a16:creationId xmlns:a16="http://schemas.microsoft.com/office/drawing/2014/main" id="{1AEB8387-588C-31FC-BD6A-D9C111CDBAF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465</a:t>
            </a:fld>
            <a:endParaRPr lang="de-DE" sz="1000" noProof="0" dirty="0"/>
          </a:p>
        </p:txBody>
      </p:sp>
      <p:sp>
        <p:nvSpPr>
          <p:cNvPr id="34838" name="TextBox 21">
            <a:extLst>
              <a:ext uri="{FF2B5EF4-FFF2-40B4-BE49-F238E27FC236}">
                <a16:creationId xmlns:a16="http://schemas.microsoft.com/office/drawing/2014/main" id="{BA0B2E7D-4FF7-C502-3201-337E1DA3884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795930663"/>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211202-6B0D-AFE1-3344-B1045FA95BEF}"/>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BBBAABDA-5C95-2FC8-A259-03E73B2C72DB}"/>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6C51815D-5CA8-2B0D-D184-51945FFFEF3A}"/>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845DB55C-C039-C512-F90C-2F4A7772A66F}"/>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00"/>
                </a:solidFill>
              </a:rPr>
              <a:t>MARINA</a:t>
            </a:r>
          </a:p>
        </p:txBody>
      </p:sp>
      <p:sp>
        <p:nvSpPr>
          <p:cNvPr id="34821" name="Text Box 6">
            <a:extLst>
              <a:ext uri="{FF2B5EF4-FFF2-40B4-BE49-F238E27FC236}">
                <a16:creationId xmlns:a16="http://schemas.microsoft.com/office/drawing/2014/main" id="{939DE9D1-C34C-2DBF-BD67-E852D2866BA0}"/>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0000FF"/>
                </a:solidFill>
              </a:rPr>
              <a:t>Welches waren die 2 klinischen Schlüsselstudien, die die Sicherheit und Wirksamkeit von Ranibizumab bei der Behandlung von AMD belegten?</a:t>
            </a:r>
          </a:p>
        </p:txBody>
      </p:sp>
      <p:sp>
        <p:nvSpPr>
          <p:cNvPr id="34823" name="Text Box 8">
            <a:extLst>
              <a:ext uri="{FF2B5EF4-FFF2-40B4-BE49-F238E27FC236}">
                <a16:creationId xmlns:a16="http://schemas.microsoft.com/office/drawing/2014/main" id="{D9C44FDB-7B88-5E3C-7D9A-3E75B3D456F6}"/>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00"/>
                </a:solidFill>
              </a:rPr>
              <a:t>ANCHOR</a:t>
            </a:r>
          </a:p>
        </p:txBody>
      </p:sp>
      <p:sp>
        <p:nvSpPr>
          <p:cNvPr id="34825" name="Slide Number Placeholder 1">
            <a:extLst>
              <a:ext uri="{FF2B5EF4-FFF2-40B4-BE49-F238E27FC236}">
                <a16:creationId xmlns:a16="http://schemas.microsoft.com/office/drawing/2014/main" id="{2A6502B6-4B41-05BE-A26E-15C3716DF64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466</a:t>
            </a:fld>
            <a:endParaRPr lang="de-DE" sz="1000" noProof="0" dirty="0"/>
          </a:p>
        </p:txBody>
      </p:sp>
      <p:sp>
        <p:nvSpPr>
          <p:cNvPr id="34838" name="TextBox 21">
            <a:extLst>
              <a:ext uri="{FF2B5EF4-FFF2-40B4-BE49-F238E27FC236}">
                <a16:creationId xmlns:a16="http://schemas.microsoft.com/office/drawing/2014/main" id="{A676E444-1E6A-067B-C171-FFFD11961F8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4003854077"/>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20148A-25D2-FAD7-C2B1-082A2BBC6CFE}"/>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11B08E75-FD37-A3F4-DED1-2A6D7A90C690}"/>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F796E1BB-1482-5797-2238-D4D396946423}"/>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EE3C8E27-5FC7-D0D6-1347-D9E456EE4092}"/>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82E03CCC-DCCF-E67F-7DCF-2DE8FAD7ACDF}"/>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4032E556-CD5B-62A3-832D-D77DAB47F733}"/>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endParaRPr lang="de-DE" sz="1400" i="1" dirty="0">
              <a:solidFill>
                <a:srgbClr val="CCFFCC"/>
              </a:solidFill>
            </a:endParaRPr>
          </a:p>
          <a:p>
            <a:pPr eaLnBrk="1" hangingPunct="1">
              <a:lnSpc>
                <a:spcPct val="90000"/>
              </a:lnSpc>
              <a:spcBef>
                <a:spcPct val="0"/>
              </a:spcBef>
              <a:buClrTx/>
              <a:buSzTx/>
              <a:buFontTx/>
              <a:buNone/>
            </a:pPr>
            <a:r>
              <a:rPr lang="en-US" altLang="en-US" sz="1400" b="1" dirty="0">
                <a:solidFill>
                  <a:srgbClr val="CCFFCC"/>
                </a:solidFill>
              </a:rPr>
              <a:t>M</a:t>
            </a:r>
            <a:r>
              <a:rPr lang="en-US" altLang="en-US" sz="1400" dirty="0">
                <a:solidFill>
                  <a:srgbClr val="CCFFCC"/>
                </a:solidFill>
              </a:rPr>
              <a:t>inimally Classic/Occult Trial of the</a:t>
            </a:r>
          </a:p>
          <a:p>
            <a:pPr eaLnBrk="1" hangingPunct="1">
              <a:lnSpc>
                <a:spcPct val="90000"/>
              </a:lnSpc>
              <a:spcBef>
                <a:spcPct val="0"/>
              </a:spcBef>
              <a:buClrTx/>
              <a:buSzTx/>
              <a:buFontTx/>
              <a:buNone/>
            </a:pPr>
            <a:r>
              <a:rPr lang="en-US" altLang="en-US" sz="1400" b="1" dirty="0">
                <a:solidFill>
                  <a:srgbClr val="CCFFCC"/>
                </a:solidFill>
              </a:rPr>
              <a:t>A</a:t>
            </a:r>
            <a:r>
              <a:rPr lang="en-US" altLang="en-US" sz="1400" dirty="0">
                <a:solidFill>
                  <a:srgbClr val="CCFFCC"/>
                </a:solidFill>
              </a:rPr>
              <a:t>nti-VEGF Antibody </a:t>
            </a:r>
            <a:r>
              <a:rPr lang="en-US" altLang="en-US" sz="1400" b="1" dirty="0">
                <a:solidFill>
                  <a:srgbClr val="CCFFCC"/>
                </a:solidFill>
              </a:rPr>
              <a:t>R</a:t>
            </a:r>
            <a:r>
              <a:rPr lang="en-US" altLang="en-US" sz="1400" dirty="0">
                <a:solidFill>
                  <a:srgbClr val="CCFFCC"/>
                </a:solidFill>
              </a:rPr>
              <a:t>anibizumab</a:t>
            </a:r>
          </a:p>
          <a:p>
            <a:pPr eaLnBrk="1" hangingPunct="1">
              <a:lnSpc>
                <a:spcPct val="90000"/>
              </a:lnSpc>
              <a:spcBef>
                <a:spcPct val="0"/>
              </a:spcBef>
              <a:buClrTx/>
              <a:buSzTx/>
              <a:buFontTx/>
              <a:buNone/>
            </a:pPr>
            <a:r>
              <a:rPr lang="en-US" altLang="en-US" sz="1400" b="1" dirty="0">
                <a:solidFill>
                  <a:srgbClr val="CCFFCC"/>
                </a:solidFill>
              </a:rPr>
              <a:t>I</a:t>
            </a:r>
            <a:r>
              <a:rPr lang="en-US" altLang="en-US" sz="1400" dirty="0">
                <a:solidFill>
                  <a:srgbClr val="CCFFCC"/>
                </a:solidFill>
              </a:rPr>
              <a:t>n the Treatment of </a:t>
            </a:r>
            <a:r>
              <a:rPr lang="en-US" altLang="en-US" sz="1400" b="1" dirty="0">
                <a:solidFill>
                  <a:srgbClr val="CCFFCC"/>
                </a:solidFill>
              </a:rPr>
              <a:t>N</a:t>
            </a:r>
            <a:r>
              <a:rPr lang="en-US" altLang="en-US" sz="1400" dirty="0">
                <a:solidFill>
                  <a:srgbClr val="CCFFCC"/>
                </a:solidFill>
              </a:rPr>
              <a:t>eovascular</a:t>
            </a:r>
          </a:p>
          <a:p>
            <a:pPr eaLnBrk="1" hangingPunct="1">
              <a:lnSpc>
                <a:spcPct val="90000"/>
              </a:lnSpc>
              <a:spcBef>
                <a:spcPct val="0"/>
              </a:spcBef>
              <a:buClrTx/>
              <a:buSzTx/>
              <a:buFontTx/>
              <a:buNone/>
            </a:pPr>
            <a:r>
              <a:rPr lang="en-US" altLang="en-US" sz="1400" b="1" dirty="0">
                <a:solidFill>
                  <a:srgbClr val="CCFFCC"/>
                </a:solidFill>
              </a:rPr>
              <a:t>A</a:t>
            </a:r>
            <a:r>
              <a:rPr lang="en-US" altLang="en-US" sz="1400" dirty="0">
                <a:solidFill>
                  <a:srgbClr val="CCFFCC"/>
                </a:solidFill>
              </a:rPr>
              <a:t>ge-Related Macular Degeneration</a:t>
            </a:r>
          </a:p>
        </p:txBody>
      </p:sp>
      <p:sp>
        <p:nvSpPr>
          <p:cNvPr id="34823" name="Text Box 8">
            <a:extLst>
              <a:ext uri="{FF2B5EF4-FFF2-40B4-BE49-F238E27FC236}">
                <a16:creationId xmlns:a16="http://schemas.microsoft.com/office/drawing/2014/main" id="{892284D9-88B8-F82F-0CDF-5421CD40BA15}"/>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EACE5E6B-7945-AAB9-BCBE-BEF7D378D937}"/>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endParaRPr lang="de-DE" sz="1400" i="1" dirty="0">
              <a:solidFill>
                <a:srgbClr val="FFCCFF"/>
              </a:solidFill>
            </a:endParaRPr>
          </a:p>
          <a:p>
            <a:pPr eaLnBrk="1" hangingPunct="1">
              <a:lnSpc>
                <a:spcPct val="90000"/>
              </a:lnSpc>
              <a:spcBef>
                <a:spcPct val="0"/>
              </a:spcBef>
              <a:buClrTx/>
              <a:buSzTx/>
              <a:buFontTx/>
              <a:buNone/>
            </a:pPr>
            <a:r>
              <a:rPr lang="en-US" altLang="en-US" sz="1400" b="1" dirty="0" err="1">
                <a:solidFill>
                  <a:srgbClr val="FFCCFF"/>
                </a:solidFill>
              </a:rPr>
              <a:t>AN</a:t>
            </a:r>
            <a:r>
              <a:rPr lang="en-US" altLang="en-US" sz="1400" dirty="0" err="1">
                <a:solidFill>
                  <a:srgbClr val="FFCCFF"/>
                </a:solidFill>
              </a:rPr>
              <a:t>ti</a:t>
            </a:r>
            <a:r>
              <a:rPr lang="en-US" altLang="en-US" sz="1400" dirty="0">
                <a:solidFill>
                  <a:srgbClr val="FFCCFF"/>
                </a:solidFill>
              </a:rPr>
              <a:t>-VEGF Antibody for the Treatment</a:t>
            </a:r>
          </a:p>
          <a:p>
            <a:pPr eaLnBrk="1" hangingPunct="1">
              <a:lnSpc>
                <a:spcPct val="90000"/>
              </a:lnSpc>
              <a:spcBef>
                <a:spcPct val="0"/>
              </a:spcBef>
              <a:buClrTx/>
              <a:buSzTx/>
              <a:buFontTx/>
              <a:buNone/>
            </a:pPr>
            <a:r>
              <a:rPr lang="en-US" altLang="en-US" sz="1400" dirty="0">
                <a:solidFill>
                  <a:srgbClr val="FFCCFF"/>
                </a:solidFill>
              </a:rPr>
              <a:t>of Predominantly Classic </a:t>
            </a:r>
            <a:r>
              <a:rPr lang="en-US" altLang="en-US" sz="1400" b="1" dirty="0" err="1">
                <a:solidFill>
                  <a:srgbClr val="FFCCFF"/>
                </a:solidFill>
              </a:rPr>
              <a:t>CHOR</a:t>
            </a:r>
            <a:r>
              <a:rPr lang="en-US" altLang="en-US" sz="1400" dirty="0" err="1">
                <a:solidFill>
                  <a:srgbClr val="FFCCFF"/>
                </a:solidFill>
              </a:rPr>
              <a:t>oidal</a:t>
            </a:r>
            <a:endParaRPr lang="en-US" altLang="en-US" sz="1400" dirty="0">
              <a:solidFill>
                <a:srgbClr val="FFCCFF"/>
              </a:solidFill>
            </a:endParaRPr>
          </a:p>
          <a:p>
            <a:pPr eaLnBrk="1" hangingPunct="1">
              <a:lnSpc>
                <a:spcPct val="90000"/>
              </a:lnSpc>
              <a:spcBef>
                <a:spcPct val="0"/>
              </a:spcBef>
              <a:buClrTx/>
              <a:buSzTx/>
              <a:buFontTx/>
              <a:buNone/>
            </a:pPr>
            <a:r>
              <a:rPr lang="en-US" altLang="en-US" sz="1400" dirty="0">
                <a:solidFill>
                  <a:srgbClr val="FFCCFF"/>
                </a:solidFill>
              </a:rPr>
              <a:t>Neovascularization in Age-Related</a:t>
            </a:r>
          </a:p>
          <a:p>
            <a:pPr eaLnBrk="1" hangingPunct="1">
              <a:lnSpc>
                <a:spcPct val="90000"/>
              </a:lnSpc>
              <a:spcBef>
                <a:spcPct val="0"/>
              </a:spcBef>
              <a:buClrTx/>
              <a:buSzTx/>
              <a:buFontTx/>
              <a:buNone/>
            </a:pPr>
            <a:r>
              <a:rPr lang="en-US" altLang="en-US" sz="1400" dirty="0">
                <a:solidFill>
                  <a:srgbClr val="FFCCFF"/>
                </a:solidFill>
              </a:rPr>
              <a:t>Macular Degeneration</a:t>
            </a:r>
          </a:p>
        </p:txBody>
      </p:sp>
      <p:sp>
        <p:nvSpPr>
          <p:cNvPr id="34825" name="Slide Number Placeholder 1">
            <a:extLst>
              <a:ext uri="{FF2B5EF4-FFF2-40B4-BE49-F238E27FC236}">
                <a16:creationId xmlns:a16="http://schemas.microsoft.com/office/drawing/2014/main" id="{F8EA0D57-DA08-F3EB-A92B-D9ED2AFC371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467</a:t>
            </a:fld>
            <a:endParaRPr lang="de-DE" sz="1000" noProof="0" dirty="0"/>
          </a:p>
        </p:txBody>
      </p:sp>
      <p:sp>
        <p:nvSpPr>
          <p:cNvPr id="34838" name="TextBox 21">
            <a:extLst>
              <a:ext uri="{FF2B5EF4-FFF2-40B4-BE49-F238E27FC236}">
                <a16:creationId xmlns:a16="http://schemas.microsoft.com/office/drawing/2014/main" id="{69163290-D95E-4407-85F9-EA740DFD026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465934304"/>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6F388A-E84D-BA29-B8C6-34278B53C8CC}"/>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4A50CB8D-56F1-833D-EFC4-38ABE6BF4E6E}"/>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A983F9CB-728D-B036-DE67-F4819F173BD1}"/>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43605EC1-508A-B31D-A048-CE577A0138CD}"/>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FEC00BE8-7E82-5D74-3EDF-575F8C699788}"/>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D6944CAF-4C82-76A8-11AE-ADCCED67089D}"/>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265FA38F-457E-2B74-99C8-B5EED192D089}"/>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ED5F62EA-4143-B47C-70A3-8EFBD45996AD}"/>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83E9E128-D4B4-4092-66A0-F42C4BED969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468</a:t>
            </a:fld>
            <a:endParaRPr lang="de-DE" sz="1000" noProof="0" dirty="0"/>
          </a:p>
        </p:txBody>
      </p:sp>
      <p:sp>
        <p:nvSpPr>
          <p:cNvPr id="34838" name="TextBox 21">
            <a:extLst>
              <a:ext uri="{FF2B5EF4-FFF2-40B4-BE49-F238E27FC236}">
                <a16:creationId xmlns:a16="http://schemas.microsoft.com/office/drawing/2014/main" id="{EB0B5702-97E2-2CC0-3130-6D209C44F9B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145313939"/>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4BA6A3-B663-7C29-336B-6A653F6F73EB}"/>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CEEE35A4-2A31-9E1E-439D-454E83EB57A0}"/>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CCCDEBFE-54D7-9682-8BE8-BD2944778F62}"/>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06110C5C-714B-1D28-1CF5-5C7EDD3C7D6D}"/>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E22E4846-8674-7107-4E96-B91FBC9A3122}"/>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8A9C4C65-DC3F-1CFA-D901-FFE3E537854E}"/>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74333571-EE1C-76A0-E9B6-A8FD06D31759}"/>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74CF49D4-7298-FBD3-EAF8-46C57D949877}"/>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3BB23C91-D3EF-7A91-B2CA-3BEDE8F90B7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469</a:t>
            </a:fld>
            <a:endParaRPr lang="de-DE" sz="1000" noProof="0" dirty="0"/>
          </a:p>
        </p:txBody>
      </p:sp>
      <p:sp>
        <p:nvSpPr>
          <p:cNvPr id="34826" name="Text Box 14">
            <a:extLst>
              <a:ext uri="{FF2B5EF4-FFF2-40B4-BE49-F238E27FC236}">
                <a16:creationId xmlns:a16="http://schemas.microsoft.com/office/drawing/2014/main" id="{982E0102-C60A-BBFF-4F23-497C987071E6}"/>
              </a:ext>
            </a:extLst>
          </p:cNvPr>
          <p:cNvSpPr txBox="1">
            <a:spLocks noChangeArrowheads="1"/>
          </p:cNvSpPr>
          <p:nvPr/>
        </p:nvSpPr>
        <p:spPr bwMode="auto">
          <a:xfrm>
            <a:off x="769938" y="3505200"/>
            <a:ext cx="2243137" cy="247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i="1" dirty="0"/>
              <a:t>?</a:t>
            </a:r>
          </a:p>
        </p:txBody>
      </p:sp>
      <p:sp>
        <p:nvSpPr>
          <p:cNvPr id="34827" name="Text Box 15">
            <a:extLst>
              <a:ext uri="{FF2B5EF4-FFF2-40B4-BE49-F238E27FC236}">
                <a16:creationId xmlns:a16="http://schemas.microsoft.com/office/drawing/2014/main" id="{B77BADA8-3A31-0978-9A8D-1FBEA1F46B04}"/>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das Dosierungsschema aus?</a:t>
            </a:r>
          </a:p>
        </p:txBody>
      </p:sp>
      <p:sp>
        <p:nvSpPr>
          <p:cNvPr id="34828" name="Text Box 16">
            <a:extLst>
              <a:ext uri="{FF2B5EF4-FFF2-40B4-BE49-F238E27FC236}">
                <a16:creationId xmlns:a16="http://schemas.microsoft.com/office/drawing/2014/main" id="{AC693BF4-0C28-231B-56AE-CE4FF3F9089B}"/>
              </a:ext>
            </a:extLst>
          </p:cNvPr>
          <p:cNvSpPr txBox="1">
            <a:spLocks noChangeArrowheads="1"/>
          </p:cNvSpPr>
          <p:nvPr/>
        </p:nvSpPr>
        <p:spPr bwMode="auto">
          <a:xfrm>
            <a:off x="6078538" y="3505200"/>
            <a:ext cx="2243137" cy="247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i="1" noProof="0" dirty="0"/>
              <a:t>?</a:t>
            </a:r>
          </a:p>
        </p:txBody>
      </p:sp>
      <p:sp>
        <p:nvSpPr>
          <p:cNvPr id="34838" name="TextBox 21">
            <a:extLst>
              <a:ext uri="{FF2B5EF4-FFF2-40B4-BE49-F238E27FC236}">
                <a16:creationId xmlns:a16="http://schemas.microsoft.com/office/drawing/2014/main" id="{8E247C5C-FB7B-D6B1-3389-FFFDE6280E6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60195526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A4A099-07C3-0323-148F-110B1D89B0F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659502A-358C-FB96-7493-C57FD764BE8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47</a:t>
            </a:fld>
            <a:endParaRPr lang="de-DE" noProof="0" dirty="0"/>
          </a:p>
        </p:txBody>
      </p:sp>
      <p:sp>
        <p:nvSpPr>
          <p:cNvPr id="2" name="TextBox 1">
            <a:extLst>
              <a:ext uri="{FF2B5EF4-FFF2-40B4-BE49-F238E27FC236}">
                <a16:creationId xmlns:a16="http://schemas.microsoft.com/office/drawing/2014/main" id="{966FDE5D-3122-AD16-C78D-1782A17B886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B8875AC7-6862-6C43-0534-452D6E15A355}"/>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0F896376-92E9-9F45-FC55-19357819B1D6}"/>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C0D25052-EEC8-D77B-E08F-6FFEC560FE2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A2B46736-0295-F7B8-E931-1A856AB19E6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5EB33228-1685-D803-C0DA-9A81EDBEB312}"/>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3D9790F8-151B-5802-F49E-8DBD5ED99039}"/>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41C98558-2E7F-D19B-DAD8-1849813B8A88}"/>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82F6EBDF-073D-922C-FF06-48D18275DFDB}"/>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C358C1ED-0F98-7B51-6274-039AA7D31337}"/>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3D817E47-5CAE-EB13-FAC3-D4D3DCDEF2B2}"/>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E6D7ADEB-4DD9-619F-FD19-343ED6063F19}"/>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07D80AE3-F97E-03DD-884B-FE7E3BA15027}"/>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AC15E9B0-2298-1E3A-CD02-43B0BA4CF592}"/>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chemeClr val="accent2">
                  <a:lumMod val="20000"/>
                  <a:lumOff val="80000"/>
                </a:schemeClr>
              </a:solidFill>
            </a:endParaRPr>
          </a:p>
          <a:p>
            <a:r>
              <a:rPr lang="de-DE" sz="1400" i="1" dirty="0">
                <a:solidFill>
                  <a:schemeClr val="accent2">
                    <a:lumMod val="20000"/>
                    <a:lumOff val="80000"/>
                  </a:schemeClr>
                </a:solidFill>
              </a:rPr>
              <a:t>Was bedeutet es, wenn man sagt, das RPE sei „abgelöst“?</a:t>
            </a:r>
          </a:p>
          <a:p>
            <a:r>
              <a:rPr lang="de-DE" sz="1400" dirty="0">
                <a:solidFill>
                  <a:schemeClr val="accent2">
                    <a:lumMod val="20000"/>
                    <a:lumOff val="80000"/>
                  </a:schemeClr>
                </a:solidFill>
              </a:rPr>
              <a:t>Es bedeutet, dass das RPE nicht mehr in direktem Kontakt mit seiner </a:t>
            </a:r>
            <a:r>
              <a:rPr lang="de-DE" sz="1400" noProof="0" dirty="0">
                <a:solidFill>
                  <a:schemeClr val="accent2">
                    <a:lumMod val="20000"/>
                    <a:lumOff val="80000"/>
                  </a:schemeClr>
                </a:solidFill>
              </a:rPr>
              <a:t>Basalmembran steht </a:t>
            </a:r>
            <a:r>
              <a:rPr lang="de-DE" sz="1400" i="1" noProof="0" dirty="0">
                <a:solidFill>
                  <a:schemeClr val="accent2">
                    <a:lumMod val="20000"/>
                    <a:lumOff val="80000"/>
                  </a:schemeClr>
                </a:solidFill>
              </a:rPr>
              <a:t>oder </a:t>
            </a:r>
            <a:r>
              <a:rPr lang="de-DE" sz="1400" noProof="0" dirty="0">
                <a:solidFill>
                  <a:schemeClr val="accent2">
                    <a:lumMod val="20000"/>
                    <a:lumOff val="80000"/>
                  </a:schemeClr>
                </a:solidFill>
              </a:rPr>
              <a:t>dass der RPE/Basalmembran-Komplex von der darunterliegenden Struktur getrennt ist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Warum ist es so gravierend, wenn das RPE von seiner Basalmembran oder tieferen Strukturen getrennt ist? </a:t>
            </a:r>
          </a:p>
          <a:p>
            <a:r>
              <a:rPr lang="de-DE" sz="1400" noProof="0" dirty="0">
                <a:solidFill>
                  <a:schemeClr val="accent2">
                    <a:lumMod val="20000"/>
                    <a:lumOff val="80000"/>
                  </a:schemeClr>
                </a:solidFill>
              </a:rPr>
              <a:t>Erinnern Sie sich daran, dass das RPE eine unverzichtbare Rolle für die Gesundheit der Photorezeptoren spielt.  Erinnern Sie sich ferner daran, dass das RPE </a:t>
            </a:r>
            <a:r>
              <a:rPr lang="de-DE" sz="1400" i="1" noProof="0" dirty="0">
                <a:solidFill>
                  <a:schemeClr val="accent2">
                    <a:lumMod val="20000"/>
                    <a:lumOff val="80000"/>
                  </a:schemeClr>
                </a:solidFill>
              </a:rPr>
              <a:t>seinen </a:t>
            </a:r>
            <a:r>
              <a:rPr lang="de-DE" sz="1400" noProof="0" dirty="0">
                <a:solidFill>
                  <a:schemeClr val="accent2">
                    <a:lumMod val="20000"/>
                    <a:lumOff val="80000"/>
                  </a:schemeClr>
                </a:solidFill>
              </a:rPr>
              <a:t>Stoffwechselbedarf über das Blut deckt, das von der darunterliegenden  Choriokapillaris  geliefert wird. Somit kann ein PED zu einer Funktionsstörung, zum Absterben und zur Atrophie des RPE führen. Dies wiederum kann zu einer Funktionsstörung, zum Absterben und zur Atrophie </a:t>
            </a:r>
            <a:r>
              <a:rPr lang="de-DE" sz="1400" i="1" noProof="0" dirty="0">
                <a:solidFill>
                  <a:schemeClr val="accent2">
                    <a:lumMod val="20000"/>
                    <a:lumOff val="80000"/>
                  </a:schemeClr>
                </a:solidFill>
              </a:rPr>
              <a:t>der Photorezeptoren</a:t>
            </a:r>
            <a:r>
              <a:rPr lang="de-DE" sz="1400" noProof="0" dirty="0">
                <a:solidFill>
                  <a:schemeClr val="accent2">
                    <a:lumMod val="20000"/>
                    <a:lumOff val="80000"/>
                  </a:schemeClr>
                </a:solidFill>
              </a:rPr>
              <a:t> führen, was einen Sehverlust zur Folge hat.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Es gibt drei grundlegende Formen der PED – wie lauten die beiden anderen? Jede ist anhand des Erscheinungsbildes des Sub-RPE-Raums im OCT erkennbar. Wie sieht dieses Erscheinungsbild bei jeder Form aus?</a:t>
            </a:r>
          </a:p>
          <a:p>
            <a:r>
              <a:rPr lang="de-DE" sz="1400" noProof="0" dirty="0">
                <a:solidFill>
                  <a:schemeClr val="accent2">
                    <a:lumMod val="20000"/>
                    <a:lumOff val="80000"/>
                  </a:schemeClr>
                </a:solidFill>
              </a:rPr>
              <a:t>--Drusenartig: Gleichmäßig hyperreflektiv </a:t>
            </a:r>
          </a:p>
          <a:p>
            <a:r>
              <a:rPr lang="de-DE" sz="1400" noProof="0" dirty="0">
                <a:solidFill>
                  <a:schemeClr val="accent2">
                    <a:lumMod val="20000"/>
                    <a:lumOff val="80000"/>
                  </a:schemeClr>
                </a:solidFill>
              </a:rPr>
              <a:t>--Serös: Sub-RPE-Raum „leer“</a:t>
            </a:r>
          </a:p>
          <a:p>
            <a:r>
              <a:rPr lang="de-DE" sz="1400" noProof="0" dirty="0">
                <a:solidFill>
                  <a:schemeClr val="accent2">
                    <a:lumMod val="20000"/>
                    <a:lumOff val="80000"/>
                  </a:schemeClr>
                </a:solidFill>
              </a:rPr>
              <a:t>--Fibrovaskulär: </a:t>
            </a:r>
            <a:r>
              <a:rPr lang="de-DE" sz="1400" b="1" i="1" noProof="0" dirty="0">
                <a:solidFill>
                  <a:schemeClr val="accent2">
                    <a:lumMod val="20000"/>
                    <a:lumOff val="80000"/>
                  </a:schemeClr>
                </a:solidFill>
              </a:rPr>
              <a:t>?</a:t>
            </a:r>
          </a:p>
        </p:txBody>
      </p:sp>
      <p:sp>
        <p:nvSpPr>
          <p:cNvPr id="6" name="Oval 7">
            <a:extLst>
              <a:ext uri="{FF2B5EF4-FFF2-40B4-BE49-F238E27FC236}">
                <a16:creationId xmlns:a16="http://schemas.microsoft.com/office/drawing/2014/main" id="{D8A985C1-E843-C728-ED8E-884F356E6EE3}"/>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84815128"/>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E6C55D-568E-92D5-FDEA-E01637943197}"/>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0004D95B-2C26-93FB-F291-57F3D651A93F}"/>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F6104822-30A8-263C-C575-F95741CE42D7}"/>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A57F52D9-FC70-9954-9E00-B8FA2396BE0A}"/>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0167BA13-8D5A-E933-31BB-811757A4F815}"/>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E7BCC91C-8CD6-96B7-1B2D-3A7C1DFF2C57}"/>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AC2D5BEF-CEFE-C665-103F-C8FA5FBE60B4}"/>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843F536D-16E3-7CD7-9A45-191CDECD4A2E}"/>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C4B8AC85-ACFD-7E18-009F-CB5F5E40CD8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470</a:t>
            </a:fld>
            <a:endParaRPr lang="de-DE" sz="1000" noProof="0" dirty="0"/>
          </a:p>
        </p:txBody>
      </p:sp>
      <p:sp>
        <p:nvSpPr>
          <p:cNvPr id="34826" name="Text Box 14">
            <a:extLst>
              <a:ext uri="{FF2B5EF4-FFF2-40B4-BE49-F238E27FC236}">
                <a16:creationId xmlns:a16="http://schemas.microsoft.com/office/drawing/2014/main" id="{1F6CA398-D105-D7D9-CD97-4C5291CAE840}"/>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7" name="Text Box 15">
            <a:extLst>
              <a:ext uri="{FF2B5EF4-FFF2-40B4-BE49-F238E27FC236}">
                <a16:creationId xmlns:a16="http://schemas.microsoft.com/office/drawing/2014/main" id="{DAB5B702-B24E-EDF0-E31A-9167EA2A8C36}"/>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das Dosierungsschema aus?</a:t>
            </a:r>
          </a:p>
        </p:txBody>
      </p:sp>
      <p:sp>
        <p:nvSpPr>
          <p:cNvPr id="34828" name="Text Box 16">
            <a:extLst>
              <a:ext uri="{FF2B5EF4-FFF2-40B4-BE49-F238E27FC236}">
                <a16:creationId xmlns:a16="http://schemas.microsoft.com/office/drawing/2014/main" id="{2369916B-9C09-9E62-38B1-838F21E69952}"/>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38" name="TextBox 21">
            <a:extLst>
              <a:ext uri="{FF2B5EF4-FFF2-40B4-BE49-F238E27FC236}">
                <a16:creationId xmlns:a16="http://schemas.microsoft.com/office/drawing/2014/main" id="{81DA5A7F-41D4-AB8B-64D3-56B49BB0388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315373846"/>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EC7AD4-1D97-D4F3-CD52-6898AB304666}"/>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EA6A1608-9C21-CF6D-62D3-5A35C6581BFA}"/>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EEBCDB0F-640F-FC6D-CCCE-D85F02D29BAF}"/>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223B0B9F-87F5-104A-4E55-23001FFEDC81}"/>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3CED288A-928C-6A44-741F-9E30E980E6B7}"/>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EB04E52D-26FE-DEB8-D5C1-59859515A887}"/>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B7F00C31-4FEC-BC47-364B-F41AACC7D783}"/>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271C202B-4762-10AC-6588-0BFA5E5E6BB5}"/>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A0C92639-C732-9BBA-6E8C-5C0014B0D2E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471</a:t>
            </a:fld>
            <a:endParaRPr lang="de-DE" sz="1000" noProof="0" dirty="0"/>
          </a:p>
        </p:txBody>
      </p:sp>
      <p:sp>
        <p:nvSpPr>
          <p:cNvPr id="34826" name="Text Box 14">
            <a:extLst>
              <a:ext uri="{FF2B5EF4-FFF2-40B4-BE49-F238E27FC236}">
                <a16:creationId xmlns:a16="http://schemas.microsoft.com/office/drawing/2014/main" id="{8A5A4882-F3DB-B45E-F4E2-60EF2964E078}"/>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7" name="Text Box 15">
            <a:extLst>
              <a:ext uri="{FF2B5EF4-FFF2-40B4-BE49-F238E27FC236}">
                <a16:creationId xmlns:a16="http://schemas.microsoft.com/office/drawing/2014/main" id="{E613A9EA-1921-C195-596A-A74755B52B39}"/>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das Dosierungsschema aus?</a:t>
            </a:r>
          </a:p>
        </p:txBody>
      </p:sp>
      <p:sp>
        <p:nvSpPr>
          <p:cNvPr id="34828" name="Text Box 16">
            <a:extLst>
              <a:ext uri="{FF2B5EF4-FFF2-40B4-BE49-F238E27FC236}">
                <a16:creationId xmlns:a16="http://schemas.microsoft.com/office/drawing/2014/main" id="{841C1FF7-71BB-B4E7-396A-E62257C20FAF}"/>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35" name="Text Box 17">
            <a:extLst>
              <a:ext uri="{FF2B5EF4-FFF2-40B4-BE49-F238E27FC236}">
                <a16:creationId xmlns:a16="http://schemas.microsoft.com/office/drawing/2014/main" id="{A2D95682-FA43-8384-8A14-E7495913710D}"/>
              </a:ext>
            </a:extLst>
          </p:cNvPr>
          <p:cNvSpPr txBox="1">
            <a:spLocks noChangeArrowheads="1"/>
          </p:cNvSpPr>
          <p:nvPr/>
        </p:nvSpPr>
        <p:spPr bwMode="auto">
          <a:xfrm>
            <a:off x="504825" y="4419600"/>
            <a:ext cx="2759075" cy="247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i="1" dirty="0"/>
              <a:t>?</a:t>
            </a:r>
          </a:p>
        </p:txBody>
      </p:sp>
      <p:sp>
        <p:nvSpPr>
          <p:cNvPr id="34836" name="Text Box 18">
            <a:extLst>
              <a:ext uri="{FF2B5EF4-FFF2-40B4-BE49-F238E27FC236}">
                <a16:creationId xmlns:a16="http://schemas.microsoft.com/office/drawing/2014/main" id="{FC23B132-0513-5ADF-65F6-8FE5333D2105}"/>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 Intervention beteiligt?</a:t>
            </a:r>
          </a:p>
        </p:txBody>
      </p:sp>
      <p:sp>
        <p:nvSpPr>
          <p:cNvPr id="34837" name="Text Box 19">
            <a:extLst>
              <a:ext uri="{FF2B5EF4-FFF2-40B4-BE49-F238E27FC236}">
                <a16:creationId xmlns:a16="http://schemas.microsoft.com/office/drawing/2014/main" id="{11B51332-7380-0039-7146-DE8D0BB1FCBC}"/>
              </a:ext>
            </a:extLst>
          </p:cNvPr>
          <p:cNvSpPr txBox="1">
            <a:spLocks noChangeArrowheads="1"/>
          </p:cNvSpPr>
          <p:nvPr/>
        </p:nvSpPr>
        <p:spPr bwMode="auto">
          <a:xfrm>
            <a:off x="5802313" y="4419600"/>
            <a:ext cx="2800350" cy="247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i="1" dirty="0"/>
              <a:t>?</a:t>
            </a:r>
          </a:p>
        </p:txBody>
      </p:sp>
      <p:sp>
        <p:nvSpPr>
          <p:cNvPr id="34838" name="TextBox 21">
            <a:extLst>
              <a:ext uri="{FF2B5EF4-FFF2-40B4-BE49-F238E27FC236}">
                <a16:creationId xmlns:a16="http://schemas.microsoft.com/office/drawing/2014/main" id="{8CE5DF8E-745B-A007-1C36-59060E48013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565745583"/>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50991D-8A2A-8F4F-34D0-D82E552B8DC1}"/>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57B8514E-D2F1-7ED3-6400-1313498541B8}"/>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D6CAFEA2-9EE5-9369-A399-1C56DE508859}"/>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66F95975-2AB9-40BD-6DC4-A1AED8F47ECB}"/>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F42DC82B-2820-FD71-46DE-BC7348B2EE2B}"/>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11B50B3D-4997-7935-2B69-E863B04C0B83}"/>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8083C04B-CD3D-659E-EF60-51AFBCC0EB90}"/>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D4F7D836-8FAE-B87E-AD25-5B6AF7B4E549}"/>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B2E9568B-C559-37EA-FF97-A0BEA0EF880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472</a:t>
            </a:fld>
            <a:endParaRPr lang="de-DE" sz="1000" noProof="0" dirty="0"/>
          </a:p>
        </p:txBody>
      </p:sp>
      <p:sp>
        <p:nvSpPr>
          <p:cNvPr id="34826" name="Text Box 14">
            <a:extLst>
              <a:ext uri="{FF2B5EF4-FFF2-40B4-BE49-F238E27FC236}">
                <a16:creationId xmlns:a16="http://schemas.microsoft.com/office/drawing/2014/main" id="{4B36C48D-9A45-9519-C7D4-92999C6BF885}"/>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7" name="Text Box 15">
            <a:extLst>
              <a:ext uri="{FF2B5EF4-FFF2-40B4-BE49-F238E27FC236}">
                <a16:creationId xmlns:a16="http://schemas.microsoft.com/office/drawing/2014/main" id="{3637967D-E4E0-30DE-890A-02B4744843E6}"/>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das Dosierungsschema aus?</a:t>
            </a:r>
          </a:p>
        </p:txBody>
      </p:sp>
      <p:sp>
        <p:nvSpPr>
          <p:cNvPr id="34828" name="Text Box 16">
            <a:extLst>
              <a:ext uri="{FF2B5EF4-FFF2-40B4-BE49-F238E27FC236}">
                <a16:creationId xmlns:a16="http://schemas.microsoft.com/office/drawing/2014/main" id="{15C404C3-F9D5-57D4-93B9-ADB407A63A67}"/>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35" name="Text Box 17">
            <a:extLst>
              <a:ext uri="{FF2B5EF4-FFF2-40B4-BE49-F238E27FC236}">
                <a16:creationId xmlns:a16="http://schemas.microsoft.com/office/drawing/2014/main" id="{C8AF1EE9-7ADD-544B-B3A8-58DE925E837E}"/>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 (außer einer Schein-Injektionsgruppe)</a:t>
            </a:r>
          </a:p>
        </p:txBody>
      </p:sp>
      <p:sp>
        <p:nvSpPr>
          <p:cNvPr id="34836" name="Text Box 18">
            <a:extLst>
              <a:ext uri="{FF2B5EF4-FFF2-40B4-BE49-F238E27FC236}">
                <a16:creationId xmlns:a16="http://schemas.microsoft.com/office/drawing/2014/main" id="{4CB2326F-BAB4-5DC5-B66E-900DB734203E}"/>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 Intervention beteiligt?</a:t>
            </a:r>
          </a:p>
        </p:txBody>
      </p:sp>
      <p:sp>
        <p:nvSpPr>
          <p:cNvPr id="34837" name="Text Box 19">
            <a:extLst>
              <a:ext uri="{FF2B5EF4-FFF2-40B4-BE49-F238E27FC236}">
                <a16:creationId xmlns:a16="http://schemas.microsoft.com/office/drawing/2014/main" id="{AF6EC45B-56B7-A264-BF9A-B15016860CA6}"/>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Ja – </a:t>
            </a:r>
            <a:r>
              <a:rPr lang="de-DE" sz="1400" b="1" dirty="0"/>
              <a:t>PDT</a:t>
            </a:r>
            <a:r>
              <a:rPr lang="de-DE" sz="1400" dirty="0"/>
              <a:t>. Die Teilnehmer erhielten entweder Schein-Injektionen + echte PDT oder Schein-PDT + echte Injektionen.</a:t>
            </a:r>
            <a:endParaRPr lang="de-DE" sz="1400" noProof="0" dirty="0"/>
          </a:p>
        </p:txBody>
      </p:sp>
      <p:sp>
        <p:nvSpPr>
          <p:cNvPr id="34838" name="TextBox 21">
            <a:extLst>
              <a:ext uri="{FF2B5EF4-FFF2-40B4-BE49-F238E27FC236}">
                <a16:creationId xmlns:a16="http://schemas.microsoft.com/office/drawing/2014/main" id="{A60FDE62-8213-7D08-3CD9-B398B8CA028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462548259"/>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2856AC-1CE2-DE15-AD4C-8D718D9E1365}"/>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CC5949C2-EE69-9B9C-AA70-36BA405E1D0D}"/>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8C42027D-DEBC-B2B1-04CF-7A651A0D4FAE}"/>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615F617C-5B44-4C4F-38EF-7AFB1313C26D}"/>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D6C644C1-744A-6D6A-64F7-6F51748B94BA}"/>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F555C237-C296-4901-4701-8380C09FBF65}"/>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68A576A5-94C9-4D1F-5FE2-870AE6CB3053}"/>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7CBB1AA3-124F-EB34-9FBB-E453A0E6000F}"/>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F0419E21-0737-5C09-CA23-006BDD402A60}"/>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473</a:t>
            </a:fld>
            <a:endParaRPr lang="de-DE" sz="1000" noProof="0" dirty="0"/>
          </a:p>
        </p:txBody>
      </p:sp>
      <p:sp>
        <p:nvSpPr>
          <p:cNvPr id="34826" name="Text Box 14">
            <a:extLst>
              <a:ext uri="{FF2B5EF4-FFF2-40B4-BE49-F238E27FC236}">
                <a16:creationId xmlns:a16="http://schemas.microsoft.com/office/drawing/2014/main" id="{F515B53F-D027-2DF7-FFA0-2D5BFFC15E72}"/>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7" name="Text Box 15">
            <a:extLst>
              <a:ext uri="{FF2B5EF4-FFF2-40B4-BE49-F238E27FC236}">
                <a16:creationId xmlns:a16="http://schemas.microsoft.com/office/drawing/2014/main" id="{BA2F5A88-CB4C-568B-C840-5D76438C8052}"/>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das Dosierungsschema aus?</a:t>
            </a:r>
          </a:p>
        </p:txBody>
      </p:sp>
      <p:sp>
        <p:nvSpPr>
          <p:cNvPr id="34828" name="Text Box 16">
            <a:extLst>
              <a:ext uri="{FF2B5EF4-FFF2-40B4-BE49-F238E27FC236}">
                <a16:creationId xmlns:a16="http://schemas.microsoft.com/office/drawing/2014/main" id="{7E592174-AA81-4EA6-7113-70842C06A718}"/>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9" name="Text Box 20">
            <a:extLst>
              <a:ext uri="{FF2B5EF4-FFF2-40B4-BE49-F238E27FC236}">
                <a16:creationId xmlns:a16="http://schemas.microsoft.com/office/drawing/2014/main" id="{F6A3C8D5-643D-4E5B-F93F-1B944AB42FB7}"/>
              </a:ext>
            </a:extLst>
          </p:cNvPr>
          <p:cNvSpPr txBox="1">
            <a:spLocks noChangeArrowheads="1"/>
          </p:cNvSpPr>
          <p:nvPr/>
        </p:nvSpPr>
        <p:spPr bwMode="auto">
          <a:xfrm>
            <a:off x="803275" y="5334000"/>
            <a:ext cx="2181225" cy="247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i="1" dirty="0"/>
              <a:t>?</a:t>
            </a:r>
          </a:p>
        </p:txBody>
      </p:sp>
      <p:sp>
        <p:nvSpPr>
          <p:cNvPr id="34830" name="Text Box 21">
            <a:extLst>
              <a:ext uri="{FF2B5EF4-FFF2-40B4-BE49-F238E27FC236}">
                <a16:creationId xmlns:a16="http://schemas.microsoft.com/office/drawing/2014/main" id="{4324E4DD-ADE5-FA8E-F906-3CC03D4FDDA4}"/>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34831" name="Text Box 22">
            <a:extLst>
              <a:ext uri="{FF2B5EF4-FFF2-40B4-BE49-F238E27FC236}">
                <a16:creationId xmlns:a16="http://schemas.microsoft.com/office/drawing/2014/main" id="{57CB8EBE-9B08-DE5B-4A51-4C053359CDC0}"/>
              </a:ext>
            </a:extLst>
          </p:cNvPr>
          <p:cNvSpPr txBox="1">
            <a:spLocks noChangeArrowheads="1"/>
          </p:cNvSpPr>
          <p:nvPr/>
        </p:nvSpPr>
        <p:spPr bwMode="auto">
          <a:xfrm>
            <a:off x="6172200" y="5334000"/>
            <a:ext cx="2181225" cy="247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i="1" dirty="0"/>
              <a:t>?</a:t>
            </a:r>
          </a:p>
        </p:txBody>
      </p:sp>
      <p:sp>
        <p:nvSpPr>
          <p:cNvPr id="34835" name="Text Box 17">
            <a:extLst>
              <a:ext uri="{FF2B5EF4-FFF2-40B4-BE49-F238E27FC236}">
                <a16:creationId xmlns:a16="http://schemas.microsoft.com/office/drawing/2014/main" id="{AF4C44BF-6665-DD72-1236-CBC58D3F1A10}"/>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 (außer einer Schein-Injektionsgruppe)</a:t>
            </a:r>
          </a:p>
        </p:txBody>
      </p:sp>
      <p:sp>
        <p:nvSpPr>
          <p:cNvPr id="34836" name="Text Box 18">
            <a:extLst>
              <a:ext uri="{FF2B5EF4-FFF2-40B4-BE49-F238E27FC236}">
                <a16:creationId xmlns:a16="http://schemas.microsoft.com/office/drawing/2014/main" id="{E37F9499-78B9-CAB3-99A1-50EFB3B3889C}"/>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 Intervention beteiligt?</a:t>
            </a:r>
          </a:p>
        </p:txBody>
      </p:sp>
      <p:sp>
        <p:nvSpPr>
          <p:cNvPr id="34837" name="Text Box 19">
            <a:extLst>
              <a:ext uri="{FF2B5EF4-FFF2-40B4-BE49-F238E27FC236}">
                <a16:creationId xmlns:a16="http://schemas.microsoft.com/office/drawing/2014/main" id="{81173BFD-F55C-9CAA-0468-C93199EC2C95}"/>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Ja – </a:t>
            </a:r>
            <a:r>
              <a:rPr lang="de-DE" sz="1400" b="1" dirty="0"/>
              <a:t>PDT</a:t>
            </a:r>
            <a:r>
              <a:rPr lang="de-DE" sz="1400" dirty="0"/>
              <a:t>. Die Teilnehmer erhielten entweder Schein-Injektionen + echte PDT oder Schein-PDT + echte Injektionen.</a:t>
            </a:r>
            <a:endParaRPr lang="de-DE" sz="1400" noProof="0" dirty="0"/>
          </a:p>
        </p:txBody>
      </p:sp>
      <p:sp>
        <p:nvSpPr>
          <p:cNvPr id="34838" name="TextBox 21">
            <a:extLst>
              <a:ext uri="{FF2B5EF4-FFF2-40B4-BE49-F238E27FC236}">
                <a16:creationId xmlns:a16="http://schemas.microsoft.com/office/drawing/2014/main" id="{0EE3941D-7EC1-C93E-D20C-032F46FF75C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708986824"/>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4053F7-62B3-BB60-C0E8-A5C449088736}"/>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CAA649E6-C78C-5140-5B94-4BBF3F96FCC2}"/>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4F89B6A0-EA9B-659A-4D93-1E905111D1CE}"/>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9E3C068E-9E24-18FE-4607-62A7051D2E8E}"/>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4FE8B4E0-2D4F-C030-B65E-FE30BEF3367B}"/>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6B971088-83BA-4318-E1F6-6EBEE531AAB2}"/>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E4667A38-8757-721E-181A-11EFADBA93CA}"/>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ADE263AF-D28D-6610-5FB0-6A9A22D0669B}"/>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BB325648-EEA5-4539-701C-9AE3CEB8A5C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474</a:t>
            </a:fld>
            <a:endParaRPr lang="de-DE" sz="1000" noProof="0" dirty="0"/>
          </a:p>
        </p:txBody>
      </p:sp>
      <p:sp>
        <p:nvSpPr>
          <p:cNvPr id="34826" name="Text Box 14">
            <a:extLst>
              <a:ext uri="{FF2B5EF4-FFF2-40B4-BE49-F238E27FC236}">
                <a16:creationId xmlns:a16="http://schemas.microsoft.com/office/drawing/2014/main" id="{420E21FE-2AA0-4556-4187-6360AC6F9127}"/>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7" name="Text Box 15">
            <a:extLst>
              <a:ext uri="{FF2B5EF4-FFF2-40B4-BE49-F238E27FC236}">
                <a16:creationId xmlns:a16="http://schemas.microsoft.com/office/drawing/2014/main" id="{2452078D-33FC-03E0-26AF-CF7536C50E61}"/>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das Dosierungsschema aus?</a:t>
            </a:r>
          </a:p>
        </p:txBody>
      </p:sp>
      <p:sp>
        <p:nvSpPr>
          <p:cNvPr id="34828" name="Text Box 16">
            <a:extLst>
              <a:ext uri="{FF2B5EF4-FFF2-40B4-BE49-F238E27FC236}">
                <a16:creationId xmlns:a16="http://schemas.microsoft.com/office/drawing/2014/main" id="{0E072C0F-A7FD-9590-384F-8FAA7534279E}"/>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9" name="Text Box 20">
            <a:extLst>
              <a:ext uri="{FF2B5EF4-FFF2-40B4-BE49-F238E27FC236}">
                <a16:creationId xmlns:a16="http://schemas.microsoft.com/office/drawing/2014/main" id="{9FA3F4C8-8795-AF20-CB6C-AC03FE123653}"/>
              </a:ext>
            </a:extLst>
          </p:cNvPr>
          <p:cNvSpPr txBox="1">
            <a:spLocks noChangeArrowheads="1"/>
          </p:cNvSpPr>
          <p:nvPr/>
        </p:nvSpPr>
        <p:spPr bwMode="auto">
          <a:xfrm>
            <a:off x="803275"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Anteil der Patienten, die weniger als 15 ETDRS-Buchstaben </a:t>
            </a:r>
            <a:r>
              <a:rPr lang="de-DE" sz="1400" b="1" noProof="0" dirty="0"/>
              <a:t>verloren</a:t>
            </a:r>
            <a:r>
              <a:rPr lang="de-DE" sz="1400" noProof="0" dirty="0"/>
              <a:t> haben.</a:t>
            </a:r>
          </a:p>
        </p:txBody>
      </p:sp>
      <p:sp>
        <p:nvSpPr>
          <p:cNvPr id="34830" name="Text Box 21">
            <a:extLst>
              <a:ext uri="{FF2B5EF4-FFF2-40B4-BE49-F238E27FC236}">
                <a16:creationId xmlns:a16="http://schemas.microsoft.com/office/drawing/2014/main" id="{EE47E78F-D944-56B4-586D-A47841E54884}"/>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34831" name="Text Box 22">
            <a:extLst>
              <a:ext uri="{FF2B5EF4-FFF2-40B4-BE49-F238E27FC236}">
                <a16:creationId xmlns:a16="http://schemas.microsoft.com/office/drawing/2014/main" id="{EA3BB234-CC59-6E11-A308-F13FDD6373A3}"/>
              </a:ext>
            </a:extLst>
          </p:cNvPr>
          <p:cNvSpPr txBox="1">
            <a:spLocks noChangeArrowheads="1"/>
          </p:cNvSpPr>
          <p:nvPr/>
        </p:nvSpPr>
        <p:spPr bwMode="auto">
          <a:xfrm>
            <a:off x="6172200"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Anteil der Patienten, die weniger als 15 ETDRS-Buchstaben </a:t>
            </a:r>
            <a:r>
              <a:rPr lang="de-DE" sz="1400" b="1" dirty="0"/>
              <a:t>verloren</a:t>
            </a:r>
            <a:r>
              <a:rPr lang="de-DE" sz="1400" dirty="0"/>
              <a:t> haben.</a:t>
            </a:r>
            <a:endParaRPr lang="de-DE" sz="1400" noProof="0" dirty="0"/>
          </a:p>
        </p:txBody>
      </p:sp>
      <p:sp>
        <p:nvSpPr>
          <p:cNvPr id="34835" name="Text Box 17">
            <a:extLst>
              <a:ext uri="{FF2B5EF4-FFF2-40B4-BE49-F238E27FC236}">
                <a16:creationId xmlns:a16="http://schemas.microsoft.com/office/drawing/2014/main" id="{AF72E606-55A4-E22D-D394-D612944470F3}"/>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 (außer einer Schein-Injektionsgruppe)</a:t>
            </a:r>
          </a:p>
        </p:txBody>
      </p:sp>
      <p:sp>
        <p:nvSpPr>
          <p:cNvPr id="34836" name="Text Box 18">
            <a:extLst>
              <a:ext uri="{FF2B5EF4-FFF2-40B4-BE49-F238E27FC236}">
                <a16:creationId xmlns:a16="http://schemas.microsoft.com/office/drawing/2014/main" id="{45001EB9-DDB8-592B-A7B0-BF45D4B6D7F2}"/>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 Intervention beteiligt?</a:t>
            </a:r>
          </a:p>
        </p:txBody>
      </p:sp>
      <p:sp>
        <p:nvSpPr>
          <p:cNvPr id="34837" name="Text Box 19">
            <a:extLst>
              <a:ext uri="{FF2B5EF4-FFF2-40B4-BE49-F238E27FC236}">
                <a16:creationId xmlns:a16="http://schemas.microsoft.com/office/drawing/2014/main" id="{89DADACD-6A32-C2E2-411A-49A4DFF901EB}"/>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Ja – </a:t>
            </a:r>
            <a:r>
              <a:rPr lang="de-DE" sz="1400" b="1" dirty="0"/>
              <a:t>PDT</a:t>
            </a:r>
            <a:r>
              <a:rPr lang="de-DE" sz="1400" dirty="0"/>
              <a:t>. Die Teilnehmer erhielten entweder Schein-Injektionen + echte PDT oder Schein-PDT + echte Injektionen.</a:t>
            </a:r>
            <a:endParaRPr lang="de-DE" sz="1400" noProof="0" dirty="0"/>
          </a:p>
        </p:txBody>
      </p:sp>
      <p:sp>
        <p:nvSpPr>
          <p:cNvPr id="34838" name="TextBox 21">
            <a:extLst>
              <a:ext uri="{FF2B5EF4-FFF2-40B4-BE49-F238E27FC236}">
                <a16:creationId xmlns:a16="http://schemas.microsoft.com/office/drawing/2014/main" id="{EBEAD4FB-A6E8-2FBC-953A-8C381596C58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712628894"/>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848590-D6D0-278D-730D-8460A0728790}"/>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BEFE60DB-9E98-E0AE-F52D-2A2F8B3AE753}"/>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9F8E7E9D-FBE4-2950-4EAD-B9897D1ED2D4}"/>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48A142C8-28F4-F3EE-A47F-A5F9DA169770}"/>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52B6BA68-7453-5678-7141-F47003D94685}"/>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A1C07798-8EBB-B797-2833-F026F72C1A1B}"/>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287CC124-90C8-89CB-17A3-C0F97F80041C}"/>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20A21068-B3EA-2CE9-4E72-1E7C8F33FA96}"/>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57F38CEF-B113-70A1-233D-4251C5F966E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475</a:t>
            </a:fld>
            <a:endParaRPr lang="de-DE" sz="1000" noProof="0" dirty="0"/>
          </a:p>
        </p:txBody>
      </p:sp>
      <p:sp>
        <p:nvSpPr>
          <p:cNvPr id="34826" name="Text Box 14">
            <a:extLst>
              <a:ext uri="{FF2B5EF4-FFF2-40B4-BE49-F238E27FC236}">
                <a16:creationId xmlns:a16="http://schemas.microsoft.com/office/drawing/2014/main" id="{536D05A5-5A9B-2B06-CFE6-4EFF3E6A2A7A}"/>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7" name="Text Box 15">
            <a:extLst>
              <a:ext uri="{FF2B5EF4-FFF2-40B4-BE49-F238E27FC236}">
                <a16:creationId xmlns:a16="http://schemas.microsoft.com/office/drawing/2014/main" id="{9DBCFDED-4F34-71C6-A173-FC65D83EFFF6}"/>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das Dosierungsschema aus?</a:t>
            </a:r>
          </a:p>
        </p:txBody>
      </p:sp>
      <p:sp>
        <p:nvSpPr>
          <p:cNvPr id="34828" name="Text Box 16">
            <a:extLst>
              <a:ext uri="{FF2B5EF4-FFF2-40B4-BE49-F238E27FC236}">
                <a16:creationId xmlns:a16="http://schemas.microsoft.com/office/drawing/2014/main" id="{6DFDC087-6547-76D8-3A43-65D8FB36F785}"/>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9" name="Text Box 20">
            <a:extLst>
              <a:ext uri="{FF2B5EF4-FFF2-40B4-BE49-F238E27FC236}">
                <a16:creationId xmlns:a16="http://schemas.microsoft.com/office/drawing/2014/main" id="{7F714059-1970-240B-150C-4E7B5A1086FB}"/>
              </a:ext>
            </a:extLst>
          </p:cNvPr>
          <p:cNvSpPr txBox="1">
            <a:spLocks noChangeArrowheads="1"/>
          </p:cNvSpPr>
          <p:nvPr/>
        </p:nvSpPr>
        <p:spPr bwMode="auto">
          <a:xfrm>
            <a:off x="803275"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Anteil der Patienten, die weniger als 15 ETDRS-Buchstaben </a:t>
            </a:r>
            <a:r>
              <a:rPr lang="de-DE" sz="1400" b="1" noProof="0" dirty="0"/>
              <a:t>verloren</a:t>
            </a:r>
            <a:r>
              <a:rPr lang="de-DE" sz="1400" noProof="0" dirty="0"/>
              <a:t> haben.</a:t>
            </a:r>
          </a:p>
        </p:txBody>
      </p:sp>
      <p:sp>
        <p:nvSpPr>
          <p:cNvPr id="34830" name="Text Box 21">
            <a:extLst>
              <a:ext uri="{FF2B5EF4-FFF2-40B4-BE49-F238E27FC236}">
                <a16:creationId xmlns:a16="http://schemas.microsoft.com/office/drawing/2014/main" id="{A1833D45-98E2-A2E9-B394-A5A2ED70AD7C}"/>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34831" name="Text Box 22">
            <a:extLst>
              <a:ext uri="{FF2B5EF4-FFF2-40B4-BE49-F238E27FC236}">
                <a16:creationId xmlns:a16="http://schemas.microsoft.com/office/drawing/2014/main" id="{7C3CC045-32C3-34DF-B8B1-4C7F1E14B4F3}"/>
              </a:ext>
            </a:extLst>
          </p:cNvPr>
          <p:cNvSpPr txBox="1">
            <a:spLocks noChangeArrowheads="1"/>
          </p:cNvSpPr>
          <p:nvPr/>
        </p:nvSpPr>
        <p:spPr bwMode="auto">
          <a:xfrm>
            <a:off x="6172200"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Anteil der Patienten, die weniger als 15 ETDRS-Buchstaben </a:t>
            </a:r>
            <a:r>
              <a:rPr lang="de-DE" sz="1400" b="1" dirty="0"/>
              <a:t>verloren</a:t>
            </a:r>
            <a:r>
              <a:rPr lang="de-DE" sz="1400" dirty="0"/>
              <a:t> haben.</a:t>
            </a:r>
            <a:endParaRPr lang="de-DE" sz="1400" noProof="0" dirty="0"/>
          </a:p>
        </p:txBody>
      </p:sp>
      <p:sp>
        <p:nvSpPr>
          <p:cNvPr id="34832" name="Text Box 23">
            <a:extLst>
              <a:ext uri="{FF2B5EF4-FFF2-40B4-BE49-F238E27FC236}">
                <a16:creationId xmlns:a16="http://schemas.microsoft.com/office/drawing/2014/main" id="{43B3C834-E3C4-1BB0-6B58-1E6902794344}"/>
              </a:ext>
            </a:extLst>
          </p:cNvPr>
          <p:cNvSpPr txBox="1">
            <a:spLocks noChangeArrowheads="1"/>
          </p:cNvSpPr>
          <p:nvPr/>
        </p:nvSpPr>
        <p:spPr bwMode="auto">
          <a:xfrm>
            <a:off x="739775" y="6229753"/>
            <a:ext cx="2368550" cy="247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i="1" dirty="0"/>
              <a:t>?</a:t>
            </a:r>
          </a:p>
        </p:txBody>
      </p:sp>
      <p:sp>
        <p:nvSpPr>
          <p:cNvPr id="34833" name="Text Box 24">
            <a:extLst>
              <a:ext uri="{FF2B5EF4-FFF2-40B4-BE49-F238E27FC236}">
                <a16:creationId xmlns:a16="http://schemas.microsoft.com/office/drawing/2014/main" id="{B31295CE-8157-32B3-6DC0-836C72E69932}"/>
              </a:ext>
            </a:extLst>
          </p:cNvPr>
          <p:cNvSpPr txBox="1">
            <a:spLocks noChangeArrowheads="1"/>
          </p:cNvSpPr>
          <p:nvPr/>
        </p:nvSpPr>
        <p:spPr bwMode="auto">
          <a:xfrm>
            <a:off x="3375818" y="6149467"/>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sekundäre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34834" name="Text Box 25">
            <a:extLst>
              <a:ext uri="{FF2B5EF4-FFF2-40B4-BE49-F238E27FC236}">
                <a16:creationId xmlns:a16="http://schemas.microsoft.com/office/drawing/2014/main" id="{CD03EDBB-CF00-FFAC-54EB-3272398D8A5A}"/>
              </a:ext>
            </a:extLst>
          </p:cNvPr>
          <p:cNvSpPr txBox="1">
            <a:spLocks noChangeArrowheads="1"/>
          </p:cNvSpPr>
          <p:nvPr/>
        </p:nvSpPr>
        <p:spPr bwMode="auto">
          <a:xfrm>
            <a:off x="6108700" y="6229753"/>
            <a:ext cx="2368550" cy="2472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i="1" dirty="0"/>
              <a:t>?</a:t>
            </a:r>
          </a:p>
        </p:txBody>
      </p:sp>
      <p:sp>
        <p:nvSpPr>
          <p:cNvPr id="34835" name="Text Box 17">
            <a:extLst>
              <a:ext uri="{FF2B5EF4-FFF2-40B4-BE49-F238E27FC236}">
                <a16:creationId xmlns:a16="http://schemas.microsoft.com/office/drawing/2014/main" id="{61C2A0EC-2C2B-6A10-E95D-6286CA6E7BC4}"/>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 (außer einer Schein-Injektionsgruppe)</a:t>
            </a:r>
          </a:p>
        </p:txBody>
      </p:sp>
      <p:sp>
        <p:nvSpPr>
          <p:cNvPr id="34836" name="Text Box 18">
            <a:extLst>
              <a:ext uri="{FF2B5EF4-FFF2-40B4-BE49-F238E27FC236}">
                <a16:creationId xmlns:a16="http://schemas.microsoft.com/office/drawing/2014/main" id="{F5F3FD94-0CEB-7E7B-7C64-3410CA5B1865}"/>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 Intervention beteiligt?</a:t>
            </a:r>
          </a:p>
        </p:txBody>
      </p:sp>
      <p:sp>
        <p:nvSpPr>
          <p:cNvPr id="34837" name="Text Box 19">
            <a:extLst>
              <a:ext uri="{FF2B5EF4-FFF2-40B4-BE49-F238E27FC236}">
                <a16:creationId xmlns:a16="http://schemas.microsoft.com/office/drawing/2014/main" id="{1C668F99-7FBB-BA29-5D48-271AC00A3782}"/>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Ja – </a:t>
            </a:r>
            <a:r>
              <a:rPr lang="de-DE" sz="1400" b="1" dirty="0"/>
              <a:t>PDT</a:t>
            </a:r>
            <a:r>
              <a:rPr lang="de-DE" sz="1400" dirty="0"/>
              <a:t>. Die Teilnehmer erhielten entweder Schein-Injektionen + echte PDT oder Schein-PDT + echte Injektionen.</a:t>
            </a:r>
            <a:endParaRPr lang="de-DE" sz="1400" noProof="0" dirty="0"/>
          </a:p>
        </p:txBody>
      </p:sp>
      <p:sp>
        <p:nvSpPr>
          <p:cNvPr id="34838" name="TextBox 21">
            <a:extLst>
              <a:ext uri="{FF2B5EF4-FFF2-40B4-BE49-F238E27FC236}">
                <a16:creationId xmlns:a16="http://schemas.microsoft.com/office/drawing/2014/main" id="{3B65D303-0958-A63B-48A3-09CFD1E7CE4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449103153"/>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5B05AB-60A4-DA43-35CC-A8F3B56A1732}"/>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1D0F5EF8-BA88-F8E5-5095-28A526707698}"/>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19" name="Rectangle 3">
            <a:extLst>
              <a:ext uri="{FF2B5EF4-FFF2-40B4-BE49-F238E27FC236}">
                <a16:creationId xmlns:a16="http://schemas.microsoft.com/office/drawing/2014/main" id="{EC277594-C52E-A970-BD11-08BC230ABA7C}"/>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4820" name="Text Box 5">
            <a:extLst>
              <a:ext uri="{FF2B5EF4-FFF2-40B4-BE49-F238E27FC236}">
                <a16:creationId xmlns:a16="http://schemas.microsoft.com/office/drawing/2014/main" id="{C774D0AD-E1E1-419A-5D57-2382557BE34E}"/>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3C092125-A70F-9B38-3DA6-769B9E4ADC49}"/>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36F9F653-24A4-A473-4ED6-9E114EDB1A9B}"/>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MARINA</a:t>
            </a:r>
            <a:r>
              <a:rPr lang="de-DE" sz="1400" i="1" dirty="0">
                <a:solidFill>
                  <a:srgbClr val="0000FF"/>
                </a:solidFill>
              </a:rPr>
              <a:t>?</a:t>
            </a:r>
          </a:p>
          <a:p>
            <a:pPr eaLnBrk="1" hangingPunct="1">
              <a:lnSpc>
                <a:spcPct val="90000"/>
              </a:lnSpc>
              <a:spcBef>
                <a:spcPct val="0"/>
              </a:spcBef>
              <a:buClrTx/>
              <a:buSzTx/>
              <a:buFontTx/>
              <a:buNone/>
            </a:pPr>
            <a:r>
              <a:rPr lang="en-US" altLang="en-US" sz="1400" b="1" dirty="0">
                <a:solidFill>
                  <a:srgbClr val="0000FF"/>
                </a:solidFill>
              </a:rPr>
              <a:t>M</a:t>
            </a:r>
            <a:r>
              <a:rPr lang="en-US" altLang="en-US" sz="1400" dirty="0">
                <a:solidFill>
                  <a:srgbClr val="0000FF"/>
                </a:solidFill>
              </a:rPr>
              <a:t>inimally Classic/Occult Trial of the</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nti-VEGF Antibody </a:t>
            </a:r>
            <a:r>
              <a:rPr lang="en-US" altLang="en-US" sz="1400" b="1" dirty="0">
                <a:solidFill>
                  <a:srgbClr val="0000FF"/>
                </a:solidFill>
              </a:rPr>
              <a:t>R</a:t>
            </a:r>
            <a:r>
              <a:rPr lang="en-US" altLang="en-US" sz="1400" dirty="0">
                <a:solidFill>
                  <a:srgbClr val="0000FF"/>
                </a:solidFill>
              </a:rPr>
              <a:t>anibizumab</a:t>
            </a:r>
          </a:p>
          <a:p>
            <a:pPr eaLnBrk="1" hangingPunct="1">
              <a:lnSpc>
                <a:spcPct val="90000"/>
              </a:lnSpc>
              <a:spcBef>
                <a:spcPct val="0"/>
              </a:spcBef>
              <a:buClrTx/>
              <a:buSzTx/>
              <a:buFontTx/>
              <a:buNone/>
            </a:pPr>
            <a:r>
              <a:rPr lang="en-US" altLang="en-US" sz="1400" b="1" dirty="0">
                <a:solidFill>
                  <a:srgbClr val="0000FF"/>
                </a:solidFill>
              </a:rPr>
              <a:t>I</a:t>
            </a:r>
            <a:r>
              <a:rPr lang="en-US" altLang="en-US" sz="1400" dirty="0">
                <a:solidFill>
                  <a:srgbClr val="0000FF"/>
                </a:solidFill>
              </a:rPr>
              <a:t>n the Treatment of </a:t>
            </a:r>
            <a:r>
              <a:rPr lang="en-US" altLang="en-US" sz="1400" b="1" dirty="0">
                <a:solidFill>
                  <a:srgbClr val="0000FF"/>
                </a:solidFill>
              </a:rPr>
              <a:t>N</a:t>
            </a:r>
            <a:r>
              <a:rPr lang="en-US" altLang="en-US" sz="1400" dirty="0">
                <a:solidFill>
                  <a:srgbClr val="0000FF"/>
                </a:solidFill>
              </a:rPr>
              <a:t>eovascular</a:t>
            </a:r>
          </a:p>
          <a:p>
            <a:pPr eaLnBrk="1" hangingPunct="1">
              <a:lnSpc>
                <a:spcPct val="90000"/>
              </a:lnSpc>
              <a:spcBef>
                <a:spcPct val="0"/>
              </a:spcBef>
              <a:buClrTx/>
              <a:buSzTx/>
              <a:buFontTx/>
              <a:buNone/>
            </a:pPr>
            <a:r>
              <a:rPr lang="en-US" altLang="en-US" sz="1400" b="1" dirty="0">
                <a:solidFill>
                  <a:srgbClr val="0000FF"/>
                </a:solidFill>
              </a:rPr>
              <a:t>A</a:t>
            </a:r>
            <a:r>
              <a:rPr lang="en-US" altLang="en-US" sz="1400" dirty="0">
                <a:solidFill>
                  <a:srgbClr val="0000FF"/>
                </a:solidFill>
              </a:rPr>
              <a:t>ge-Related Macular Degeneration</a:t>
            </a:r>
          </a:p>
        </p:txBody>
      </p:sp>
      <p:sp>
        <p:nvSpPr>
          <p:cNvPr id="34823" name="Text Box 8">
            <a:extLst>
              <a:ext uri="{FF2B5EF4-FFF2-40B4-BE49-F238E27FC236}">
                <a16:creationId xmlns:a16="http://schemas.microsoft.com/office/drawing/2014/main" id="{53D23388-C6C1-4F51-C6C9-C0683058EEE6}"/>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0CABD038-B5AE-B82F-BAFE-0923E1BF8F7D}"/>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rgbClr val="0000FF"/>
                </a:solidFill>
              </a:rPr>
              <a:t>Wofür steht </a:t>
            </a:r>
            <a:r>
              <a:rPr lang="de-DE" sz="1400" dirty="0">
                <a:solidFill>
                  <a:srgbClr val="0000FF"/>
                </a:solidFill>
              </a:rPr>
              <a:t>ANCHOR</a:t>
            </a:r>
            <a:r>
              <a:rPr lang="de-DE" sz="1400" i="1" dirty="0">
                <a:solidFill>
                  <a:srgbClr val="0000FF"/>
                </a:solidFill>
              </a:rPr>
              <a:t>?</a:t>
            </a:r>
          </a:p>
          <a:p>
            <a:pPr eaLnBrk="1" hangingPunct="1">
              <a:lnSpc>
                <a:spcPct val="90000"/>
              </a:lnSpc>
              <a:spcBef>
                <a:spcPct val="0"/>
              </a:spcBef>
              <a:buClrTx/>
              <a:buSzTx/>
              <a:buFontTx/>
              <a:buNone/>
            </a:pPr>
            <a:r>
              <a:rPr lang="en-US" altLang="en-US" sz="1400" b="1" dirty="0" err="1">
                <a:solidFill>
                  <a:srgbClr val="0000FF"/>
                </a:solidFill>
              </a:rPr>
              <a:t>AN</a:t>
            </a:r>
            <a:r>
              <a:rPr lang="en-US" altLang="en-US" sz="1400" dirty="0" err="1">
                <a:solidFill>
                  <a:srgbClr val="0000FF"/>
                </a:solidFill>
              </a:rPr>
              <a:t>ti</a:t>
            </a:r>
            <a:r>
              <a:rPr lang="en-US" altLang="en-US" sz="1400" dirty="0">
                <a:solidFill>
                  <a:srgbClr val="0000FF"/>
                </a:solidFill>
              </a:rPr>
              <a:t>-VEGF Antibody for the Treatment</a:t>
            </a:r>
          </a:p>
          <a:p>
            <a:pPr eaLnBrk="1" hangingPunct="1">
              <a:lnSpc>
                <a:spcPct val="90000"/>
              </a:lnSpc>
              <a:spcBef>
                <a:spcPct val="0"/>
              </a:spcBef>
              <a:buClrTx/>
              <a:buSzTx/>
              <a:buFontTx/>
              <a:buNone/>
            </a:pPr>
            <a:r>
              <a:rPr lang="en-US" altLang="en-US" sz="1400" dirty="0">
                <a:solidFill>
                  <a:srgbClr val="0000FF"/>
                </a:solidFill>
              </a:rPr>
              <a:t>of Predominantly Classic </a:t>
            </a:r>
            <a:r>
              <a:rPr lang="en-US" altLang="en-US" sz="1400" b="1" dirty="0" err="1">
                <a:solidFill>
                  <a:srgbClr val="0000FF"/>
                </a:solidFill>
              </a:rPr>
              <a:t>CHOR</a:t>
            </a:r>
            <a:r>
              <a:rPr lang="en-US" altLang="en-US" sz="1400" dirty="0" err="1">
                <a:solidFill>
                  <a:srgbClr val="0000FF"/>
                </a:solidFill>
              </a:rPr>
              <a:t>oidal</a:t>
            </a:r>
            <a:endParaRPr lang="en-US" altLang="en-US" sz="1400" dirty="0">
              <a:solidFill>
                <a:srgbClr val="0000FF"/>
              </a:solidFill>
            </a:endParaRPr>
          </a:p>
          <a:p>
            <a:pPr eaLnBrk="1" hangingPunct="1">
              <a:lnSpc>
                <a:spcPct val="90000"/>
              </a:lnSpc>
              <a:spcBef>
                <a:spcPct val="0"/>
              </a:spcBef>
              <a:buClrTx/>
              <a:buSzTx/>
              <a:buFontTx/>
              <a:buNone/>
            </a:pPr>
            <a:r>
              <a:rPr lang="en-US" altLang="en-US" sz="1400" dirty="0">
                <a:solidFill>
                  <a:srgbClr val="0000FF"/>
                </a:solidFill>
              </a:rPr>
              <a:t>Neovascularization in Age-Related</a:t>
            </a:r>
          </a:p>
          <a:p>
            <a:pPr eaLnBrk="1" hangingPunct="1">
              <a:lnSpc>
                <a:spcPct val="90000"/>
              </a:lnSpc>
              <a:spcBef>
                <a:spcPct val="0"/>
              </a:spcBef>
              <a:buClrTx/>
              <a:buSzTx/>
              <a:buFontTx/>
              <a:buNone/>
            </a:pPr>
            <a:r>
              <a:rPr lang="en-US" altLang="en-US" sz="1400" dirty="0">
                <a:solidFill>
                  <a:srgbClr val="0000FF"/>
                </a:solidFill>
              </a:rPr>
              <a:t>Macular Degeneration</a:t>
            </a:r>
          </a:p>
        </p:txBody>
      </p:sp>
      <p:sp>
        <p:nvSpPr>
          <p:cNvPr id="34825" name="Slide Number Placeholder 1">
            <a:extLst>
              <a:ext uri="{FF2B5EF4-FFF2-40B4-BE49-F238E27FC236}">
                <a16:creationId xmlns:a16="http://schemas.microsoft.com/office/drawing/2014/main" id="{2C1A13BE-017E-9404-7D07-7B91A0488AA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476</a:t>
            </a:fld>
            <a:endParaRPr lang="de-DE" sz="1000" noProof="0" dirty="0"/>
          </a:p>
        </p:txBody>
      </p:sp>
      <p:sp>
        <p:nvSpPr>
          <p:cNvPr id="34826" name="Text Box 14">
            <a:extLst>
              <a:ext uri="{FF2B5EF4-FFF2-40B4-BE49-F238E27FC236}">
                <a16:creationId xmlns:a16="http://schemas.microsoft.com/office/drawing/2014/main" id="{97256351-96BD-279D-2F29-B4084EFD3D90}"/>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7" name="Text Box 15">
            <a:extLst>
              <a:ext uri="{FF2B5EF4-FFF2-40B4-BE49-F238E27FC236}">
                <a16:creationId xmlns:a16="http://schemas.microsoft.com/office/drawing/2014/main" id="{B22CD43C-CF2F-AE71-08D0-859778939353}"/>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das Dosierungsschema aus?</a:t>
            </a:r>
          </a:p>
        </p:txBody>
      </p:sp>
      <p:sp>
        <p:nvSpPr>
          <p:cNvPr id="34828" name="Text Box 16">
            <a:extLst>
              <a:ext uri="{FF2B5EF4-FFF2-40B4-BE49-F238E27FC236}">
                <a16:creationId xmlns:a16="http://schemas.microsoft.com/office/drawing/2014/main" id="{33CFC833-82FB-6C0E-0EED-12D38FCB52F2}"/>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24 Monate</a:t>
            </a:r>
          </a:p>
        </p:txBody>
      </p:sp>
      <p:sp>
        <p:nvSpPr>
          <p:cNvPr id="34829" name="Text Box 20">
            <a:extLst>
              <a:ext uri="{FF2B5EF4-FFF2-40B4-BE49-F238E27FC236}">
                <a16:creationId xmlns:a16="http://schemas.microsoft.com/office/drawing/2014/main" id="{86A2ED52-98BB-80FC-0F0A-36EBD0C0CDDE}"/>
              </a:ext>
            </a:extLst>
          </p:cNvPr>
          <p:cNvSpPr txBox="1">
            <a:spLocks noChangeArrowheads="1"/>
          </p:cNvSpPr>
          <p:nvPr/>
        </p:nvSpPr>
        <p:spPr bwMode="auto">
          <a:xfrm>
            <a:off x="803275"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Anteil der Patienten, die weniger als 15 ETDRS-Buchstaben </a:t>
            </a:r>
            <a:r>
              <a:rPr lang="de-DE" sz="1400" b="1" noProof="0" dirty="0"/>
              <a:t>verloren</a:t>
            </a:r>
            <a:r>
              <a:rPr lang="de-DE" sz="1400" noProof="0" dirty="0"/>
              <a:t> haben.</a:t>
            </a:r>
          </a:p>
        </p:txBody>
      </p:sp>
      <p:sp>
        <p:nvSpPr>
          <p:cNvPr id="34830" name="Text Box 21">
            <a:extLst>
              <a:ext uri="{FF2B5EF4-FFF2-40B4-BE49-F238E27FC236}">
                <a16:creationId xmlns:a16="http://schemas.microsoft.com/office/drawing/2014/main" id="{F25DB8EB-F6C6-4F0E-512A-68D335287D79}"/>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34831" name="Text Box 22">
            <a:extLst>
              <a:ext uri="{FF2B5EF4-FFF2-40B4-BE49-F238E27FC236}">
                <a16:creationId xmlns:a16="http://schemas.microsoft.com/office/drawing/2014/main" id="{6056AF51-7D5F-7C42-E546-396D8F9DFA41}"/>
              </a:ext>
            </a:extLst>
          </p:cNvPr>
          <p:cNvSpPr txBox="1">
            <a:spLocks noChangeArrowheads="1"/>
          </p:cNvSpPr>
          <p:nvPr/>
        </p:nvSpPr>
        <p:spPr bwMode="auto">
          <a:xfrm>
            <a:off x="6172200"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Anteil der Patienten, die weniger als 15 ETDRS-Buchstaben </a:t>
            </a:r>
            <a:r>
              <a:rPr lang="de-DE" sz="1400" b="1" dirty="0"/>
              <a:t>verloren</a:t>
            </a:r>
            <a:r>
              <a:rPr lang="de-DE" sz="1400" dirty="0"/>
              <a:t> haben.</a:t>
            </a:r>
            <a:endParaRPr lang="de-DE" sz="1400" noProof="0" dirty="0"/>
          </a:p>
        </p:txBody>
      </p:sp>
      <p:sp>
        <p:nvSpPr>
          <p:cNvPr id="34832" name="Text Box 23">
            <a:extLst>
              <a:ext uri="{FF2B5EF4-FFF2-40B4-BE49-F238E27FC236}">
                <a16:creationId xmlns:a16="http://schemas.microsoft.com/office/drawing/2014/main" id="{A6505769-6629-DC58-C60B-7BF1BD6D76C5}"/>
              </a:ext>
            </a:extLst>
          </p:cNvPr>
          <p:cNvSpPr txBox="1">
            <a:spLocks noChangeArrowheads="1"/>
          </p:cNvSpPr>
          <p:nvPr/>
        </p:nvSpPr>
        <p:spPr bwMode="auto">
          <a:xfrm>
            <a:off x="739775"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Anteil der Patienten, die mehr als 15 ETDRS-Buchstaben </a:t>
            </a:r>
            <a:r>
              <a:rPr lang="de-DE" sz="1400" b="1" dirty="0"/>
              <a:t>hinzugewonnen</a:t>
            </a:r>
            <a:r>
              <a:rPr lang="de-DE" sz="1400" dirty="0"/>
              <a:t> haben.</a:t>
            </a:r>
            <a:endParaRPr lang="de-DE" sz="1400" b="1" noProof="0" dirty="0"/>
          </a:p>
        </p:txBody>
      </p:sp>
      <p:sp>
        <p:nvSpPr>
          <p:cNvPr id="34833" name="Text Box 24">
            <a:extLst>
              <a:ext uri="{FF2B5EF4-FFF2-40B4-BE49-F238E27FC236}">
                <a16:creationId xmlns:a16="http://schemas.microsoft.com/office/drawing/2014/main" id="{E8940FFA-0F23-9E33-691E-BB130E2295D5}"/>
              </a:ext>
            </a:extLst>
          </p:cNvPr>
          <p:cNvSpPr txBox="1">
            <a:spLocks noChangeArrowheads="1"/>
          </p:cNvSpPr>
          <p:nvPr/>
        </p:nvSpPr>
        <p:spPr bwMode="auto">
          <a:xfrm>
            <a:off x="3375818" y="6149467"/>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sekundäre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34834" name="Text Box 25">
            <a:extLst>
              <a:ext uri="{FF2B5EF4-FFF2-40B4-BE49-F238E27FC236}">
                <a16:creationId xmlns:a16="http://schemas.microsoft.com/office/drawing/2014/main" id="{087DA61F-4B05-F1A1-E19B-96EAD4B26130}"/>
              </a:ext>
            </a:extLst>
          </p:cNvPr>
          <p:cNvSpPr txBox="1">
            <a:spLocks noChangeArrowheads="1"/>
          </p:cNvSpPr>
          <p:nvPr/>
        </p:nvSpPr>
        <p:spPr bwMode="auto">
          <a:xfrm>
            <a:off x="6108700"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Anteil der Patienten, die mehr als 15 ETDRS-Buchstaben </a:t>
            </a:r>
            <a:r>
              <a:rPr lang="de-DE" sz="1400" b="1" dirty="0"/>
              <a:t>hinzugewonnen </a:t>
            </a:r>
            <a:r>
              <a:rPr lang="de-DE" sz="1400" dirty="0"/>
              <a:t>haben.</a:t>
            </a:r>
            <a:endParaRPr lang="de-DE" sz="1400" noProof="0" dirty="0"/>
          </a:p>
        </p:txBody>
      </p:sp>
      <p:sp>
        <p:nvSpPr>
          <p:cNvPr id="34835" name="Text Box 17">
            <a:extLst>
              <a:ext uri="{FF2B5EF4-FFF2-40B4-BE49-F238E27FC236}">
                <a16:creationId xmlns:a16="http://schemas.microsoft.com/office/drawing/2014/main" id="{D5F005B5-401D-A6E6-D72C-F927459E77B3}"/>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 (außer einer Schein-Injektionsgruppe)</a:t>
            </a:r>
          </a:p>
        </p:txBody>
      </p:sp>
      <p:sp>
        <p:nvSpPr>
          <p:cNvPr id="34836" name="Text Box 18">
            <a:extLst>
              <a:ext uri="{FF2B5EF4-FFF2-40B4-BE49-F238E27FC236}">
                <a16:creationId xmlns:a16="http://schemas.microsoft.com/office/drawing/2014/main" id="{507728D7-969F-B466-D942-EB7647053128}"/>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 Intervention beteiligt?</a:t>
            </a:r>
          </a:p>
        </p:txBody>
      </p:sp>
      <p:sp>
        <p:nvSpPr>
          <p:cNvPr id="34837" name="Text Box 19">
            <a:extLst>
              <a:ext uri="{FF2B5EF4-FFF2-40B4-BE49-F238E27FC236}">
                <a16:creationId xmlns:a16="http://schemas.microsoft.com/office/drawing/2014/main" id="{EBFEFA43-5836-2D1B-C397-CB432A9948F5}"/>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Ja – </a:t>
            </a:r>
            <a:r>
              <a:rPr lang="de-DE" sz="1400" b="1" dirty="0"/>
              <a:t>PDT</a:t>
            </a:r>
            <a:r>
              <a:rPr lang="de-DE" sz="1400" dirty="0"/>
              <a:t>. Die Teilnehmer erhielten entweder Schein-Injektionen + echte PDT oder Schein-PDT + echte Injektionen.</a:t>
            </a:r>
            <a:endParaRPr lang="de-DE" sz="1400" noProof="0" dirty="0"/>
          </a:p>
        </p:txBody>
      </p:sp>
      <p:sp>
        <p:nvSpPr>
          <p:cNvPr id="34838" name="TextBox 21">
            <a:extLst>
              <a:ext uri="{FF2B5EF4-FFF2-40B4-BE49-F238E27FC236}">
                <a16:creationId xmlns:a16="http://schemas.microsoft.com/office/drawing/2014/main" id="{2F31514C-39CA-CF85-6A5B-40E3904A260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1510022389"/>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a:extLst>
              <a:ext uri="{FF2B5EF4-FFF2-40B4-BE49-F238E27FC236}">
                <a16:creationId xmlns:a16="http://schemas.microsoft.com/office/drawing/2014/main" id="{67FA8EE4-6351-4B14-8908-BF50C65064FE}"/>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5843" name="Text Box 4">
            <a:extLst>
              <a:ext uri="{FF2B5EF4-FFF2-40B4-BE49-F238E27FC236}">
                <a16:creationId xmlns:a16="http://schemas.microsoft.com/office/drawing/2014/main" id="{3B714244-19B5-448A-AAFE-39289AC711DA}"/>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35844" name="Text Box 5">
            <a:extLst>
              <a:ext uri="{FF2B5EF4-FFF2-40B4-BE49-F238E27FC236}">
                <a16:creationId xmlns:a16="http://schemas.microsoft.com/office/drawing/2014/main" id="{A3368B80-E93B-40FF-91D8-29A6AB4F394B}"/>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von </a:t>
            </a:r>
            <a:r>
              <a:rPr lang="de-DE" sz="1200" b="1" noProof="0" dirty="0">
                <a:solidFill>
                  <a:srgbClr val="B2B2B2"/>
                </a:solidFill>
              </a:rPr>
              <a:t>minimal-klassischer/okkulter </a:t>
            </a:r>
            <a:r>
              <a:rPr lang="de-DE" sz="1200" noProof="0" dirty="0">
                <a:solidFill>
                  <a:srgbClr val="B2B2B2"/>
                </a:solidFill>
              </a:rPr>
              <a:t>MNV</a:t>
            </a:r>
          </a:p>
        </p:txBody>
      </p:sp>
      <p:sp>
        <p:nvSpPr>
          <p:cNvPr id="35845" name="Text Box 6">
            <a:extLst>
              <a:ext uri="{FF2B5EF4-FFF2-40B4-BE49-F238E27FC236}">
                <a16:creationId xmlns:a16="http://schemas.microsoft.com/office/drawing/2014/main" id="{464795E9-F81B-4FFA-BC6F-DC281B3DE9A2}"/>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5846" name="Text Box 7">
            <a:extLst>
              <a:ext uri="{FF2B5EF4-FFF2-40B4-BE49-F238E27FC236}">
                <a16:creationId xmlns:a16="http://schemas.microsoft.com/office/drawing/2014/main" id="{59D38496-2047-41E8-A5E4-1D5CD90A528E}"/>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68616" name="Group 8">
            <a:extLst>
              <a:ext uri="{FF2B5EF4-FFF2-40B4-BE49-F238E27FC236}">
                <a16:creationId xmlns:a16="http://schemas.microsoft.com/office/drawing/2014/main" id="{B23B2B87-5E12-4EAF-A459-7707D3CEB04D}"/>
              </a:ext>
            </a:extLst>
          </p:cNvPr>
          <p:cNvGraphicFramePr>
            <a:graphicFrameLocks noGrp="1"/>
          </p:cNvGraphicFramePr>
          <p:nvPr>
            <p:extLst>
              <p:ext uri="{D42A27DB-BD31-4B8C-83A1-F6EECF244321}">
                <p14:modId xmlns:p14="http://schemas.microsoft.com/office/powerpoint/2010/main" val="3956008558"/>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Gewonnen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35869" name="Text Box 30">
            <a:extLst>
              <a:ext uri="{FF2B5EF4-FFF2-40B4-BE49-F238E27FC236}">
                <a16:creationId xmlns:a16="http://schemas.microsoft.com/office/drawing/2014/main" id="{E28E8F78-5FBE-4900-BE88-BCC1D138EA4D}"/>
              </a:ext>
            </a:extLst>
          </p:cNvPr>
          <p:cNvSpPr txBox="1">
            <a:spLocks noChangeArrowheads="1"/>
          </p:cNvSpPr>
          <p:nvPr/>
        </p:nvSpPr>
        <p:spPr bwMode="auto">
          <a:xfrm>
            <a:off x="3970338" y="3017838"/>
            <a:ext cx="1150937"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EINS</a:t>
            </a:r>
            <a:endParaRPr lang="de-DE" sz="3600" noProof="0" dirty="0">
              <a:solidFill>
                <a:srgbClr val="0000FF"/>
              </a:solidFill>
            </a:endParaRPr>
          </a:p>
        </p:txBody>
      </p:sp>
      <p:sp>
        <p:nvSpPr>
          <p:cNvPr id="35871" name="Slide Number Placeholder 1">
            <a:extLst>
              <a:ext uri="{FF2B5EF4-FFF2-40B4-BE49-F238E27FC236}">
                <a16:creationId xmlns:a16="http://schemas.microsoft.com/office/drawing/2014/main" id="{DDFEEC5F-4179-4FBB-A420-40ED224D1AF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D18C9F7-062D-469A-85E2-2AF15984F4E3}" type="slidenum">
              <a:rPr lang="de-DE" sz="1000" noProof="0" smtClean="0"/>
              <a:t>477</a:t>
            </a:fld>
            <a:endParaRPr lang="de-DE" sz="1000" noProof="0" dirty="0"/>
          </a:p>
        </p:txBody>
      </p:sp>
      <p:sp>
        <p:nvSpPr>
          <p:cNvPr id="35872" name="Text Box 8">
            <a:extLst>
              <a:ext uri="{FF2B5EF4-FFF2-40B4-BE49-F238E27FC236}">
                <a16:creationId xmlns:a16="http://schemas.microsoft.com/office/drawing/2014/main" id="{C0F93359-2D7E-4877-9FC1-2C23C2B2EC0B}"/>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Bewertete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35873" name="Text Box 10">
            <a:extLst>
              <a:ext uri="{FF2B5EF4-FFF2-40B4-BE49-F238E27FC236}">
                <a16:creationId xmlns:a16="http://schemas.microsoft.com/office/drawing/2014/main" id="{99D9A592-D03B-4A0A-AB2A-8604A519097A}"/>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5874" name="Text Box 12">
            <a:extLst>
              <a:ext uri="{FF2B5EF4-FFF2-40B4-BE49-F238E27FC236}">
                <a16:creationId xmlns:a16="http://schemas.microsoft.com/office/drawing/2014/main" id="{5264F777-B5B5-48D5-88A0-4465E8F8C603}"/>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19" name="Group 13">
            <a:extLst>
              <a:ext uri="{FF2B5EF4-FFF2-40B4-BE49-F238E27FC236}">
                <a16:creationId xmlns:a16="http://schemas.microsoft.com/office/drawing/2014/main" id="{B33030AB-7E71-48F0-95FA-555C49DC4CEA}"/>
              </a:ext>
            </a:extLst>
          </p:cNvPr>
          <p:cNvGraphicFramePr>
            <a:graphicFrameLocks noGrp="1"/>
          </p:cNvGraphicFramePr>
          <p:nvPr>
            <p:extLst>
              <p:ext uri="{D42A27DB-BD31-4B8C-83A1-F6EECF244321}">
                <p14:modId xmlns:p14="http://schemas.microsoft.com/office/powerpoint/2010/main" val="3267452112"/>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Gewonnen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35897" name="Rectangle 3">
            <a:extLst>
              <a:ext uri="{FF2B5EF4-FFF2-40B4-BE49-F238E27FC236}">
                <a16:creationId xmlns:a16="http://schemas.microsoft.com/office/drawing/2014/main" id="{DAB0DE39-28C1-475B-9639-DDEF05FA57BD}"/>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5898" name="Text Box 6">
            <a:extLst>
              <a:ext uri="{FF2B5EF4-FFF2-40B4-BE49-F238E27FC236}">
                <a16:creationId xmlns:a16="http://schemas.microsoft.com/office/drawing/2014/main" id="{7954BD57-B28F-4F04-A15E-9CC8110C8A71}"/>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
        <p:nvSpPr>
          <p:cNvPr id="35899" name="TextBox 16">
            <a:extLst>
              <a:ext uri="{FF2B5EF4-FFF2-40B4-BE49-F238E27FC236}">
                <a16:creationId xmlns:a16="http://schemas.microsoft.com/office/drawing/2014/main" id="{1D0B84BE-E64B-44A5-888E-8195DF49D42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B066734D-1BAF-D3C3-81B5-844F1D12515B}"/>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Tree>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a:extLst>
              <a:ext uri="{FF2B5EF4-FFF2-40B4-BE49-F238E27FC236}">
                <a16:creationId xmlns:a16="http://schemas.microsoft.com/office/drawing/2014/main" id="{AD0C5F3B-DC9F-481E-82CD-BAB091D5AE99}"/>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6868" name="Text Box 5">
            <a:extLst>
              <a:ext uri="{FF2B5EF4-FFF2-40B4-BE49-F238E27FC236}">
                <a16:creationId xmlns:a16="http://schemas.microsoft.com/office/drawing/2014/main" id="{505534A7-3CC8-4E83-A1DD-7ADADCC6C6CF}"/>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von </a:t>
            </a:r>
            <a:r>
              <a:rPr lang="de-DE" sz="1200" b="1" noProof="0" dirty="0">
                <a:solidFill>
                  <a:srgbClr val="B2B2B2"/>
                </a:solidFill>
              </a:rPr>
              <a:t>minimal-klassischer/okkulter </a:t>
            </a:r>
            <a:r>
              <a:rPr lang="de-DE" sz="1200" noProof="0" dirty="0">
                <a:solidFill>
                  <a:srgbClr val="B2B2B2"/>
                </a:solidFill>
              </a:rPr>
              <a:t>MNV</a:t>
            </a:r>
          </a:p>
        </p:txBody>
      </p:sp>
      <p:sp>
        <p:nvSpPr>
          <p:cNvPr id="36869" name="Text Box 6">
            <a:extLst>
              <a:ext uri="{FF2B5EF4-FFF2-40B4-BE49-F238E27FC236}">
                <a16:creationId xmlns:a16="http://schemas.microsoft.com/office/drawing/2014/main" id="{D4C2909B-E1A4-4374-9B16-2AD04D8D174C}"/>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6870" name="Text Box 7">
            <a:extLst>
              <a:ext uri="{FF2B5EF4-FFF2-40B4-BE49-F238E27FC236}">
                <a16:creationId xmlns:a16="http://schemas.microsoft.com/office/drawing/2014/main" id="{2BCB969C-7591-4AA3-9459-3C0FFD0C0A88}"/>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68616" name="Group 8">
            <a:extLst>
              <a:ext uri="{FF2B5EF4-FFF2-40B4-BE49-F238E27FC236}">
                <a16:creationId xmlns:a16="http://schemas.microsoft.com/office/drawing/2014/main" id="{67E78181-0F7E-47F1-BB08-34979BF12D67}"/>
              </a:ext>
            </a:extLst>
          </p:cNvPr>
          <p:cNvGraphicFramePr>
            <a:graphicFrameLocks noGrp="1"/>
          </p:cNvGraphicFramePr>
          <p:nvPr>
            <p:extLst>
              <p:ext uri="{D42A27DB-BD31-4B8C-83A1-F6EECF244321}">
                <p14:modId xmlns:p14="http://schemas.microsoft.com/office/powerpoint/2010/main" val="4207730623"/>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36893" name="Text Box 30">
            <a:extLst>
              <a:ext uri="{FF2B5EF4-FFF2-40B4-BE49-F238E27FC236}">
                <a16:creationId xmlns:a16="http://schemas.microsoft.com/office/drawing/2014/main" id="{5E5A9FB1-2B4F-4357-9326-3E16024F0DB2}"/>
              </a:ext>
            </a:extLst>
          </p:cNvPr>
          <p:cNvSpPr txBox="1">
            <a:spLocks noChangeArrowheads="1"/>
          </p:cNvSpPr>
          <p:nvPr/>
        </p:nvSpPr>
        <p:spPr bwMode="auto">
          <a:xfrm>
            <a:off x="3970338" y="3017838"/>
            <a:ext cx="1150937"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EINS</a:t>
            </a:r>
            <a:endParaRPr lang="de-DE" sz="3600" noProof="0" dirty="0">
              <a:solidFill>
                <a:srgbClr val="0000FF"/>
              </a:solidFill>
            </a:endParaRPr>
          </a:p>
        </p:txBody>
      </p:sp>
      <p:sp>
        <p:nvSpPr>
          <p:cNvPr id="36894" name="Text Box 31">
            <a:extLst>
              <a:ext uri="{FF2B5EF4-FFF2-40B4-BE49-F238E27FC236}">
                <a16:creationId xmlns:a16="http://schemas.microsoft.com/office/drawing/2014/main" id="{D546B511-2523-4A07-A216-FB1167D86DA6}"/>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6895" name="Slide Number Placeholder 1">
            <a:extLst>
              <a:ext uri="{FF2B5EF4-FFF2-40B4-BE49-F238E27FC236}">
                <a16:creationId xmlns:a16="http://schemas.microsoft.com/office/drawing/2014/main" id="{0244DB3C-8C57-4992-BD40-9F2CB3473B4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D21C2FB8-109B-4AC6-A134-8000D7792813}" type="slidenum">
              <a:rPr lang="de-DE" sz="1000" noProof="0" smtClean="0"/>
              <a:t>478</a:t>
            </a:fld>
            <a:endParaRPr lang="de-DE" sz="1000" noProof="0" dirty="0"/>
          </a:p>
        </p:txBody>
      </p:sp>
      <p:sp>
        <p:nvSpPr>
          <p:cNvPr id="36896" name="Text Box 8">
            <a:extLst>
              <a:ext uri="{FF2B5EF4-FFF2-40B4-BE49-F238E27FC236}">
                <a16:creationId xmlns:a16="http://schemas.microsoft.com/office/drawing/2014/main" id="{5D9DEBF2-77F2-4A6C-BA7F-515740ADD768}"/>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Bewertete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36897" name="Text Box 10">
            <a:extLst>
              <a:ext uri="{FF2B5EF4-FFF2-40B4-BE49-F238E27FC236}">
                <a16:creationId xmlns:a16="http://schemas.microsoft.com/office/drawing/2014/main" id="{B80CF5B1-0641-459E-92FA-2F789BDC0128}"/>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6898" name="Text Box 12">
            <a:extLst>
              <a:ext uri="{FF2B5EF4-FFF2-40B4-BE49-F238E27FC236}">
                <a16:creationId xmlns:a16="http://schemas.microsoft.com/office/drawing/2014/main" id="{2439D218-7999-4F7F-99F6-14B6EBBC8024}"/>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19" name="Group 13">
            <a:extLst>
              <a:ext uri="{FF2B5EF4-FFF2-40B4-BE49-F238E27FC236}">
                <a16:creationId xmlns:a16="http://schemas.microsoft.com/office/drawing/2014/main" id="{7FB96E05-5B9E-447A-BE99-49BA1419C71E}"/>
              </a:ext>
            </a:extLst>
          </p:cNvPr>
          <p:cNvGraphicFramePr>
            <a:graphicFrameLocks noGrp="1"/>
          </p:cNvGraphicFramePr>
          <p:nvPr>
            <p:extLst>
              <p:ext uri="{D42A27DB-BD31-4B8C-83A1-F6EECF244321}">
                <p14:modId xmlns:p14="http://schemas.microsoft.com/office/powerpoint/2010/main" val="584516559"/>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36921" name="Rectangle 3">
            <a:extLst>
              <a:ext uri="{FF2B5EF4-FFF2-40B4-BE49-F238E27FC236}">
                <a16:creationId xmlns:a16="http://schemas.microsoft.com/office/drawing/2014/main" id="{B0CE77DD-C044-4AE1-B214-419AD318A667}"/>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600" noProof="0" dirty="0"/>
          </a:p>
        </p:txBody>
      </p:sp>
      <p:sp>
        <p:nvSpPr>
          <p:cNvPr id="36923" name="TextBox 16">
            <a:extLst>
              <a:ext uri="{FF2B5EF4-FFF2-40B4-BE49-F238E27FC236}">
                <a16:creationId xmlns:a16="http://schemas.microsoft.com/office/drawing/2014/main" id="{A272A37D-7E66-4070-8959-101A29F91A9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4">
            <a:extLst>
              <a:ext uri="{FF2B5EF4-FFF2-40B4-BE49-F238E27FC236}">
                <a16:creationId xmlns:a16="http://schemas.microsoft.com/office/drawing/2014/main" id="{2F828CEF-FAF6-0FD2-54F0-966321117793}"/>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3" name="Text Box 6">
            <a:extLst>
              <a:ext uri="{FF2B5EF4-FFF2-40B4-BE49-F238E27FC236}">
                <a16:creationId xmlns:a16="http://schemas.microsoft.com/office/drawing/2014/main" id="{D176AA60-89C1-5361-F21C-7A034E55BDF7}"/>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a:extLst>
              <a:ext uri="{FF2B5EF4-FFF2-40B4-BE49-F238E27FC236}">
                <a16:creationId xmlns:a16="http://schemas.microsoft.com/office/drawing/2014/main" id="{F3543CBC-D319-4FD0-B210-AEA35A715999}"/>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7892" name="Text Box 5">
            <a:extLst>
              <a:ext uri="{FF2B5EF4-FFF2-40B4-BE49-F238E27FC236}">
                <a16:creationId xmlns:a16="http://schemas.microsoft.com/office/drawing/2014/main" id="{B77913EC-DBE8-439E-839E-998255B5FC21}"/>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von </a:t>
            </a:r>
            <a:r>
              <a:rPr lang="de-DE" sz="1200" b="1" noProof="0" dirty="0">
                <a:solidFill>
                  <a:srgbClr val="B2B2B2"/>
                </a:solidFill>
              </a:rPr>
              <a:t>minimal-klassischer/okkulter </a:t>
            </a:r>
            <a:r>
              <a:rPr lang="de-DE" sz="1200" noProof="0" dirty="0">
                <a:solidFill>
                  <a:srgbClr val="B2B2B2"/>
                </a:solidFill>
              </a:rPr>
              <a:t>MNV</a:t>
            </a:r>
          </a:p>
        </p:txBody>
      </p:sp>
      <p:sp>
        <p:nvSpPr>
          <p:cNvPr id="37893" name="Text Box 6">
            <a:extLst>
              <a:ext uri="{FF2B5EF4-FFF2-40B4-BE49-F238E27FC236}">
                <a16:creationId xmlns:a16="http://schemas.microsoft.com/office/drawing/2014/main" id="{16148948-9D4E-42A0-A589-9F9F7C5CA2F5}"/>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7894" name="Text Box 7">
            <a:extLst>
              <a:ext uri="{FF2B5EF4-FFF2-40B4-BE49-F238E27FC236}">
                <a16:creationId xmlns:a16="http://schemas.microsoft.com/office/drawing/2014/main" id="{E10B1DC4-20CD-4724-8B1E-586591332757}"/>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68616" name="Group 8">
            <a:extLst>
              <a:ext uri="{FF2B5EF4-FFF2-40B4-BE49-F238E27FC236}">
                <a16:creationId xmlns:a16="http://schemas.microsoft.com/office/drawing/2014/main" id="{8B2FB6FB-3E29-4FDA-9484-9FAEF423BD5A}"/>
              </a:ext>
            </a:extLst>
          </p:cNvPr>
          <p:cNvGraphicFramePr>
            <a:graphicFrameLocks noGrp="1"/>
          </p:cNvGraphicFramePr>
          <p:nvPr>
            <p:extLst>
              <p:ext uri="{D42A27DB-BD31-4B8C-83A1-F6EECF244321}">
                <p14:modId xmlns:p14="http://schemas.microsoft.com/office/powerpoint/2010/main" val="238613796"/>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a:ln>
                            <a:noFill/>
                          </a:ln>
                          <a:solidFill>
                            <a:schemeClr val="tx1"/>
                          </a:solidFill>
                          <a:effectLst/>
                          <a:latin typeface="Arial" charset="0"/>
                        </a:rPr>
                        <a:t>Verlust &lt;15 Buchstaben</a:t>
                      </a:r>
                      <a:endParaRPr kumimoji="0" lang="de-DE" sz="12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37917" name="Text Box 30">
            <a:extLst>
              <a:ext uri="{FF2B5EF4-FFF2-40B4-BE49-F238E27FC236}">
                <a16:creationId xmlns:a16="http://schemas.microsoft.com/office/drawing/2014/main" id="{4F99B04A-B622-42DF-B026-A41C7575ABFA}"/>
              </a:ext>
            </a:extLst>
          </p:cNvPr>
          <p:cNvSpPr txBox="1">
            <a:spLocks noChangeArrowheads="1"/>
          </p:cNvSpPr>
          <p:nvPr/>
        </p:nvSpPr>
        <p:spPr bwMode="auto">
          <a:xfrm>
            <a:off x="3970338" y="3017838"/>
            <a:ext cx="1150937"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EINS</a:t>
            </a:r>
            <a:endParaRPr lang="de-DE" sz="3600" noProof="0" dirty="0">
              <a:solidFill>
                <a:srgbClr val="0000FF"/>
              </a:solidFill>
            </a:endParaRPr>
          </a:p>
        </p:txBody>
      </p:sp>
      <p:sp>
        <p:nvSpPr>
          <p:cNvPr id="37919" name="Slide Number Placeholder 1">
            <a:extLst>
              <a:ext uri="{FF2B5EF4-FFF2-40B4-BE49-F238E27FC236}">
                <a16:creationId xmlns:a16="http://schemas.microsoft.com/office/drawing/2014/main" id="{8F91BA6E-9134-4E98-819F-CA9E8D5ECBB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D14F271-486D-440F-A690-5A51FBD99511}" type="slidenum">
              <a:rPr lang="de-DE" sz="1000" noProof="0" smtClean="0"/>
              <a:t>479</a:t>
            </a:fld>
            <a:endParaRPr lang="de-DE" sz="1000" noProof="0" dirty="0"/>
          </a:p>
        </p:txBody>
      </p:sp>
      <p:sp>
        <p:nvSpPr>
          <p:cNvPr id="37920" name="Text Box 8">
            <a:extLst>
              <a:ext uri="{FF2B5EF4-FFF2-40B4-BE49-F238E27FC236}">
                <a16:creationId xmlns:a16="http://schemas.microsoft.com/office/drawing/2014/main" id="{23407C2E-969B-4D79-96F7-9FF707B955B9}"/>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Bewertete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37921" name="Text Box 10">
            <a:extLst>
              <a:ext uri="{FF2B5EF4-FFF2-40B4-BE49-F238E27FC236}">
                <a16:creationId xmlns:a16="http://schemas.microsoft.com/office/drawing/2014/main" id="{F1A8D874-5721-4416-B74E-0AB2FC6E9AC3}"/>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7922" name="Text Box 12">
            <a:extLst>
              <a:ext uri="{FF2B5EF4-FFF2-40B4-BE49-F238E27FC236}">
                <a16:creationId xmlns:a16="http://schemas.microsoft.com/office/drawing/2014/main" id="{55FE0461-CCB6-46B6-A5DA-830B8078DDC0}"/>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19" name="Group 13">
            <a:extLst>
              <a:ext uri="{FF2B5EF4-FFF2-40B4-BE49-F238E27FC236}">
                <a16:creationId xmlns:a16="http://schemas.microsoft.com/office/drawing/2014/main" id="{A96AC2AD-A68C-4BB9-8600-785EDC0B86C8}"/>
              </a:ext>
            </a:extLst>
          </p:cNvPr>
          <p:cNvGraphicFramePr>
            <a:graphicFrameLocks noGrp="1"/>
          </p:cNvGraphicFramePr>
          <p:nvPr>
            <p:extLst>
              <p:ext uri="{D42A27DB-BD31-4B8C-83A1-F6EECF244321}">
                <p14:modId xmlns:p14="http://schemas.microsoft.com/office/powerpoint/2010/main" val="3459514685"/>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rgbClr val="0000FF"/>
                        </a:solidFill>
                        <a:effectLst/>
                        <a:latin typeface="Arial" charset="0"/>
                      </a:endParaRP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37945" name="Text Box 60">
            <a:extLst>
              <a:ext uri="{FF2B5EF4-FFF2-40B4-BE49-F238E27FC236}">
                <a16:creationId xmlns:a16="http://schemas.microsoft.com/office/drawing/2014/main" id="{1F733236-4DB5-42DB-A596-8A8343E73C10}"/>
              </a:ext>
            </a:extLst>
          </p:cNvPr>
          <p:cNvSpPr txBox="1">
            <a:spLocks noChangeArrowheads="1"/>
          </p:cNvSpPr>
          <p:nvPr/>
        </p:nvSpPr>
        <p:spPr bwMode="auto">
          <a:xfrm>
            <a:off x="2292350" y="4724400"/>
            <a:ext cx="4546600" cy="690445"/>
          </a:xfrm>
          <a:prstGeom prst="rect">
            <a:avLst/>
          </a:prstGeom>
          <a:solidFill>
            <a:srgbClr val="66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Anmerkung:</a:t>
            </a:r>
            <a:endParaRPr lang="de-DE" sz="2400" noProof="0" dirty="0">
              <a:solidFill>
                <a:srgbClr val="0000FF"/>
              </a:solidFill>
            </a:endParaRPr>
          </a:p>
          <a:p>
            <a:pPr eaLnBrk="1" hangingPunct="1">
              <a:lnSpc>
                <a:spcPct val="90000"/>
              </a:lnSpc>
              <a:spcBef>
                <a:spcPct val="0"/>
              </a:spcBef>
              <a:buClrTx/>
              <a:buSzTx/>
              <a:buFontTx/>
              <a:buNone/>
            </a:pPr>
            <a:r>
              <a:rPr lang="de-DE" sz="1600" noProof="0" dirty="0">
                <a:solidFill>
                  <a:srgbClr val="0000FF"/>
                </a:solidFill>
              </a:rPr>
              <a:t>--Nur 1 von 20 behandelten Patienten verlor &gt;15 Buchstaben an Sehschärfe</a:t>
            </a:r>
          </a:p>
        </p:txBody>
      </p:sp>
      <p:sp>
        <p:nvSpPr>
          <p:cNvPr id="37946" name="Freeform 59">
            <a:extLst>
              <a:ext uri="{FF2B5EF4-FFF2-40B4-BE49-F238E27FC236}">
                <a16:creationId xmlns:a16="http://schemas.microsoft.com/office/drawing/2014/main" id="{2B3E071E-FC4D-4BC6-B06B-D114486EF5AF}"/>
              </a:ext>
            </a:extLst>
          </p:cNvPr>
          <p:cNvSpPr>
            <a:spLocks/>
          </p:cNvSpPr>
          <p:nvPr/>
        </p:nvSpPr>
        <p:spPr bwMode="auto">
          <a:xfrm>
            <a:off x="2209800" y="3810000"/>
            <a:ext cx="4876800" cy="1079500"/>
          </a:xfrm>
          <a:custGeom>
            <a:avLst/>
            <a:gdLst>
              <a:gd name="T0" fmla="*/ 0 w 3072"/>
              <a:gd name="T1" fmla="*/ 0 h 680"/>
              <a:gd name="T2" fmla="*/ 2147483646 w 3072"/>
              <a:gd name="T3" fmla="*/ 2147483646 h 680"/>
              <a:gd name="T4" fmla="*/ 2147483646 w 3072"/>
              <a:gd name="T5" fmla="*/ 2147483646 h 680"/>
              <a:gd name="T6" fmla="*/ 0 60000 65536"/>
              <a:gd name="T7" fmla="*/ 0 60000 65536"/>
              <a:gd name="T8" fmla="*/ 0 60000 65536"/>
            </a:gdLst>
            <a:ahLst/>
            <a:cxnLst>
              <a:cxn ang="T6">
                <a:pos x="T0" y="T1"/>
              </a:cxn>
              <a:cxn ang="T7">
                <a:pos x="T2" y="T3"/>
              </a:cxn>
              <a:cxn ang="T8">
                <a:pos x="T4" y="T5"/>
              </a:cxn>
            </a:cxnLst>
            <a:rect l="0" t="0" r="r" b="b"/>
            <a:pathLst>
              <a:path w="3072" h="680">
                <a:moveTo>
                  <a:pt x="0" y="0"/>
                </a:moveTo>
                <a:cubicBezTo>
                  <a:pt x="512" y="332"/>
                  <a:pt x="1024" y="664"/>
                  <a:pt x="1536" y="672"/>
                </a:cubicBezTo>
                <a:cubicBezTo>
                  <a:pt x="2048" y="680"/>
                  <a:pt x="2816" y="152"/>
                  <a:pt x="3072" y="48"/>
                </a:cubicBezTo>
              </a:path>
            </a:pathLst>
          </a:custGeom>
          <a:noFill/>
          <a:ln w="76200" cmpd="sng">
            <a:solidFill>
              <a:schemeClr val="tx1"/>
            </a:solidFill>
            <a:round/>
            <a:headEnd type="triangl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7947" name="Rectangle 3">
            <a:extLst>
              <a:ext uri="{FF2B5EF4-FFF2-40B4-BE49-F238E27FC236}">
                <a16:creationId xmlns:a16="http://schemas.microsoft.com/office/drawing/2014/main" id="{F5516958-D6AB-4CA1-842E-01BD4C1BB6CF}"/>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7949" name="TextBox 19">
            <a:extLst>
              <a:ext uri="{FF2B5EF4-FFF2-40B4-BE49-F238E27FC236}">
                <a16:creationId xmlns:a16="http://schemas.microsoft.com/office/drawing/2014/main" id="{16AED4A3-41B3-49D3-8A19-F970BF24610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D276E595-2874-AE47-05B8-C7B7DDC0E98D}"/>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 name="Text Box 4">
            <a:extLst>
              <a:ext uri="{FF2B5EF4-FFF2-40B4-BE49-F238E27FC236}">
                <a16:creationId xmlns:a16="http://schemas.microsoft.com/office/drawing/2014/main" id="{4609E95A-927D-BE6C-CD32-33C6A317C3A0}"/>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4" name="Text Box 6">
            <a:extLst>
              <a:ext uri="{FF2B5EF4-FFF2-40B4-BE49-F238E27FC236}">
                <a16:creationId xmlns:a16="http://schemas.microsoft.com/office/drawing/2014/main" id="{B21AF84D-32AD-A9EF-B563-36D612D10A86}"/>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3D7619-1709-24CB-300F-492CC2E7372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C1B68E9-194A-CC5C-0ADD-EAFCB66DAD8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48</a:t>
            </a:fld>
            <a:endParaRPr lang="de-DE" noProof="0" dirty="0"/>
          </a:p>
        </p:txBody>
      </p:sp>
      <p:sp>
        <p:nvSpPr>
          <p:cNvPr id="2" name="TextBox 1">
            <a:extLst>
              <a:ext uri="{FF2B5EF4-FFF2-40B4-BE49-F238E27FC236}">
                <a16:creationId xmlns:a16="http://schemas.microsoft.com/office/drawing/2014/main" id="{64759FBA-6ADB-4429-8E4B-42849B8A4D1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948CA4A7-430A-6FE1-29BF-000E7DBADA26}"/>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34007D83-81DD-1FB0-5CEA-80436A8BA6C5}"/>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CCCC5B9B-59DE-56C0-18C6-9FC0FA399C5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E2C14922-46BF-2B9F-5674-A71CB0938384}"/>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01D1E307-73C8-5838-9AD8-9FD4548BD83B}"/>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1E028CE5-EA97-A49B-725B-FE84BC4B35A0}"/>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388BB618-4567-36D3-31C7-9BAB5B028CFF}"/>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26197BC9-B40D-2770-1AF7-0D3B9ECCCE1C}"/>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F7691FBC-077A-C705-B6F6-6B5013CC59D1}"/>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96C89E15-BC64-1839-F1D9-A7E1BC8A5F4C}"/>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E209727D-CB50-6EC0-DA64-660D2F844612}"/>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AA5E7268-08AD-E941-9436-263963057B53}"/>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56B50B8D-4408-5246-62C4-7131F64E5E18}"/>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chemeClr val="accent2">
                    <a:lumMod val="20000"/>
                    <a:lumOff val="80000"/>
                  </a:schemeClr>
                </a:solidFill>
              </a:rPr>
              <a:t>Es bedeutet, dass das RPE nicht mehr in direktem Kontakt mit seiner </a:t>
            </a:r>
            <a:r>
              <a:rPr lang="de-DE" sz="1400" noProof="0" dirty="0">
                <a:solidFill>
                  <a:schemeClr val="accent2">
                    <a:lumMod val="20000"/>
                    <a:lumOff val="80000"/>
                  </a:schemeClr>
                </a:solidFill>
              </a:rPr>
              <a:t>Basalmembran steht </a:t>
            </a:r>
            <a:r>
              <a:rPr lang="de-DE" sz="1400" i="1" noProof="0" dirty="0">
                <a:solidFill>
                  <a:schemeClr val="accent2">
                    <a:lumMod val="20000"/>
                    <a:lumOff val="80000"/>
                  </a:schemeClr>
                </a:solidFill>
              </a:rPr>
              <a:t>oder </a:t>
            </a:r>
            <a:r>
              <a:rPr lang="de-DE" sz="1400" noProof="0" dirty="0">
                <a:solidFill>
                  <a:schemeClr val="accent2">
                    <a:lumMod val="20000"/>
                    <a:lumOff val="80000"/>
                  </a:schemeClr>
                </a:solidFill>
              </a:rPr>
              <a:t>dass der RPE/Basalmembran-Komplex von der darunterliegenden Struktur getrennt ist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Warum ist es so gravierend, wenn das RPE von seiner Basalmembran oder tieferen Strukturen getrennt ist? </a:t>
            </a:r>
          </a:p>
          <a:p>
            <a:r>
              <a:rPr lang="de-DE" sz="1400" noProof="0" dirty="0">
                <a:solidFill>
                  <a:schemeClr val="accent2">
                    <a:lumMod val="20000"/>
                    <a:lumOff val="80000"/>
                  </a:schemeClr>
                </a:solidFill>
              </a:rPr>
              <a:t>Erinnern Sie sich daran, dass das RPE eine unverzichtbare Rolle für die Gesundheit der Photorezeptoren spielt.  Erinnern Sie sich ferner daran, dass das RPE </a:t>
            </a:r>
            <a:r>
              <a:rPr lang="de-DE" sz="1400" i="1" noProof="0" dirty="0">
                <a:solidFill>
                  <a:schemeClr val="accent2">
                    <a:lumMod val="20000"/>
                    <a:lumOff val="80000"/>
                  </a:schemeClr>
                </a:solidFill>
              </a:rPr>
              <a:t>seinen </a:t>
            </a:r>
            <a:r>
              <a:rPr lang="de-DE" sz="1400" noProof="0" dirty="0">
                <a:solidFill>
                  <a:schemeClr val="accent2">
                    <a:lumMod val="20000"/>
                    <a:lumOff val="80000"/>
                  </a:schemeClr>
                </a:solidFill>
              </a:rPr>
              <a:t>Stoffwechselbedarf über das Blut deckt, das von der darunterliegenden  Choriokapillaris  geliefert wird. Somit kann ein PED zu einer Funktionsstörung, zum Absterben und zur Atrophie des RPE führen. Dies wiederum kann zu einer Funktionsstörung, zum Absterben und zur Atrophie </a:t>
            </a:r>
            <a:r>
              <a:rPr lang="de-DE" sz="1400" i="1" noProof="0" dirty="0">
                <a:solidFill>
                  <a:schemeClr val="accent2">
                    <a:lumMod val="20000"/>
                    <a:lumOff val="80000"/>
                  </a:schemeClr>
                </a:solidFill>
              </a:rPr>
              <a:t>der Photorezeptoren</a:t>
            </a:r>
            <a:r>
              <a:rPr lang="de-DE" sz="1400" noProof="0" dirty="0">
                <a:solidFill>
                  <a:schemeClr val="accent2">
                    <a:lumMod val="20000"/>
                    <a:lumOff val="80000"/>
                  </a:schemeClr>
                </a:solidFill>
              </a:rPr>
              <a:t> führen, was einen Sehverlust zur Folge hat.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Es gibt drei grundlegende Formen der PED – wie lauten die beiden anderen? Jede ist anhand des Erscheinungsbildes des Sub-RPE-Raums im OCT erkennbar. Wie sieht dieses Erscheinungsbild bei jeder Form aus?</a:t>
            </a:r>
          </a:p>
          <a:p>
            <a:r>
              <a:rPr lang="de-DE" sz="1400" noProof="0" dirty="0">
                <a:solidFill>
                  <a:schemeClr val="accent2">
                    <a:lumMod val="20000"/>
                    <a:lumOff val="80000"/>
                  </a:schemeClr>
                </a:solidFill>
              </a:rPr>
              <a:t>--Drusenartig: Gleichmäßig hyperreflektiv </a:t>
            </a:r>
          </a:p>
          <a:p>
            <a:r>
              <a:rPr lang="de-DE" sz="1400" noProof="0" dirty="0">
                <a:solidFill>
                  <a:schemeClr val="accent2">
                    <a:lumMod val="20000"/>
                    <a:lumOff val="80000"/>
                  </a:schemeClr>
                </a:solidFill>
              </a:rPr>
              <a:t>--Serös: Sub-RPE-Raum „leer“</a:t>
            </a:r>
          </a:p>
          <a:p>
            <a:r>
              <a:rPr lang="de-DE" sz="1400" noProof="0" dirty="0">
                <a:solidFill>
                  <a:schemeClr val="accent2">
                    <a:lumMod val="20000"/>
                    <a:lumOff val="80000"/>
                  </a:schemeClr>
                </a:solidFill>
              </a:rPr>
              <a:t>--Fibrovaskulär: </a:t>
            </a:r>
            <a:r>
              <a:rPr lang="de-DE" sz="1400" b="1" i="1" noProof="0" dirty="0">
                <a:solidFill>
                  <a:schemeClr val="accent2">
                    <a:lumMod val="20000"/>
                    <a:lumOff val="80000"/>
                  </a:schemeClr>
                </a:solidFill>
              </a:rPr>
              <a:t>?</a:t>
            </a:r>
          </a:p>
        </p:txBody>
      </p:sp>
      <p:sp>
        <p:nvSpPr>
          <p:cNvPr id="6" name="Oval 7">
            <a:extLst>
              <a:ext uri="{FF2B5EF4-FFF2-40B4-BE49-F238E27FC236}">
                <a16:creationId xmlns:a16="http://schemas.microsoft.com/office/drawing/2014/main" id="{F53BE9CA-D5B6-A3C1-0C58-A5EBDF13CAB6}"/>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583216266"/>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a:extLst>
              <a:ext uri="{FF2B5EF4-FFF2-40B4-BE49-F238E27FC236}">
                <a16:creationId xmlns:a16="http://schemas.microsoft.com/office/drawing/2014/main" id="{1B695A4F-87E5-4567-8EDE-2B02408E2982}"/>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8916" name="Text Box 30">
            <a:extLst>
              <a:ext uri="{FF2B5EF4-FFF2-40B4-BE49-F238E27FC236}">
                <a16:creationId xmlns:a16="http://schemas.microsoft.com/office/drawing/2014/main" id="{A6E8F799-67AB-49F2-98E9-F808E8019AA8}"/>
              </a:ext>
            </a:extLst>
          </p:cNvPr>
          <p:cNvSpPr txBox="1">
            <a:spLocks noChangeArrowheads="1"/>
          </p:cNvSpPr>
          <p:nvPr/>
        </p:nvSpPr>
        <p:spPr bwMode="auto">
          <a:xfrm>
            <a:off x="3970338" y="3017838"/>
            <a:ext cx="1150937"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EINS</a:t>
            </a:r>
            <a:endParaRPr lang="de-DE" sz="3600" noProof="0" dirty="0">
              <a:solidFill>
                <a:srgbClr val="0000FF"/>
              </a:solidFill>
            </a:endParaRPr>
          </a:p>
        </p:txBody>
      </p:sp>
      <p:sp>
        <p:nvSpPr>
          <p:cNvPr id="38918" name="Slide Number Placeholder 1">
            <a:extLst>
              <a:ext uri="{FF2B5EF4-FFF2-40B4-BE49-F238E27FC236}">
                <a16:creationId xmlns:a16="http://schemas.microsoft.com/office/drawing/2014/main" id="{6E489C29-FE8A-47B4-A60B-871B1DEFFAA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6BD3CA5-FDA1-490A-B0DF-1028B21BFE4F}" type="slidenum">
              <a:rPr lang="de-DE" sz="1000" noProof="0" smtClean="0"/>
              <a:t>480</a:t>
            </a:fld>
            <a:endParaRPr lang="de-DE" sz="1000" noProof="0" dirty="0"/>
          </a:p>
        </p:txBody>
      </p:sp>
      <p:sp>
        <p:nvSpPr>
          <p:cNvPr id="38919" name="Rectangle 3">
            <a:extLst>
              <a:ext uri="{FF2B5EF4-FFF2-40B4-BE49-F238E27FC236}">
                <a16:creationId xmlns:a16="http://schemas.microsoft.com/office/drawing/2014/main" id="{65EF6560-5A96-464B-A976-063EEA9A2EB0}"/>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8921" name="Text Box 8">
            <a:extLst>
              <a:ext uri="{FF2B5EF4-FFF2-40B4-BE49-F238E27FC236}">
                <a16:creationId xmlns:a16="http://schemas.microsoft.com/office/drawing/2014/main" id="{3536B5D5-FB4F-410C-8656-A345849A3015}"/>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38922" name="Text Box 10">
            <a:extLst>
              <a:ext uri="{FF2B5EF4-FFF2-40B4-BE49-F238E27FC236}">
                <a16:creationId xmlns:a16="http://schemas.microsoft.com/office/drawing/2014/main" id="{2B3D56C1-E16C-45FF-BE9B-DCC9C7919D01}"/>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8923" name="Text Box 12">
            <a:extLst>
              <a:ext uri="{FF2B5EF4-FFF2-40B4-BE49-F238E27FC236}">
                <a16:creationId xmlns:a16="http://schemas.microsoft.com/office/drawing/2014/main" id="{3949E51A-FED7-4DA7-9C37-92C52C2C04A8}"/>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17" name="Group 13">
            <a:extLst>
              <a:ext uri="{FF2B5EF4-FFF2-40B4-BE49-F238E27FC236}">
                <a16:creationId xmlns:a16="http://schemas.microsoft.com/office/drawing/2014/main" id="{306DBA2F-6556-4092-A1A5-4348FC7EE17B}"/>
              </a:ext>
            </a:extLst>
          </p:cNvPr>
          <p:cNvGraphicFramePr>
            <a:graphicFrameLocks noGrp="1"/>
          </p:cNvGraphicFramePr>
          <p:nvPr>
            <p:extLst>
              <p:ext uri="{D42A27DB-BD31-4B8C-83A1-F6EECF244321}">
                <p14:modId xmlns:p14="http://schemas.microsoft.com/office/powerpoint/2010/main" val="3751250136"/>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38946" name="Text Box 7">
            <a:extLst>
              <a:ext uri="{FF2B5EF4-FFF2-40B4-BE49-F238E27FC236}">
                <a16:creationId xmlns:a16="http://schemas.microsoft.com/office/drawing/2014/main" id="{08535A74-FC90-484B-B0E3-F2F330262C03}"/>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Bewertete Ranibizumab zur Behandlung</a:t>
            </a:r>
          </a:p>
          <a:p>
            <a:pPr algn="ctr" eaLnBrk="1" hangingPunct="1">
              <a:lnSpc>
                <a:spcPct val="80000"/>
              </a:lnSpc>
              <a:spcBef>
                <a:spcPct val="0"/>
              </a:spcBef>
              <a:buClrTx/>
              <a:buSzTx/>
              <a:buFontTx/>
              <a:buNone/>
            </a:pPr>
            <a:r>
              <a:rPr lang="de-DE" sz="1200" noProof="0" dirty="0">
                <a:solidFill>
                  <a:srgbClr val="B2B2B2"/>
                </a:solidFill>
              </a:rPr>
              <a:t>von </a:t>
            </a:r>
            <a:r>
              <a:rPr lang="de-DE" sz="1200" b="1" noProof="0" dirty="0">
                <a:solidFill>
                  <a:srgbClr val="B2B2B2"/>
                </a:solidFill>
              </a:rPr>
              <a:t>minimal-klassischer/okkulter </a:t>
            </a:r>
            <a:r>
              <a:rPr lang="de-DE" sz="1200" noProof="0" dirty="0">
                <a:solidFill>
                  <a:srgbClr val="B2B2B2"/>
                </a:solidFill>
              </a:rPr>
              <a:t>MNV</a:t>
            </a:r>
          </a:p>
        </p:txBody>
      </p:sp>
      <p:sp>
        <p:nvSpPr>
          <p:cNvPr id="38947" name="Text Box 9">
            <a:extLst>
              <a:ext uri="{FF2B5EF4-FFF2-40B4-BE49-F238E27FC236}">
                <a16:creationId xmlns:a16="http://schemas.microsoft.com/office/drawing/2014/main" id="{F5C652E6-C43D-41FD-A1D8-EA7378E20B23}"/>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8948" name="Text Box 11">
            <a:extLst>
              <a:ext uri="{FF2B5EF4-FFF2-40B4-BE49-F238E27FC236}">
                <a16:creationId xmlns:a16="http://schemas.microsoft.com/office/drawing/2014/main" id="{67356F15-DF6C-4D6A-9AEE-EF7DDCA37782}"/>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21" name="Group 35">
            <a:extLst>
              <a:ext uri="{FF2B5EF4-FFF2-40B4-BE49-F238E27FC236}">
                <a16:creationId xmlns:a16="http://schemas.microsoft.com/office/drawing/2014/main" id="{11414BFD-856F-47D8-9B86-3CFF50CFBDFC}"/>
              </a:ext>
            </a:extLst>
          </p:cNvPr>
          <p:cNvGraphicFramePr>
            <a:graphicFrameLocks noGrp="1"/>
          </p:cNvGraphicFramePr>
          <p:nvPr>
            <p:extLst>
              <p:ext uri="{D42A27DB-BD31-4B8C-83A1-F6EECF244321}">
                <p14:modId xmlns:p14="http://schemas.microsoft.com/office/powerpoint/2010/main" val="1531683655"/>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38971" name="TextBox 17">
            <a:extLst>
              <a:ext uri="{FF2B5EF4-FFF2-40B4-BE49-F238E27FC236}">
                <a16:creationId xmlns:a16="http://schemas.microsoft.com/office/drawing/2014/main" id="{BC5D4678-2CA3-4C89-A4ED-29DC2E5C8F0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886D0028-81BD-DD14-9EDD-EA51A7A0D38E}"/>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 name="Text Box 4">
            <a:extLst>
              <a:ext uri="{FF2B5EF4-FFF2-40B4-BE49-F238E27FC236}">
                <a16:creationId xmlns:a16="http://schemas.microsoft.com/office/drawing/2014/main" id="{61A9A02A-8A23-A965-64B3-6CA840EA2626}"/>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4" name="Text Box 6">
            <a:extLst>
              <a:ext uri="{FF2B5EF4-FFF2-40B4-BE49-F238E27FC236}">
                <a16:creationId xmlns:a16="http://schemas.microsoft.com/office/drawing/2014/main" id="{7AD328C6-BF6E-514A-E05F-DAB92418AF2D}"/>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a:extLst>
              <a:ext uri="{FF2B5EF4-FFF2-40B4-BE49-F238E27FC236}">
                <a16:creationId xmlns:a16="http://schemas.microsoft.com/office/drawing/2014/main" id="{CEE20A38-88F8-48FE-AABE-1ABE159915B2}"/>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9940" name="Text Box 30">
            <a:extLst>
              <a:ext uri="{FF2B5EF4-FFF2-40B4-BE49-F238E27FC236}">
                <a16:creationId xmlns:a16="http://schemas.microsoft.com/office/drawing/2014/main" id="{8960EC16-F958-43E9-AEFD-4ABF1849D605}"/>
              </a:ext>
            </a:extLst>
          </p:cNvPr>
          <p:cNvSpPr txBox="1">
            <a:spLocks noChangeArrowheads="1"/>
          </p:cNvSpPr>
          <p:nvPr/>
        </p:nvSpPr>
        <p:spPr bwMode="auto">
          <a:xfrm>
            <a:off x="3970338" y="3017838"/>
            <a:ext cx="1150937"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EINS</a:t>
            </a:r>
            <a:endParaRPr lang="de-DE" sz="3600" noProof="0" dirty="0">
              <a:solidFill>
                <a:srgbClr val="0000FF"/>
              </a:solidFill>
            </a:endParaRPr>
          </a:p>
        </p:txBody>
      </p:sp>
      <p:sp>
        <p:nvSpPr>
          <p:cNvPr id="39942" name="Slide Number Placeholder 1">
            <a:extLst>
              <a:ext uri="{FF2B5EF4-FFF2-40B4-BE49-F238E27FC236}">
                <a16:creationId xmlns:a16="http://schemas.microsoft.com/office/drawing/2014/main" id="{F26A6CA8-5CD7-4A89-BA2D-732CDA734C2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003292F1-7CD9-4EC1-B41D-6160CFC6DCF5}" type="slidenum">
              <a:rPr lang="de-DE" sz="1000" noProof="0" smtClean="0"/>
              <a:t>481</a:t>
            </a:fld>
            <a:endParaRPr lang="de-DE" sz="1000" noProof="0" dirty="0"/>
          </a:p>
        </p:txBody>
      </p:sp>
      <p:sp>
        <p:nvSpPr>
          <p:cNvPr id="39943" name="Rectangle 3">
            <a:extLst>
              <a:ext uri="{FF2B5EF4-FFF2-40B4-BE49-F238E27FC236}">
                <a16:creationId xmlns:a16="http://schemas.microsoft.com/office/drawing/2014/main" id="{FD99DC29-46FD-43AB-A737-338FDDC78F0D}"/>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9945" name="Text Box 8">
            <a:extLst>
              <a:ext uri="{FF2B5EF4-FFF2-40B4-BE49-F238E27FC236}">
                <a16:creationId xmlns:a16="http://schemas.microsoft.com/office/drawing/2014/main" id="{EBB3254F-8EE1-4503-BB5B-D1E14D81B190}"/>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39946" name="Text Box 10">
            <a:extLst>
              <a:ext uri="{FF2B5EF4-FFF2-40B4-BE49-F238E27FC236}">
                <a16:creationId xmlns:a16="http://schemas.microsoft.com/office/drawing/2014/main" id="{DFB01E8B-8FD5-44F6-B87F-5E61A2B15532}"/>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9947" name="Text Box 12">
            <a:extLst>
              <a:ext uri="{FF2B5EF4-FFF2-40B4-BE49-F238E27FC236}">
                <a16:creationId xmlns:a16="http://schemas.microsoft.com/office/drawing/2014/main" id="{AE134A18-1210-4873-973A-528CF6B36086}"/>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17" name="Group 13">
            <a:extLst>
              <a:ext uri="{FF2B5EF4-FFF2-40B4-BE49-F238E27FC236}">
                <a16:creationId xmlns:a16="http://schemas.microsoft.com/office/drawing/2014/main" id="{F314511D-0236-4D9C-AEE8-A53932AB7846}"/>
              </a:ext>
            </a:extLst>
          </p:cNvPr>
          <p:cNvGraphicFramePr>
            <a:graphicFrameLocks noGrp="1"/>
          </p:cNvGraphicFramePr>
          <p:nvPr>
            <p:extLst>
              <p:ext uri="{D42A27DB-BD31-4B8C-83A1-F6EECF244321}">
                <p14:modId xmlns:p14="http://schemas.microsoft.com/office/powerpoint/2010/main" val="1484689959"/>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39970" name="Text Box 7">
            <a:extLst>
              <a:ext uri="{FF2B5EF4-FFF2-40B4-BE49-F238E27FC236}">
                <a16:creationId xmlns:a16="http://schemas.microsoft.com/office/drawing/2014/main" id="{CF3C23FD-984F-42E2-9E7E-F370D41D83A8}"/>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Bewerteten Ranibizumab zur Behandlung</a:t>
            </a:r>
          </a:p>
          <a:p>
            <a:pPr algn="ctr" eaLnBrk="1" hangingPunct="1">
              <a:lnSpc>
                <a:spcPct val="80000"/>
              </a:lnSpc>
              <a:spcBef>
                <a:spcPct val="0"/>
              </a:spcBef>
              <a:buClrTx/>
              <a:buSzTx/>
              <a:buFontTx/>
              <a:buNone/>
            </a:pPr>
            <a:r>
              <a:rPr lang="de-DE" sz="1200" noProof="0" dirty="0">
                <a:solidFill>
                  <a:srgbClr val="B2B2B2"/>
                </a:solidFill>
              </a:rPr>
              <a:t>von </a:t>
            </a:r>
            <a:r>
              <a:rPr lang="de-DE" sz="1200" b="1" noProof="0" dirty="0">
                <a:solidFill>
                  <a:srgbClr val="B2B2B2"/>
                </a:solidFill>
              </a:rPr>
              <a:t>minimal-klassischer/okkulter </a:t>
            </a:r>
            <a:r>
              <a:rPr lang="de-DE" sz="1200" noProof="0" dirty="0">
                <a:solidFill>
                  <a:srgbClr val="B2B2B2"/>
                </a:solidFill>
              </a:rPr>
              <a:t>MNV</a:t>
            </a:r>
          </a:p>
        </p:txBody>
      </p:sp>
      <p:sp>
        <p:nvSpPr>
          <p:cNvPr id="39971" name="Text Box 9">
            <a:extLst>
              <a:ext uri="{FF2B5EF4-FFF2-40B4-BE49-F238E27FC236}">
                <a16:creationId xmlns:a16="http://schemas.microsoft.com/office/drawing/2014/main" id="{597A1E67-1360-4D18-BFE9-45D998252557}"/>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39972" name="Text Box 11">
            <a:extLst>
              <a:ext uri="{FF2B5EF4-FFF2-40B4-BE49-F238E27FC236}">
                <a16:creationId xmlns:a16="http://schemas.microsoft.com/office/drawing/2014/main" id="{FD592BD6-B564-4045-8E83-859650F6D8C2}"/>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21" name="Group 35">
            <a:extLst>
              <a:ext uri="{FF2B5EF4-FFF2-40B4-BE49-F238E27FC236}">
                <a16:creationId xmlns:a16="http://schemas.microsoft.com/office/drawing/2014/main" id="{10004F52-7124-4810-AD5C-F7849AC45E95}"/>
              </a:ext>
            </a:extLst>
          </p:cNvPr>
          <p:cNvGraphicFramePr>
            <a:graphicFrameLocks noGrp="1"/>
          </p:cNvGraphicFramePr>
          <p:nvPr>
            <p:extLst>
              <p:ext uri="{D42A27DB-BD31-4B8C-83A1-F6EECF244321}">
                <p14:modId xmlns:p14="http://schemas.microsoft.com/office/powerpoint/2010/main" val="1206499458"/>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25 %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5 %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39995" name="TextBox 17">
            <a:extLst>
              <a:ext uri="{FF2B5EF4-FFF2-40B4-BE49-F238E27FC236}">
                <a16:creationId xmlns:a16="http://schemas.microsoft.com/office/drawing/2014/main" id="{3E0B36B1-514D-4FC4-9E8D-9490273275B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1E35FD61-0BD0-EC91-B62C-63F36D1355E7}"/>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 name="Text Box 4">
            <a:extLst>
              <a:ext uri="{FF2B5EF4-FFF2-40B4-BE49-F238E27FC236}">
                <a16:creationId xmlns:a16="http://schemas.microsoft.com/office/drawing/2014/main" id="{2B70B67C-4A91-F037-D6A5-DBACA018A697}"/>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4" name="Text Box 6">
            <a:extLst>
              <a:ext uri="{FF2B5EF4-FFF2-40B4-BE49-F238E27FC236}">
                <a16:creationId xmlns:a16="http://schemas.microsoft.com/office/drawing/2014/main" id="{93DFEE42-4395-C814-7F9E-2C9A3D375AE3}"/>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a:extLst>
              <a:ext uri="{FF2B5EF4-FFF2-40B4-BE49-F238E27FC236}">
                <a16:creationId xmlns:a16="http://schemas.microsoft.com/office/drawing/2014/main" id="{E52796B1-5321-457B-8FD9-6D1B4CFEB2E5}"/>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0964" name="Text Box 30">
            <a:extLst>
              <a:ext uri="{FF2B5EF4-FFF2-40B4-BE49-F238E27FC236}">
                <a16:creationId xmlns:a16="http://schemas.microsoft.com/office/drawing/2014/main" id="{70B5A26F-021C-49CE-BAF4-2F534C395DC4}"/>
              </a:ext>
            </a:extLst>
          </p:cNvPr>
          <p:cNvSpPr txBox="1">
            <a:spLocks noChangeArrowheads="1"/>
          </p:cNvSpPr>
          <p:nvPr/>
        </p:nvSpPr>
        <p:spPr bwMode="auto">
          <a:xfrm>
            <a:off x="3970338" y="3017838"/>
            <a:ext cx="1150937"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EINS</a:t>
            </a:r>
            <a:endParaRPr lang="de-DE" sz="3600" noProof="0" dirty="0">
              <a:solidFill>
                <a:srgbClr val="0000FF"/>
              </a:solidFill>
            </a:endParaRPr>
          </a:p>
        </p:txBody>
      </p:sp>
      <p:sp>
        <p:nvSpPr>
          <p:cNvPr id="40966" name="Slide Number Placeholder 1">
            <a:extLst>
              <a:ext uri="{FF2B5EF4-FFF2-40B4-BE49-F238E27FC236}">
                <a16:creationId xmlns:a16="http://schemas.microsoft.com/office/drawing/2014/main" id="{51705760-C4DA-4DB7-BEEF-D8C290AE59B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D497D7C0-C3B3-4B72-B9D7-900B40EDDF6D}" type="slidenum">
              <a:rPr lang="de-DE" sz="1000" noProof="0" smtClean="0"/>
              <a:t>482</a:t>
            </a:fld>
            <a:endParaRPr lang="de-DE" sz="1000" noProof="0" dirty="0"/>
          </a:p>
        </p:txBody>
      </p:sp>
      <p:sp>
        <p:nvSpPr>
          <p:cNvPr id="40967" name="Rectangle 3">
            <a:extLst>
              <a:ext uri="{FF2B5EF4-FFF2-40B4-BE49-F238E27FC236}">
                <a16:creationId xmlns:a16="http://schemas.microsoft.com/office/drawing/2014/main" id="{5335F154-734A-4FF9-9A56-48225B850E91}"/>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0969" name="Text Box 8">
            <a:extLst>
              <a:ext uri="{FF2B5EF4-FFF2-40B4-BE49-F238E27FC236}">
                <a16:creationId xmlns:a16="http://schemas.microsoft.com/office/drawing/2014/main" id="{5B0C2AAD-5A46-4736-A6FA-38AFD31C2D14}"/>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40970" name="Text Box 10">
            <a:extLst>
              <a:ext uri="{FF2B5EF4-FFF2-40B4-BE49-F238E27FC236}">
                <a16:creationId xmlns:a16="http://schemas.microsoft.com/office/drawing/2014/main" id="{D4B1A193-856D-480C-A53B-B9989FCA857C}"/>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0971" name="Text Box 12">
            <a:extLst>
              <a:ext uri="{FF2B5EF4-FFF2-40B4-BE49-F238E27FC236}">
                <a16:creationId xmlns:a16="http://schemas.microsoft.com/office/drawing/2014/main" id="{E395F4B0-230C-4BE9-BF81-D1D12CD480F6}"/>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17" name="Group 13">
            <a:extLst>
              <a:ext uri="{FF2B5EF4-FFF2-40B4-BE49-F238E27FC236}">
                <a16:creationId xmlns:a16="http://schemas.microsoft.com/office/drawing/2014/main" id="{15296C23-13B3-40E7-BFF6-7D97990FC656}"/>
              </a:ext>
            </a:extLst>
          </p:cNvPr>
          <p:cNvGraphicFramePr>
            <a:graphicFrameLocks noGrp="1"/>
          </p:cNvGraphicFramePr>
          <p:nvPr>
            <p:extLst>
              <p:ext uri="{D42A27DB-BD31-4B8C-83A1-F6EECF244321}">
                <p14:modId xmlns:p14="http://schemas.microsoft.com/office/powerpoint/2010/main" val="3597713185"/>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40994" name="Text Box 7">
            <a:extLst>
              <a:ext uri="{FF2B5EF4-FFF2-40B4-BE49-F238E27FC236}">
                <a16:creationId xmlns:a16="http://schemas.microsoft.com/office/drawing/2014/main" id="{4528CACB-2338-40E5-86A0-F36363D1666B}"/>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Bewerteten Ranibizumab zur Behandlung</a:t>
            </a:r>
          </a:p>
          <a:p>
            <a:pPr algn="ctr" eaLnBrk="1" hangingPunct="1">
              <a:lnSpc>
                <a:spcPct val="80000"/>
              </a:lnSpc>
              <a:spcBef>
                <a:spcPct val="0"/>
              </a:spcBef>
              <a:buClrTx/>
              <a:buSzTx/>
              <a:buFontTx/>
              <a:buNone/>
            </a:pPr>
            <a:r>
              <a:rPr lang="de-DE" sz="1200" noProof="0" dirty="0">
                <a:solidFill>
                  <a:srgbClr val="B2B2B2"/>
                </a:solidFill>
              </a:rPr>
              <a:t>von </a:t>
            </a:r>
            <a:r>
              <a:rPr lang="de-DE" sz="1200" b="1" noProof="0" dirty="0">
                <a:solidFill>
                  <a:srgbClr val="B2B2B2"/>
                </a:solidFill>
              </a:rPr>
              <a:t>minimal-klassischer/okkulter </a:t>
            </a:r>
            <a:r>
              <a:rPr lang="de-DE" sz="1200" noProof="0" dirty="0">
                <a:solidFill>
                  <a:srgbClr val="B2B2B2"/>
                </a:solidFill>
              </a:rPr>
              <a:t>MNV</a:t>
            </a:r>
          </a:p>
        </p:txBody>
      </p:sp>
      <p:sp>
        <p:nvSpPr>
          <p:cNvPr id="40995" name="Text Box 9">
            <a:extLst>
              <a:ext uri="{FF2B5EF4-FFF2-40B4-BE49-F238E27FC236}">
                <a16:creationId xmlns:a16="http://schemas.microsoft.com/office/drawing/2014/main" id="{50B7FB9F-F914-4F7F-8296-94E588AC6103}"/>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0996" name="Text Box 11">
            <a:extLst>
              <a:ext uri="{FF2B5EF4-FFF2-40B4-BE49-F238E27FC236}">
                <a16:creationId xmlns:a16="http://schemas.microsoft.com/office/drawing/2014/main" id="{A5734629-DC77-4F24-AB61-D2730E39CDB5}"/>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graphicFrame>
        <p:nvGraphicFramePr>
          <p:cNvPr id="21" name="Group 35">
            <a:extLst>
              <a:ext uri="{FF2B5EF4-FFF2-40B4-BE49-F238E27FC236}">
                <a16:creationId xmlns:a16="http://schemas.microsoft.com/office/drawing/2014/main" id="{89C54290-9475-425C-BA68-B9A19F0F39B6}"/>
              </a:ext>
            </a:extLst>
          </p:cNvPr>
          <p:cNvGraphicFramePr>
            <a:graphicFrameLocks noGrp="1"/>
          </p:cNvGraphicFramePr>
          <p:nvPr>
            <p:extLst>
              <p:ext uri="{D42A27DB-BD31-4B8C-83A1-F6EECF244321}">
                <p14:modId xmlns:p14="http://schemas.microsoft.com/office/powerpoint/2010/main" val="2315952422"/>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25 %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5 %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41019" name="Text Box 60">
            <a:extLst>
              <a:ext uri="{FF2B5EF4-FFF2-40B4-BE49-F238E27FC236}">
                <a16:creationId xmlns:a16="http://schemas.microsoft.com/office/drawing/2014/main" id="{CEA218D6-EDF2-40C6-985A-7A14CEA3C487}"/>
              </a:ext>
            </a:extLst>
          </p:cNvPr>
          <p:cNvSpPr txBox="1">
            <a:spLocks noChangeArrowheads="1"/>
          </p:cNvSpPr>
          <p:nvPr/>
        </p:nvSpPr>
        <p:spPr bwMode="auto">
          <a:xfrm>
            <a:off x="2530475" y="5014913"/>
            <a:ext cx="5181600" cy="1133644"/>
          </a:xfrm>
          <a:prstGeom prst="rect">
            <a:avLst/>
          </a:prstGeom>
          <a:solidFill>
            <a:srgbClr val="66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Anmerkung:</a:t>
            </a:r>
            <a:endParaRPr lang="de-DE" sz="2400" noProof="0" dirty="0">
              <a:solidFill>
                <a:srgbClr val="0000FF"/>
              </a:solidFill>
            </a:endParaRPr>
          </a:p>
          <a:p>
            <a:pPr eaLnBrk="1" hangingPunct="1">
              <a:lnSpc>
                <a:spcPct val="90000"/>
              </a:lnSpc>
              <a:spcBef>
                <a:spcPct val="0"/>
              </a:spcBef>
              <a:buClrTx/>
              <a:buSzTx/>
              <a:buFontTx/>
              <a:buNone/>
            </a:pPr>
            <a:r>
              <a:rPr lang="de-DE" sz="1600" noProof="0" dirty="0">
                <a:solidFill>
                  <a:srgbClr val="0000FF"/>
                </a:solidFill>
              </a:rPr>
              <a:t>--30 bis 40 % der (0,5) Patienten </a:t>
            </a:r>
            <a:r>
              <a:rPr lang="de-DE" sz="1600" b="1" noProof="0" dirty="0">
                <a:solidFill>
                  <a:srgbClr val="0000FF"/>
                </a:solidFill>
              </a:rPr>
              <a:t>erzielten eine Verbesserung </a:t>
            </a:r>
            <a:r>
              <a:rPr lang="de-DE" sz="1600" noProof="0" dirty="0">
                <a:solidFill>
                  <a:srgbClr val="0000FF"/>
                </a:solidFill>
              </a:rPr>
              <a:t>von 15 oder mehr VA-Buchstaben, verglichen mit nur ~5 % der Patienten in der Schein-/PDT-Gruppe </a:t>
            </a:r>
          </a:p>
        </p:txBody>
      </p:sp>
      <p:sp>
        <p:nvSpPr>
          <p:cNvPr id="41020" name="Freeform 59">
            <a:extLst>
              <a:ext uri="{FF2B5EF4-FFF2-40B4-BE49-F238E27FC236}">
                <a16:creationId xmlns:a16="http://schemas.microsoft.com/office/drawing/2014/main" id="{4EE927CE-841F-4CAD-AD80-6DE35963243F}"/>
              </a:ext>
            </a:extLst>
          </p:cNvPr>
          <p:cNvSpPr>
            <a:spLocks/>
          </p:cNvSpPr>
          <p:nvPr/>
        </p:nvSpPr>
        <p:spPr bwMode="auto">
          <a:xfrm>
            <a:off x="2971800" y="4092575"/>
            <a:ext cx="4419600" cy="1079500"/>
          </a:xfrm>
          <a:custGeom>
            <a:avLst/>
            <a:gdLst>
              <a:gd name="T0" fmla="*/ 0 w 3072"/>
              <a:gd name="T1" fmla="*/ 0 h 680"/>
              <a:gd name="T2" fmla="*/ 2147483646 w 3072"/>
              <a:gd name="T3" fmla="*/ 2147483646 h 680"/>
              <a:gd name="T4" fmla="*/ 2147483646 w 3072"/>
              <a:gd name="T5" fmla="*/ 2147483646 h 680"/>
              <a:gd name="T6" fmla="*/ 0 60000 65536"/>
              <a:gd name="T7" fmla="*/ 0 60000 65536"/>
              <a:gd name="T8" fmla="*/ 0 60000 65536"/>
            </a:gdLst>
            <a:ahLst/>
            <a:cxnLst>
              <a:cxn ang="T6">
                <a:pos x="T0" y="T1"/>
              </a:cxn>
              <a:cxn ang="T7">
                <a:pos x="T2" y="T3"/>
              </a:cxn>
              <a:cxn ang="T8">
                <a:pos x="T4" y="T5"/>
              </a:cxn>
            </a:cxnLst>
            <a:rect l="0" t="0" r="r" b="b"/>
            <a:pathLst>
              <a:path w="3072" h="680">
                <a:moveTo>
                  <a:pt x="0" y="0"/>
                </a:moveTo>
                <a:cubicBezTo>
                  <a:pt x="512" y="332"/>
                  <a:pt x="1024" y="664"/>
                  <a:pt x="1536" y="672"/>
                </a:cubicBezTo>
                <a:cubicBezTo>
                  <a:pt x="2048" y="680"/>
                  <a:pt x="2816" y="152"/>
                  <a:pt x="3072" y="48"/>
                </a:cubicBezTo>
              </a:path>
            </a:pathLst>
          </a:custGeom>
          <a:noFill/>
          <a:ln w="76200" cmpd="sng">
            <a:solidFill>
              <a:schemeClr val="tx1"/>
            </a:solidFill>
            <a:round/>
            <a:headEnd type="triangl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1021" name="TextBox 18">
            <a:extLst>
              <a:ext uri="{FF2B5EF4-FFF2-40B4-BE49-F238E27FC236}">
                <a16:creationId xmlns:a16="http://schemas.microsoft.com/office/drawing/2014/main" id="{ED7E2707-31D5-4ED3-9814-7DCCA4B39D8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3211633C-0721-7A98-8BE2-6A2AECC36B78}"/>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 name="Text Box 4">
            <a:extLst>
              <a:ext uri="{FF2B5EF4-FFF2-40B4-BE49-F238E27FC236}">
                <a16:creationId xmlns:a16="http://schemas.microsoft.com/office/drawing/2014/main" id="{BC5DCFA2-FF04-98B8-3E07-2E9205B331E5}"/>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4" name="Text Box 6">
            <a:extLst>
              <a:ext uri="{FF2B5EF4-FFF2-40B4-BE49-F238E27FC236}">
                <a16:creationId xmlns:a16="http://schemas.microsoft.com/office/drawing/2014/main" id="{FD1C6B29-BC34-971C-9565-5DECA5A75D07}"/>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a:extLst>
              <a:ext uri="{FF2B5EF4-FFF2-40B4-BE49-F238E27FC236}">
                <a16:creationId xmlns:a16="http://schemas.microsoft.com/office/drawing/2014/main" id="{68552B74-FF18-4BA5-9262-66BE47017BF7}"/>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1987" name="Rectangle 3">
            <a:extLst>
              <a:ext uri="{FF2B5EF4-FFF2-40B4-BE49-F238E27FC236}">
                <a16:creationId xmlns:a16="http://schemas.microsoft.com/office/drawing/2014/main" id="{7046B92D-2AE7-4C7F-A5C8-E6C39E12D958}"/>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1990" name="Text Box 7">
            <a:extLst>
              <a:ext uri="{FF2B5EF4-FFF2-40B4-BE49-F238E27FC236}">
                <a16:creationId xmlns:a16="http://schemas.microsoft.com/office/drawing/2014/main" id="{CEFB3BF7-91E0-44D9-92CF-9F3EDE18725F}"/>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der </a:t>
            </a:r>
            <a:r>
              <a:rPr lang="de-DE" sz="1200" b="1" noProof="0" dirty="0">
                <a:solidFill>
                  <a:srgbClr val="B2B2B2"/>
                </a:solidFill>
              </a:rPr>
              <a:t>minimal-klassischen/okkulten </a:t>
            </a:r>
            <a:r>
              <a:rPr lang="de-DE" sz="1200" noProof="0" dirty="0">
                <a:solidFill>
                  <a:srgbClr val="B2B2B2"/>
                </a:solidFill>
              </a:rPr>
              <a:t>MNV</a:t>
            </a:r>
          </a:p>
        </p:txBody>
      </p:sp>
      <p:sp>
        <p:nvSpPr>
          <p:cNvPr id="41991" name="Text Box 8">
            <a:extLst>
              <a:ext uri="{FF2B5EF4-FFF2-40B4-BE49-F238E27FC236}">
                <a16:creationId xmlns:a16="http://schemas.microsoft.com/office/drawing/2014/main" id="{D246A991-D1F4-4198-B1D1-22E847A6EBD2}"/>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Bewertung von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41992" name="Text Box 9">
            <a:extLst>
              <a:ext uri="{FF2B5EF4-FFF2-40B4-BE49-F238E27FC236}">
                <a16:creationId xmlns:a16="http://schemas.microsoft.com/office/drawing/2014/main" id="{E4FE1A9C-931C-46DA-9D5A-5B3DE7E89859}"/>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1993" name="Text Box 10">
            <a:extLst>
              <a:ext uri="{FF2B5EF4-FFF2-40B4-BE49-F238E27FC236}">
                <a16:creationId xmlns:a16="http://schemas.microsoft.com/office/drawing/2014/main" id="{44D5F056-CA00-4CC6-A1EA-56EC04B773A9}"/>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durch intravitreale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1994" name="Text Box 11">
            <a:extLst>
              <a:ext uri="{FF2B5EF4-FFF2-40B4-BE49-F238E27FC236}">
                <a16:creationId xmlns:a16="http://schemas.microsoft.com/office/drawing/2014/main" id="{539321A6-333A-46AB-8495-972A44AB821D}"/>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1995" name="Text Box 12">
            <a:extLst>
              <a:ext uri="{FF2B5EF4-FFF2-40B4-BE49-F238E27FC236}">
                <a16:creationId xmlns:a16="http://schemas.microsoft.com/office/drawing/2014/main" id="{9B2C7F03-0CF2-453D-B8CD-58D40A917151}"/>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1996" name="Text Box 13">
            <a:extLst>
              <a:ext uri="{FF2B5EF4-FFF2-40B4-BE49-F238E27FC236}">
                <a16:creationId xmlns:a16="http://schemas.microsoft.com/office/drawing/2014/main" id="{68CF6CAB-F9D1-4777-9490-ED72EA0E60FA}"/>
              </a:ext>
            </a:extLst>
          </p:cNvPr>
          <p:cNvSpPr txBox="1">
            <a:spLocks noChangeArrowheads="1"/>
          </p:cNvSpPr>
          <p:nvPr/>
        </p:nvSpPr>
        <p:spPr bwMode="auto">
          <a:xfrm>
            <a:off x="803275" y="5184775"/>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1997" name="Text Box 14">
            <a:extLst>
              <a:ext uri="{FF2B5EF4-FFF2-40B4-BE49-F238E27FC236}">
                <a16:creationId xmlns:a16="http://schemas.microsoft.com/office/drawing/2014/main" id="{7981FEB8-A62C-436A-8411-1EDB49F2A622}"/>
              </a:ext>
            </a:extLst>
          </p:cNvPr>
          <p:cNvSpPr txBox="1">
            <a:spLocks noChangeArrowheads="1"/>
          </p:cNvSpPr>
          <p:nvPr/>
        </p:nvSpPr>
        <p:spPr bwMode="auto">
          <a:xfrm>
            <a:off x="6172200" y="5181600"/>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1998" name="Text Box 15">
            <a:extLst>
              <a:ext uri="{FF2B5EF4-FFF2-40B4-BE49-F238E27FC236}">
                <a16:creationId xmlns:a16="http://schemas.microsoft.com/office/drawing/2014/main" id="{47751888-878D-4344-A7D0-403332F73A11}"/>
              </a:ext>
            </a:extLst>
          </p:cNvPr>
          <p:cNvSpPr txBox="1">
            <a:spLocks noChangeArrowheads="1"/>
          </p:cNvSpPr>
          <p:nvPr/>
        </p:nvSpPr>
        <p:spPr bwMode="auto">
          <a:xfrm>
            <a:off x="779463" y="5870575"/>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gewinnen</a:t>
            </a:r>
          </a:p>
        </p:txBody>
      </p:sp>
      <p:sp>
        <p:nvSpPr>
          <p:cNvPr id="41999" name="Text Box 16">
            <a:extLst>
              <a:ext uri="{FF2B5EF4-FFF2-40B4-BE49-F238E27FC236}">
                <a16:creationId xmlns:a16="http://schemas.microsoft.com/office/drawing/2014/main" id="{0C2F5BE5-74D5-408C-ABB6-1D8F5941D449}"/>
              </a:ext>
            </a:extLst>
          </p:cNvPr>
          <p:cNvSpPr txBox="1">
            <a:spLocks noChangeArrowheads="1"/>
          </p:cNvSpPr>
          <p:nvPr/>
        </p:nvSpPr>
        <p:spPr bwMode="auto">
          <a:xfrm>
            <a:off x="6148388" y="5867400"/>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zulegten</a:t>
            </a:r>
          </a:p>
        </p:txBody>
      </p:sp>
      <p:graphicFrame>
        <p:nvGraphicFramePr>
          <p:cNvPr id="101393" name="Group 17">
            <a:extLst>
              <a:ext uri="{FF2B5EF4-FFF2-40B4-BE49-F238E27FC236}">
                <a16:creationId xmlns:a16="http://schemas.microsoft.com/office/drawing/2014/main" id="{47CFFF65-C43E-4860-859E-19B553F104E0}"/>
              </a:ext>
            </a:extLst>
          </p:cNvPr>
          <p:cNvGraphicFramePr>
            <a:graphicFrameLocks noGrp="1"/>
          </p:cNvGraphicFramePr>
          <p:nvPr>
            <p:extLst>
              <p:ext uri="{D42A27DB-BD31-4B8C-83A1-F6EECF244321}">
                <p14:modId xmlns:p14="http://schemas.microsoft.com/office/powerpoint/2010/main" val="2282837170"/>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15" name="Group 39">
            <a:extLst>
              <a:ext uri="{FF2B5EF4-FFF2-40B4-BE49-F238E27FC236}">
                <a16:creationId xmlns:a16="http://schemas.microsoft.com/office/drawing/2014/main" id="{92A1E7F7-01D7-46A5-809B-A3C969E02104}"/>
              </a:ext>
            </a:extLst>
          </p:cNvPr>
          <p:cNvGraphicFramePr>
            <a:graphicFrameLocks noGrp="1"/>
          </p:cNvGraphicFramePr>
          <p:nvPr>
            <p:extLst>
              <p:ext uri="{D42A27DB-BD31-4B8C-83A1-F6EECF244321}">
                <p14:modId xmlns:p14="http://schemas.microsoft.com/office/powerpoint/2010/main" val="3650416215"/>
              </p:ext>
            </p:extLst>
          </p:nvPr>
        </p:nvGraphicFramePr>
        <p:xfrm>
          <a:off x="51816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41 %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37" name="Group 61">
            <a:extLst>
              <a:ext uri="{FF2B5EF4-FFF2-40B4-BE49-F238E27FC236}">
                <a16:creationId xmlns:a16="http://schemas.microsoft.com/office/drawing/2014/main" id="{F1394402-C90F-4EF7-851C-704EB9AB72C2}"/>
              </a:ext>
            </a:extLst>
          </p:cNvPr>
          <p:cNvGraphicFramePr>
            <a:graphicFrameLocks noGrp="1"/>
          </p:cNvGraphicFramePr>
          <p:nvPr>
            <p:extLst>
              <p:ext uri="{D42A27DB-BD31-4B8C-83A1-F6EECF244321}">
                <p14:modId xmlns:p14="http://schemas.microsoft.com/office/powerpoint/2010/main" val="463315834"/>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rgbClr val="B2B2B2"/>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25 %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graphicFrame>
        <p:nvGraphicFramePr>
          <p:cNvPr id="101459" name="Group 83">
            <a:extLst>
              <a:ext uri="{FF2B5EF4-FFF2-40B4-BE49-F238E27FC236}">
                <a16:creationId xmlns:a16="http://schemas.microsoft.com/office/drawing/2014/main" id="{7BCFC2D6-3776-446F-A46B-EA3B2DA1A991}"/>
              </a:ext>
            </a:extLst>
          </p:cNvPr>
          <p:cNvGraphicFramePr>
            <a:graphicFrameLocks noGrp="1"/>
          </p:cNvGraphicFramePr>
          <p:nvPr>
            <p:extLst>
              <p:ext uri="{D42A27DB-BD31-4B8C-83A1-F6EECF244321}">
                <p14:modId xmlns:p14="http://schemas.microsoft.com/office/powerpoint/2010/main" val="4246493672"/>
              </p:ext>
            </p:extLst>
          </p:nvPr>
        </p:nvGraphicFramePr>
        <p:xfrm>
          <a:off x="3048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26 %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33 %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43113" name="Text Box 105">
            <a:extLst>
              <a:ext uri="{FF2B5EF4-FFF2-40B4-BE49-F238E27FC236}">
                <a16:creationId xmlns:a16="http://schemas.microsoft.com/office/drawing/2014/main" id="{86E9D2CD-2960-4FC2-8252-365E267A7D4C}"/>
              </a:ext>
            </a:extLst>
          </p:cNvPr>
          <p:cNvSpPr txBox="1">
            <a:spLocks noChangeArrowheads="1"/>
          </p:cNvSpPr>
          <p:nvPr/>
        </p:nvSpPr>
        <p:spPr bwMode="auto">
          <a:xfrm>
            <a:off x="3970338" y="3017838"/>
            <a:ext cx="1150937" cy="419602"/>
          </a:xfrm>
          <a:prstGeom prst="rect">
            <a:avLst/>
          </a:prstGeom>
          <a:no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80000"/>
              </a:lnSpc>
              <a:defRPr/>
            </a:pPr>
            <a:r>
              <a:rPr lang="de-DE" sz="1600" noProof="0" dirty="0">
                <a:solidFill>
                  <a:schemeClr val="bg1">
                    <a:lumMod val="75000"/>
                  </a:schemeClr>
                </a:solidFill>
              </a:rPr>
              <a:t>JAHR</a:t>
            </a:r>
            <a:endParaRPr lang="de-DE" sz="3600" b="1" noProof="0" dirty="0">
              <a:solidFill>
                <a:schemeClr val="bg1">
                  <a:lumMod val="75000"/>
                </a:schemeClr>
              </a:solidFill>
            </a:endParaRPr>
          </a:p>
          <a:p>
            <a:pPr algn="ctr" eaLnBrk="1" hangingPunct="1">
              <a:lnSpc>
                <a:spcPct val="80000"/>
              </a:lnSpc>
              <a:defRPr/>
            </a:pPr>
            <a:r>
              <a:rPr lang="de-DE" sz="1600" b="1" noProof="0" dirty="0">
                <a:solidFill>
                  <a:schemeClr val="bg1">
                    <a:lumMod val="75000"/>
                  </a:schemeClr>
                </a:solidFill>
              </a:rPr>
              <a:t>EINS</a:t>
            </a:r>
            <a:endParaRPr lang="de-DE" sz="3600" noProof="0" dirty="0">
              <a:solidFill>
                <a:schemeClr val="bg1">
                  <a:lumMod val="75000"/>
                </a:schemeClr>
              </a:solidFill>
            </a:endParaRPr>
          </a:p>
        </p:txBody>
      </p:sp>
      <p:sp>
        <p:nvSpPr>
          <p:cNvPr id="42089" name="Text Box 106">
            <a:extLst>
              <a:ext uri="{FF2B5EF4-FFF2-40B4-BE49-F238E27FC236}">
                <a16:creationId xmlns:a16="http://schemas.microsoft.com/office/drawing/2014/main" id="{7A1D7F08-7FCB-4D0E-9244-F22FCC53F1C5}"/>
              </a:ext>
            </a:extLst>
          </p:cNvPr>
          <p:cNvSpPr txBox="1">
            <a:spLocks noChangeArrowheads="1"/>
          </p:cNvSpPr>
          <p:nvPr/>
        </p:nvSpPr>
        <p:spPr bwMode="auto">
          <a:xfrm>
            <a:off x="4022725" y="5303838"/>
            <a:ext cx="1150938"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ZWEI</a:t>
            </a:r>
            <a:endParaRPr lang="de-DE" sz="3600" noProof="0" dirty="0">
              <a:solidFill>
                <a:srgbClr val="0000FF"/>
              </a:solidFill>
            </a:endParaRPr>
          </a:p>
        </p:txBody>
      </p:sp>
      <p:sp>
        <p:nvSpPr>
          <p:cNvPr id="42091" name="Slide Number Placeholder 1">
            <a:extLst>
              <a:ext uri="{FF2B5EF4-FFF2-40B4-BE49-F238E27FC236}">
                <a16:creationId xmlns:a16="http://schemas.microsoft.com/office/drawing/2014/main" id="{F0932304-4318-4B39-9DD8-BC64E6AFB8F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86EB06C-C696-49FB-A194-4123EF967BB2}" type="slidenum">
              <a:rPr lang="de-DE" sz="1000" noProof="0" smtClean="0"/>
              <a:t>483</a:t>
            </a:fld>
            <a:endParaRPr lang="de-DE" sz="1000" noProof="0" dirty="0"/>
          </a:p>
        </p:txBody>
      </p:sp>
      <p:sp>
        <p:nvSpPr>
          <p:cNvPr id="42092" name="TextBox 23">
            <a:extLst>
              <a:ext uri="{FF2B5EF4-FFF2-40B4-BE49-F238E27FC236}">
                <a16:creationId xmlns:a16="http://schemas.microsoft.com/office/drawing/2014/main" id="{B310996D-CFCB-4983-9217-116F52C5D83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40F57392-C8F6-31C7-89E5-875265E9F545}"/>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 name="Text Box 4">
            <a:extLst>
              <a:ext uri="{FF2B5EF4-FFF2-40B4-BE49-F238E27FC236}">
                <a16:creationId xmlns:a16="http://schemas.microsoft.com/office/drawing/2014/main" id="{62067349-BDF1-4B81-AF0B-9DA800B50F57}"/>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4" name="Text Box 6">
            <a:extLst>
              <a:ext uri="{FF2B5EF4-FFF2-40B4-BE49-F238E27FC236}">
                <a16:creationId xmlns:a16="http://schemas.microsoft.com/office/drawing/2014/main" id="{2CDA3ECE-9DB6-C24E-DB6B-55B4258483B5}"/>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a:extLst>
              <a:ext uri="{FF2B5EF4-FFF2-40B4-BE49-F238E27FC236}">
                <a16:creationId xmlns:a16="http://schemas.microsoft.com/office/drawing/2014/main" id="{C721C097-909B-4ADE-BB44-979C5C0EF7F1}"/>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2800" noProof="0" dirty="0"/>
          </a:p>
        </p:txBody>
      </p:sp>
      <p:sp>
        <p:nvSpPr>
          <p:cNvPr id="43011" name="Rectangle 3">
            <a:extLst>
              <a:ext uri="{FF2B5EF4-FFF2-40B4-BE49-F238E27FC236}">
                <a16:creationId xmlns:a16="http://schemas.microsoft.com/office/drawing/2014/main" id="{D28BEA85-BDF9-46A7-A968-34899C2277CB}"/>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2800" noProof="0" dirty="0"/>
          </a:p>
        </p:txBody>
      </p:sp>
      <p:sp>
        <p:nvSpPr>
          <p:cNvPr id="43014" name="Text Box 7">
            <a:extLst>
              <a:ext uri="{FF2B5EF4-FFF2-40B4-BE49-F238E27FC236}">
                <a16:creationId xmlns:a16="http://schemas.microsoft.com/office/drawing/2014/main" id="{6C80992E-6FB6-44C2-A8F7-F0248E256A45}"/>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der </a:t>
            </a:r>
            <a:r>
              <a:rPr lang="de-DE" sz="1200" b="1" noProof="0" dirty="0">
                <a:solidFill>
                  <a:srgbClr val="B2B2B2"/>
                </a:solidFill>
              </a:rPr>
              <a:t>minimal-klassischen/okkulten </a:t>
            </a:r>
            <a:r>
              <a:rPr lang="de-DE" sz="1200" noProof="0" dirty="0">
                <a:solidFill>
                  <a:srgbClr val="B2B2B2"/>
                </a:solidFill>
              </a:rPr>
              <a:t>MNV</a:t>
            </a:r>
          </a:p>
        </p:txBody>
      </p:sp>
      <p:sp>
        <p:nvSpPr>
          <p:cNvPr id="43015" name="Text Box 8">
            <a:extLst>
              <a:ext uri="{FF2B5EF4-FFF2-40B4-BE49-F238E27FC236}">
                <a16:creationId xmlns:a16="http://schemas.microsoft.com/office/drawing/2014/main" id="{6E16C1DB-40C2-45E9-8603-82A9154D6E39}"/>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Bewertung von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43016" name="Text Box 9">
            <a:extLst>
              <a:ext uri="{FF2B5EF4-FFF2-40B4-BE49-F238E27FC236}">
                <a16:creationId xmlns:a16="http://schemas.microsoft.com/office/drawing/2014/main" id="{8B8E0E68-D95B-43F3-B25F-DA824D614524}"/>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3017" name="Text Box 10">
            <a:extLst>
              <a:ext uri="{FF2B5EF4-FFF2-40B4-BE49-F238E27FC236}">
                <a16:creationId xmlns:a16="http://schemas.microsoft.com/office/drawing/2014/main" id="{10DB8062-113D-4B97-8B3C-3AB785B104D4}"/>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durch intravitreale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3018" name="Text Box 11">
            <a:extLst>
              <a:ext uri="{FF2B5EF4-FFF2-40B4-BE49-F238E27FC236}">
                <a16:creationId xmlns:a16="http://schemas.microsoft.com/office/drawing/2014/main" id="{35CE89D1-8B2B-4DD3-9299-E2F49F23EC54}"/>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3019" name="Text Box 12">
            <a:extLst>
              <a:ext uri="{FF2B5EF4-FFF2-40B4-BE49-F238E27FC236}">
                <a16:creationId xmlns:a16="http://schemas.microsoft.com/office/drawing/2014/main" id="{0D809E91-B069-4E64-A9AC-936BEEC99779}"/>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3020" name="Text Box 13">
            <a:extLst>
              <a:ext uri="{FF2B5EF4-FFF2-40B4-BE49-F238E27FC236}">
                <a16:creationId xmlns:a16="http://schemas.microsoft.com/office/drawing/2014/main" id="{EFD11DCC-10E6-4B38-860E-A4F514974427}"/>
              </a:ext>
            </a:extLst>
          </p:cNvPr>
          <p:cNvSpPr txBox="1">
            <a:spLocks noChangeArrowheads="1"/>
          </p:cNvSpPr>
          <p:nvPr/>
        </p:nvSpPr>
        <p:spPr bwMode="auto">
          <a:xfrm>
            <a:off x="803275" y="5184775"/>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3021" name="Text Box 14">
            <a:extLst>
              <a:ext uri="{FF2B5EF4-FFF2-40B4-BE49-F238E27FC236}">
                <a16:creationId xmlns:a16="http://schemas.microsoft.com/office/drawing/2014/main" id="{D366AB78-EC52-44A6-8FAC-1BCEA682DECC}"/>
              </a:ext>
            </a:extLst>
          </p:cNvPr>
          <p:cNvSpPr txBox="1">
            <a:spLocks noChangeArrowheads="1"/>
          </p:cNvSpPr>
          <p:nvPr/>
        </p:nvSpPr>
        <p:spPr bwMode="auto">
          <a:xfrm>
            <a:off x="6172200" y="5181600"/>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3022" name="Text Box 15">
            <a:extLst>
              <a:ext uri="{FF2B5EF4-FFF2-40B4-BE49-F238E27FC236}">
                <a16:creationId xmlns:a16="http://schemas.microsoft.com/office/drawing/2014/main" id="{31329D3E-F39C-47AF-81B6-D0078B85013F}"/>
              </a:ext>
            </a:extLst>
          </p:cNvPr>
          <p:cNvSpPr txBox="1">
            <a:spLocks noChangeArrowheads="1"/>
          </p:cNvSpPr>
          <p:nvPr/>
        </p:nvSpPr>
        <p:spPr bwMode="auto">
          <a:xfrm>
            <a:off x="779463" y="5870575"/>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gewinnen</a:t>
            </a:r>
          </a:p>
        </p:txBody>
      </p:sp>
      <p:sp>
        <p:nvSpPr>
          <p:cNvPr id="43023" name="Text Box 16">
            <a:extLst>
              <a:ext uri="{FF2B5EF4-FFF2-40B4-BE49-F238E27FC236}">
                <a16:creationId xmlns:a16="http://schemas.microsoft.com/office/drawing/2014/main" id="{EA5BAA18-7628-49DC-BDEB-8AF6ADD3CC64}"/>
              </a:ext>
            </a:extLst>
          </p:cNvPr>
          <p:cNvSpPr txBox="1">
            <a:spLocks noChangeArrowheads="1"/>
          </p:cNvSpPr>
          <p:nvPr/>
        </p:nvSpPr>
        <p:spPr bwMode="auto">
          <a:xfrm>
            <a:off x="6148388" y="5867400"/>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zulegten</a:t>
            </a:r>
          </a:p>
        </p:txBody>
      </p:sp>
      <p:graphicFrame>
        <p:nvGraphicFramePr>
          <p:cNvPr id="101393" name="Group 17">
            <a:extLst>
              <a:ext uri="{FF2B5EF4-FFF2-40B4-BE49-F238E27FC236}">
                <a16:creationId xmlns:a16="http://schemas.microsoft.com/office/drawing/2014/main" id="{9E7156A9-226A-4715-9BD9-F81F6F4B6760}"/>
              </a:ext>
            </a:extLst>
          </p:cNvPr>
          <p:cNvGraphicFramePr>
            <a:graphicFrameLocks noGrp="1"/>
          </p:cNvGraphicFramePr>
          <p:nvPr>
            <p:extLst>
              <p:ext uri="{D42A27DB-BD31-4B8C-83A1-F6EECF244321}">
                <p14:modId xmlns:p14="http://schemas.microsoft.com/office/powerpoint/2010/main" val="3533516377"/>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15" name="Group 39">
            <a:extLst>
              <a:ext uri="{FF2B5EF4-FFF2-40B4-BE49-F238E27FC236}">
                <a16:creationId xmlns:a16="http://schemas.microsoft.com/office/drawing/2014/main" id="{E9BE294C-38BF-4790-91BA-37BB325C6363}"/>
              </a:ext>
            </a:extLst>
          </p:cNvPr>
          <p:cNvGraphicFramePr>
            <a:graphicFrameLocks noGrp="1"/>
          </p:cNvGraphicFramePr>
          <p:nvPr>
            <p:extLst>
              <p:ext uri="{D42A27DB-BD31-4B8C-83A1-F6EECF244321}">
                <p14:modId xmlns:p14="http://schemas.microsoft.com/office/powerpoint/2010/main" val="501922456"/>
              </p:ext>
            </p:extLst>
          </p:nvPr>
        </p:nvGraphicFramePr>
        <p:xfrm>
          <a:off x="51816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41 %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37" name="Group 61">
            <a:extLst>
              <a:ext uri="{FF2B5EF4-FFF2-40B4-BE49-F238E27FC236}">
                <a16:creationId xmlns:a16="http://schemas.microsoft.com/office/drawing/2014/main" id="{F3ADE6F4-CDF0-4F87-95D6-47DCA68B9493}"/>
              </a:ext>
            </a:extLst>
          </p:cNvPr>
          <p:cNvGraphicFramePr>
            <a:graphicFrameLocks noGrp="1"/>
          </p:cNvGraphicFramePr>
          <p:nvPr>
            <p:extLst>
              <p:ext uri="{D42A27DB-BD31-4B8C-83A1-F6EECF244321}">
                <p14:modId xmlns:p14="http://schemas.microsoft.com/office/powerpoint/2010/main" val="473147890"/>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rgbClr val="B2B2B2"/>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25 %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graphicFrame>
        <p:nvGraphicFramePr>
          <p:cNvPr id="101459" name="Group 83">
            <a:extLst>
              <a:ext uri="{FF2B5EF4-FFF2-40B4-BE49-F238E27FC236}">
                <a16:creationId xmlns:a16="http://schemas.microsoft.com/office/drawing/2014/main" id="{172BF926-E386-4CD7-B57A-015D0944B025}"/>
              </a:ext>
            </a:extLst>
          </p:cNvPr>
          <p:cNvGraphicFramePr>
            <a:graphicFrameLocks noGrp="1"/>
          </p:cNvGraphicFramePr>
          <p:nvPr>
            <p:extLst>
              <p:ext uri="{D42A27DB-BD31-4B8C-83A1-F6EECF244321}">
                <p14:modId xmlns:p14="http://schemas.microsoft.com/office/powerpoint/2010/main" val="3479823307"/>
              </p:ext>
            </p:extLst>
          </p:nvPr>
        </p:nvGraphicFramePr>
        <p:xfrm>
          <a:off x="3048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92 %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53 %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26 %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33 %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43113" name="Text Box 105">
            <a:extLst>
              <a:ext uri="{FF2B5EF4-FFF2-40B4-BE49-F238E27FC236}">
                <a16:creationId xmlns:a16="http://schemas.microsoft.com/office/drawing/2014/main" id="{90C50194-F03D-4F2B-963A-2C9614578580}"/>
              </a:ext>
            </a:extLst>
          </p:cNvPr>
          <p:cNvSpPr txBox="1">
            <a:spLocks noChangeArrowheads="1"/>
          </p:cNvSpPr>
          <p:nvPr/>
        </p:nvSpPr>
        <p:spPr bwMode="auto">
          <a:xfrm>
            <a:off x="3970338" y="3017838"/>
            <a:ext cx="1150937" cy="419602"/>
          </a:xfrm>
          <a:prstGeom prst="rect">
            <a:avLst/>
          </a:prstGeom>
          <a:no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80000"/>
              </a:lnSpc>
              <a:defRPr/>
            </a:pPr>
            <a:r>
              <a:rPr lang="de-DE" sz="1600" noProof="0" dirty="0">
                <a:solidFill>
                  <a:schemeClr val="bg1">
                    <a:lumMod val="75000"/>
                  </a:schemeClr>
                </a:solidFill>
              </a:rPr>
              <a:t>JAHR</a:t>
            </a:r>
            <a:endParaRPr lang="de-DE" sz="3600" b="1" noProof="0" dirty="0">
              <a:solidFill>
                <a:schemeClr val="bg1">
                  <a:lumMod val="75000"/>
                </a:schemeClr>
              </a:solidFill>
            </a:endParaRPr>
          </a:p>
          <a:p>
            <a:pPr algn="ctr" eaLnBrk="1" hangingPunct="1">
              <a:lnSpc>
                <a:spcPct val="80000"/>
              </a:lnSpc>
              <a:defRPr/>
            </a:pPr>
            <a:r>
              <a:rPr lang="de-DE" sz="1600" b="1" noProof="0" dirty="0">
                <a:solidFill>
                  <a:schemeClr val="bg1">
                    <a:lumMod val="75000"/>
                  </a:schemeClr>
                </a:solidFill>
              </a:rPr>
              <a:t>EINS</a:t>
            </a:r>
            <a:endParaRPr lang="de-DE" sz="3600" noProof="0" dirty="0">
              <a:solidFill>
                <a:schemeClr val="bg1">
                  <a:lumMod val="75000"/>
                </a:schemeClr>
              </a:solidFill>
            </a:endParaRPr>
          </a:p>
        </p:txBody>
      </p:sp>
      <p:sp>
        <p:nvSpPr>
          <p:cNvPr id="2" name="Text Box 106">
            <a:extLst>
              <a:ext uri="{FF2B5EF4-FFF2-40B4-BE49-F238E27FC236}">
                <a16:creationId xmlns:a16="http://schemas.microsoft.com/office/drawing/2014/main" id="{D365245B-7C3D-4F85-A319-EEA514EDC3DB}"/>
              </a:ext>
            </a:extLst>
          </p:cNvPr>
          <p:cNvSpPr txBox="1">
            <a:spLocks noChangeArrowheads="1"/>
          </p:cNvSpPr>
          <p:nvPr/>
        </p:nvSpPr>
        <p:spPr bwMode="auto">
          <a:xfrm>
            <a:off x="4022725" y="5303838"/>
            <a:ext cx="1150938"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ZWEI</a:t>
            </a:r>
            <a:endParaRPr lang="de-DE" sz="3600" noProof="0" dirty="0">
              <a:solidFill>
                <a:srgbClr val="0000FF"/>
              </a:solidFill>
            </a:endParaRPr>
          </a:p>
        </p:txBody>
      </p:sp>
      <p:sp>
        <p:nvSpPr>
          <p:cNvPr id="43115" name="Slide Number Placeholder 1">
            <a:extLst>
              <a:ext uri="{FF2B5EF4-FFF2-40B4-BE49-F238E27FC236}">
                <a16:creationId xmlns:a16="http://schemas.microsoft.com/office/drawing/2014/main" id="{E611EEC3-F137-4EF9-B014-DA39A8DD1FA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0D7B91A-1E84-4A5C-BCB7-845414650B0D}" type="slidenum">
              <a:rPr lang="de-DE" sz="1000" noProof="0" smtClean="0"/>
              <a:t>484</a:t>
            </a:fld>
            <a:endParaRPr lang="de-DE" sz="1000" noProof="0" dirty="0"/>
          </a:p>
        </p:txBody>
      </p:sp>
      <p:sp>
        <p:nvSpPr>
          <p:cNvPr id="43116" name="TextBox 23">
            <a:extLst>
              <a:ext uri="{FF2B5EF4-FFF2-40B4-BE49-F238E27FC236}">
                <a16:creationId xmlns:a16="http://schemas.microsoft.com/office/drawing/2014/main" id="{7F2D2E14-8771-41D6-B481-02038CB6419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31">
            <a:extLst>
              <a:ext uri="{FF2B5EF4-FFF2-40B4-BE49-F238E27FC236}">
                <a16:creationId xmlns:a16="http://schemas.microsoft.com/office/drawing/2014/main" id="{EC794AAE-E02E-A1F5-B83D-A337C6420A17}"/>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4" name="Text Box 4">
            <a:extLst>
              <a:ext uri="{FF2B5EF4-FFF2-40B4-BE49-F238E27FC236}">
                <a16:creationId xmlns:a16="http://schemas.microsoft.com/office/drawing/2014/main" id="{36121B63-ACA8-2D86-B859-BF079FF9640E}"/>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5" name="Text Box 6">
            <a:extLst>
              <a:ext uri="{FF2B5EF4-FFF2-40B4-BE49-F238E27FC236}">
                <a16:creationId xmlns:a16="http://schemas.microsoft.com/office/drawing/2014/main" id="{F5942EA3-E5D7-4356-5590-4B99F1D8FD72}"/>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a:extLst>
              <a:ext uri="{FF2B5EF4-FFF2-40B4-BE49-F238E27FC236}">
                <a16:creationId xmlns:a16="http://schemas.microsoft.com/office/drawing/2014/main" id="{FA1D4D70-5CF3-4DB0-BAB1-69999BA8E022}"/>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2800" noProof="0" dirty="0"/>
          </a:p>
        </p:txBody>
      </p:sp>
      <p:sp>
        <p:nvSpPr>
          <p:cNvPr id="44035" name="Rectangle 3">
            <a:extLst>
              <a:ext uri="{FF2B5EF4-FFF2-40B4-BE49-F238E27FC236}">
                <a16:creationId xmlns:a16="http://schemas.microsoft.com/office/drawing/2014/main" id="{FD31158C-9544-47FA-83BE-CAD4F2E00145}"/>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4038" name="Text Box 7">
            <a:extLst>
              <a:ext uri="{FF2B5EF4-FFF2-40B4-BE49-F238E27FC236}">
                <a16:creationId xmlns:a16="http://schemas.microsoft.com/office/drawing/2014/main" id="{5EB2E408-188D-4943-970E-36D83C06072C}"/>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der </a:t>
            </a:r>
            <a:r>
              <a:rPr lang="de-DE" sz="1200" b="1" noProof="0" dirty="0">
                <a:solidFill>
                  <a:srgbClr val="B2B2B2"/>
                </a:solidFill>
              </a:rPr>
              <a:t>minimal-klassischen/okkulten </a:t>
            </a:r>
            <a:r>
              <a:rPr lang="de-DE" sz="1200" noProof="0" dirty="0">
                <a:solidFill>
                  <a:srgbClr val="B2B2B2"/>
                </a:solidFill>
              </a:rPr>
              <a:t>MNV</a:t>
            </a:r>
          </a:p>
        </p:txBody>
      </p:sp>
      <p:sp>
        <p:nvSpPr>
          <p:cNvPr id="44039" name="Text Box 8">
            <a:extLst>
              <a:ext uri="{FF2B5EF4-FFF2-40B4-BE49-F238E27FC236}">
                <a16:creationId xmlns:a16="http://schemas.microsoft.com/office/drawing/2014/main" id="{FCE201F7-C0D9-48ED-B863-686A71C35B22}"/>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Bewertung von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44040" name="Text Box 9">
            <a:extLst>
              <a:ext uri="{FF2B5EF4-FFF2-40B4-BE49-F238E27FC236}">
                <a16:creationId xmlns:a16="http://schemas.microsoft.com/office/drawing/2014/main" id="{4403ADAB-6E9A-4FA4-AF72-C5D6B25E6963}"/>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4041" name="Text Box 10">
            <a:extLst>
              <a:ext uri="{FF2B5EF4-FFF2-40B4-BE49-F238E27FC236}">
                <a16:creationId xmlns:a16="http://schemas.microsoft.com/office/drawing/2014/main" id="{A1270FFF-BD45-44E8-B7F1-5F77DB7146FA}"/>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durch intravitreale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4042" name="Text Box 11">
            <a:extLst>
              <a:ext uri="{FF2B5EF4-FFF2-40B4-BE49-F238E27FC236}">
                <a16:creationId xmlns:a16="http://schemas.microsoft.com/office/drawing/2014/main" id="{198A0CB5-A367-414B-9F7D-4D31F76BA0E3}"/>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4043" name="Text Box 12">
            <a:extLst>
              <a:ext uri="{FF2B5EF4-FFF2-40B4-BE49-F238E27FC236}">
                <a16:creationId xmlns:a16="http://schemas.microsoft.com/office/drawing/2014/main" id="{DFCA13BD-7980-44B5-AE71-B476D8721C91}"/>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4044" name="Text Box 13">
            <a:extLst>
              <a:ext uri="{FF2B5EF4-FFF2-40B4-BE49-F238E27FC236}">
                <a16:creationId xmlns:a16="http://schemas.microsoft.com/office/drawing/2014/main" id="{0EB24630-B43C-41A1-A19F-8B0C722F24A0}"/>
              </a:ext>
            </a:extLst>
          </p:cNvPr>
          <p:cNvSpPr txBox="1">
            <a:spLocks noChangeArrowheads="1"/>
          </p:cNvSpPr>
          <p:nvPr/>
        </p:nvSpPr>
        <p:spPr bwMode="auto">
          <a:xfrm>
            <a:off x="803275" y="5184775"/>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4045" name="Text Box 14">
            <a:extLst>
              <a:ext uri="{FF2B5EF4-FFF2-40B4-BE49-F238E27FC236}">
                <a16:creationId xmlns:a16="http://schemas.microsoft.com/office/drawing/2014/main" id="{3F7F3FC5-2135-48AE-A9E0-6E407702B69C}"/>
              </a:ext>
            </a:extLst>
          </p:cNvPr>
          <p:cNvSpPr txBox="1">
            <a:spLocks noChangeArrowheads="1"/>
          </p:cNvSpPr>
          <p:nvPr/>
        </p:nvSpPr>
        <p:spPr bwMode="auto">
          <a:xfrm>
            <a:off x="6172200" y="5181600"/>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4046" name="Text Box 15">
            <a:extLst>
              <a:ext uri="{FF2B5EF4-FFF2-40B4-BE49-F238E27FC236}">
                <a16:creationId xmlns:a16="http://schemas.microsoft.com/office/drawing/2014/main" id="{EBC7B0A8-AEB5-4467-A498-D0C0F692F775}"/>
              </a:ext>
            </a:extLst>
          </p:cNvPr>
          <p:cNvSpPr txBox="1">
            <a:spLocks noChangeArrowheads="1"/>
          </p:cNvSpPr>
          <p:nvPr/>
        </p:nvSpPr>
        <p:spPr bwMode="auto">
          <a:xfrm>
            <a:off x="779463" y="5870575"/>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gewinnen</a:t>
            </a:r>
          </a:p>
        </p:txBody>
      </p:sp>
      <p:sp>
        <p:nvSpPr>
          <p:cNvPr id="44047" name="Text Box 16">
            <a:extLst>
              <a:ext uri="{FF2B5EF4-FFF2-40B4-BE49-F238E27FC236}">
                <a16:creationId xmlns:a16="http://schemas.microsoft.com/office/drawing/2014/main" id="{0868772F-9C5E-4FD7-9F0C-47F846308E17}"/>
              </a:ext>
            </a:extLst>
          </p:cNvPr>
          <p:cNvSpPr txBox="1">
            <a:spLocks noChangeArrowheads="1"/>
          </p:cNvSpPr>
          <p:nvPr/>
        </p:nvSpPr>
        <p:spPr bwMode="auto">
          <a:xfrm>
            <a:off x="6148388" y="5867400"/>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zulegten</a:t>
            </a:r>
          </a:p>
        </p:txBody>
      </p:sp>
      <p:graphicFrame>
        <p:nvGraphicFramePr>
          <p:cNvPr id="101393" name="Group 17">
            <a:extLst>
              <a:ext uri="{FF2B5EF4-FFF2-40B4-BE49-F238E27FC236}">
                <a16:creationId xmlns:a16="http://schemas.microsoft.com/office/drawing/2014/main" id="{BFD7717A-0EEC-4055-BC48-C0B5C78BD802}"/>
              </a:ext>
            </a:extLst>
          </p:cNvPr>
          <p:cNvGraphicFramePr>
            <a:graphicFrameLocks noGrp="1"/>
          </p:cNvGraphicFramePr>
          <p:nvPr>
            <p:extLst>
              <p:ext uri="{D42A27DB-BD31-4B8C-83A1-F6EECF244321}">
                <p14:modId xmlns:p14="http://schemas.microsoft.com/office/powerpoint/2010/main" val="1054188056"/>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15" name="Group 39">
            <a:extLst>
              <a:ext uri="{FF2B5EF4-FFF2-40B4-BE49-F238E27FC236}">
                <a16:creationId xmlns:a16="http://schemas.microsoft.com/office/drawing/2014/main" id="{92C65AEB-594B-4F2C-A127-7FAD88133236}"/>
              </a:ext>
            </a:extLst>
          </p:cNvPr>
          <p:cNvGraphicFramePr>
            <a:graphicFrameLocks noGrp="1"/>
          </p:cNvGraphicFramePr>
          <p:nvPr>
            <p:extLst>
              <p:ext uri="{D42A27DB-BD31-4B8C-83A1-F6EECF244321}">
                <p14:modId xmlns:p14="http://schemas.microsoft.com/office/powerpoint/2010/main" val="2894549650"/>
              </p:ext>
            </p:extLst>
          </p:nvPr>
        </p:nvGraphicFramePr>
        <p:xfrm>
          <a:off x="51816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41 %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37" name="Group 61">
            <a:extLst>
              <a:ext uri="{FF2B5EF4-FFF2-40B4-BE49-F238E27FC236}">
                <a16:creationId xmlns:a16="http://schemas.microsoft.com/office/drawing/2014/main" id="{A158F059-6D18-4737-9A48-05A7F26E693B}"/>
              </a:ext>
            </a:extLst>
          </p:cNvPr>
          <p:cNvGraphicFramePr>
            <a:graphicFrameLocks noGrp="1"/>
          </p:cNvGraphicFramePr>
          <p:nvPr>
            <p:extLst>
              <p:ext uri="{D42A27DB-BD31-4B8C-83A1-F6EECF244321}">
                <p14:modId xmlns:p14="http://schemas.microsoft.com/office/powerpoint/2010/main" val="3959842585"/>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rgbClr val="B2B2B2"/>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25 %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graphicFrame>
        <p:nvGraphicFramePr>
          <p:cNvPr id="101459" name="Group 83">
            <a:extLst>
              <a:ext uri="{FF2B5EF4-FFF2-40B4-BE49-F238E27FC236}">
                <a16:creationId xmlns:a16="http://schemas.microsoft.com/office/drawing/2014/main" id="{5A5D9AFD-1414-4DE1-91B0-EAC9EA977215}"/>
              </a:ext>
            </a:extLst>
          </p:cNvPr>
          <p:cNvGraphicFramePr>
            <a:graphicFrameLocks noGrp="1"/>
          </p:cNvGraphicFramePr>
          <p:nvPr>
            <p:extLst>
              <p:ext uri="{D42A27DB-BD31-4B8C-83A1-F6EECF244321}">
                <p14:modId xmlns:p14="http://schemas.microsoft.com/office/powerpoint/2010/main" val="12528132"/>
              </p:ext>
            </p:extLst>
          </p:nvPr>
        </p:nvGraphicFramePr>
        <p:xfrm>
          <a:off x="3048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92 %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53 %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26 %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33 %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CCFFCC"/>
                          </a:solidFill>
                          <a:effectLst/>
                          <a:latin typeface="Arial" charset="0"/>
                        </a:rPr>
                        <a:t>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43113" name="Text Box 105">
            <a:extLst>
              <a:ext uri="{FF2B5EF4-FFF2-40B4-BE49-F238E27FC236}">
                <a16:creationId xmlns:a16="http://schemas.microsoft.com/office/drawing/2014/main" id="{F7F89D12-2F3A-4AEC-9516-38B9C0A66DD1}"/>
              </a:ext>
            </a:extLst>
          </p:cNvPr>
          <p:cNvSpPr txBox="1">
            <a:spLocks noChangeArrowheads="1"/>
          </p:cNvSpPr>
          <p:nvPr/>
        </p:nvSpPr>
        <p:spPr bwMode="auto">
          <a:xfrm>
            <a:off x="3970338" y="3017838"/>
            <a:ext cx="1150937" cy="419602"/>
          </a:xfrm>
          <a:prstGeom prst="rect">
            <a:avLst/>
          </a:prstGeom>
          <a:no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80000"/>
              </a:lnSpc>
              <a:defRPr/>
            </a:pPr>
            <a:r>
              <a:rPr lang="de-DE" sz="1600" noProof="0" dirty="0">
                <a:solidFill>
                  <a:schemeClr val="bg1">
                    <a:lumMod val="75000"/>
                  </a:schemeClr>
                </a:solidFill>
              </a:rPr>
              <a:t>JAHR</a:t>
            </a:r>
            <a:endParaRPr lang="de-DE" sz="3600" b="1" noProof="0" dirty="0">
              <a:solidFill>
                <a:schemeClr val="bg1">
                  <a:lumMod val="75000"/>
                </a:schemeClr>
              </a:solidFill>
            </a:endParaRPr>
          </a:p>
          <a:p>
            <a:pPr algn="ctr" eaLnBrk="1" hangingPunct="1">
              <a:lnSpc>
                <a:spcPct val="80000"/>
              </a:lnSpc>
              <a:defRPr/>
            </a:pPr>
            <a:r>
              <a:rPr lang="de-DE" sz="1600" b="1" noProof="0" dirty="0">
                <a:solidFill>
                  <a:schemeClr val="bg1">
                    <a:lumMod val="75000"/>
                  </a:schemeClr>
                </a:solidFill>
              </a:rPr>
              <a:t>EINS</a:t>
            </a:r>
            <a:endParaRPr lang="de-DE" sz="3600" noProof="0" dirty="0">
              <a:solidFill>
                <a:schemeClr val="bg1">
                  <a:lumMod val="75000"/>
                </a:schemeClr>
              </a:solidFill>
            </a:endParaRPr>
          </a:p>
        </p:txBody>
      </p:sp>
      <p:sp>
        <p:nvSpPr>
          <p:cNvPr id="44137" name="Text Box 106">
            <a:extLst>
              <a:ext uri="{FF2B5EF4-FFF2-40B4-BE49-F238E27FC236}">
                <a16:creationId xmlns:a16="http://schemas.microsoft.com/office/drawing/2014/main" id="{3AB8CA7B-C30E-42E7-A07F-5E29350D9551}"/>
              </a:ext>
            </a:extLst>
          </p:cNvPr>
          <p:cNvSpPr txBox="1">
            <a:spLocks noChangeArrowheads="1"/>
          </p:cNvSpPr>
          <p:nvPr/>
        </p:nvSpPr>
        <p:spPr bwMode="auto">
          <a:xfrm>
            <a:off x="4022725" y="5303838"/>
            <a:ext cx="1150938"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ZWEI</a:t>
            </a:r>
            <a:endParaRPr lang="de-DE" sz="3600" noProof="0" dirty="0">
              <a:solidFill>
                <a:srgbClr val="0000FF"/>
              </a:solidFill>
            </a:endParaRPr>
          </a:p>
        </p:txBody>
      </p:sp>
      <p:sp>
        <p:nvSpPr>
          <p:cNvPr id="44139" name="Slide Number Placeholder 1">
            <a:extLst>
              <a:ext uri="{FF2B5EF4-FFF2-40B4-BE49-F238E27FC236}">
                <a16:creationId xmlns:a16="http://schemas.microsoft.com/office/drawing/2014/main" id="{493BA0D1-0C12-43A8-A85E-ACC41D71CD8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B5B8C128-C47D-4BCC-814E-FDF50A3BE5E0}" type="slidenum">
              <a:rPr lang="de-DE" sz="1000" noProof="0" smtClean="0"/>
              <a:t>485</a:t>
            </a:fld>
            <a:endParaRPr lang="de-DE" sz="1000" noProof="0" dirty="0"/>
          </a:p>
        </p:txBody>
      </p:sp>
      <p:sp>
        <p:nvSpPr>
          <p:cNvPr id="2" name="Oval 1">
            <a:extLst>
              <a:ext uri="{FF2B5EF4-FFF2-40B4-BE49-F238E27FC236}">
                <a16:creationId xmlns:a16="http://schemas.microsoft.com/office/drawing/2014/main" id="{6067F175-AFC3-46CF-AB65-BD0D1BD9A54F}"/>
              </a:ext>
            </a:extLst>
          </p:cNvPr>
          <p:cNvSpPr/>
          <p:nvPr/>
        </p:nvSpPr>
        <p:spPr>
          <a:xfrm>
            <a:off x="1371600" y="5303838"/>
            <a:ext cx="1808163" cy="712787"/>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eaLnBrk="1" hangingPunct="1">
              <a:defRPr/>
            </a:pPr>
            <a:endParaRPr lang="de-DE" noProof="0" dirty="0"/>
          </a:p>
        </p:txBody>
      </p:sp>
      <p:sp>
        <p:nvSpPr>
          <p:cNvPr id="26" name="Oval 25">
            <a:extLst>
              <a:ext uri="{FF2B5EF4-FFF2-40B4-BE49-F238E27FC236}">
                <a16:creationId xmlns:a16="http://schemas.microsoft.com/office/drawing/2014/main" id="{E7949BE2-9DA8-498E-AEC6-740B64EC9818}"/>
              </a:ext>
            </a:extLst>
          </p:cNvPr>
          <p:cNvSpPr/>
          <p:nvPr/>
        </p:nvSpPr>
        <p:spPr>
          <a:xfrm>
            <a:off x="6248400" y="5284788"/>
            <a:ext cx="1795463" cy="7112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eaLnBrk="1" hangingPunct="1">
              <a:defRPr/>
            </a:pPr>
            <a:endParaRPr lang="de-DE" noProof="0" dirty="0"/>
          </a:p>
        </p:txBody>
      </p:sp>
      <p:sp>
        <p:nvSpPr>
          <p:cNvPr id="44142" name="Text Box 60">
            <a:extLst>
              <a:ext uri="{FF2B5EF4-FFF2-40B4-BE49-F238E27FC236}">
                <a16:creationId xmlns:a16="http://schemas.microsoft.com/office/drawing/2014/main" id="{08868F16-0ED5-4841-8257-6C3F77460EC5}"/>
              </a:ext>
            </a:extLst>
          </p:cNvPr>
          <p:cNvSpPr txBox="1">
            <a:spLocks noChangeArrowheads="1"/>
          </p:cNvSpPr>
          <p:nvPr/>
        </p:nvSpPr>
        <p:spPr bwMode="auto">
          <a:xfrm>
            <a:off x="2017713" y="3431355"/>
            <a:ext cx="5181600" cy="912045"/>
          </a:xfrm>
          <a:prstGeom prst="rect">
            <a:avLst/>
          </a:prstGeom>
          <a:solidFill>
            <a:srgbClr val="66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Anmerkung:</a:t>
            </a:r>
            <a:endParaRPr lang="de-DE" sz="2400" noProof="0" dirty="0">
              <a:solidFill>
                <a:srgbClr val="0000FF"/>
              </a:solidFill>
            </a:endParaRPr>
          </a:p>
          <a:p>
            <a:pPr eaLnBrk="1" hangingPunct="1">
              <a:lnSpc>
                <a:spcPct val="90000"/>
              </a:lnSpc>
              <a:spcBef>
                <a:spcPct val="0"/>
              </a:spcBef>
              <a:buClrTx/>
              <a:buSzTx/>
              <a:buFontTx/>
              <a:buNone/>
            </a:pPr>
            <a:r>
              <a:rPr lang="de-DE" sz="1600" noProof="0" dirty="0">
                <a:solidFill>
                  <a:srgbClr val="0000FF"/>
                </a:solidFill>
              </a:rPr>
              <a:t>--Die überwiegende Mehrheit der mit Ranibizumab behandelten Patienten hatte nach 24 Monaten noch immer keinen Sehverlust von mehr als 15 Buchstaben</a:t>
            </a:r>
          </a:p>
        </p:txBody>
      </p:sp>
      <p:sp>
        <p:nvSpPr>
          <p:cNvPr id="44143" name="Freeform 109">
            <a:extLst>
              <a:ext uri="{FF2B5EF4-FFF2-40B4-BE49-F238E27FC236}">
                <a16:creationId xmlns:a16="http://schemas.microsoft.com/office/drawing/2014/main" id="{40433BEE-0794-4457-B2FD-15EB1BB5F882}"/>
              </a:ext>
            </a:extLst>
          </p:cNvPr>
          <p:cNvSpPr>
            <a:spLocks/>
          </p:cNvSpPr>
          <p:nvPr/>
        </p:nvSpPr>
        <p:spPr bwMode="auto">
          <a:xfrm flipV="1">
            <a:off x="2243138" y="4362450"/>
            <a:ext cx="4876800" cy="914400"/>
          </a:xfrm>
          <a:custGeom>
            <a:avLst/>
            <a:gdLst>
              <a:gd name="T0" fmla="*/ 0 w 3072"/>
              <a:gd name="T1" fmla="*/ 0 h 680"/>
              <a:gd name="T2" fmla="*/ 2147483646 w 3072"/>
              <a:gd name="T3" fmla="*/ 2147483646 h 680"/>
              <a:gd name="T4" fmla="*/ 2147483646 w 3072"/>
              <a:gd name="T5" fmla="*/ 2147483646 h 680"/>
              <a:gd name="T6" fmla="*/ 0 60000 65536"/>
              <a:gd name="T7" fmla="*/ 0 60000 65536"/>
              <a:gd name="T8" fmla="*/ 0 60000 65536"/>
            </a:gdLst>
            <a:ahLst/>
            <a:cxnLst>
              <a:cxn ang="T6">
                <a:pos x="T0" y="T1"/>
              </a:cxn>
              <a:cxn ang="T7">
                <a:pos x="T2" y="T3"/>
              </a:cxn>
              <a:cxn ang="T8">
                <a:pos x="T4" y="T5"/>
              </a:cxn>
            </a:cxnLst>
            <a:rect l="0" t="0" r="r" b="b"/>
            <a:pathLst>
              <a:path w="3072" h="680">
                <a:moveTo>
                  <a:pt x="0" y="0"/>
                </a:moveTo>
                <a:cubicBezTo>
                  <a:pt x="512" y="332"/>
                  <a:pt x="1024" y="664"/>
                  <a:pt x="1536" y="672"/>
                </a:cubicBezTo>
                <a:cubicBezTo>
                  <a:pt x="2048" y="680"/>
                  <a:pt x="2816" y="152"/>
                  <a:pt x="3072" y="48"/>
                </a:cubicBezTo>
              </a:path>
            </a:pathLst>
          </a:custGeom>
          <a:noFill/>
          <a:ln w="76200" cmpd="sng">
            <a:solidFill>
              <a:schemeClr val="tx1"/>
            </a:solidFill>
            <a:round/>
            <a:headEnd type="triangl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4144" name="TextBox 27">
            <a:extLst>
              <a:ext uri="{FF2B5EF4-FFF2-40B4-BE49-F238E27FC236}">
                <a16:creationId xmlns:a16="http://schemas.microsoft.com/office/drawing/2014/main" id="{2380DFBA-F7EA-42B9-90DF-FC768949BD1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Text Box 31">
            <a:extLst>
              <a:ext uri="{FF2B5EF4-FFF2-40B4-BE49-F238E27FC236}">
                <a16:creationId xmlns:a16="http://schemas.microsoft.com/office/drawing/2014/main" id="{7B9193F2-3DAA-BAA0-8C9D-10C0795EC669}"/>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7" name="Text Box 4">
            <a:extLst>
              <a:ext uri="{FF2B5EF4-FFF2-40B4-BE49-F238E27FC236}">
                <a16:creationId xmlns:a16="http://schemas.microsoft.com/office/drawing/2014/main" id="{C7A51C76-799F-04A8-1C8F-00C48ED101F5}"/>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8" name="Text Box 6">
            <a:extLst>
              <a:ext uri="{FF2B5EF4-FFF2-40B4-BE49-F238E27FC236}">
                <a16:creationId xmlns:a16="http://schemas.microsoft.com/office/drawing/2014/main" id="{40B7F6CA-2C78-7A02-4F2B-625DE4A45136}"/>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a:extLst>
              <a:ext uri="{FF2B5EF4-FFF2-40B4-BE49-F238E27FC236}">
                <a16:creationId xmlns:a16="http://schemas.microsoft.com/office/drawing/2014/main" id="{A0CA13F8-0B51-4C62-BC50-C97E6F17F956}"/>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5059" name="Rectangle 3">
            <a:extLst>
              <a:ext uri="{FF2B5EF4-FFF2-40B4-BE49-F238E27FC236}">
                <a16:creationId xmlns:a16="http://schemas.microsoft.com/office/drawing/2014/main" id="{F478AD1F-316C-4820-8609-BF43AE2574D4}"/>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5062" name="Text Box 7">
            <a:extLst>
              <a:ext uri="{FF2B5EF4-FFF2-40B4-BE49-F238E27FC236}">
                <a16:creationId xmlns:a16="http://schemas.microsoft.com/office/drawing/2014/main" id="{68A55658-27F3-41B5-A949-48B5E461E385}"/>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der </a:t>
            </a:r>
            <a:r>
              <a:rPr lang="de-DE" sz="1200" b="1" noProof="0" dirty="0">
                <a:solidFill>
                  <a:srgbClr val="B2B2B2"/>
                </a:solidFill>
              </a:rPr>
              <a:t>minimal-klassischen/okkulten </a:t>
            </a:r>
            <a:r>
              <a:rPr lang="de-DE" sz="1200" noProof="0" dirty="0">
                <a:solidFill>
                  <a:srgbClr val="B2B2B2"/>
                </a:solidFill>
              </a:rPr>
              <a:t>MNV</a:t>
            </a:r>
          </a:p>
        </p:txBody>
      </p:sp>
      <p:sp>
        <p:nvSpPr>
          <p:cNvPr id="45063" name="Text Box 8">
            <a:extLst>
              <a:ext uri="{FF2B5EF4-FFF2-40B4-BE49-F238E27FC236}">
                <a16:creationId xmlns:a16="http://schemas.microsoft.com/office/drawing/2014/main" id="{FC1964D0-D9B0-4588-A57E-AC9457B73D66}"/>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Bewertung von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45064" name="Text Box 9">
            <a:extLst>
              <a:ext uri="{FF2B5EF4-FFF2-40B4-BE49-F238E27FC236}">
                <a16:creationId xmlns:a16="http://schemas.microsoft.com/office/drawing/2014/main" id="{26957661-B50C-44F0-96B3-212CAFF20463}"/>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5065" name="Text Box 10">
            <a:extLst>
              <a:ext uri="{FF2B5EF4-FFF2-40B4-BE49-F238E27FC236}">
                <a16:creationId xmlns:a16="http://schemas.microsoft.com/office/drawing/2014/main" id="{8240AE3A-434F-4247-B2EB-A75CFEC6B62D}"/>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durch intravitreale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5066" name="Text Box 11">
            <a:extLst>
              <a:ext uri="{FF2B5EF4-FFF2-40B4-BE49-F238E27FC236}">
                <a16:creationId xmlns:a16="http://schemas.microsoft.com/office/drawing/2014/main" id="{8199604A-5D73-4A13-B789-80AB5E092646}"/>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5067" name="Text Box 12">
            <a:extLst>
              <a:ext uri="{FF2B5EF4-FFF2-40B4-BE49-F238E27FC236}">
                <a16:creationId xmlns:a16="http://schemas.microsoft.com/office/drawing/2014/main" id="{7D670E92-7150-4B66-B409-D477BA2BBFF4}"/>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5068" name="Text Box 13">
            <a:extLst>
              <a:ext uri="{FF2B5EF4-FFF2-40B4-BE49-F238E27FC236}">
                <a16:creationId xmlns:a16="http://schemas.microsoft.com/office/drawing/2014/main" id="{E915F2C4-0BA8-4B70-B29F-C9FC2C1838BE}"/>
              </a:ext>
            </a:extLst>
          </p:cNvPr>
          <p:cNvSpPr txBox="1">
            <a:spLocks noChangeArrowheads="1"/>
          </p:cNvSpPr>
          <p:nvPr/>
        </p:nvSpPr>
        <p:spPr bwMode="auto">
          <a:xfrm>
            <a:off x="803275" y="5184775"/>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5069" name="Text Box 14">
            <a:extLst>
              <a:ext uri="{FF2B5EF4-FFF2-40B4-BE49-F238E27FC236}">
                <a16:creationId xmlns:a16="http://schemas.microsoft.com/office/drawing/2014/main" id="{05D73285-9C40-4FF7-A14A-F59636E6F600}"/>
              </a:ext>
            </a:extLst>
          </p:cNvPr>
          <p:cNvSpPr txBox="1">
            <a:spLocks noChangeArrowheads="1"/>
          </p:cNvSpPr>
          <p:nvPr/>
        </p:nvSpPr>
        <p:spPr bwMode="auto">
          <a:xfrm>
            <a:off x="6172200" y="5181600"/>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5070" name="Text Box 15">
            <a:extLst>
              <a:ext uri="{FF2B5EF4-FFF2-40B4-BE49-F238E27FC236}">
                <a16:creationId xmlns:a16="http://schemas.microsoft.com/office/drawing/2014/main" id="{92E3E54E-1E49-48D9-B82E-6045BDD4B253}"/>
              </a:ext>
            </a:extLst>
          </p:cNvPr>
          <p:cNvSpPr txBox="1">
            <a:spLocks noChangeArrowheads="1"/>
          </p:cNvSpPr>
          <p:nvPr/>
        </p:nvSpPr>
        <p:spPr bwMode="auto">
          <a:xfrm>
            <a:off x="779463" y="5870575"/>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gewinnen</a:t>
            </a:r>
          </a:p>
        </p:txBody>
      </p:sp>
      <p:sp>
        <p:nvSpPr>
          <p:cNvPr id="45071" name="Text Box 16">
            <a:extLst>
              <a:ext uri="{FF2B5EF4-FFF2-40B4-BE49-F238E27FC236}">
                <a16:creationId xmlns:a16="http://schemas.microsoft.com/office/drawing/2014/main" id="{4C55F11B-824F-479B-9E74-ED6F945288F6}"/>
              </a:ext>
            </a:extLst>
          </p:cNvPr>
          <p:cNvSpPr txBox="1">
            <a:spLocks noChangeArrowheads="1"/>
          </p:cNvSpPr>
          <p:nvPr/>
        </p:nvSpPr>
        <p:spPr bwMode="auto">
          <a:xfrm>
            <a:off x="6148388" y="5867400"/>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zulegten</a:t>
            </a:r>
          </a:p>
        </p:txBody>
      </p:sp>
      <p:graphicFrame>
        <p:nvGraphicFramePr>
          <p:cNvPr id="101393" name="Group 17">
            <a:extLst>
              <a:ext uri="{FF2B5EF4-FFF2-40B4-BE49-F238E27FC236}">
                <a16:creationId xmlns:a16="http://schemas.microsoft.com/office/drawing/2014/main" id="{55965D51-9466-4F8D-BE5E-5F311E14A1FA}"/>
              </a:ext>
            </a:extLst>
          </p:cNvPr>
          <p:cNvGraphicFramePr>
            <a:graphicFrameLocks noGrp="1"/>
          </p:cNvGraphicFramePr>
          <p:nvPr>
            <p:extLst>
              <p:ext uri="{D42A27DB-BD31-4B8C-83A1-F6EECF244321}">
                <p14:modId xmlns:p14="http://schemas.microsoft.com/office/powerpoint/2010/main" val="3800354759"/>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15" name="Group 39">
            <a:extLst>
              <a:ext uri="{FF2B5EF4-FFF2-40B4-BE49-F238E27FC236}">
                <a16:creationId xmlns:a16="http://schemas.microsoft.com/office/drawing/2014/main" id="{42DB9212-95EB-4A45-88BE-EF4C3612D4FD}"/>
              </a:ext>
            </a:extLst>
          </p:cNvPr>
          <p:cNvGraphicFramePr>
            <a:graphicFrameLocks noGrp="1"/>
          </p:cNvGraphicFramePr>
          <p:nvPr>
            <p:extLst>
              <p:ext uri="{D42A27DB-BD31-4B8C-83A1-F6EECF244321}">
                <p14:modId xmlns:p14="http://schemas.microsoft.com/office/powerpoint/2010/main" val="910784998"/>
              </p:ext>
            </p:extLst>
          </p:nvPr>
        </p:nvGraphicFramePr>
        <p:xfrm>
          <a:off x="51816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37" name="Group 61">
            <a:extLst>
              <a:ext uri="{FF2B5EF4-FFF2-40B4-BE49-F238E27FC236}">
                <a16:creationId xmlns:a16="http://schemas.microsoft.com/office/drawing/2014/main" id="{937A464E-B9EB-41F8-9223-264AF54166B9}"/>
              </a:ext>
            </a:extLst>
          </p:cNvPr>
          <p:cNvGraphicFramePr>
            <a:graphicFrameLocks noGrp="1"/>
          </p:cNvGraphicFramePr>
          <p:nvPr>
            <p:extLst>
              <p:ext uri="{D42A27DB-BD31-4B8C-83A1-F6EECF244321}">
                <p14:modId xmlns:p14="http://schemas.microsoft.com/office/powerpoint/2010/main" val="2071824564"/>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25 %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graphicFrame>
        <p:nvGraphicFramePr>
          <p:cNvPr id="101459" name="Group 83">
            <a:extLst>
              <a:ext uri="{FF2B5EF4-FFF2-40B4-BE49-F238E27FC236}">
                <a16:creationId xmlns:a16="http://schemas.microsoft.com/office/drawing/2014/main" id="{CC0816B6-9B99-4F76-A9D8-32A35FAB87EC}"/>
              </a:ext>
            </a:extLst>
          </p:cNvPr>
          <p:cNvGraphicFramePr>
            <a:graphicFrameLocks noGrp="1"/>
          </p:cNvGraphicFramePr>
          <p:nvPr>
            <p:extLst>
              <p:ext uri="{D42A27DB-BD31-4B8C-83A1-F6EECF244321}">
                <p14:modId xmlns:p14="http://schemas.microsoft.com/office/powerpoint/2010/main" val="1353757102"/>
              </p:ext>
            </p:extLst>
          </p:nvPr>
        </p:nvGraphicFramePr>
        <p:xfrm>
          <a:off x="3048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92 %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53 %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43113" name="Text Box 105">
            <a:extLst>
              <a:ext uri="{FF2B5EF4-FFF2-40B4-BE49-F238E27FC236}">
                <a16:creationId xmlns:a16="http://schemas.microsoft.com/office/drawing/2014/main" id="{D2AB924E-CCCF-4AB5-BE64-2C8E0D1E8F9D}"/>
              </a:ext>
            </a:extLst>
          </p:cNvPr>
          <p:cNvSpPr txBox="1">
            <a:spLocks noChangeArrowheads="1"/>
          </p:cNvSpPr>
          <p:nvPr/>
        </p:nvSpPr>
        <p:spPr bwMode="auto">
          <a:xfrm>
            <a:off x="3970338" y="3017838"/>
            <a:ext cx="1150937" cy="419602"/>
          </a:xfrm>
          <a:prstGeom prst="rect">
            <a:avLst/>
          </a:prstGeom>
          <a:no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80000"/>
              </a:lnSpc>
              <a:defRPr/>
            </a:pPr>
            <a:r>
              <a:rPr lang="de-DE" sz="1600" noProof="0" dirty="0">
                <a:solidFill>
                  <a:schemeClr val="bg1">
                    <a:lumMod val="75000"/>
                  </a:schemeClr>
                </a:solidFill>
              </a:rPr>
              <a:t>JAHR</a:t>
            </a:r>
            <a:endParaRPr lang="de-DE" sz="3600" b="1" noProof="0" dirty="0">
              <a:solidFill>
                <a:schemeClr val="bg1">
                  <a:lumMod val="75000"/>
                </a:schemeClr>
              </a:solidFill>
            </a:endParaRPr>
          </a:p>
          <a:p>
            <a:pPr algn="ctr" eaLnBrk="1" hangingPunct="1">
              <a:lnSpc>
                <a:spcPct val="80000"/>
              </a:lnSpc>
              <a:defRPr/>
            </a:pPr>
            <a:r>
              <a:rPr lang="de-DE" sz="1600" b="1" noProof="0" dirty="0">
                <a:solidFill>
                  <a:schemeClr val="bg1">
                    <a:lumMod val="75000"/>
                  </a:schemeClr>
                </a:solidFill>
              </a:rPr>
              <a:t>EINS</a:t>
            </a:r>
            <a:endParaRPr lang="de-DE" sz="3600" noProof="0" dirty="0">
              <a:solidFill>
                <a:schemeClr val="bg1">
                  <a:lumMod val="75000"/>
                </a:schemeClr>
              </a:solidFill>
            </a:endParaRPr>
          </a:p>
        </p:txBody>
      </p:sp>
      <p:sp>
        <p:nvSpPr>
          <p:cNvPr id="45161" name="Text Box 106">
            <a:extLst>
              <a:ext uri="{FF2B5EF4-FFF2-40B4-BE49-F238E27FC236}">
                <a16:creationId xmlns:a16="http://schemas.microsoft.com/office/drawing/2014/main" id="{FCE69C9E-344D-470F-AB8D-FB6C1DFB615C}"/>
              </a:ext>
            </a:extLst>
          </p:cNvPr>
          <p:cNvSpPr txBox="1">
            <a:spLocks noChangeArrowheads="1"/>
          </p:cNvSpPr>
          <p:nvPr/>
        </p:nvSpPr>
        <p:spPr bwMode="auto">
          <a:xfrm>
            <a:off x="4022725" y="5303838"/>
            <a:ext cx="1150938"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ZWEI</a:t>
            </a:r>
            <a:endParaRPr lang="de-DE" sz="3600" noProof="0" dirty="0">
              <a:solidFill>
                <a:srgbClr val="0000FF"/>
              </a:solidFill>
            </a:endParaRPr>
          </a:p>
        </p:txBody>
      </p:sp>
      <p:sp>
        <p:nvSpPr>
          <p:cNvPr id="45163" name="Slide Number Placeholder 1">
            <a:extLst>
              <a:ext uri="{FF2B5EF4-FFF2-40B4-BE49-F238E27FC236}">
                <a16:creationId xmlns:a16="http://schemas.microsoft.com/office/drawing/2014/main" id="{15FF2A39-7E25-4A7E-989F-4B6B7E17D82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A7C4D3FD-A822-4ABE-A1B9-C4C00EA6297E}" type="slidenum">
              <a:rPr lang="de-DE" sz="1000" noProof="0" smtClean="0"/>
              <a:t>486</a:t>
            </a:fld>
            <a:endParaRPr lang="de-DE" sz="1000" noProof="0" dirty="0"/>
          </a:p>
        </p:txBody>
      </p:sp>
      <p:sp>
        <p:nvSpPr>
          <p:cNvPr id="45164" name="TextBox 23">
            <a:extLst>
              <a:ext uri="{FF2B5EF4-FFF2-40B4-BE49-F238E27FC236}">
                <a16:creationId xmlns:a16="http://schemas.microsoft.com/office/drawing/2014/main" id="{99F042BA-AC35-4E79-99D7-5B9ACC5FA11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0306C00A-3187-BB66-AFAB-4315749BAFB1}"/>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 name="Text Box 4">
            <a:extLst>
              <a:ext uri="{FF2B5EF4-FFF2-40B4-BE49-F238E27FC236}">
                <a16:creationId xmlns:a16="http://schemas.microsoft.com/office/drawing/2014/main" id="{1BDD1E01-5A0A-131B-E4EA-8BF9CE320AB4}"/>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4" name="Text Box 6">
            <a:extLst>
              <a:ext uri="{FF2B5EF4-FFF2-40B4-BE49-F238E27FC236}">
                <a16:creationId xmlns:a16="http://schemas.microsoft.com/office/drawing/2014/main" id="{A604F2FC-186C-500F-EF99-71228A901B9E}"/>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a:extLst>
              <a:ext uri="{FF2B5EF4-FFF2-40B4-BE49-F238E27FC236}">
                <a16:creationId xmlns:a16="http://schemas.microsoft.com/office/drawing/2014/main" id="{6E848758-6673-4A46-B366-F7717D885FB5}"/>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6083" name="Rectangle 3">
            <a:extLst>
              <a:ext uri="{FF2B5EF4-FFF2-40B4-BE49-F238E27FC236}">
                <a16:creationId xmlns:a16="http://schemas.microsoft.com/office/drawing/2014/main" id="{6F47F8EB-8FAA-4D88-B7F7-10C874BD039B}"/>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6086" name="Text Box 7">
            <a:extLst>
              <a:ext uri="{FF2B5EF4-FFF2-40B4-BE49-F238E27FC236}">
                <a16:creationId xmlns:a16="http://schemas.microsoft.com/office/drawing/2014/main" id="{D09A6A79-E83F-4381-8DBF-224B2DC7DB7F}"/>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der </a:t>
            </a:r>
            <a:r>
              <a:rPr lang="de-DE" sz="1200" b="1" noProof="0" dirty="0">
                <a:solidFill>
                  <a:srgbClr val="B2B2B2"/>
                </a:solidFill>
              </a:rPr>
              <a:t>minimal-klassischen/okkulten </a:t>
            </a:r>
            <a:r>
              <a:rPr lang="de-DE" sz="1200" noProof="0" dirty="0">
                <a:solidFill>
                  <a:srgbClr val="B2B2B2"/>
                </a:solidFill>
              </a:rPr>
              <a:t>MNV</a:t>
            </a:r>
          </a:p>
        </p:txBody>
      </p:sp>
      <p:sp>
        <p:nvSpPr>
          <p:cNvPr id="46087" name="Text Box 8">
            <a:extLst>
              <a:ext uri="{FF2B5EF4-FFF2-40B4-BE49-F238E27FC236}">
                <a16:creationId xmlns:a16="http://schemas.microsoft.com/office/drawing/2014/main" id="{708EACC5-6FFD-4B32-B738-BFCC8AD4A5C0}"/>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Bewertung von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46088" name="Text Box 9">
            <a:extLst>
              <a:ext uri="{FF2B5EF4-FFF2-40B4-BE49-F238E27FC236}">
                <a16:creationId xmlns:a16="http://schemas.microsoft.com/office/drawing/2014/main" id="{C49A1D50-063A-40F2-B187-207CB450E276}"/>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6089" name="Text Box 10">
            <a:extLst>
              <a:ext uri="{FF2B5EF4-FFF2-40B4-BE49-F238E27FC236}">
                <a16:creationId xmlns:a16="http://schemas.microsoft.com/office/drawing/2014/main" id="{1FA71641-DBB9-4B10-B820-03321E40D86F}"/>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durch intravitreale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6090" name="Text Box 11">
            <a:extLst>
              <a:ext uri="{FF2B5EF4-FFF2-40B4-BE49-F238E27FC236}">
                <a16:creationId xmlns:a16="http://schemas.microsoft.com/office/drawing/2014/main" id="{E604D743-311F-4AB0-A19F-50BA7585D95F}"/>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6091" name="Text Box 12">
            <a:extLst>
              <a:ext uri="{FF2B5EF4-FFF2-40B4-BE49-F238E27FC236}">
                <a16:creationId xmlns:a16="http://schemas.microsoft.com/office/drawing/2014/main" id="{2C74C458-FC20-4B5D-93C8-470EEB22CFEE}"/>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6092" name="Text Box 13">
            <a:extLst>
              <a:ext uri="{FF2B5EF4-FFF2-40B4-BE49-F238E27FC236}">
                <a16:creationId xmlns:a16="http://schemas.microsoft.com/office/drawing/2014/main" id="{977A3306-E498-471E-8E92-573F413DC08C}"/>
              </a:ext>
            </a:extLst>
          </p:cNvPr>
          <p:cNvSpPr txBox="1">
            <a:spLocks noChangeArrowheads="1"/>
          </p:cNvSpPr>
          <p:nvPr/>
        </p:nvSpPr>
        <p:spPr bwMode="auto">
          <a:xfrm>
            <a:off x="803275" y="5184775"/>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6093" name="Text Box 14">
            <a:extLst>
              <a:ext uri="{FF2B5EF4-FFF2-40B4-BE49-F238E27FC236}">
                <a16:creationId xmlns:a16="http://schemas.microsoft.com/office/drawing/2014/main" id="{BE6E2F9A-48C5-4FA3-ACDC-8995158CB393}"/>
              </a:ext>
            </a:extLst>
          </p:cNvPr>
          <p:cNvSpPr txBox="1">
            <a:spLocks noChangeArrowheads="1"/>
          </p:cNvSpPr>
          <p:nvPr/>
        </p:nvSpPr>
        <p:spPr bwMode="auto">
          <a:xfrm>
            <a:off x="6172200" y="5181600"/>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6094" name="Text Box 15">
            <a:extLst>
              <a:ext uri="{FF2B5EF4-FFF2-40B4-BE49-F238E27FC236}">
                <a16:creationId xmlns:a16="http://schemas.microsoft.com/office/drawing/2014/main" id="{8B2E8295-F450-4326-BFB9-E8D6D67FF823}"/>
              </a:ext>
            </a:extLst>
          </p:cNvPr>
          <p:cNvSpPr txBox="1">
            <a:spLocks noChangeArrowheads="1"/>
          </p:cNvSpPr>
          <p:nvPr/>
        </p:nvSpPr>
        <p:spPr bwMode="auto">
          <a:xfrm>
            <a:off x="779463" y="5870575"/>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gewinnen</a:t>
            </a:r>
          </a:p>
        </p:txBody>
      </p:sp>
      <p:sp>
        <p:nvSpPr>
          <p:cNvPr id="46095" name="Text Box 16">
            <a:extLst>
              <a:ext uri="{FF2B5EF4-FFF2-40B4-BE49-F238E27FC236}">
                <a16:creationId xmlns:a16="http://schemas.microsoft.com/office/drawing/2014/main" id="{59CCC22A-DBE1-41A7-92E5-C179FD7FC41A}"/>
              </a:ext>
            </a:extLst>
          </p:cNvPr>
          <p:cNvSpPr txBox="1">
            <a:spLocks noChangeArrowheads="1"/>
          </p:cNvSpPr>
          <p:nvPr/>
        </p:nvSpPr>
        <p:spPr bwMode="auto">
          <a:xfrm>
            <a:off x="6148388" y="5867400"/>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zulegten</a:t>
            </a:r>
          </a:p>
        </p:txBody>
      </p:sp>
      <p:graphicFrame>
        <p:nvGraphicFramePr>
          <p:cNvPr id="101393" name="Group 17">
            <a:extLst>
              <a:ext uri="{FF2B5EF4-FFF2-40B4-BE49-F238E27FC236}">
                <a16:creationId xmlns:a16="http://schemas.microsoft.com/office/drawing/2014/main" id="{47760324-7594-45F0-9C79-24853BA37265}"/>
              </a:ext>
            </a:extLst>
          </p:cNvPr>
          <p:cNvGraphicFramePr>
            <a:graphicFrameLocks noGrp="1"/>
          </p:cNvGraphicFramePr>
          <p:nvPr>
            <p:extLst>
              <p:ext uri="{D42A27DB-BD31-4B8C-83A1-F6EECF244321}">
                <p14:modId xmlns:p14="http://schemas.microsoft.com/office/powerpoint/2010/main" val="2163494318"/>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15" name="Group 39">
            <a:extLst>
              <a:ext uri="{FF2B5EF4-FFF2-40B4-BE49-F238E27FC236}">
                <a16:creationId xmlns:a16="http://schemas.microsoft.com/office/drawing/2014/main" id="{1B65E1F5-660B-4249-8EF1-9802C96AB01A}"/>
              </a:ext>
            </a:extLst>
          </p:cNvPr>
          <p:cNvGraphicFramePr>
            <a:graphicFrameLocks noGrp="1"/>
          </p:cNvGraphicFramePr>
          <p:nvPr>
            <p:extLst>
              <p:ext uri="{D42A27DB-BD31-4B8C-83A1-F6EECF244321}">
                <p14:modId xmlns:p14="http://schemas.microsoft.com/office/powerpoint/2010/main" val="1476764115"/>
              </p:ext>
            </p:extLst>
          </p:nvPr>
        </p:nvGraphicFramePr>
        <p:xfrm>
          <a:off x="51816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41 %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37" name="Group 61">
            <a:extLst>
              <a:ext uri="{FF2B5EF4-FFF2-40B4-BE49-F238E27FC236}">
                <a16:creationId xmlns:a16="http://schemas.microsoft.com/office/drawing/2014/main" id="{4D24083D-81FD-4031-A7C9-0D18EE618092}"/>
              </a:ext>
            </a:extLst>
          </p:cNvPr>
          <p:cNvGraphicFramePr>
            <a:graphicFrameLocks noGrp="1"/>
          </p:cNvGraphicFramePr>
          <p:nvPr>
            <p:extLst>
              <p:ext uri="{D42A27DB-BD31-4B8C-83A1-F6EECF244321}">
                <p14:modId xmlns:p14="http://schemas.microsoft.com/office/powerpoint/2010/main" val="2558122599"/>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25 %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graphicFrame>
        <p:nvGraphicFramePr>
          <p:cNvPr id="101459" name="Group 83">
            <a:extLst>
              <a:ext uri="{FF2B5EF4-FFF2-40B4-BE49-F238E27FC236}">
                <a16:creationId xmlns:a16="http://schemas.microsoft.com/office/drawing/2014/main" id="{4EA88441-DBD1-44B0-97D0-1448583ABA3A}"/>
              </a:ext>
            </a:extLst>
          </p:cNvPr>
          <p:cNvGraphicFramePr>
            <a:graphicFrameLocks noGrp="1"/>
          </p:cNvGraphicFramePr>
          <p:nvPr>
            <p:extLst>
              <p:ext uri="{D42A27DB-BD31-4B8C-83A1-F6EECF244321}">
                <p14:modId xmlns:p14="http://schemas.microsoft.com/office/powerpoint/2010/main" val="3963837700"/>
              </p:ext>
            </p:extLst>
          </p:nvPr>
        </p:nvGraphicFramePr>
        <p:xfrm>
          <a:off x="3048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92 %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53 %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26 %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33 %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43113" name="Text Box 105">
            <a:extLst>
              <a:ext uri="{FF2B5EF4-FFF2-40B4-BE49-F238E27FC236}">
                <a16:creationId xmlns:a16="http://schemas.microsoft.com/office/drawing/2014/main" id="{F46527C0-0044-4E31-AA3C-6A68A95878D7}"/>
              </a:ext>
            </a:extLst>
          </p:cNvPr>
          <p:cNvSpPr txBox="1">
            <a:spLocks noChangeArrowheads="1"/>
          </p:cNvSpPr>
          <p:nvPr/>
        </p:nvSpPr>
        <p:spPr bwMode="auto">
          <a:xfrm>
            <a:off x="3970338" y="3017838"/>
            <a:ext cx="1150937" cy="419602"/>
          </a:xfrm>
          <a:prstGeom prst="rect">
            <a:avLst/>
          </a:prstGeom>
          <a:no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80000"/>
              </a:lnSpc>
              <a:defRPr/>
            </a:pPr>
            <a:r>
              <a:rPr lang="de-DE" sz="1600" noProof="0" dirty="0">
                <a:solidFill>
                  <a:schemeClr val="bg1">
                    <a:lumMod val="75000"/>
                  </a:schemeClr>
                </a:solidFill>
              </a:rPr>
              <a:t>JAHR</a:t>
            </a:r>
            <a:endParaRPr lang="de-DE" sz="3600" b="1" noProof="0" dirty="0">
              <a:solidFill>
                <a:schemeClr val="bg1">
                  <a:lumMod val="75000"/>
                </a:schemeClr>
              </a:solidFill>
            </a:endParaRPr>
          </a:p>
          <a:p>
            <a:pPr algn="ctr" eaLnBrk="1" hangingPunct="1">
              <a:lnSpc>
                <a:spcPct val="80000"/>
              </a:lnSpc>
              <a:defRPr/>
            </a:pPr>
            <a:r>
              <a:rPr lang="de-DE" sz="1600" b="1" noProof="0" dirty="0">
                <a:solidFill>
                  <a:schemeClr val="bg1">
                    <a:lumMod val="75000"/>
                  </a:schemeClr>
                </a:solidFill>
              </a:rPr>
              <a:t>EINS</a:t>
            </a:r>
            <a:endParaRPr lang="de-DE" sz="3600" noProof="0" dirty="0">
              <a:solidFill>
                <a:schemeClr val="bg1">
                  <a:lumMod val="75000"/>
                </a:schemeClr>
              </a:solidFill>
            </a:endParaRPr>
          </a:p>
        </p:txBody>
      </p:sp>
      <p:sp>
        <p:nvSpPr>
          <p:cNvPr id="46185" name="Text Box 106">
            <a:extLst>
              <a:ext uri="{FF2B5EF4-FFF2-40B4-BE49-F238E27FC236}">
                <a16:creationId xmlns:a16="http://schemas.microsoft.com/office/drawing/2014/main" id="{8570E4C4-0284-4D4F-AAD2-BCCC8EBEDA56}"/>
              </a:ext>
            </a:extLst>
          </p:cNvPr>
          <p:cNvSpPr txBox="1">
            <a:spLocks noChangeArrowheads="1"/>
          </p:cNvSpPr>
          <p:nvPr/>
        </p:nvSpPr>
        <p:spPr bwMode="auto">
          <a:xfrm>
            <a:off x="4022725" y="5303838"/>
            <a:ext cx="1150938"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ZWEI</a:t>
            </a:r>
            <a:endParaRPr lang="de-DE" sz="3600" noProof="0" dirty="0">
              <a:solidFill>
                <a:srgbClr val="0000FF"/>
              </a:solidFill>
            </a:endParaRPr>
          </a:p>
        </p:txBody>
      </p:sp>
      <p:sp>
        <p:nvSpPr>
          <p:cNvPr id="46187" name="Slide Number Placeholder 1">
            <a:extLst>
              <a:ext uri="{FF2B5EF4-FFF2-40B4-BE49-F238E27FC236}">
                <a16:creationId xmlns:a16="http://schemas.microsoft.com/office/drawing/2014/main" id="{31FA01D7-6927-46C5-810A-54BEE5CB0B0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BEB54579-3C8B-4616-A826-C17AD0D738AC}" type="slidenum">
              <a:rPr lang="de-DE" sz="1000" noProof="0" smtClean="0"/>
              <a:t>487</a:t>
            </a:fld>
            <a:endParaRPr lang="de-DE" sz="1000" noProof="0" dirty="0"/>
          </a:p>
        </p:txBody>
      </p:sp>
      <p:sp>
        <p:nvSpPr>
          <p:cNvPr id="46188" name="TextBox 23">
            <a:extLst>
              <a:ext uri="{FF2B5EF4-FFF2-40B4-BE49-F238E27FC236}">
                <a16:creationId xmlns:a16="http://schemas.microsoft.com/office/drawing/2014/main" id="{73AA8711-37CB-44A6-9D46-4CC8384EFA1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F5F08517-E63E-30EB-3D33-77C9979A2658}"/>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 name="Text Box 4">
            <a:extLst>
              <a:ext uri="{FF2B5EF4-FFF2-40B4-BE49-F238E27FC236}">
                <a16:creationId xmlns:a16="http://schemas.microsoft.com/office/drawing/2014/main" id="{C00961DA-A9DD-7A29-B21E-4EE2B89F794B}"/>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4" name="Text Box 6">
            <a:extLst>
              <a:ext uri="{FF2B5EF4-FFF2-40B4-BE49-F238E27FC236}">
                <a16:creationId xmlns:a16="http://schemas.microsoft.com/office/drawing/2014/main" id="{1FB2AB1E-AE9E-341C-6215-8C175AEB2409}"/>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a:extLst>
              <a:ext uri="{FF2B5EF4-FFF2-40B4-BE49-F238E27FC236}">
                <a16:creationId xmlns:a16="http://schemas.microsoft.com/office/drawing/2014/main" id="{00628476-3EB7-443E-94D9-35B3B5223A5B}"/>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7107" name="Rectangle 3">
            <a:extLst>
              <a:ext uri="{FF2B5EF4-FFF2-40B4-BE49-F238E27FC236}">
                <a16:creationId xmlns:a16="http://schemas.microsoft.com/office/drawing/2014/main" id="{84A64B0B-6656-4A53-B9DE-64C34C079013}"/>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7110" name="Text Box 7">
            <a:extLst>
              <a:ext uri="{FF2B5EF4-FFF2-40B4-BE49-F238E27FC236}">
                <a16:creationId xmlns:a16="http://schemas.microsoft.com/office/drawing/2014/main" id="{B8A5BDB6-78E2-4E56-B0EC-C89A0894F7A5}"/>
              </a:ext>
            </a:extLst>
          </p:cNvPr>
          <p:cNvSpPr txBox="1">
            <a:spLocks noChangeArrowheads="1"/>
          </p:cNvSpPr>
          <p:nvPr/>
        </p:nvSpPr>
        <p:spPr bwMode="auto">
          <a:xfrm>
            <a:off x="228600" y="2201863"/>
            <a:ext cx="3335338"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Untersuchte Ranibizumab zur Behandlung</a:t>
            </a:r>
          </a:p>
          <a:p>
            <a:pPr algn="ctr" eaLnBrk="1" hangingPunct="1">
              <a:lnSpc>
                <a:spcPct val="80000"/>
              </a:lnSpc>
              <a:spcBef>
                <a:spcPct val="0"/>
              </a:spcBef>
              <a:buClrTx/>
              <a:buSzTx/>
              <a:buFontTx/>
              <a:buNone/>
            </a:pPr>
            <a:r>
              <a:rPr lang="de-DE" sz="1200" noProof="0" dirty="0">
                <a:solidFill>
                  <a:srgbClr val="B2B2B2"/>
                </a:solidFill>
              </a:rPr>
              <a:t>der </a:t>
            </a:r>
            <a:r>
              <a:rPr lang="de-DE" sz="1200" b="1" noProof="0" dirty="0">
                <a:solidFill>
                  <a:srgbClr val="B2B2B2"/>
                </a:solidFill>
              </a:rPr>
              <a:t>minimal-klassischen/okkulten </a:t>
            </a:r>
            <a:r>
              <a:rPr lang="de-DE" sz="1200" noProof="0" dirty="0">
                <a:solidFill>
                  <a:srgbClr val="B2B2B2"/>
                </a:solidFill>
              </a:rPr>
              <a:t>MNV</a:t>
            </a:r>
          </a:p>
        </p:txBody>
      </p:sp>
      <p:sp>
        <p:nvSpPr>
          <p:cNvPr id="47111" name="Text Box 8">
            <a:extLst>
              <a:ext uri="{FF2B5EF4-FFF2-40B4-BE49-F238E27FC236}">
                <a16:creationId xmlns:a16="http://schemas.microsoft.com/office/drawing/2014/main" id="{0CD0D82C-6A6F-4329-A7BF-C94A862176A2}"/>
              </a:ext>
            </a:extLst>
          </p:cNvPr>
          <p:cNvSpPr txBox="1">
            <a:spLocks noChangeArrowheads="1"/>
          </p:cNvSpPr>
          <p:nvPr/>
        </p:nvSpPr>
        <p:spPr bwMode="auto">
          <a:xfrm>
            <a:off x="5503863" y="2201863"/>
            <a:ext cx="3335337" cy="3211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Bewertung von Ranibizumab zur Behandlung</a:t>
            </a:r>
          </a:p>
          <a:p>
            <a:pPr algn="ctr" eaLnBrk="1" hangingPunct="1">
              <a:lnSpc>
                <a:spcPct val="80000"/>
              </a:lnSpc>
              <a:spcBef>
                <a:spcPct val="0"/>
              </a:spcBef>
              <a:buClrTx/>
              <a:buSzTx/>
              <a:buFontTx/>
              <a:buNone/>
            </a:pPr>
            <a:r>
              <a:rPr lang="de-DE" sz="1200" b="1" noProof="0" dirty="0">
                <a:solidFill>
                  <a:srgbClr val="B2B2B2"/>
                </a:solidFill>
              </a:rPr>
              <a:t>vorwiegend klassischer </a:t>
            </a:r>
            <a:r>
              <a:rPr lang="de-DE" sz="1200" noProof="0" dirty="0">
                <a:solidFill>
                  <a:srgbClr val="B2B2B2"/>
                </a:solidFill>
              </a:rPr>
              <a:t>MNV</a:t>
            </a:r>
          </a:p>
        </p:txBody>
      </p:sp>
      <p:sp>
        <p:nvSpPr>
          <p:cNvPr id="47112" name="Text Box 9">
            <a:extLst>
              <a:ext uri="{FF2B5EF4-FFF2-40B4-BE49-F238E27FC236}">
                <a16:creationId xmlns:a16="http://schemas.microsoft.com/office/drawing/2014/main" id="{2611A4E0-106C-4CC4-9F34-F30EEA264684}"/>
              </a:ext>
            </a:extLst>
          </p:cNvPr>
          <p:cNvSpPr txBox="1">
            <a:spLocks noChangeArrowheads="1"/>
          </p:cNvSpPr>
          <p:nvPr/>
        </p:nvSpPr>
        <p:spPr bwMode="auto">
          <a:xfrm>
            <a:off x="939800" y="2870200"/>
            <a:ext cx="1938338" cy="601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per intravitrealer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7113" name="Text Box 10">
            <a:extLst>
              <a:ext uri="{FF2B5EF4-FFF2-40B4-BE49-F238E27FC236}">
                <a16:creationId xmlns:a16="http://schemas.microsoft.com/office/drawing/2014/main" id="{31F2D477-8631-4F66-B306-68C1A7757AED}"/>
              </a:ext>
            </a:extLst>
          </p:cNvPr>
          <p:cNvSpPr txBox="1">
            <a:spLocks noChangeArrowheads="1"/>
          </p:cNvSpPr>
          <p:nvPr/>
        </p:nvSpPr>
        <p:spPr bwMode="auto">
          <a:xfrm>
            <a:off x="6248400" y="2862263"/>
            <a:ext cx="1938338" cy="60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Entweder 0,3 oder 0,5 mg</a:t>
            </a:r>
          </a:p>
          <a:p>
            <a:pPr algn="ctr" eaLnBrk="1" hangingPunct="1">
              <a:lnSpc>
                <a:spcPct val="80000"/>
              </a:lnSpc>
              <a:spcBef>
                <a:spcPct val="0"/>
              </a:spcBef>
              <a:buClrTx/>
              <a:buSzTx/>
              <a:buFontTx/>
              <a:buNone/>
            </a:pPr>
            <a:r>
              <a:rPr lang="de-DE" sz="1200" noProof="0" dirty="0">
                <a:solidFill>
                  <a:srgbClr val="B2B2B2"/>
                </a:solidFill>
              </a:rPr>
              <a:t>durch intravitreale Injektion</a:t>
            </a:r>
          </a:p>
          <a:p>
            <a:pPr algn="ctr" eaLnBrk="1" hangingPunct="1">
              <a:lnSpc>
                <a:spcPct val="80000"/>
              </a:lnSpc>
              <a:spcBef>
                <a:spcPct val="0"/>
              </a:spcBef>
              <a:buClrTx/>
              <a:buSzTx/>
              <a:buFontTx/>
              <a:buNone/>
            </a:pPr>
            <a:r>
              <a:rPr lang="de-DE" sz="1200" noProof="0" dirty="0">
                <a:solidFill>
                  <a:srgbClr val="B2B2B2"/>
                </a:solidFill>
              </a:rPr>
              <a:t>(oder Scheininjektionen)</a:t>
            </a:r>
          </a:p>
        </p:txBody>
      </p:sp>
      <p:sp>
        <p:nvSpPr>
          <p:cNvPr id="47114" name="Text Box 11">
            <a:extLst>
              <a:ext uri="{FF2B5EF4-FFF2-40B4-BE49-F238E27FC236}">
                <a16:creationId xmlns:a16="http://schemas.microsoft.com/office/drawing/2014/main" id="{B5A1FD65-FCBD-464C-9A50-C815DCBBAE10}"/>
              </a:ext>
            </a:extLst>
          </p:cNvPr>
          <p:cNvSpPr txBox="1">
            <a:spLocks noChangeArrowheads="1"/>
          </p:cNvSpPr>
          <p:nvPr/>
        </p:nvSpPr>
        <p:spPr bwMode="auto">
          <a:xfrm>
            <a:off x="769938" y="3660775"/>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7115" name="Text Box 12">
            <a:extLst>
              <a:ext uri="{FF2B5EF4-FFF2-40B4-BE49-F238E27FC236}">
                <a16:creationId xmlns:a16="http://schemas.microsoft.com/office/drawing/2014/main" id="{E218DB16-5CBD-4410-A22A-5CAE338BAC9E}"/>
              </a:ext>
            </a:extLst>
          </p:cNvPr>
          <p:cNvSpPr txBox="1">
            <a:spLocks noChangeArrowheads="1"/>
          </p:cNvSpPr>
          <p:nvPr/>
        </p:nvSpPr>
        <p:spPr bwMode="auto">
          <a:xfrm>
            <a:off x="6078538" y="3652838"/>
            <a:ext cx="2243137"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Eine Injektion pro Monat</a:t>
            </a:r>
          </a:p>
          <a:p>
            <a:pPr algn="ctr" eaLnBrk="1" hangingPunct="1">
              <a:lnSpc>
                <a:spcPct val="80000"/>
              </a:lnSpc>
              <a:spcBef>
                <a:spcPct val="0"/>
              </a:spcBef>
              <a:buClrTx/>
              <a:buSzTx/>
              <a:buFontTx/>
              <a:buNone/>
            </a:pPr>
            <a:r>
              <a:rPr lang="de-DE" sz="1200" noProof="0" dirty="0">
                <a:solidFill>
                  <a:srgbClr val="B2B2B2"/>
                </a:solidFill>
              </a:rPr>
              <a:t>über</a:t>
            </a:r>
            <a:r>
              <a:rPr lang="de-DE" sz="1200" b="1" noProof="0" dirty="0">
                <a:solidFill>
                  <a:srgbClr val="B2B2B2"/>
                </a:solidFill>
              </a:rPr>
              <a:t> 24 </a:t>
            </a:r>
            <a:r>
              <a:rPr lang="de-DE" sz="1200" noProof="0" dirty="0">
                <a:solidFill>
                  <a:srgbClr val="B2B2B2"/>
                </a:solidFill>
              </a:rPr>
              <a:t>Monate</a:t>
            </a:r>
          </a:p>
        </p:txBody>
      </p:sp>
      <p:sp>
        <p:nvSpPr>
          <p:cNvPr id="47116" name="Text Box 13">
            <a:extLst>
              <a:ext uri="{FF2B5EF4-FFF2-40B4-BE49-F238E27FC236}">
                <a16:creationId xmlns:a16="http://schemas.microsoft.com/office/drawing/2014/main" id="{B74377C9-E6BC-4CC1-8939-C84235A0AF25}"/>
              </a:ext>
            </a:extLst>
          </p:cNvPr>
          <p:cNvSpPr txBox="1">
            <a:spLocks noChangeArrowheads="1"/>
          </p:cNvSpPr>
          <p:nvPr/>
        </p:nvSpPr>
        <p:spPr bwMode="auto">
          <a:xfrm>
            <a:off x="803275" y="5184775"/>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7117" name="Text Box 14">
            <a:extLst>
              <a:ext uri="{FF2B5EF4-FFF2-40B4-BE49-F238E27FC236}">
                <a16:creationId xmlns:a16="http://schemas.microsoft.com/office/drawing/2014/main" id="{2F12F810-2408-4756-AF0D-7ECBF47B98AE}"/>
              </a:ext>
            </a:extLst>
          </p:cNvPr>
          <p:cNvSpPr txBox="1">
            <a:spLocks noChangeArrowheads="1"/>
          </p:cNvSpPr>
          <p:nvPr/>
        </p:nvSpPr>
        <p:spPr bwMode="auto">
          <a:xfrm>
            <a:off x="6172200" y="5181600"/>
            <a:ext cx="218122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mit einem Verlust von &lt;15 ETDRS-Buchstaben</a:t>
            </a:r>
          </a:p>
        </p:txBody>
      </p:sp>
      <p:sp>
        <p:nvSpPr>
          <p:cNvPr id="47118" name="Text Box 15">
            <a:extLst>
              <a:ext uri="{FF2B5EF4-FFF2-40B4-BE49-F238E27FC236}">
                <a16:creationId xmlns:a16="http://schemas.microsoft.com/office/drawing/2014/main" id="{1664D062-FE5C-4DBA-8928-E656F03A9110}"/>
              </a:ext>
            </a:extLst>
          </p:cNvPr>
          <p:cNvSpPr txBox="1">
            <a:spLocks noChangeArrowheads="1"/>
          </p:cNvSpPr>
          <p:nvPr/>
        </p:nvSpPr>
        <p:spPr bwMode="auto">
          <a:xfrm>
            <a:off x="779463" y="5870575"/>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gewinnen</a:t>
            </a:r>
          </a:p>
        </p:txBody>
      </p:sp>
      <p:sp>
        <p:nvSpPr>
          <p:cNvPr id="47119" name="Text Box 16">
            <a:extLst>
              <a:ext uri="{FF2B5EF4-FFF2-40B4-BE49-F238E27FC236}">
                <a16:creationId xmlns:a16="http://schemas.microsoft.com/office/drawing/2014/main" id="{5AEE7CB9-0760-44AC-826B-0FA48E119CC3}"/>
              </a:ext>
            </a:extLst>
          </p:cNvPr>
          <p:cNvSpPr txBox="1">
            <a:spLocks noChangeArrowheads="1"/>
          </p:cNvSpPr>
          <p:nvPr/>
        </p:nvSpPr>
        <p:spPr bwMode="auto">
          <a:xfrm>
            <a:off x="6148388" y="5867400"/>
            <a:ext cx="2289175" cy="43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200" noProof="0" dirty="0">
                <a:solidFill>
                  <a:srgbClr val="B2B2B2"/>
                </a:solidFill>
              </a:rPr>
              <a:t>Anteil der Patienten</a:t>
            </a:r>
          </a:p>
          <a:p>
            <a:pPr algn="ctr" eaLnBrk="1" hangingPunct="1">
              <a:lnSpc>
                <a:spcPct val="80000"/>
              </a:lnSpc>
              <a:spcBef>
                <a:spcPct val="0"/>
              </a:spcBef>
              <a:buClrTx/>
              <a:buSzTx/>
              <a:buFontTx/>
              <a:buNone/>
            </a:pPr>
            <a:r>
              <a:rPr lang="de-DE" sz="1200" noProof="0" dirty="0">
                <a:solidFill>
                  <a:srgbClr val="B2B2B2"/>
                </a:solidFill>
              </a:rPr>
              <a:t>die &gt;15 ETDRS-Buchstaben zulegten</a:t>
            </a:r>
          </a:p>
        </p:txBody>
      </p:sp>
      <p:graphicFrame>
        <p:nvGraphicFramePr>
          <p:cNvPr id="101393" name="Group 17">
            <a:extLst>
              <a:ext uri="{FF2B5EF4-FFF2-40B4-BE49-F238E27FC236}">
                <a16:creationId xmlns:a16="http://schemas.microsoft.com/office/drawing/2014/main" id="{08A2A460-2CFC-4D19-B836-5823B6894F06}"/>
              </a:ext>
            </a:extLst>
          </p:cNvPr>
          <p:cNvGraphicFramePr>
            <a:graphicFrameLocks noGrp="1"/>
          </p:cNvGraphicFramePr>
          <p:nvPr>
            <p:extLst>
              <p:ext uri="{D42A27DB-BD31-4B8C-83A1-F6EECF244321}">
                <p14:modId xmlns:p14="http://schemas.microsoft.com/office/powerpoint/2010/main" val="65305490"/>
              </p:ext>
            </p:extLst>
          </p:nvPr>
        </p:nvGraphicFramePr>
        <p:xfrm>
          <a:off x="51816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15" name="Group 39">
            <a:extLst>
              <a:ext uri="{FF2B5EF4-FFF2-40B4-BE49-F238E27FC236}">
                <a16:creationId xmlns:a16="http://schemas.microsoft.com/office/drawing/2014/main" id="{886DF718-FD2E-49D2-9F2B-EC95AA48C7D5}"/>
              </a:ext>
            </a:extLst>
          </p:cNvPr>
          <p:cNvGraphicFramePr>
            <a:graphicFrameLocks noGrp="1"/>
          </p:cNvGraphicFramePr>
          <p:nvPr>
            <p:extLst>
              <p:ext uri="{D42A27DB-BD31-4B8C-83A1-F6EECF244321}">
                <p14:modId xmlns:p14="http://schemas.microsoft.com/office/powerpoint/2010/main" val="1412459707"/>
              </p:ext>
            </p:extLst>
          </p:nvPr>
        </p:nvGraphicFramePr>
        <p:xfrm>
          <a:off x="51816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PDT</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41 %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6 %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01437" name="Group 61">
            <a:extLst>
              <a:ext uri="{FF2B5EF4-FFF2-40B4-BE49-F238E27FC236}">
                <a16:creationId xmlns:a16="http://schemas.microsoft.com/office/drawing/2014/main" id="{AB2B2AB7-42ED-426B-8B2E-BBB8458DAA3D}"/>
              </a:ext>
            </a:extLst>
          </p:cNvPr>
          <p:cNvGraphicFramePr>
            <a:graphicFrameLocks noGrp="1"/>
          </p:cNvGraphicFramePr>
          <p:nvPr>
            <p:extLst>
              <p:ext uri="{D42A27DB-BD31-4B8C-83A1-F6EECF244321}">
                <p14:modId xmlns:p14="http://schemas.microsoft.com/office/powerpoint/2010/main" val="2378890012"/>
              </p:ext>
            </p:extLst>
          </p:nvPr>
        </p:nvGraphicFramePr>
        <p:xfrm>
          <a:off x="304800" y="22098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bg1">
                            <a:lumMod val="75000"/>
                          </a:schemeClr>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62 %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25 %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graphicFrame>
        <p:nvGraphicFramePr>
          <p:cNvPr id="101459" name="Group 83">
            <a:extLst>
              <a:ext uri="{FF2B5EF4-FFF2-40B4-BE49-F238E27FC236}">
                <a16:creationId xmlns:a16="http://schemas.microsoft.com/office/drawing/2014/main" id="{59E478E1-AA14-4F5F-92CF-28D663B591C1}"/>
              </a:ext>
            </a:extLst>
          </p:cNvPr>
          <p:cNvGraphicFramePr>
            <a:graphicFrameLocks noGrp="1"/>
          </p:cNvGraphicFramePr>
          <p:nvPr>
            <p:extLst>
              <p:ext uri="{D42A27DB-BD31-4B8C-83A1-F6EECF244321}">
                <p14:modId xmlns:p14="http://schemas.microsoft.com/office/powerpoint/2010/main" val="3373468178"/>
              </p:ext>
            </p:extLst>
          </p:nvPr>
        </p:nvGraphicFramePr>
        <p:xfrm>
          <a:off x="304800" y="4572000"/>
          <a:ext cx="3657600" cy="2136776"/>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406">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0" i="0" u="none" strike="noStrike" cap="none" normalizeH="0" baseline="0" noProof="0" dirty="0">
                        <a:ln>
                          <a:noFill/>
                        </a:ln>
                        <a:solidFill>
                          <a:schemeClr val="tx1"/>
                        </a:solidFill>
                        <a:effectLst/>
                        <a:latin typeface="Arial" charset="0"/>
                      </a:endParaRP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0,3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0,5 mg</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Scheinbehandlung</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14166">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&lt;15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92 %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90 %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53 %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0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marT="45706" marB="45706"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26 %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33 %</a:t>
                      </a:r>
                    </a:p>
                  </a:txBody>
                  <a:tcPr marT="45706" marB="45706"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4 %</a:t>
                      </a:r>
                    </a:p>
                  </a:txBody>
                  <a:tcPr marT="45706" marB="45706"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43113" name="Text Box 105">
            <a:extLst>
              <a:ext uri="{FF2B5EF4-FFF2-40B4-BE49-F238E27FC236}">
                <a16:creationId xmlns:a16="http://schemas.microsoft.com/office/drawing/2014/main" id="{765F7DF1-B656-420B-A581-7B1B68C93C6A}"/>
              </a:ext>
            </a:extLst>
          </p:cNvPr>
          <p:cNvSpPr txBox="1">
            <a:spLocks noChangeArrowheads="1"/>
          </p:cNvSpPr>
          <p:nvPr/>
        </p:nvSpPr>
        <p:spPr bwMode="auto">
          <a:xfrm>
            <a:off x="3970338" y="3017838"/>
            <a:ext cx="1150937" cy="419602"/>
          </a:xfrm>
          <a:prstGeom prst="rect">
            <a:avLst/>
          </a:prstGeom>
          <a:noFill/>
          <a:ln>
            <a:noFill/>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eaLnBrk="1" hangingPunct="1">
              <a:lnSpc>
                <a:spcPct val="80000"/>
              </a:lnSpc>
              <a:defRPr/>
            </a:pPr>
            <a:r>
              <a:rPr lang="de-DE" sz="1600" noProof="0" dirty="0">
                <a:solidFill>
                  <a:schemeClr val="bg1">
                    <a:lumMod val="75000"/>
                  </a:schemeClr>
                </a:solidFill>
              </a:rPr>
              <a:t>JAHR</a:t>
            </a:r>
            <a:endParaRPr lang="de-DE" sz="3600" b="1" noProof="0" dirty="0">
              <a:solidFill>
                <a:schemeClr val="bg1">
                  <a:lumMod val="75000"/>
                </a:schemeClr>
              </a:solidFill>
            </a:endParaRPr>
          </a:p>
          <a:p>
            <a:pPr algn="ctr" eaLnBrk="1" hangingPunct="1">
              <a:lnSpc>
                <a:spcPct val="80000"/>
              </a:lnSpc>
              <a:defRPr/>
            </a:pPr>
            <a:r>
              <a:rPr lang="de-DE" sz="1600" b="1" noProof="0" dirty="0">
                <a:solidFill>
                  <a:schemeClr val="bg1">
                    <a:lumMod val="75000"/>
                  </a:schemeClr>
                </a:solidFill>
              </a:rPr>
              <a:t>EINS</a:t>
            </a:r>
            <a:endParaRPr lang="de-DE" sz="3600" noProof="0" dirty="0">
              <a:solidFill>
                <a:schemeClr val="bg1">
                  <a:lumMod val="75000"/>
                </a:schemeClr>
              </a:solidFill>
            </a:endParaRPr>
          </a:p>
        </p:txBody>
      </p:sp>
      <p:sp>
        <p:nvSpPr>
          <p:cNvPr id="47209" name="Text Box 106">
            <a:extLst>
              <a:ext uri="{FF2B5EF4-FFF2-40B4-BE49-F238E27FC236}">
                <a16:creationId xmlns:a16="http://schemas.microsoft.com/office/drawing/2014/main" id="{8DCE62EE-46CD-4016-B653-FC038670CA40}"/>
              </a:ext>
            </a:extLst>
          </p:cNvPr>
          <p:cNvSpPr txBox="1">
            <a:spLocks noChangeArrowheads="1"/>
          </p:cNvSpPr>
          <p:nvPr/>
        </p:nvSpPr>
        <p:spPr bwMode="auto">
          <a:xfrm>
            <a:off x="4022725" y="5303838"/>
            <a:ext cx="1150938" cy="4196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600" noProof="0" dirty="0">
                <a:solidFill>
                  <a:srgbClr val="0000FF"/>
                </a:solidFill>
              </a:rPr>
              <a:t>JAHR</a:t>
            </a:r>
            <a:endParaRPr lang="de-DE" sz="3600" b="1" noProof="0" dirty="0">
              <a:solidFill>
                <a:srgbClr val="0000FF"/>
              </a:solidFill>
            </a:endParaRPr>
          </a:p>
          <a:p>
            <a:pPr algn="ctr" eaLnBrk="1" hangingPunct="1">
              <a:lnSpc>
                <a:spcPct val="80000"/>
              </a:lnSpc>
              <a:spcBef>
                <a:spcPct val="0"/>
              </a:spcBef>
              <a:buClrTx/>
              <a:buSzTx/>
              <a:buFontTx/>
              <a:buNone/>
            </a:pPr>
            <a:r>
              <a:rPr lang="de-DE" sz="1600" b="1" noProof="0" dirty="0">
                <a:solidFill>
                  <a:srgbClr val="0000FF"/>
                </a:solidFill>
              </a:rPr>
              <a:t>ZWEI</a:t>
            </a:r>
            <a:endParaRPr lang="de-DE" sz="3600" noProof="0" dirty="0">
              <a:solidFill>
                <a:srgbClr val="0000FF"/>
              </a:solidFill>
            </a:endParaRPr>
          </a:p>
        </p:txBody>
      </p:sp>
      <p:sp>
        <p:nvSpPr>
          <p:cNvPr id="47211" name="Slide Number Placeholder 1">
            <a:extLst>
              <a:ext uri="{FF2B5EF4-FFF2-40B4-BE49-F238E27FC236}">
                <a16:creationId xmlns:a16="http://schemas.microsoft.com/office/drawing/2014/main" id="{D9A59C7A-DEBF-41E3-82D6-126D3E269EE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0662C35-A822-4B9E-B4C6-A197ADE5C1AD}" type="slidenum">
              <a:rPr lang="de-DE" sz="1000" noProof="0" smtClean="0"/>
              <a:t>488</a:t>
            </a:fld>
            <a:endParaRPr lang="de-DE" sz="1000" noProof="0" dirty="0"/>
          </a:p>
        </p:txBody>
      </p:sp>
      <p:sp>
        <p:nvSpPr>
          <p:cNvPr id="25" name="Oval 24">
            <a:extLst>
              <a:ext uri="{FF2B5EF4-FFF2-40B4-BE49-F238E27FC236}">
                <a16:creationId xmlns:a16="http://schemas.microsoft.com/office/drawing/2014/main" id="{4A9C30C6-9690-4583-AFE5-7194F2522537}"/>
              </a:ext>
            </a:extLst>
          </p:cNvPr>
          <p:cNvSpPr/>
          <p:nvPr/>
        </p:nvSpPr>
        <p:spPr>
          <a:xfrm>
            <a:off x="2243138" y="5992813"/>
            <a:ext cx="936625" cy="712787"/>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eaLnBrk="1" hangingPunct="1">
              <a:defRPr/>
            </a:pPr>
            <a:endParaRPr lang="de-DE" noProof="0" dirty="0"/>
          </a:p>
        </p:txBody>
      </p:sp>
      <p:sp>
        <p:nvSpPr>
          <p:cNvPr id="26" name="Oval 25">
            <a:extLst>
              <a:ext uri="{FF2B5EF4-FFF2-40B4-BE49-F238E27FC236}">
                <a16:creationId xmlns:a16="http://schemas.microsoft.com/office/drawing/2014/main" id="{3A441C52-958A-41A1-97EF-E49E710B2A4B}"/>
              </a:ext>
            </a:extLst>
          </p:cNvPr>
          <p:cNvSpPr/>
          <p:nvPr/>
        </p:nvSpPr>
        <p:spPr>
          <a:xfrm>
            <a:off x="7119938" y="5973763"/>
            <a:ext cx="923925" cy="712787"/>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eaLnBrk="1" hangingPunct="1">
              <a:defRPr/>
            </a:pPr>
            <a:endParaRPr lang="de-DE" noProof="0" dirty="0"/>
          </a:p>
        </p:txBody>
      </p:sp>
      <p:sp>
        <p:nvSpPr>
          <p:cNvPr id="47214" name="Text Box 60">
            <a:extLst>
              <a:ext uri="{FF2B5EF4-FFF2-40B4-BE49-F238E27FC236}">
                <a16:creationId xmlns:a16="http://schemas.microsoft.com/office/drawing/2014/main" id="{6652F49B-169B-44E0-BF0E-AE625810525A}"/>
              </a:ext>
            </a:extLst>
          </p:cNvPr>
          <p:cNvSpPr txBox="1">
            <a:spLocks noChangeArrowheads="1"/>
          </p:cNvSpPr>
          <p:nvPr/>
        </p:nvSpPr>
        <p:spPr bwMode="auto">
          <a:xfrm>
            <a:off x="2319338" y="4343400"/>
            <a:ext cx="4691062" cy="468846"/>
          </a:xfrm>
          <a:prstGeom prst="rect">
            <a:avLst/>
          </a:prstGeom>
          <a:solidFill>
            <a:srgbClr val="66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Anmerkung:</a:t>
            </a:r>
            <a:endParaRPr lang="de-DE" sz="2400" noProof="0" dirty="0">
              <a:solidFill>
                <a:srgbClr val="0000FF"/>
              </a:solidFill>
            </a:endParaRPr>
          </a:p>
          <a:p>
            <a:pPr eaLnBrk="1" hangingPunct="1">
              <a:lnSpc>
                <a:spcPct val="90000"/>
              </a:lnSpc>
              <a:spcBef>
                <a:spcPct val="0"/>
              </a:spcBef>
              <a:buClrTx/>
              <a:buSzTx/>
              <a:buFontTx/>
              <a:buNone/>
            </a:pPr>
            <a:r>
              <a:rPr lang="de-DE" sz="1600" noProof="0" dirty="0">
                <a:solidFill>
                  <a:srgbClr val="0000FF"/>
                </a:solidFill>
              </a:rPr>
              <a:t>--Und die (0,5) mg behielten ihre VA-Gewinne bei</a:t>
            </a:r>
          </a:p>
        </p:txBody>
      </p:sp>
      <p:sp>
        <p:nvSpPr>
          <p:cNvPr id="47215" name="Freeform 109">
            <a:extLst>
              <a:ext uri="{FF2B5EF4-FFF2-40B4-BE49-F238E27FC236}">
                <a16:creationId xmlns:a16="http://schemas.microsoft.com/office/drawing/2014/main" id="{AA2BB8A9-91F3-4390-B7AE-91C4DD26F293}"/>
              </a:ext>
            </a:extLst>
          </p:cNvPr>
          <p:cNvSpPr>
            <a:spLocks/>
          </p:cNvSpPr>
          <p:nvPr/>
        </p:nvSpPr>
        <p:spPr bwMode="auto">
          <a:xfrm flipV="1">
            <a:off x="2878138" y="5051425"/>
            <a:ext cx="4241800" cy="914400"/>
          </a:xfrm>
          <a:custGeom>
            <a:avLst/>
            <a:gdLst>
              <a:gd name="T0" fmla="*/ 0 w 3072"/>
              <a:gd name="T1" fmla="*/ 0 h 680"/>
              <a:gd name="T2" fmla="*/ 2147483646 w 3072"/>
              <a:gd name="T3" fmla="*/ 2147483646 h 680"/>
              <a:gd name="T4" fmla="*/ 2147483646 w 3072"/>
              <a:gd name="T5" fmla="*/ 2147483646 h 680"/>
              <a:gd name="T6" fmla="*/ 0 60000 65536"/>
              <a:gd name="T7" fmla="*/ 0 60000 65536"/>
              <a:gd name="T8" fmla="*/ 0 60000 65536"/>
            </a:gdLst>
            <a:ahLst/>
            <a:cxnLst>
              <a:cxn ang="T6">
                <a:pos x="T0" y="T1"/>
              </a:cxn>
              <a:cxn ang="T7">
                <a:pos x="T2" y="T3"/>
              </a:cxn>
              <a:cxn ang="T8">
                <a:pos x="T4" y="T5"/>
              </a:cxn>
            </a:cxnLst>
            <a:rect l="0" t="0" r="r" b="b"/>
            <a:pathLst>
              <a:path w="3072" h="680">
                <a:moveTo>
                  <a:pt x="0" y="0"/>
                </a:moveTo>
                <a:cubicBezTo>
                  <a:pt x="512" y="332"/>
                  <a:pt x="1024" y="664"/>
                  <a:pt x="1536" y="672"/>
                </a:cubicBezTo>
                <a:cubicBezTo>
                  <a:pt x="2048" y="680"/>
                  <a:pt x="2816" y="152"/>
                  <a:pt x="3072" y="48"/>
                </a:cubicBezTo>
              </a:path>
            </a:pathLst>
          </a:custGeom>
          <a:noFill/>
          <a:ln w="76200" cmpd="sng">
            <a:solidFill>
              <a:schemeClr val="tx1"/>
            </a:solidFill>
            <a:round/>
            <a:headEnd type="triangle" w="med" len="med"/>
            <a:tailEnd type="triangle" w="med" len="me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7216" name="TextBox 27">
            <a:extLst>
              <a:ext uri="{FF2B5EF4-FFF2-40B4-BE49-F238E27FC236}">
                <a16:creationId xmlns:a16="http://schemas.microsoft.com/office/drawing/2014/main" id="{467D0D13-2634-4FC4-B6D1-096AFFE4C2A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1">
            <a:extLst>
              <a:ext uri="{FF2B5EF4-FFF2-40B4-BE49-F238E27FC236}">
                <a16:creationId xmlns:a16="http://schemas.microsoft.com/office/drawing/2014/main" id="{43698181-6424-C9BA-6D13-1FF7971BC8E3}"/>
              </a:ext>
            </a:extLst>
          </p:cNvPr>
          <p:cNvSpPr txBox="1">
            <a:spLocks noChangeArrowheads="1"/>
          </p:cNvSpPr>
          <p:nvPr/>
        </p:nvSpPr>
        <p:spPr bwMode="auto">
          <a:xfrm>
            <a:off x="3429000" y="1349375"/>
            <a:ext cx="2317750" cy="333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noProof="0" dirty="0">
                <a:solidFill>
                  <a:srgbClr val="0000FF"/>
                </a:solidFill>
              </a:rPr>
              <a:t>ERGEBNISSE</a:t>
            </a:r>
          </a:p>
        </p:txBody>
      </p:sp>
      <p:sp>
        <p:nvSpPr>
          <p:cNvPr id="3" name="Text Box 4">
            <a:extLst>
              <a:ext uri="{FF2B5EF4-FFF2-40B4-BE49-F238E27FC236}">
                <a16:creationId xmlns:a16="http://schemas.microsoft.com/office/drawing/2014/main" id="{EA4D3EEE-0AB9-CBB1-E4D8-13BEF4AFF449}"/>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MARINA</a:t>
            </a:r>
          </a:p>
        </p:txBody>
      </p:sp>
      <p:sp>
        <p:nvSpPr>
          <p:cNvPr id="4" name="Text Box 6">
            <a:extLst>
              <a:ext uri="{FF2B5EF4-FFF2-40B4-BE49-F238E27FC236}">
                <a16:creationId xmlns:a16="http://schemas.microsoft.com/office/drawing/2014/main" id="{906EE050-64B2-5FBF-FE1F-806566D9CE0B}"/>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ANCHOR</a:t>
            </a:r>
          </a:p>
        </p:txBody>
      </p:sp>
    </p:spTree>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2FC0D5-1D01-941C-D3AF-E1334382E917}"/>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89B68E46-4588-28A3-FC25-C6B37E9F8C54}"/>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19" name="Rectangle 3">
            <a:extLst>
              <a:ext uri="{FF2B5EF4-FFF2-40B4-BE49-F238E27FC236}">
                <a16:creationId xmlns:a16="http://schemas.microsoft.com/office/drawing/2014/main" id="{19B91A1D-8EBD-DB47-A8F1-10C282BAA1E3}"/>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20" name="Text Box 5">
            <a:extLst>
              <a:ext uri="{FF2B5EF4-FFF2-40B4-BE49-F238E27FC236}">
                <a16:creationId xmlns:a16="http://schemas.microsoft.com/office/drawing/2014/main" id="{EE36A6F2-5E15-9025-F6C9-AE6585BBDEFF}"/>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26F7B63B-EDA3-C585-0DC0-0D0DD245C409}"/>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chemeClr val="bg1">
                    <a:lumMod val="75000"/>
                  </a:schemeClr>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21133216-2AA1-7BD5-A74E-F0F188313A7C}"/>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MARINA</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a:solidFill>
                  <a:schemeClr val="bg1">
                    <a:lumMod val="75000"/>
                  </a:schemeClr>
                </a:solidFill>
              </a:rPr>
              <a:t>M</a:t>
            </a:r>
            <a:r>
              <a:rPr lang="en-US" altLang="en-US" sz="1400" dirty="0">
                <a:solidFill>
                  <a:schemeClr val="bg1">
                    <a:lumMod val="75000"/>
                  </a:schemeClr>
                </a:solidFill>
              </a:rPr>
              <a:t>inimally Classic/Occult Trial of the</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nti-VEGF Antibody </a:t>
            </a:r>
            <a:r>
              <a:rPr lang="en-US" altLang="en-US" sz="1400" b="1" dirty="0">
                <a:solidFill>
                  <a:schemeClr val="bg1">
                    <a:lumMod val="75000"/>
                  </a:schemeClr>
                </a:solidFill>
              </a:rPr>
              <a:t>R</a:t>
            </a:r>
            <a:r>
              <a:rPr lang="en-US" altLang="en-US" sz="1400" dirty="0">
                <a:solidFill>
                  <a:schemeClr val="bg1">
                    <a:lumMod val="75000"/>
                  </a:schemeClr>
                </a:solidFill>
              </a:rPr>
              <a:t>anibizumab</a:t>
            </a:r>
          </a:p>
          <a:p>
            <a:pPr eaLnBrk="1" hangingPunct="1">
              <a:lnSpc>
                <a:spcPct val="90000"/>
              </a:lnSpc>
              <a:spcBef>
                <a:spcPct val="0"/>
              </a:spcBef>
              <a:buClrTx/>
              <a:buSzTx/>
              <a:buFontTx/>
              <a:buNone/>
            </a:pPr>
            <a:r>
              <a:rPr lang="en-US" altLang="en-US" sz="1400" b="1" dirty="0">
                <a:solidFill>
                  <a:schemeClr val="bg1">
                    <a:lumMod val="75000"/>
                  </a:schemeClr>
                </a:solidFill>
              </a:rPr>
              <a:t>I</a:t>
            </a:r>
            <a:r>
              <a:rPr lang="en-US" altLang="en-US" sz="1400" dirty="0">
                <a:solidFill>
                  <a:schemeClr val="bg1">
                    <a:lumMod val="75000"/>
                  </a:schemeClr>
                </a:solidFill>
              </a:rPr>
              <a:t>n the Treatment of </a:t>
            </a:r>
            <a:r>
              <a:rPr lang="en-US" altLang="en-US" sz="1400" b="1" dirty="0">
                <a:solidFill>
                  <a:schemeClr val="bg1">
                    <a:lumMod val="75000"/>
                  </a:schemeClr>
                </a:solidFill>
              </a:rPr>
              <a:t>N</a:t>
            </a:r>
            <a:r>
              <a:rPr lang="en-US" altLang="en-US" sz="1400" dirty="0">
                <a:solidFill>
                  <a:schemeClr val="bg1">
                    <a:lumMod val="75000"/>
                  </a:schemeClr>
                </a:solidFill>
              </a:rPr>
              <a:t>eovascular</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ge-Related Macular Degeneration</a:t>
            </a:r>
          </a:p>
        </p:txBody>
      </p:sp>
      <p:sp>
        <p:nvSpPr>
          <p:cNvPr id="34823" name="Text Box 8">
            <a:extLst>
              <a:ext uri="{FF2B5EF4-FFF2-40B4-BE49-F238E27FC236}">
                <a16:creationId xmlns:a16="http://schemas.microsoft.com/office/drawing/2014/main" id="{83062A47-9BE0-E29A-557F-9B53C3E8277A}"/>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67F5A419-5C9B-64BD-89BE-8D56DDCC2028}"/>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ANCHOR</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err="1">
                <a:solidFill>
                  <a:schemeClr val="bg1">
                    <a:lumMod val="75000"/>
                  </a:schemeClr>
                </a:solidFill>
              </a:rPr>
              <a:t>AN</a:t>
            </a:r>
            <a:r>
              <a:rPr lang="en-US" altLang="en-US" sz="1400" dirty="0" err="1">
                <a:solidFill>
                  <a:schemeClr val="bg1">
                    <a:lumMod val="75000"/>
                  </a:schemeClr>
                </a:solidFill>
              </a:rPr>
              <a:t>ti</a:t>
            </a:r>
            <a:r>
              <a:rPr lang="en-US" altLang="en-US" sz="1400" dirty="0">
                <a:solidFill>
                  <a:schemeClr val="bg1">
                    <a:lumMod val="75000"/>
                  </a:schemeClr>
                </a:solidFill>
              </a:rPr>
              <a:t>-VEGF Antibody for the Treatment</a:t>
            </a:r>
          </a:p>
          <a:p>
            <a:pPr eaLnBrk="1" hangingPunct="1">
              <a:lnSpc>
                <a:spcPct val="90000"/>
              </a:lnSpc>
              <a:spcBef>
                <a:spcPct val="0"/>
              </a:spcBef>
              <a:buClrTx/>
              <a:buSzTx/>
              <a:buFontTx/>
              <a:buNone/>
            </a:pPr>
            <a:r>
              <a:rPr lang="en-US" altLang="en-US" sz="1400" dirty="0">
                <a:solidFill>
                  <a:schemeClr val="bg1">
                    <a:lumMod val="75000"/>
                  </a:schemeClr>
                </a:solidFill>
              </a:rPr>
              <a:t>of Predominantly Classic </a:t>
            </a:r>
            <a:r>
              <a:rPr lang="en-US" altLang="en-US" sz="1400" b="1" dirty="0" err="1">
                <a:solidFill>
                  <a:schemeClr val="bg1">
                    <a:lumMod val="75000"/>
                  </a:schemeClr>
                </a:solidFill>
              </a:rPr>
              <a:t>CHOR</a:t>
            </a:r>
            <a:r>
              <a:rPr lang="en-US" altLang="en-US" sz="1400" dirty="0" err="1">
                <a:solidFill>
                  <a:schemeClr val="bg1">
                    <a:lumMod val="75000"/>
                  </a:schemeClr>
                </a:solidFill>
              </a:rPr>
              <a:t>oidal</a:t>
            </a:r>
            <a:endParaRPr lang="en-US" altLang="en-US" sz="1400" dirty="0">
              <a:solidFill>
                <a:schemeClr val="bg1">
                  <a:lumMod val="75000"/>
                </a:schemeClr>
              </a:solidFill>
            </a:endParaRPr>
          </a:p>
          <a:p>
            <a:pPr eaLnBrk="1" hangingPunct="1">
              <a:lnSpc>
                <a:spcPct val="90000"/>
              </a:lnSpc>
              <a:spcBef>
                <a:spcPct val="0"/>
              </a:spcBef>
              <a:buClrTx/>
              <a:buSzTx/>
              <a:buFontTx/>
              <a:buNone/>
            </a:pPr>
            <a:r>
              <a:rPr lang="en-US" altLang="en-US" sz="1400" dirty="0">
                <a:solidFill>
                  <a:schemeClr val="bg1">
                    <a:lumMod val="75000"/>
                  </a:schemeClr>
                </a:solidFill>
              </a:rPr>
              <a:t>Neovascularization in Age-Related</a:t>
            </a:r>
          </a:p>
          <a:p>
            <a:pPr eaLnBrk="1" hangingPunct="1">
              <a:lnSpc>
                <a:spcPct val="90000"/>
              </a:lnSpc>
              <a:spcBef>
                <a:spcPct val="0"/>
              </a:spcBef>
              <a:buClrTx/>
              <a:buSzTx/>
              <a:buFontTx/>
              <a:buNone/>
            </a:pPr>
            <a:r>
              <a:rPr lang="en-US" altLang="en-US" sz="1400" dirty="0">
                <a:solidFill>
                  <a:schemeClr val="bg1">
                    <a:lumMod val="75000"/>
                  </a:schemeClr>
                </a:solidFill>
              </a:rPr>
              <a:t>Macular Degeneration</a:t>
            </a:r>
          </a:p>
        </p:txBody>
      </p:sp>
      <p:sp>
        <p:nvSpPr>
          <p:cNvPr id="34825" name="Slide Number Placeholder 1">
            <a:extLst>
              <a:ext uri="{FF2B5EF4-FFF2-40B4-BE49-F238E27FC236}">
                <a16:creationId xmlns:a16="http://schemas.microsoft.com/office/drawing/2014/main" id="{B2CB5CE1-84CF-CF8B-9C9F-245464F06A30}"/>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489</a:t>
            </a:fld>
            <a:endParaRPr lang="de-DE" sz="1000" noProof="0" dirty="0"/>
          </a:p>
        </p:txBody>
      </p:sp>
      <p:sp>
        <p:nvSpPr>
          <p:cNvPr id="34826" name="Text Box 14">
            <a:extLst>
              <a:ext uri="{FF2B5EF4-FFF2-40B4-BE49-F238E27FC236}">
                <a16:creationId xmlns:a16="http://schemas.microsoft.com/office/drawing/2014/main" id="{95F87D0D-8B93-98C6-A902-CDF3A8A830C6}"/>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Eine Injektion pro Monat</a:t>
            </a:r>
          </a:p>
          <a:p>
            <a:pPr algn="ctr" eaLnBrk="1" hangingPunct="1">
              <a:lnSpc>
                <a:spcPct val="80000"/>
              </a:lnSpc>
              <a:spcBef>
                <a:spcPct val="0"/>
              </a:spcBef>
              <a:buClrTx/>
              <a:buSzTx/>
              <a:buFontTx/>
              <a:buNone/>
            </a:pPr>
            <a:r>
              <a:rPr lang="de-DE" sz="1400" noProof="0" dirty="0">
                <a:solidFill>
                  <a:schemeClr val="bg1">
                    <a:lumMod val="75000"/>
                  </a:schemeClr>
                </a:solidFill>
              </a:rPr>
              <a:t>über 24 Monate</a:t>
            </a:r>
          </a:p>
        </p:txBody>
      </p:sp>
      <p:sp>
        <p:nvSpPr>
          <p:cNvPr id="34827" name="Text Box 15">
            <a:extLst>
              <a:ext uri="{FF2B5EF4-FFF2-40B4-BE49-F238E27FC236}">
                <a16:creationId xmlns:a16="http://schemas.microsoft.com/office/drawing/2014/main" id="{5877EE39-8F86-08F6-D3D6-CFD9B204DD0E}"/>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Wie sah das Dosierungsschema aus?</a:t>
            </a:r>
          </a:p>
        </p:txBody>
      </p:sp>
      <p:sp>
        <p:nvSpPr>
          <p:cNvPr id="34828" name="Text Box 16">
            <a:extLst>
              <a:ext uri="{FF2B5EF4-FFF2-40B4-BE49-F238E27FC236}">
                <a16:creationId xmlns:a16="http://schemas.microsoft.com/office/drawing/2014/main" id="{120BD563-0BA4-B336-C031-3033B0E771B9}"/>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Eine Injektion pro Monat</a:t>
            </a:r>
          </a:p>
          <a:p>
            <a:pPr algn="ctr" eaLnBrk="1" hangingPunct="1">
              <a:lnSpc>
                <a:spcPct val="80000"/>
              </a:lnSpc>
              <a:spcBef>
                <a:spcPct val="0"/>
              </a:spcBef>
              <a:buClrTx/>
              <a:buSzTx/>
              <a:buFontTx/>
              <a:buNone/>
            </a:pPr>
            <a:r>
              <a:rPr lang="de-DE" sz="1400" noProof="0" dirty="0">
                <a:solidFill>
                  <a:schemeClr val="bg1">
                    <a:lumMod val="75000"/>
                  </a:schemeClr>
                </a:solidFill>
              </a:rPr>
              <a:t>über 24 Monate</a:t>
            </a:r>
          </a:p>
        </p:txBody>
      </p:sp>
      <p:sp>
        <p:nvSpPr>
          <p:cNvPr id="34829" name="Text Box 20">
            <a:extLst>
              <a:ext uri="{FF2B5EF4-FFF2-40B4-BE49-F238E27FC236}">
                <a16:creationId xmlns:a16="http://schemas.microsoft.com/office/drawing/2014/main" id="{5E6A1924-C141-0928-0FC0-DA2D4EF9C4CA}"/>
              </a:ext>
            </a:extLst>
          </p:cNvPr>
          <p:cNvSpPr txBox="1">
            <a:spLocks noChangeArrowheads="1"/>
          </p:cNvSpPr>
          <p:nvPr/>
        </p:nvSpPr>
        <p:spPr bwMode="auto">
          <a:xfrm>
            <a:off x="803275"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Anteil der Patienten, die weniger als 15 ETDRS-Buchstaben </a:t>
            </a:r>
            <a:r>
              <a:rPr lang="de-DE" sz="1400" b="1" noProof="0" dirty="0">
                <a:solidFill>
                  <a:schemeClr val="bg1">
                    <a:lumMod val="75000"/>
                  </a:schemeClr>
                </a:solidFill>
              </a:rPr>
              <a:t>verloren</a:t>
            </a:r>
            <a:r>
              <a:rPr lang="de-DE" sz="1400" noProof="0" dirty="0">
                <a:solidFill>
                  <a:schemeClr val="bg1">
                    <a:lumMod val="75000"/>
                  </a:schemeClr>
                </a:solidFill>
              </a:rPr>
              <a:t> haben.</a:t>
            </a:r>
          </a:p>
        </p:txBody>
      </p:sp>
      <p:sp>
        <p:nvSpPr>
          <p:cNvPr id="34830" name="Text Box 21">
            <a:extLst>
              <a:ext uri="{FF2B5EF4-FFF2-40B4-BE49-F238E27FC236}">
                <a16:creationId xmlns:a16="http://schemas.microsoft.com/office/drawing/2014/main" id="{D17499AB-74C0-AE59-E293-214D9110902E}"/>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primäre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1" name="Text Box 22">
            <a:extLst>
              <a:ext uri="{FF2B5EF4-FFF2-40B4-BE49-F238E27FC236}">
                <a16:creationId xmlns:a16="http://schemas.microsoft.com/office/drawing/2014/main" id="{7E08C72B-CBDD-F007-3F35-A79FE6557B30}"/>
              </a:ext>
            </a:extLst>
          </p:cNvPr>
          <p:cNvSpPr txBox="1">
            <a:spLocks noChangeArrowheads="1"/>
          </p:cNvSpPr>
          <p:nvPr/>
        </p:nvSpPr>
        <p:spPr bwMode="auto">
          <a:xfrm>
            <a:off x="6172200"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weniger als 15 ETDRS-Buchstaben </a:t>
            </a:r>
            <a:r>
              <a:rPr lang="de-DE" sz="1400" b="1" dirty="0">
                <a:solidFill>
                  <a:schemeClr val="bg1">
                    <a:lumMod val="75000"/>
                  </a:schemeClr>
                </a:solidFill>
              </a:rPr>
              <a:t>verloren</a:t>
            </a:r>
            <a:r>
              <a:rPr lang="de-DE" sz="1400" dirty="0">
                <a:solidFill>
                  <a:schemeClr val="bg1">
                    <a:lumMod val="75000"/>
                  </a:schemeClr>
                </a:solidFill>
              </a:rPr>
              <a:t> haben.</a:t>
            </a:r>
            <a:endParaRPr lang="de-DE" sz="1400" noProof="0" dirty="0">
              <a:solidFill>
                <a:schemeClr val="bg1">
                  <a:lumMod val="75000"/>
                </a:schemeClr>
              </a:solidFill>
            </a:endParaRPr>
          </a:p>
        </p:txBody>
      </p:sp>
      <p:sp>
        <p:nvSpPr>
          <p:cNvPr id="34832" name="Text Box 23">
            <a:extLst>
              <a:ext uri="{FF2B5EF4-FFF2-40B4-BE49-F238E27FC236}">
                <a16:creationId xmlns:a16="http://schemas.microsoft.com/office/drawing/2014/main" id="{DB78F332-34E8-5DD3-8573-27C41D1F28BE}"/>
              </a:ext>
            </a:extLst>
          </p:cNvPr>
          <p:cNvSpPr txBox="1">
            <a:spLocks noChangeArrowheads="1"/>
          </p:cNvSpPr>
          <p:nvPr/>
        </p:nvSpPr>
        <p:spPr bwMode="auto">
          <a:xfrm>
            <a:off x="739775"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a:t>
            </a:r>
            <a:r>
              <a:rPr lang="de-DE" sz="1400" dirty="0">
                <a:solidFill>
                  <a:schemeClr val="bg1">
                    <a:lumMod val="75000"/>
                  </a:schemeClr>
                </a:solidFill>
              </a:rPr>
              <a:t> haben.</a:t>
            </a:r>
            <a:endParaRPr lang="de-DE" sz="1400" b="1" noProof="0" dirty="0">
              <a:solidFill>
                <a:schemeClr val="bg1">
                  <a:lumMod val="75000"/>
                </a:schemeClr>
              </a:solidFill>
            </a:endParaRPr>
          </a:p>
        </p:txBody>
      </p:sp>
      <p:sp>
        <p:nvSpPr>
          <p:cNvPr id="34833" name="Text Box 24">
            <a:extLst>
              <a:ext uri="{FF2B5EF4-FFF2-40B4-BE49-F238E27FC236}">
                <a16:creationId xmlns:a16="http://schemas.microsoft.com/office/drawing/2014/main" id="{3D33A760-D21B-91AC-B0EF-C64652335B28}"/>
              </a:ext>
            </a:extLst>
          </p:cNvPr>
          <p:cNvSpPr txBox="1">
            <a:spLocks noChangeArrowheads="1"/>
          </p:cNvSpPr>
          <p:nvPr/>
        </p:nvSpPr>
        <p:spPr bwMode="auto">
          <a:xfrm>
            <a:off x="3375818" y="6149467"/>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sekundäre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4" name="Text Box 25">
            <a:extLst>
              <a:ext uri="{FF2B5EF4-FFF2-40B4-BE49-F238E27FC236}">
                <a16:creationId xmlns:a16="http://schemas.microsoft.com/office/drawing/2014/main" id="{CF577513-EF93-C81E-9BEB-ED35F60AAA32}"/>
              </a:ext>
            </a:extLst>
          </p:cNvPr>
          <p:cNvSpPr txBox="1">
            <a:spLocks noChangeArrowheads="1"/>
          </p:cNvSpPr>
          <p:nvPr/>
        </p:nvSpPr>
        <p:spPr bwMode="auto">
          <a:xfrm>
            <a:off x="6108700"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 </a:t>
            </a:r>
            <a:r>
              <a:rPr lang="de-DE" sz="1400" dirty="0">
                <a:solidFill>
                  <a:schemeClr val="bg1">
                    <a:lumMod val="75000"/>
                  </a:schemeClr>
                </a:solidFill>
              </a:rPr>
              <a:t>haben.</a:t>
            </a:r>
            <a:endParaRPr lang="de-DE" sz="1400" noProof="0" dirty="0">
              <a:solidFill>
                <a:schemeClr val="bg1">
                  <a:lumMod val="75000"/>
                </a:schemeClr>
              </a:solidFill>
            </a:endParaRPr>
          </a:p>
        </p:txBody>
      </p:sp>
      <p:sp>
        <p:nvSpPr>
          <p:cNvPr id="34835" name="Text Box 17">
            <a:extLst>
              <a:ext uri="{FF2B5EF4-FFF2-40B4-BE49-F238E27FC236}">
                <a16:creationId xmlns:a16="http://schemas.microsoft.com/office/drawing/2014/main" id="{01009004-5FC4-2228-F7B0-D12D6D30CB6F}"/>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Nein (außer einer Schein-Injektionsgruppe)</a:t>
            </a:r>
          </a:p>
        </p:txBody>
      </p:sp>
      <p:sp>
        <p:nvSpPr>
          <p:cNvPr id="34836" name="Text Box 18">
            <a:extLst>
              <a:ext uri="{FF2B5EF4-FFF2-40B4-BE49-F238E27FC236}">
                <a16:creationId xmlns:a16="http://schemas.microsoft.com/office/drawing/2014/main" id="{3AB5341A-9844-D1AF-A716-4B900ADAA94D}"/>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War eine weitere Intervention beteiligt?</a:t>
            </a:r>
          </a:p>
        </p:txBody>
      </p:sp>
      <p:sp>
        <p:nvSpPr>
          <p:cNvPr id="34837" name="Text Box 19">
            <a:extLst>
              <a:ext uri="{FF2B5EF4-FFF2-40B4-BE49-F238E27FC236}">
                <a16:creationId xmlns:a16="http://schemas.microsoft.com/office/drawing/2014/main" id="{CA79ECA9-1D57-C93B-C4B5-EEF4851F4D4C}"/>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Ja – </a:t>
            </a:r>
            <a:r>
              <a:rPr lang="de-DE" sz="1400" b="1" dirty="0">
                <a:solidFill>
                  <a:schemeClr val="bg1">
                    <a:lumMod val="75000"/>
                  </a:schemeClr>
                </a:solidFill>
              </a:rPr>
              <a:t>PDT</a:t>
            </a:r>
            <a:r>
              <a:rPr lang="de-DE" sz="1400" dirty="0">
                <a:solidFill>
                  <a:schemeClr val="bg1">
                    <a:lumMod val="75000"/>
                  </a:schemeClr>
                </a:solidFill>
              </a:rPr>
              <a:t>. Die Teilnehmer erhielten entweder Schein-Injektionen + echte PDT oder Schein-PDT + echte Injektionen.</a:t>
            </a:r>
            <a:endParaRPr lang="de-DE" sz="1400" noProof="0" dirty="0">
              <a:solidFill>
                <a:schemeClr val="bg1">
                  <a:lumMod val="75000"/>
                </a:schemeClr>
              </a:solidFill>
            </a:endParaRPr>
          </a:p>
        </p:txBody>
      </p:sp>
      <p:sp>
        <p:nvSpPr>
          <p:cNvPr id="34838" name="TextBox 21">
            <a:extLst>
              <a:ext uri="{FF2B5EF4-FFF2-40B4-BE49-F238E27FC236}">
                <a16:creationId xmlns:a16="http://schemas.microsoft.com/office/drawing/2014/main" id="{22A27ED9-316C-7899-34EA-858EB4B4186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26">
            <a:extLst>
              <a:ext uri="{FF2B5EF4-FFF2-40B4-BE49-F238E27FC236}">
                <a16:creationId xmlns:a16="http://schemas.microsoft.com/office/drawing/2014/main" id="{6B173AAC-8AAF-54A8-20E9-86C75F04949B}"/>
              </a:ext>
            </a:extLst>
          </p:cNvPr>
          <p:cNvSpPr txBox="1">
            <a:spLocks noChangeArrowheads="1"/>
          </p:cNvSpPr>
          <p:nvPr/>
        </p:nvSpPr>
        <p:spPr bwMode="auto">
          <a:xfrm>
            <a:off x="1198563" y="2622550"/>
            <a:ext cx="6746875" cy="1770741"/>
          </a:xfrm>
          <a:prstGeom prst="rect">
            <a:avLst/>
          </a:prstGeom>
          <a:solidFill>
            <a:srgbClr val="FFFF79"/>
          </a:solidFill>
          <a:ln w="9525">
            <a:solidFill>
              <a:srgbClr val="003366"/>
            </a:solidFill>
            <a:miter lim="800000"/>
            <a:headEnd/>
            <a:tailEnd/>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noProof="0" dirty="0">
                <a:solidFill>
                  <a:srgbClr val="0000FF"/>
                </a:solidFill>
              </a:rPr>
              <a:t>MARINA und ANCHOR – Kurzfassung</a:t>
            </a:r>
            <a:r>
              <a:rPr lang="de-DE" sz="1400" i="1" noProof="0" dirty="0">
                <a:solidFill>
                  <a:srgbClr val="0000FF"/>
                </a:solidFill>
              </a:rPr>
              <a:t>:</a:t>
            </a:r>
          </a:p>
          <a:p>
            <a:pPr eaLnBrk="1" hangingPunct="1">
              <a:lnSpc>
                <a:spcPct val="90000"/>
              </a:lnSpc>
              <a:spcBef>
                <a:spcPct val="0"/>
              </a:spcBef>
              <a:buClrTx/>
              <a:buSzTx/>
              <a:buFontTx/>
              <a:buNone/>
            </a:pPr>
            <a:r>
              <a:rPr lang="de-DE" sz="1400" noProof="0" dirty="0">
                <a:solidFill>
                  <a:srgbClr val="0000FF"/>
                </a:solidFill>
              </a:rPr>
              <a:t>1) </a:t>
            </a:r>
            <a:r>
              <a:rPr lang="de-DE" sz="1400" dirty="0">
                <a:solidFill>
                  <a:srgbClr val="0000FF"/>
                </a:solidFill>
              </a:rPr>
              <a:t>Beide waren aussagekräftige </a:t>
            </a:r>
            <a:r>
              <a:rPr lang="de-DE" sz="1400" b="1" dirty="0"/>
              <a:t>Phase-III-Studien</a:t>
            </a:r>
            <a:r>
              <a:rPr lang="de-DE" sz="1400" dirty="0"/>
              <a:t>.</a:t>
            </a:r>
            <a:endParaRPr lang="de-DE" sz="1400" b="1" noProof="0" dirty="0"/>
          </a:p>
          <a:p>
            <a:pPr eaLnBrk="1" hangingPunct="1">
              <a:lnSpc>
                <a:spcPct val="90000"/>
              </a:lnSpc>
              <a:spcBef>
                <a:spcPct val="0"/>
              </a:spcBef>
              <a:buClrTx/>
              <a:buSzTx/>
              <a:buFontTx/>
              <a:buNone/>
            </a:pPr>
            <a:r>
              <a:rPr lang="de-DE" sz="1400" noProof="0" dirty="0">
                <a:solidFill>
                  <a:srgbClr val="0000FF"/>
                </a:solidFill>
              </a:rPr>
              <a:t>2) </a:t>
            </a:r>
            <a:r>
              <a:rPr lang="de-DE" sz="1400" dirty="0">
                <a:solidFill>
                  <a:srgbClr val="0000FF"/>
                </a:solidFill>
              </a:rPr>
              <a:t>Beide untersuchten </a:t>
            </a:r>
            <a:r>
              <a:rPr lang="de-DE" sz="1400" b="1" dirty="0"/>
              <a:t>monatliche Injektionen von Ranibizumab </a:t>
            </a:r>
            <a:r>
              <a:rPr lang="de-DE" sz="1400" noProof="0" dirty="0">
                <a:solidFill>
                  <a:srgbClr val="0000FF"/>
                </a:solidFill>
              </a:rPr>
              <a:t>über einen Zeitraum von </a:t>
            </a:r>
            <a:r>
              <a:rPr lang="de-DE" sz="1400" b="1" noProof="0" dirty="0"/>
              <a:t>zwei Jahren.</a:t>
            </a:r>
            <a:endParaRPr lang="de-DE" sz="1400" noProof="0" dirty="0">
              <a:solidFill>
                <a:srgbClr val="0000FF"/>
              </a:solidFill>
            </a:endParaRPr>
          </a:p>
          <a:p>
            <a:pPr eaLnBrk="1" hangingPunct="1">
              <a:lnSpc>
                <a:spcPct val="90000"/>
              </a:lnSpc>
              <a:spcBef>
                <a:spcPct val="0"/>
              </a:spcBef>
              <a:buClrTx/>
              <a:buSzTx/>
              <a:buFontTx/>
              <a:buNone/>
            </a:pPr>
            <a:r>
              <a:rPr lang="de-DE" sz="1400" noProof="0" dirty="0">
                <a:solidFill>
                  <a:srgbClr val="0000FF"/>
                </a:solidFill>
              </a:rPr>
              <a:t>3) </a:t>
            </a:r>
            <a:r>
              <a:rPr lang="de-DE" sz="1400" dirty="0">
                <a:solidFill>
                  <a:srgbClr val="0000FF"/>
                </a:solidFill>
              </a:rPr>
              <a:t>Die Studien ergaben, dass </a:t>
            </a:r>
            <a:r>
              <a:rPr lang="de-DE" sz="1400" b="1" dirty="0"/>
              <a:t>nur 1 von 20 (</a:t>
            </a:r>
            <a:r>
              <a:rPr lang="de-DE" sz="1400" b="1" dirty="0">
                <a:solidFill>
                  <a:srgbClr val="0000FF"/>
                </a:solidFill>
              </a:rPr>
              <a:t>5 %) der behandelten Patienten </a:t>
            </a:r>
            <a:r>
              <a:rPr lang="de-DE" sz="1400" b="1" dirty="0"/>
              <a:t>nach </a:t>
            </a:r>
            <a:r>
              <a:rPr lang="de-DE" sz="1400" b="1" dirty="0">
                <a:solidFill>
                  <a:srgbClr val="0000FF"/>
                </a:solidFill>
              </a:rPr>
              <a:t>1 Jahr</a:t>
            </a:r>
            <a:r>
              <a:rPr lang="de-DE" sz="1400" dirty="0"/>
              <a:t> und </a:t>
            </a:r>
            <a:r>
              <a:rPr lang="de-DE" sz="1400" b="1" dirty="0"/>
              <a:t>1 von 10 </a:t>
            </a:r>
            <a:r>
              <a:rPr lang="de-DE" sz="1400" b="1" dirty="0">
                <a:solidFill>
                  <a:srgbClr val="0000FF"/>
                </a:solidFill>
              </a:rPr>
              <a:t>(10 %) </a:t>
            </a:r>
            <a:r>
              <a:rPr lang="de-DE" sz="1400" b="1" dirty="0"/>
              <a:t>nach </a:t>
            </a:r>
            <a:r>
              <a:rPr lang="de-DE" sz="1400" b="1" dirty="0">
                <a:solidFill>
                  <a:srgbClr val="0000FF"/>
                </a:solidFill>
              </a:rPr>
              <a:t>2 Jahren </a:t>
            </a:r>
            <a:r>
              <a:rPr lang="de-DE" sz="1400" b="1" dirty="0"/>
              <a:t>mehr als 15 Buchstaben der Sehschärfe (VA) verloren</a:t>
            </a:r>
            <a:r>
              <a:rPr lang="de-DE" sz="1400" dirty="0"/>
              <a:t>.</a:t>
            </a:r>
            <a:endParaRPr lang="de-DE" sz="1400" noProof="0" dirty="0">
              <a:solidFill>
                <a:srgbClr val="0000FF"/>
              </a:solidFill>
            </a:endParaRPr>
          </a:p>
          <a:p>
            <a:pPr eaLnBrk="1" hangingPunct="1">
              <a:lnSpc>
                <a:spcPct val="90000"/>
              </a:lnSpc>
              <a:spcBef>
                <a:spcPct val="0"/>
              </a:spcBef>
              <a:buClrTx/>
              <a:buSzTx/>
              <a:buFontTx/>
              <a:buNone/>
            </a:pPr>
            <a:r>
              <a:rPr lang="de-DE" sz="1400" noProof="0" dirty="0">
                <a:solidFill>
                  <a:srgbClr val="0000FF"/>
                </a:solidFill>
              </a:rPr>
              <a:t>4)</a:t>
            </a:r>
            <a:r>
              <a:rPr lang="de-DE" sz="1400" b="1" noProof="0" dirty="0"/>
              <a:t> </a:t>
            </a:r>
            <a:r>
              <a:rPr lang="de-DE" sz="1400" b="1" dirty="0">
                <a:solidFill>
                  <a:srgbClr val="0000FF"/>
                </a:solidFill>
              </a:rPr>
              <a:t>30–40 % der behandelten Patienten </a:t>
            </a:r>
            <a:r>
              <a:rPr lang="de-DE" sz="1400" b="1" dirty="0"/>
              <a:t>gewannen mehr als 15 Buchstaben hinzu</a:t>
            </a:r>
            <a:r>
              <a:rPr lang="de-DE" sz="1400" dirty="0"/>
              <a:t>.</a:t>
            </a:r>
            <a:endParaRPr lang="de-DE" sz="1400" b="1" noProof="0" dirty="0"/>
          </a:p>
        </p:txBody>
      </p:sp>
    </p:spTree>
    <p:extLst>
      <p:ext uri="{BB962C8B-B14F-4D97-AF65-F5344CB8AC3E}">
        <p14:creationId xmlns:p14="http://schemas.microsoft.com/office/powerpoint/2010/main" val="149886426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5A1DB32-389C-8F15-1248-EA594D1BC8B6}"/>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1085CEF-F573-008B-6B5F-84B079CD5D5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49</a:t>
            </a:fld>
            <a:endParaRPr lang="de-DE" noProof="0" dirty="0"/>
          </a:p>
        </p:txBody>
      </p:sp>
      <p:sp>
        <p:nvSpPr>
          <p:cNvPr id="2" name="TextBox 1">
            <a:extLst>
              <a:ext uri="{FF2B5EF4-FFF2-40B4-BE49-F238E27FC236}">
                <a16:creationId xmlns:a16="http://schemas.microsoft.com/office/drawing/2014/main" id="{7EABB1BC-0487-4953-69FD-B41BB32CE51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BA95EBB4-9848-D52D-D6E2-FC74FE37875C}"/>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2BAE6006-58B1-6844-4D51-7000AAD7C1A7}"/>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C06E24D2-9257-A807-D23A-ECD1F604E5A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89C743EE-73DB-3F15-5301-08C0597B532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6FE17D76-87CB-0933-257B-5A3D2665E62A}"/>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BD4551C0-693F-E947-60FF-E6559E7D1AE6}"/>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8F53D7FB-2D8A-C697-6B27-2F960CA26021}"/>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E35746B3-8A4D-DE3A-B577-E0D8CCFB5390}"/>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BB193C42-B2FD-391F-A760-979751D169FF}"/>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249CE483-1930-CB64-B358-E0DC3654DA41}"/>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DA24AAC1-E2D9-175C-622E-F16182EB9689}"/>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42A69F29-0FA4-E848-E8F6-C0B66574EDFC}"/>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C3C0B62B-3933-B549-71C8-36D34D270DE3}"/>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chemeClr val="accent2">
                    <a:lumMod val="20000"/>
                    <a:lumOff val="80000"/>
                  </a:schemeClr>
                </a:solidFill>
              </a:rPr>
              <a:t>Warum ist es so gravierend, wenn das RPE von seiner Basalmembran oder tieferen Strukturen getrennt ist? </a:t>
            </a:r>
          </a:p>
          <a:p>
            <a:r>
              <a:rPr lang="de-DE" sz="1400" noProof="0" dirty="0">
                <a:solidFill>
                  <a:schemeClr val="accent2">
                    <a:lumMod val="20000"/>
                    <a:lumOff val="80000"/>
                  </a:schemeClr>
                </a:solidFill>
              </a:rPr>
              <a:t>Erinnern Sie sich daran, dass das RPE eine unverzichtbare Rolle für die Gesundheit der Photorezeptoren spielt.  Erinnern Sie sich ferner daran, dass das RPE </a:t>
            </a:r>
            <a:r>
              <a:rPr lang="de-DE" sz="1400" i="1" noProof="0" dirty="0">
                <a:solidFill>
                  <a:schemeClr val="accent2">
                    <a:lumMod val="20000"/>
                    <a:lumOff val="80000"/>
                  </a:schemeClr>
                </a:solidFill>
              </a:rPr>
              <a:t>seinen </a:t>
            </a:r>
            <a:r>
              <a:rPr lang="de-DE" sz="1400" noProof="0" dirty="0">
                <a:solidFill>
                  <a:schemeClr val="accent2">
                    <a:lumMod val="20000"/>
                    <a:lumOff val="80000"/>
                  </a:schemeClr>
                </a:solidFill>
              </a:rPr>
              <a:t>Stoffwechselbedarf über das Blut deckt, das von der darunterliegenden  Choriokapillaris  geliefert wird. Somit kann ein PED zu einer Funktionsstörung, zum Absterben und zur Atrophie des RPE führen. Dies wiederum kann zu einer Funktionsstörung, zum Absterben und zur Atrophie </a:t>
            </a:r>
            <a:r>
              <a:rPr lang="de-DE" sz="1400" i="1" noProof="0" dirty="0">
                <a:solidFill>
                  <a:schemeClr val="accent2">
                    <a:lumMod val="20000"/>
                    <a:lumOff val="80000"/>
                  </a:schemeClr>
                </a:solidFill>
              </a:rPr>
              <a:t>der Photorezeptoren</a:t>
            </a:r>
            <a:r>
              <a:rPr lang="de-DE" sz="1400" noProof="0" dirty="0">
                <a:solidFill>
                  <a:schemeClr val="accent2">
                    <a:lumMod val="20000"/>
                    <a:lumOff val="80000"/>
                  </a:schemeClr>
                </a:solidFill>
              </a:rPr>
              <a:t> führen, was einen Sehverlust zur Folge hat.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Es gibt drei grundlegende Formen der PED – wie lauten die beiden anderen? Jede ist anhand des Erscheinungsbildes des Sub-RPE-Raums im OCT erkennbar. Wie sieht dieses Erscheinungsbild bei jeder Form aus?</a:t>
            </a:r>
          </a:p>
          <a:p>
            <a:r>
              <a:rPr lang="de-DE" sz="1400" noProof="0" dirty="0">
                <a:solidFill>
                  <a:schemeClr val="accent2">
                    <a:lumMod val="20000"/>
                    <a:lumOff val="80000"/>
                  </a:schemeClr>
                </a:solidFill>
              </a:rPr>
              <a:t>--Drusenartig: Gleichmäßig hyperreflektiv </a:t>
            </a:r>
          </a:p>
          <a:p>
            <a:r>
              <a:rPr lang="de-DE" sz="1400" noProof="0" dirty="0">
                <a:solidFill>
                  <a:schemeClr val="accent2">
                    <a:lumMod val="20000"/>
                    <a:lumOff val="80000"/>
                  </a:schemeClr>
                </a:solidFill>
              </a:rPr>
              <a:t>--Serös: Sub-RPE-Raum „leer“</a:t>
            </a:r>
          </a:p>
          <a:p>
            <a:r>
              <a:rPr lang="de-DE" sz="1400" noProof="0" dirty="0">
                <a:solidFill>
                  <a:schemeClr val="accent2">
                    <a:lumMod val="20000"/>
                    <a:lumOff val="80000"/>
                  </a:schemeClr>
                </a:solidFill>
              </a:rPr>
              <a:t>--Fibrovaskulär: </a:t>
            </a:r>
            <a:r>
              <a:rPr lang="de-DE" sz="1400" b="1" i="1" noProof="0" dirty="0">
                <a:solidFill>
                  <a:schemeClr val="accent2">
                    <a:lumMod val="20000"/>
                    <a:lumOff val="80000"/>
                  </a:schemeClr>
                </a:solidFill>
              </a:rPr>
              <a:t>?</a:t>
            </a:r>
          </a:p>
        </p:txBody>
      </p:sp>
      <p:sp>
        <p:nvSpPr>
          <p:cNvPr id="6" name="Oval 7">
            <a:extLst>
              <a:ext uri="{FF2B5EF4-FFF2-40B4-BE49-F238E27FC236}">
                <a16:creationId xmlns:a16="http://schemas.microsoft.com/office/drawing/2014/main" id="{ABF8D0EF-4974-BF19-5F2B-4ED1A94DE6D1}"/>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093578865"/>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184883-0C7D-5FF2-608F-80815F0BE203}"/>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10C2B95E-1850-FED4-569C-33A712BB5AD3}"/>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19" name="Rectangle 3">
            <a:extLst>
              <a:ext uri="{FF2B5EF4-FFF2-40B4-BE49-F238E27FC236}">
                <a16:creationId xmlns:a16="http://schemas.microsoft.com/office/drawing/2014/main" id="{DFE4601B-CF3F-B0EA-5415-A1359F399D1F}"/>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20" name="Text Box 5">
            <a:extLst>
              <a:ext uri="{FF2B5EF4-FFF2-40B4-BE49-F238E27FC236}">
                <a16:creationId xmlns:a16="http://schemas.microsoft.com/office/drawing/2014/main" id="{B78269D7-780A-6121-0E00-63D4CA6E2DE4}"/>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247E3B97-4623-CBC0-BAAE-0D2BA3DF5FD7}"/>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chemeClr val="bg1">
                    <a:lumMod val="75000"/>
                  </a:schemeClr>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0AA4135A-6603-F208-1B1C-84F5377E01D1}"/>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MARINA</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a:solidFill>
                  <a:schemeClr val="bg1">
                    <a:lumMod val="75000"/>
                  </a:schemeClr>
                </a:solidFill>
              </a:rPr>
              <a:t>M</a:t>
            </a:r>
            <a:r>
              <a:rPr lang="en-US" altLang="en-US" sz="1400" dirty="0">
                <a:solidFill>
                  <a:schemeClr val="bg1">
                    <a:lumMod val="75000"/>
                  </a:schemeClr>
                </a:solidFill>
              </a:rPr>
              <a:t>inimally Classic/Occult Trial of the</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nti-VEGF Antibody </a:t>
            </a:r>
            <a:r>
              <a:rPr lang="en-US" altLang="en-US" sz="1400" b="1" dirty="0">
                <a:solidFill>
                  <a:schemeClr val="bg1">
                    <a:lumMod val="75000"/>
                  </a:schemeClr>
                </a:solidFill>
              </a:rPr>
              <a:t>R</a:t>
            </a:r>
            <a:r>
              <a:rPr lang="en-US" altLang="en-US" sz="1400" dirty="0">
                <a:solidFill>
                  <a:schemeClr val="bg1">
                    <a:lumMod val="75000"/>
                  </a:schemeClr>
                </a:solidFill>
              </a:rPr>
              <a:t>anibizumab</a:t>
            </a:r>
          </a:p>
          <a:p>
            <a:pPr eaLnBrk="1" hangingPunct="1">
              <a:lnSpc>
                <a:spcPct val="90000"/>
              </a:lnSpc>
              <a:spcBef>
                <a:spcPct val="0"/>
              </a:spcBef>
              <a:buClrTx/>
              <a:buSzTx/>
              <a:buFontTx/>
              <a:buNone/>
            </a:pPr>
            <a:r>
              <a:rPr lang="en-US" altLang="en-US" sz="1400" b="1" dirty="0">
                <a:solidFill>
                  <a:schemeClr val="bg1">
                    <a:lumMod val="75000"/>
                  </a:schemeClr>
                </a:solidFill>
              </a:rPr>
              <a:t>I</a:t>
            </a:r>
            <a:r>
              <a:rPr lang="en-US" altLang="en-US" sz="1400" dirty="0">
                <a:solidFill>
                  <a:schemeClr val="bg1">
                    <a:lumMod val="75000"/>
                  </a:schemeClr>
                </a:solidFill>
              </a:rPr>
              <a:t>n the Treatment of </a:t>
            </a:r>
            <a:r>
              <a:rPr lang="en-US" altLang="en-US" sz="1400" b="1" dirty="0">
                <a:solidFill>
                  <a:schemeClr val="bg1">
                    <a:lumMod val="75000"/>
                  </a:schemeClr>
                </a:solidFill>
              </a:rPr>
              <a:t>N</a:t>
            </a:r>
            <a:r>
              <a:rPr lang="en-US" altLang="en-US" sz="1400" dirty="0">
                <a:solidFill>
                  <a:schemeClr val="bg1">
                    <a:lumMod val="75000"/>
                  </a:schemeClr>
                </a:solidFill>
              </a:rPr>
              <a:t>eovascular</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ge-Related Macular Degeneration</a:t>
            </a:r>
          </a:p>
        </p:txBody>
      </p:sp>
      <p:sp>
        <p:nvSpPr>
          <p:cNvPr id="34823" name="Text Box 8">
            <a:extLst>
              <a:ext uri="{FF2B5EF4-FFF2-40B4-BE49-F238E27FC236}">
                <a16:creationId xmlns:a16="http://schemas.microsoft.com/office/drawing/2014/main" id="{BD474B56-591C-B65F-6903-A498EECCF714}"/>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D7DE4383-DA81-D37B-768F-6970987ACB5D}"/>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ANCHOR</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err="1">
                <a:solidFill>
                  <a:schemeClr val="bg1">
                    <a:lumMod val="75000"/>
                  </a:schemeClr>
                </a:solidFill>
              </a:rPr>
              <a:t>AN</a:t>
            </a:r>
            <a:r>
              <a:rPr lang="en-US" altLang="en-US" sz="1400" dirty="0" err="1">
                <a:solidFill>
                  <a:schemeClr val="bg1">
                    <a:lumMod val="75000"/>
                  </a:schemeClr>
                </a:solidFill>
              </a:rPr>
              <a:t>ti</a:t>
            </a:r>
            <a:r>
              <a:rPr lang="en-US" altLang="en-US" sz="1400" dirty="0">
                <a:solidFill>
                  <a:schemeClr val="bg1">
                    <a:lumMod val="75000"/>
                  </a:schemeClr>
                </a:solidFill>
              </a:rPr>
              <a:t>-VEGF Antibody for the Treatment</a:t>
            </a:r>
          </a:p>
          <a:p>
            <a:pPr eaLnBrk="1" hangingPunct="1">
              <a:lnSpc>
                <a:spcPct val="90000"/>
              </a:lnSpc>
              <a:spcBef>
                <a:spcPct val="0"/>
              </a:spcBef>
              <a:buClrTx/>
              <a:buSzTx/>
              <a:buFontTx/>
              <a:buNone/>
            </a:pPr>
            <a:r>
              <a:rPr lang="en-US" altLang="en-US" sz="1400" dirty="0">
                <a:solidFill>
                  <a:schemeClr val="bg1">
                    <a:lumMod val="75000"/>
                  </a:schemeClr>
                </a:solidFill>
              </a:rPr>
              <a:t>of Predominantly Classic </a:t>
            </a:r>
            <a:r>
              <a:rPr lang="en-US" altLang="en-US" sz="1400" b="1" dirty="0" err="1">
                <a:solidFill>
                  <a:schemeClr val="bg1">
                    <a:lumMod val="75000"/>
                  </a:schemeClr>
                </a:solidFill>
              </a:rPr>
              <a:t>CHOR</a:t>
            </a:r>
            <a:r>
              <a:rPr lang="en-US" altLang="en-US" sz="1400" dirty="0" err="1">
                <a:solidFill>
                  <a:schemeClr val="bg1">
                    <a:lumMod val="75000"/>
                  </a:schemeClr>
                </a:solidFill>
              </a:rPr>
              <a:t>oidal</a:t>
            </a:r>
            <a:endParaRPr lang="en-US" altLang="en-US" sz="1400" dirty="0">
              <a:solidFill>
                <a:schemeClr val="bg1">
                  <a:lumMod val="75000"/>
                </a:schemeClr>
              </a:solidFill>
            </a:endParaRPr>
          </a:p>
          <a:p>
            <a:pPr eaLnBrk="1" hangingPunct="1">
              <a:lnSpc>
                <a:spcPct val="90000"/>
              </a:lnSpc>
              <a:spcBef>
                <a:spcPct val="0"/>
              </a:spcBef>
              <a:buClrTx/>
              <a:buSzTx/>
              <a:buFontTx/>
              <a:buNone/>
            </a:pPr>
            <a:r>
              <a:rPr lang="en-US" altLang="en-US" sz="1400" dirty="0">
                <a:solidFill>
                  <a:schemeClr val="bg1">
                    <a:lumMod val="75000"/>
                  </a:schemeClr>
                </a:solidFill>
              </a:rPr>
              <a:t>Neovascularization in Age-Related</a:t>
            </a:r>
          </a:p>
          <a:p>
            <a:pPr eaLnBrk="1" hangingPunct="1">
              <a:lnSpc>
                <a:spcPct val="90000"/>
              </a:lnSpc>
              <a:spcBef>
                <a:spcPct val="0"/>
              </a:spcBef>
              <a:buClrTx/>
              <a:buSzTx/>
              <a:buFontTx/>
              <a:buNone/>
            </a:pPr>
            <a:r>
              <a:rPr lang="en-US" altLang="en-US" sz="1400" dirty="0">
                <a:solidFill>
                  <a:schemeClr val="bg1">
                    <a:lumMod val="75000"/>
                  </a:schemeClr>
                </a:solidFill>
              </a:rPr>
              <a:t>Macular Degeneration</a:t>
            </a:r>
          </a:p>
        </p:txBody>
      </p:sp>
      <p:sp>
        <p:nvSpPr>
          <p:cNvPr id="34825" name="Slide Number Placeholder 1">
            <a:extLst>
              <a:ext uri="{FF2B5EF4-FFF2-40B4-BE49-F238E27FC236}">
                <a16:creationId xmlns:a16="http://schemas.microsoft.com/office/drawing/2014/main" id="{5294D079-AA55-4144-A4E1-F12BABDE4AB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490</a:t>
            </a:fld>
            <a:endParaRPr lang="de-DE" sz="1000" noProof="0" dirty="0"/>
          </a:p>
        </p:txBody>
      </p:sp>
      <p:sp>
        <p:nvSpPr>
          <p:cNvPr id="34826" name="Text Box 14">
            <a:extLst>
              <a:ext uri="{FF2B5EF4-FFF2-40B4-BE49-F238E27FC236}">
                <a16:creationId xmlns:a16="http://schemas.microsoft.com/office/drawing/2014/main" id="{5B30557D-AEED-4ECB-A216-C69D6FAC1059}"/>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Eine Injektion pro Monat</a:t>
            </a:r>
          </a:p>
          <a:p>
            <a:pPr algn="ctr" eaLnBrk="1" hangingPunct="1">
              <a:lnSpc>
                <a:spcPct val="80000"/>
              </a:lnSpc>
              <a:spcBef>
                <a:spcPct val="0"/>
              </a:spcBef>
              <a:buClrTx/>
              <a:buSzTx/>
              <a:buFontTx/>
              <a:buNone/>
            </a:pPr>
            <a:r>
              <a:rPr lang="de-DE" sz="1400" noProof="0" dirty="0">
                <a:solidFill>
                  <a:schemeClr val="bg1">
                    <a:lumMod val="75000"/>
                  </a:schemeClr>
                </a:solidFill>
              </a:rPr>
              <a:t>über 24 Monate</a:t>
            </a:r>
          </a:p>
        </p:txBody>
      </p:sp>
      <p:sp>
        <p:nvSpPr>
          <p:cNvPr id="34827" name="Text Box 15">
            <a:extLst>
              <a:ext uri="{FF2B5EF4-FFF2-40B4-BE49-F238E27FC236}">
                <a16:creationId xmlns:a16="http://schemas.microsoft.com/office/drawing/2014/main" id="{590E94AD-715B-A464-92F6-4D3EC1E2F42A}"/>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Wie sah das Dosierungsschema aus?</a:t>
            </a:r>
          </a:p>
        </p:txBody>
      </p:sp>
      <p:sp>
        <p:nvSpPr>
          <p:cNvPr id="34828" name="Text Box 16">
            <a:extLst>
              <a:ext uri="{FF2B5EF4-FFF2-40B4-BE49-F238E27FC236}">
                <a16:creationId xmlns:a16="http://schemas.microsoft.com/office/drawing/2014/main" id="{F4ECD7B8-A92B-8C68-DAD0-CEA64D3156F0}"/>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Eine Injektion pro Monat</a:t>
            </a:r>
          </a:p>
          <a:p>
            <a:pPr algn="ctr" eaLnBrk="1" hangingPunct="1">
              <a:lnSpc>
                <a:spcPct val="80000"/>
              </a:lnSpc>
              <a:spcBef>
                <a:spcPct val="0"/>
              </a:spcBef>
              <a:buClrTx/>
              <a:buSzTx/>
              <a:buFontTx/>
              <a:buNone/>
            </a:pPr>
            <a:r>
              <a:rPr lang="de-DE" sz="1400" noProof="0" dirty="0">
                <a:solidFill>
                  <a:schemeClr val="bg1">
                    <a:lumMod val="75000"/>
                  </a:schemeClr>
                </a:solidFill>
              </a:rPr>
              <a:t>über 24 Monate</a:t>
            </a:r>
          </a:p>
        </p:txBody>
      </p:sp>
      <p:sp>
        <p:nvSpPr>
          <p:cNvPr id="34829" name="Text Box 20">
            <a:extLst>
              <a:ext uri="{FF2B5EF4-FFF2-40B4-BE49-F238E27FC236}">
                <a16:creationId xmlns:a16="http://schemas.microsoft.com/office/drawing/2014/main" id="{9624606B-E9A1-C35C-91A2-FA388D191B2E}"/>
              </a:ext>
            </a:extLst>
          </p:cNvPr>
          <p:cNvSpPr txBox="1">
            <a:spLocks noChangeArrowheads="1"/>
          </p:cNvSpPr>
          <p:nvPr/>
        </p:nvSpPr>
        <p:spPr bwMode="auto">
          <a:xfrm>
            <a:off x="803275"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Anteil der Patienten, die weniger als 15 ETDRS-Buchstaben </a:t>
            </a:r>
            <a:r>
              <a:rPr lang="de-DE" sz="1400" b="1" noProof="0" dirty="0">
                <a:solidFill>
                  <a:schemeClr val="bg1">
                    <a:lumMod val="75000"/>
                  </a:schemeClr>
                </a:solidFill>
              </a:rPr>
              <a:t>verloren</a:t>
            </a:r>
            <a:r>
              <a:rPr lang="de-DE" sz="1400" noProof="0" dirty="0">
                <a:solidFill>
                  <a:schemeClr val="bg1">
                    <a:lumMod val="75000"/>
                  </a:schemeClr>
                </a:solidFill>
              </a:rPr>
              <a:t> haben.</a:t>
            </a:r>
          </a:p>
        </p:txBody>
      </p:sp>
      <p:sp>
        <p:nvSpPr>
          <p:cNvPr id="34830" name="Text Box 21">
            <a:extLst>
              <a:ext uri="{FF2B5EF4-FFF2-40B4-BE49-F238E27FC236}">
                <a16:creationId xmlns:a16="http://schemas.microsoft.com/office/drawing/2014/main" id="{304019A5-CB07-6983-4977-466AA17923CE}"/>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primäre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1" name="Text Box 22">
            <a:extLst>
              <a:ext uri="{FF2B5EF4-FFF2-40B4-BE49-F238E27FC236}">
                <a16:creationId xmlns:a16="http://schemas.microsoft.com/office/drawing/2014/main" id="{9ABD04DF-5F8E-F432-0958-5DAA75AD7DFA}"/>
              </a:ext>
            </a:extLst>
          </p:cNvPr>
          <p:cNvSpPr txBox="1">
            <a:spLocks noChangeArrowheads="1"/>
          </p:cNvSpPr>
          <p:nvPr/>
        </p:nvSpPr>
        <p:spPr bwMode="auto">
          <a:xfrm>
            <a:off x="6172200"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weniger als 15 ETDRS-Buchstaben </a:t>
            </a:r>
            <a:r>
              <a:rPr lang="de-DE" sz="1400" b="1" dirty="0">
                <a:solidFill>
                  <a:schemeClr val="bg1">
                    <a:lumMod val="75000"/>
                  </a:schemeClr>
                </a:solidFill>
              </a:rPr>
              <a:t>verloren</a:t>
            </a:r>
            <a:r>
              <a:rPr lang="de-DE" sz="1400" dirty="0">
                <a:solidFill>
                  <a:schemeClr val="bg1">
                    <a:lumMod val="75000"/>
                  </a:schemeClr>
                </a:solidFill>
              </a:rPr>
              <a:t> haben.</a:t>
            </a:r>
            <a:endParaRPr lang="de-DE" sz="1400" noProof="0" dirty="0">
              <a:solidFill>
                <a:schemeClr val="bg1">
                  <a:lumMod val="75000"/>
                </a:schemeClr>
              </a:solidFill>
            </a:endParaRPr>
          </a:p>
        </p:txBody>
      </p:sp>
      <p:sp>
        <p:nvSpPr>
          <p:cNvPr id="34832" name="Text Box 23">
            <a:extLst>
              <a:ext uri="{FF2B5EF4-FFF2-40B4-BE49-F238E27FC236}">
                <a16:creationId xmlns:a16="http://schemas.microsoft.com/office/drawing/2014/main" id="{6ED4B64F-563C-C7F1-4022-F5BF2D8AED8D}"/>
              </a:ext>
            </a:extLst>
          </p:cNvPr>
          <p:cNvSpPr txBox="1">
            <a:spLocks noChangeArrowheads="1"/>
          </p:cNvSpPr>
          <p:nvPr/>
        </p:nvSpPr>
        <p:spPr bwMode="auto">
          <a:xfrm>
            <a:off x="739775"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a:t>
            </a:r>
            <a:r>
              <a:rPr lang="de-DE" sz="1400" dirty="0">
                <a:solidFill>
                  <a:schemeClr val="bg1">
                    <a:lumMod val="75000"/>
                  </a:schemeClr>
                </a:solidFill>
              </a:rPr>
              <a:t> haben.</a:t>
            </a:r>
            <a:endParaRPr lang="de-DE" sz="1400" b="1" noProof="0" dirty="0">
              <a:solidFill>
                <a:schemeClr val="bg1">
                  <a:lumMod val="75000"/>
                </a:schemeClr>
              </a:solidFill>
            </a:endParaRPr>
          </a:p>
        </p:txBody>
      </p:sp>
      <p:sp>
        <p:nvSpPr>
          <p:cNvPr id="34833" name="Text Box 24">
            <a:extLst>
              <a:ext uri="{FF2B5EF4-FFF2-40B4-BE49-F238E27FC236}">
                <a16:creationId xmlns:a16="http://schemas.microsoft.com/office/drawing/2014/main" id="{4BFB0FFF-87EF-7D51-4D86-28DD65559EF7}"/>
              </a:ext>
            </a:extLst>
          </p:cNvPr>
          <p:cNvSpPr txBox="1">
            <a:spLocks noChangeArrowheads="1"/>
          </p:cNvSpPr>
          <p:nvPr/>
        </p:nvSpPr>
        <p:spPr bwMode="auto">
          <a:xfrm>
            <a:off x="3375818" y="6149467"/>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sekundäre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4" name="Text Box 25">
            <a:extLst>
              <a:ext uri="{FF2B5EF4-FFF2-40B4-BE49-F238E27FC236}">
                <a16:creationId xmlns:a16="http://schemas.microsoft.com/office/drawing/2014/main" id="{AAC80DAB-4CE7-1F99-08C3-59EEFB4109BF}"/>
              </a:ext>
            </a:extLst>
          </p:cNvPr>
          <p:cNvSpPr txBox="1">
            <a:spLocks noChangeArrowheads="1"/>
          </p:cNvSpPr>
          <p:nvPr/>
        </p:nvSpPr>
        <p:spPr bwMode="auto">
          <a:xfrm>
            <a:off x="6108700"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 </a:t>
            </a:r>
            <a:r>
              <a:rPr lang="de-DE" sz="1400" dirty="0">
                <a:solidFill>
                  <a:schemeClr val="bg1">
                    <a:lumMod val="75000"/>
                  </a:schemeClr>
                </a:solidFill>
              </a:rPr>
              <a:t>haben.</a:t>
            </a:r>
            <a:endParaRPr lang="de-DE" sz="1400" noProof="0" dirty="0">
              <a:solidFill>
                <a:schemeClr val="bg1">
                  <a:lumMod val="75000"/>
                </a:schemeClr>
              </a:solidFill>
            </a:endParaRPr>
          </a:p>
        </p:txBody>
      </p:sp>
      <p:sp>
        <p:nvSpPr>
          <p:cNvPr id="34835" name="Text Box 17">
            <a:extLst>
              <a:ext uri="{FF2B5EF4-FFF2-40B4-BE49-F238E27FC236}">
                <a16:creationId xmlns:a16="http://schemas.microsoft.com/office/drawing/2014/main" id="{6AAD1C95-1519-9943-8D60-BE11DDD6E8D3}"/>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Nein (außer einer Schein-Injektionsgruppe)</a:t>
            </a:r>
          </a:p>
        </p:txBody>
      </p:sp>
      <p:sp>
        <p:nvSpPr>
          <p:cNvPr id="34836" name="Text Box 18">
            <a:extLst>
              <a:ext uri="{FF2B5EF4-FFF2-40B4-BE49-F238E27FC236}">
                <a16:creationId xmlns:a16="http://schemas.microsoft.com/office/drawing/2014/main" id="{A561227D-20B1-8BDB-8EE8-FCE2922E7CD5}"/>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War eine weitere Intervention beteiligt?</a:t>
            </a:r>
          </a:p>
        </p:txBody>
      </p:sp>
      <p:sp>
        <p:nvSpPr>
          <p:cNvPr id="34837" name="Text Box 19">
            <a:extLst>
              <a:ext uri="{FF2B5EF4-FFF2-40B4-BE49-F238E27FC236}">
                <a16:creationId xmlns:a16="http://schemas.microsoft.com/office/drawing/2014/main" id="{0B2614CC-78FE-47A9-A881-39E4CBEC549E}"/>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Ja – </a:t>
            </a:r>
            <a:r>
              <a:rPr lang="de-DE" sz="1400" b="1" dirty="0">
                <a:solidFill>
                  <a:schemeClr val="bg1">
                    <a:lumMod val="75000"/>
                  </a:schemeClr>
                </a:solidFill>
              </a:rPr>
              <a:t>PDT</a:t>
            </a:r>
            <a:r>
              <a:rPr lang="de-DE" sz="1400" dirty="0">
                <a:solidFill>
                  <a:schemeClr val="bg1">
                    <a:lumMod val="75000"/>
                  </a:schemeClr>
                </a:solidFill>
              </a:rPr>
              <a:t>. Die Teilnehmer erhielten entweder Schein-Injektionen + echte PDT oder Schein-PDT + echte Injektionen.</a:t>
            </a:r>
            <a:endParaRPr lang="de-DE" sz="1400" noProof="0" dirty="0">
              <a:solidFill>
                <a:schemeClr val="bg1">
                  <a:lumMod val="75000"/>
                </a:schemeClr>
              </a:solidFill>
            </a:endParaRPr>
          </a:p>
        </p:txBody>
      </p:sp>
      <p:sp>
        <p:nvSpPr>
          <p:cNvPr id="34838" name="TextBox 21">
            <a:extLst>
              <a:ext uri="{FF2B5EF4-FFF2-40B4-BE49-F238E27FC236}">
                <a16:creationId xmlns:a16="http://schemas.microsoft.com/office/drawing/2014/main" id="{F5E3EDA4-1012-2BD5-6E04-C52CC42E253E}"/>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26">
            <a:extLst>
              <a:ext uri="{FF2B5EF4-FFF2-40B4-BE49-F238E27FC236}">
                <a16:creationId xmlns:a16="http://schemas.microsoft.com/office/drawing/2014/main" id="{CB058828-FDA4-0441-2B60-5F8791593DF4}"/>
              </a:ext>
            </a:extLst>
          </p:cNvPr>
          <p:cNvSpPr txBox="1">
            <a:spLocks noChangeArrowheads="1"/>
          </p:cNvSpPr>
          <p:nvPr/>
        </p:nvSpPr>
        <p:spPr bwMode="auto">
          <a:xfrm>
            <a:off x="889000" y="2763838"/>
            <a:ext cx="7029450" cy="1814512"/>
          </a:xfrm>
          <a:prstGeom prst="rect">
            <a:avLst/>
          </a:prstGeom>
          <a:solidFill>
            <a:schemeClr val="accent5">
              <a:lumMod val="60000"/>
              <a:lumOff val="40000"/>
            </a:schemeClr>
          </a:solidFill>
          <a:ln w="9525">
            <a:solidFill>
              <a:srgbClr val="003366"/>
            </a:solidFill>
            <a:miter lim="800000"/>
            <a:headEnd/>
            <a:tailEnd/>
          </a:ln>
          <a:effec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lang="en-US" altLang="en-US" sz="1600" i="1" dirty="0">
                <a:solidFill>
                  <a:srgbClr val="0000FF"/>
                </a:solidFill>
              </a:rPr>
              <a:t>What significant ocular and/or systemic safety issues manifested in the MARINA and/or ANCHOR trials?</a:t>
            </a:r>
            <a:endParaRPr lang="en-US" altLang="en-US" sz="1600" i="1" dirty="0">
              <a:solidFill>
                <a:schemeClr val="accent5">
                  <a:lumMod val="60000"/>
                  <a:lumOff val="40000"/>
                </a:schemeClr>
              </a:solidFill>
            </a:endParaRPr>
          </a:p>
          <a:p>
            <a:pPr eaLnBrk="1" hangingPunct="1">
              <a:defRPr/>
            </a:pPr>
            <a:r>
              <a:rPr lang="en-US" altLang="en-US" sz="1600" dirty="0">
                <a:solidFill>
                  <a:schemeClr val="accent5">
                    <a:lumMod val="60000"/>
                    <a:lumOff val="40000"/>
                  </a:schemeClr>
                </a:solidFill>
              </a:rPr>
              <a:t>Nothing too concerning. The rates of endophthalmitis, RD, uveitis, etc., were comparable between the ranibizumab and sham groups, although there was a trend toward higher rates with ranibizumab. The same was true of possible systemic side effects: There was a trend toward higher rates of HTN, CVA and MI, but these differences were not significant either.</a:t>
            </a:r>
          </a:p>
        </p:txBody>
      </p:sp>
    </p:spTree>
    <p:extLst>
      <p:ext uri="{BB962C8B-B14F-4D97-AF65-F5344CB8AC3E}">
        <p14:creationId xmlns:p14="http://schemas.microsoft.com/office/powerpoint/2010/main" val="3519441324"/>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C82EC1-5DE9-5BAC-2163-3F542E8F5175}"/>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B6C47688-6AD7-F553-1EA4-D038C56E7AEB}"/>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19" name="Rectangle 3">
            <a:extLst>
              <a:ext uri="{FF2B5EF4-FFF2-40B4-BE49-F238E27FC236}">
                <a16:creationId xmlns:a16="http://schemas.microsoft.com/office/drawing/2014/main" id="{7D42C34B-6ACA-EB3F-C5BE-2B9FAF924B24}"/>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20" name="Text Box 5">
            <a:extLst>
              <a:ext uri="{FF2B5EF4-FFF2-40B4-BE49-F238E27FC236}">
                <a16:creationId xmlns:a16="http://schemas.microsoft.com/office/drawing/2014/main" id="{6B44D150-3E91-18F9-25C6-EBA4461069E1}"/>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154FB0C5-EF67-9E6E-5DBD-349E94365410}"/>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chemeClr val="bg1">
                    <a:lumMod val="75000"/>
                  </a:schemeClr>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0141CDA2-70BC-A971-2B0E-DFE0C96BD92B}"/>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MARINA</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a:solidFill>
                  <a:schemeClr val="bg1">
                    <a:lumMod val="75000"/>
                  </a:schemeClr>
                </a:solidFill>
              </a:rPr>
              <a:t>M</a:t>
            </a:r>
            <a:r>
              <a:rPr lang="en-US" altLang="en-US" sz="1400" dirty="0">
                <a:solidFill>
                  <a:schemeClr val="bg1">
                    <a:lumMod val="75000"/>
                  </a:schemeClr>
                </a:solidFill>
              </a:rPr>
              <a:t>inimally Classic/Occult Trial of the</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nti-VEGF Antibody </a:t>
            </a:r>
            <a:r>
              <a:rPr lang="en-US" altLang="en-US" sz="1400" b="1" dirty="0">
                <a:solidFill>
                  <a:schemeClr val="bg1">
                    <a:lumMod val="75000"/>
                  </a:schemeClr>
                </a:solidFill>
              </a:rPr>
              <a:t>R</a:t>
            </a:r>
            <a:r>
              <a:rPr lang="en-US" altLang="en-US" sz="1400" dirty="0">
                <a:solidFill>
                  <a:schemeClr val="bg1">
                    <a:lumMod val="75000"/>
                  </a:schemeClr>
                </a:solidFill>
              </a:rPr>
              <a:t>anibizumab</a:t>
            </a:r>
          </a:p>
          <a:p>
            <a:pPr eaLnBrk="1" hangingPunct="1">
              <a:lnSpc>
                <a:spcPct val="90000"/>
              </a:lnSpc>
              <a:spcBef>
                <a:spcPct val="0"/>
              </a:spcBef>
              <a:buClrTx/>
              <a:buSzTx/>
              <a:buFontTx/>
              <a:buNone/>
            </a:pPr>
            <a:r>
              <a:rPr lang="en-US" altLang="en-US" sz="1400" b="1" dirty="0">
                <a:solidFill>
                  <a:schemeClr val="bg1">
                    <a:lumMod val="75000"/>
                  </a:schemeClr>
                </a:solidFill>
              </a:rPr>
              <a:t>I</a:t>
            </a:r>
            <a:r>
              <a:rPr lang="en-US" altLang="en-US" sz="1400" dirty="0">
                <a:solidFill>
                  <a:schemeClr val="bg1">
                    <a:lumMod val="75000"/>
                  </a:schemeClr>
                </a:solidFill>
              </a:rPr>
              <a:t>n the Treatment of </a:t>
            </a:r>
            <a:r>
              <a:rPr lang="en-US" altLang="en-US" sz="1400" b="1" dirty="0">
                <a:solidFill>
                  <a:schemeClr val="bg1">
                    <a:lumMod val="75000"/>
                  </a:schemeClr>
                </a:solidFill>
              </a:rPr>
              <a:t>N</a:t>
            </a:r>
            <a:r>
              <a:rPr lang="en-US" altLang="en-US" sz="1400" dirty="0">
                <a:solidFill>
                  <a:schemeClr val="bg1">
                    <a:lumMod val="75000"/>
                  </a:schemeClr>
                </a:solidFill>
              </a:rPr>
              <a:t>eovascular</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ge-Related Macular Degeneration</a:t>
            </a:r>
          </a:p>
        </p:txBody>
      </p:sp>
      <p:sp>
        <p:nvSpPr>
          <p:cNvPr id="34823" name="Text Box 8">
            <a:extLst>
              <a:ext uri="{FF2B5EF4-FFF2-40B4-BE49-F238E27FC236}">
                <a16:creationId xmlns:a16="http://schemas.microsoft.com/office/drawing/2014/main" id="{6B02ADC4-F43F-F202-DAC6-34F479563DDA}"/>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CC6070F0-B999-D572-B38E-C176D0F725D9}"/>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ANCHOR</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err="1">
                <a:solidFill>
                  <a:schemeClr val="bg1">
                    <a:lumMod val="75000"/>
                  </a:schemeClr>
                </a:solidFill>
              </a:rPr>
              <a:t>AN</a:t>
            </a:r>
            <a:r>
              <a:rPr lang="en-US" altLang="en-US" sz="1400" dirty="0" err="1">
                <a:solidFill>
                  <a:schemeClr val="bg1">
                    <a:lumMod val="75000"/>
                  </a:schemeClr>
                </a:solidFill>
              </a:rPr>
              <a:t>ti</a:t>
            </a:r>
            <a:r>
              <a:rPr lang="en-US" altLang="en-US" sz="1400" dirty="0">
                <a:solidFill>
                  <a:schemeClr val="bg1">
                    <a:lumMod val="75000"/>
                  </a:schemeClr>
                </a:solidFill>
              </a:rPr>
              <a:t>-VEGF Antibody for the Treatment</a:t>
            </a:r>
          </a:p>
          <a:p>
            <a:pPr eaLnBrk="1" hangingPunct="1">
              <a:lnSpc>
                <a:spcPct val="90000"/>
              </a:lnSpc>
              <a:spcBef>
                <a:spcPct val="0"/>
              </a:spcBef>
              <a:buClrTx/>
              <a:buSzTx/>
              <a:buFontTx/>
              <a:buNone/>
            </a:pPr>
            <a:r>
              <a:rPr lang="en-US" altLang="en-US" sz="1400" dirty="0">
                <a:solidFill>
                  <a:schemeClr val="bg1">
                    <a:lumMod val="75000"/>
                  </a:schemeClr>
                </a:solidFill>
              </a:rPr>
              <a:t>of Predominantly Classic </a:t>
            </a:r>
            <a:r>
              <a:rPr lang="en-US" altLang="en-US" sz="1400" b="1" dirty="0" err="1">
                <a:solidFill>
                  <a:schemeClr val="bg1">
                    <a:lumMod val="75000"/>
                  </a:schemeClr>
                </a:solidFill>
              </a:rPr>
              <a:t>CHOR</a:t>
            </a:r>
            <a:r>
              <a:rPr lang="en-US" altLang="en-US" sz="1400" dirty="0" err="1">
                <a:solidFill>
                  <a:schemeClr val="bg1">
                    <a:lumMod val="75000"/>
                  </a:schemeClr>
                </a:solidFill>
              </a:rPr>
              <a:t>oidal</a:t>
            </a:r>
            <a:endParaRPr lang="en-US" altLang="en-US" sz="1400" dirty="0">
              <a:solidFill>
                <a:schemeClr val="bg1">
                  <a:lumMod val="75000"/>
                </a:schemeClr>
              </a:solidFill>
            </a:endParaRPr>
          </a:p>
          <a:p>
            <a:pPr eaLnBrk="1" hangingPunct="1">
              <a:lnSpc>
                <a:spcPct val="90000"/>
              </a:lnSpc>
              <a:spcBef>
                <a:spcPct val="0"/>
              </a:spcBef>
              <a:buClrTx/>
              <a:buSzTx/>
              <a:buFontTx/>
              <a:buNone/>
            </a:pPr>
            <a:r>
              <a:rPr lang="en-US" altLang="en-US" sz="1400" dirty="0">
                <a:solidFill>
                  <a:schemeClr val="bg1">
                    <a:lumMod val="75000"/>
                  </a:schemeClr>
                </a:solidFill>
              </a:rPr>
              <a:t>Neovascularization in Age-Related</a:t>
            </a:r>
          </a:p>
          <a:p>
            <a:pPr eaLnBrk="1" hangingPunct="1">
              <a:lnSpc>
                <a:spcPct val="90000"/>
              </a:lnSpc>
              <a:spcBef>
                <a:spcPct val="0"/>
              </a:spcBef>
              <a:buClrTx/>
              <a:buSzTx/>
              <a:buFontTx/>
              <a:buNone/>
            </a:pPr>
            <a:r>
              <a:rPr lang="en-US" altLang="en-US" sz="1400" dirty="0">
                <a:solidFill>
                  <a:schemeClr val="bg1">
                    <a:lumMod val="75000"/>
                  </a:schemeClr>
                </a:solidFill>
              </a:rPr>
              <a:t>Macular Degeneration</a:t>
            </a:r>
          </a:p>
        </p:txBody>
      </p:sp>
      <p:sp>
        <p:nvSpPr>
          <p:cNvPr id="34825" name="Slide Number Placeholder 1">
            <a:extLst>
              <a:ext uri="{FF2B5EF4-FFF2-40B4-BE49-F238E27FC236}">
                <a16:creationId xmlns:a16="http://schemas.microsoft.com/office/drawing/2014/main" id="{52890E8D-D6E1-A415-5BC1-DCBC7B9D431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491</a:t>
            </a:fld>
            <a:endParaRPr lang="de-DE" sz="1000" noProof="0" dirty="0"/>
          </a:p>
        </p:txBody>
      </p:sp>
      <p:sp>
        <p:nvSpPr>
          <p:cNvPr id="34826" name="Text Box 14">
            <a:extLst>
              <a:ext uri="{FF2B5EF4-FFF2-40B4-BE49-F238E27FC236}">
                <a16:creationId xmlns:a16="http://schemas.microsoft.com/office/drawing/2014/main" id="{E977CE4D-6CCE-0D0F-0158-0C33D10FA9D1}"/>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Eine Injektion pro Monat</a:t>
            </a:r>
          </a:p>
          <a:p>
            <a:pPr algn="ctr" eaLnBrk="1" hangingPunct="1">
              <a:lnSpc>
                <a:spcPct val="80000"/>
              </a:lnSpc>
              <a:spcBef>
                <a:spcPct val="0"/>
              </a:spcBef>
              <a:buClrTx/>
              <a:buSzTx/>
              <a:buFontTx/>
              <a:buNone/>
            </a:pPr>
            <a:r>
              <a:rPr lang="de-DE" sz="1400" noProof="0" dirty="0">
                <a:solidFill>
                  <a:schemeClr val="bg1">
                    <a:lumMod val="75000"/>
                  </a:schemeClr>
                </a:solidFill>
              </a:rPr>
              <a:t>über 24 Monate</a:t>
            </a:r>
          </a:p>
        </p:txBody>
      </p:sp>
      <p:sp>
        <p:nvSpPr>
          <p:cNvPr id="34827" name="Text Box 15">
            <a:extLst>
              <a:ext uri="{FF2B5EF4-FFF2-40B4-BE49-F238E27FC236}">
                <a16:creationId xmlns:a16="http://schemas.microsoft.com/office/drawing/2014/main" id="{449D02CB-FB9C-85D5-741E-1C9837959DED}"/>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Wie sah das Dosierungsschema aus?</a:t>
            </a:r>
          </a:p>
        </p:txBody>
      </p:sp>
      <p:sp>
        <p:nvSpPr>
          <p:cNvPr id="34828" name="Text Box 16">
            <a:extLst>
              <a:ext uri="{FF2B5EF4-FFF2-40B4-BE49-F238E27FC236}">
                <a16:creationId xmlns:a16="http://schemas.microsoft.com/office/drawing/2014/main" id="{CC60E312-C8F5-CB50-2204-A7A897D61A50}"/>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Eine Injektion pro Monat</a:t>
            </a:r>
          </a:p>
          <a:p>
            <a:pPr algn="ctr" eaLnBrk="1" hangingPunct="1">
              <a:lnSpc>
                <a:spcPct val="80000"/>
              </a:lnSpc>
              <a:spcBef>
                <a:spcPct val="0"/>
              </a:spcBef>
              <a:buClrTx/>
              <a:buSzTx/>
              <a:buFontTx/>
              <a:buNone/>
            </a:pPr>
            <a:r>
              <a:rPr lang="de-DE" sz="1400" noProof="0" dirty="0">
                <a:solidFill>
                  <a:schemeClr val="bg1">
                    <a:lumMod val="75000"/>
                  </a:schemeClr>
                </a:solidFill>
              </a:rPr>
              <a:t>über 24 Monate</a:t>
            </a:r>
          </a:p>
        </p:txBody>
      </p:sp>
      <p:sp>
        <p:nvSpPr>
          <p:cNvPr id="34829" name="Text Box 20">
            <a:extLst>
              <a:ext uri="{FF2B5EF4-FFF2-40B4-BE49-F238E27FC236}">
                <a16:creationId xmlns:a16="http://schemas.microsoft.com/office/drawing/2014/main" id="{B3609A47-A8BF-8171-B8B9-FAD0F6BF6388}"/>
              </a:ext>
            </a:extLst>
          </p:cNvPr>
          <p:cNvSpPr txBox="1">
            <a:spLocks noChangeArrowheads="1"/>
          </p:cNvSpPr>
          <p:nvPr/>
        </p:nvSpPr>
        <p:spPr bwMode="auto">
          <a:xfrm>
            <a:off x="803275"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Anteil der Patienten, die weniger als 15 ETDRS-Buchstaben </a:t>
            </a:r>
            <a:r>
              <a:rPr lang="de-DE" sz="1400" b="1" noProof="0" dirty="0">
                <a:solidFill>
                  <a:schemeClr val="bg1">
                    <a:lumMod val="75000"/>
                  </a:schemeClr>
                </a:solidFill>
              </a:rPr>
              <a:t>verloren</a:t>
            </a:r>
            <a:r>
              <a:rPr lang="de-DE" sz="1400" noProof="0" dirty="0">
                <a:solidFill>
                  <a:schemeClr val="bg1">
                    <a:lumMod val="75000"/>
                  </a:schemeClr>
                </a:solidFill>
              </a:rPr>
              <a:t> haben.</a:t>
            </a:r>
          </a:p>
        </p:txBody>
      </p:sp>
      <p:sp>
        <p:nvSpPr>
          <p:cNvPr id="34830" name="Text Box 21">
            <a:extLst>
              <a:ext uri="{FF2B5EF4-FFF2-40B4-BE49-F238E27FC236}">
                <a16:creationId xmlns:a16="http://schemas.microsoft.com/office/drawing/2014/main" id="{DBEA6C40-2C9B-DCBA-D84A-7C816C6F4B16}"/>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primäre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1" name="Text Box 22">
            <a:extLst>
              <a:ext uri="{FF2B5EF4-FFF2-40B4-BE49-F238E27FC236}">
                <a16:creationId xmlns:a16="http://schemas.microsoft.com/office/drawing/2014/main" id="{3920CBA5-2373-BD21-F2EB-C024C107DAFD}"/>
              </a:ext>
            </a:extLst>
          </p:cNvPr>
          <p:cNvSpPr txBox="1">
            <a:spLocks noChangeArrowheads="1"/>
          </p:cNvSpPr>
          <p:nvPr/>
        </p:nvSpPr>
        <p:spPr bwMode="auto">
          <a:xfrm>
            <a:off x="6172200"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weniger als 15 ETDRS-Buchstaben </a:t>
            </a:r>
            <a:r>
              <a:rPr lang="de-DE" sz="1400" b="1" dirty="0">
                <a:solidFill>
                  <a:schemeClr val="bg1">
                    <a:lumMod val="75000"/>
                  </a:schemeClr>
                </a:solidFill>
              </a:rPr>
              <a:t>verloren</a:t>
            </a:r>
            <a:r>
              <a:rPr lang="de-DE" sz="1400" dirty="0">
                <a:solidFill>
                  <a:schemeClr val="bg1">
                    <a:lumMod val="75000"/>
                  </a:schemeClr>
                </a:solidFill>
              </a:rPr>
              <a:t> haben.</a:t>
            </a:r>
            <a:endParaRPr lang="de-DE" sz="1400" noProof="0" dirty="0">
              <a:solidFill>
                <a:schemeClr val="bg1">
                  <a:lumMod val="75000"/>
                </a:schemeClr>
              </a:solidFill>
            </a:endParaRPr>
          </a:p>
        </p:txBody>
      </p:sp>
      <p:sp>
        <p:nvSpPr>
          <p:cNvPr id="34832" name="Text Box 23">
            <a:extLst>
              <a:ext uri="{FF2B5EF4-FFF2-40B4-BE49-F238E27FC236}">
                <a16:creationId xmlns:a16="http://schemas.microsoft.com/office/drawing/2014/main" id="{6EBE82FF-D41E-0E11-AF54-4B7C6B1E9673}"/>
              </a:ext>
            </a:extLst>
          </p:cNvPr>
          <p:cNvSpPr txBox="1">
            <a:spLocks noChangeArrowheads="1"/>
          </p:cNvSpPr>
          <p:nvPr/>
        </p:nvSpPr>
        <p:spPr bwMode="auto">
          <a:xfrm>
            <a:off x="739775"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a:t>
            </a:r>
            <a:r>
              <a:rPr lang="de-DE" sz="1400" dirty="0">
                <a:solidFill>
                  <a:schemeClr val="bg1">
                    <a:lumMod val="75000"/>
                  </a:schemeClr>
                </a:solidFill>
              </a:rPr>
              <a:t> haben.</a:t>
            </a:r>
            <a:endParaRPr lang="de-DE" sz="1400" b="1" noProof="0" dirty="0">
              <a:solidFill>
                <a:schemeClr val="bg1">
                  <a:lumMod val="75000"/>
                </a:schemeClr>
              </a:solidFill>
            </a:endParaRPr>
          </a:p>
        </p:txBody>
      </p:sp>
      <p:sp>
        <p:nvSpPr>
          <p:cNvPr id="34833" name="Text Box 24">
            <a:extLst>
              <a:ext uri="{FF2B5EF4-FFF2-40B4-BE49-F238E27FC236}">
                <a16:creationId xmlns:a16="http://schemas.microsoft.com/office/drawing/2014/main" id="{AC5AAF9F-95A0-45F0-0AE7-93FA723C1D4B}"/>
              </a:ext>
            </a:extLst>
          </p:cNvPr>
          <p:cNvSpPr txBox="1">
            <a:spLocks noChangeArrowheads="1"/>
          </p:cNvSpPr>
          <p:nvPr/>
        </p:nvSpPr>
        <p:spPr bwMode="auto">
          <a:xfrm>
            <a:off x="3375818" y="6149467"/>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sekundäre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4" name="Text Box 25">
            <a:extLst>
              <a:ext uri="{FF2B5EF4-FFF2-40B4-BE49-F238E27FC236}">
                <a16:creationId xmlns:a16="http://schemas.microsoft.com/office/drawing/2014/main" id="{2095D8E7-CA57-4FD5-721D-8D304A026BD8}"/>
              </a:ext>
            </a:extLst>
          </p:cNvPr>
          <p:cNvSpPr txBox="1">
            <a:spLocks noChangeArrowheads="1"/>
          </p:cNvSpPr>
          <p:nvPr/>
        </p:nvSpPr>
        <p:spPr bwMode="auto">
          <a:xfrm>
            <a:off x="6108700"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 </a:t>
            </a:r>
            <a:r>
              <a:rPr lang="de-DE" sz="1400" dirty="0">
                <a:solidFill>
                  <a:schemeClr val="bg1">
                    <a:lumMod val="75000"/>
                  </a:schemeClr>
                </a:solidFill>
              </a:rPr>
              <a:t>haben.</a:t>
            </a:r>
            <a:endParaRPr lang="de-DE" sz="1400" noProof="0" dirty="0">
              <a:solidFill>
                <a:schemeClr val="bg1">
                  <a:lumMod val="75000"/>
                </a:schemeClr>
              </a:solidFill>
            </a:endParaRPr>
          </a:p>
        </p:txBody>
      </p:sp>
      <p:sp>
        <p:nvSpPr>
          <p:cNvPr id="34835" name="Text Box 17">
            <a:extLst>
              <a:ext uri="{FF2B5EF4-FFF2-40B4-BE49-F238E27FC236}">
                <a16:creationId xmlns:a16="http://schemas.microsoft.com/office/drawing/2014/main" id="{683E15AF-02B8-3236-B963-D9E4E95683C2}"/>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Nein (außer einer Schein-Injektionsgruppe)</a:t>
            </a:r>
          </a:p>
        </p:txBody>
      </p:sp>
      <p:sp>
        <p:nvSpPr>
          <p:cNvPr id="34836" name="Text Box 18">
            <a:extLst>
              <a:ext uri="{FF2B5EF4-FFF2-40B4-BE49-F238E27FC236}">
                <a16:creationId xmlns:a16="http://schemas.microsoft.com/office/drawing/2014/main" id="{0B00621A-CAB1-AD5C-0FB6-FD7A14A47290}"/>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War eine weitere Intervention beteiligt?</a:t>
            </a:r>
          </a:p>
        </p:txBody>
      </p:sp>
      <p:sp>
        <p:nvSpPr>
          <p:cNvPr id="34837" name="Text Box 19">
            <a:extLst>
              <a:ext uri="{FF2B5EF4-FFF2-40B4-BE49-F238E27FC236}">
                <a16:creationId xmlns:a16="http://schemas.microsoft.com/office/drawing/2014/main" id="{A57376DC-DD52-60FD-A607-E11746F21075}"/>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Ja – </a:t>
            </a:r>
            <a:r>
              <a:rPr lang="de-DE" sz="1400" b="1" dirty="0">
                <a:solidFill>
                  <a:schemeClr val="bg1">
                    <a:lumMod val="75000"/>
                  </a:schemeClr>
                </a:solidFill>
              </a:rPr>
              <a:t>PDT</a:t>
            </a:r>
            <a:r>
              <a:rPr lang="de-DE" sz="1400" dirty="0">
                <a:solidFill>
                  <a:schemeClr val="bg1">
                    <a:lumMod val="75000"/>
                  </a:schemeClr>
                </a:solidFill>
              </a:rPr>
              <a:t>. Die Teilnehmer erhielten entweder Schein-Injektionen + echte PDT oder Schein-PDT + echte Injektionen.</a:t>
            </a:r>
            <a:endParaRPr lang="de-DE" sz="1400" noProof="0" dirty="0">
              <a:solidFill>
                <a:schemeClr val="bg1">
                  <a:lumMod val="75000"/>
                </a:schemeClr>
              </a:solidFill>
            </a:endParaRPr>
          </a:p>
        </p:txBody>
      </p:sp>
      <p:sp>
        <p:nvSpPr>
          <p:cNvPr id="34838" name="TextBox 21">
            <a:extLst>
              <a:ext uri="{FF2B5EF4-FFF2-40B4-BE49-F238E27FC236}">
                <a16:creationId xmlns:a16="http://schemas.microsoft.com/office/drawing/2014/main" id="{1336A623-45E8-75FE-6287-2F06E3CAD5A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26">
            <a:extLst>
              <a:ext uri="{FF2B5EF4-FFF2-40B4-BE49-F238E27FC236}">
                <a16:creationId xmlns:a16="http://schemas.microsoft.com/office/drawing/2014/main" id="{2A92396D-5994-17FF-6F0D-6E82C68875DE}"/>
              </a:ext>
            </a:extLst>
          </p:cNvPr>
          <p:cNvSpPr txBox="1">
            <a:spLocks noChangeArrowheads="1"/>
          </p:cNvSpPr>
          <p:nvPr/>
        </p:nvSpPr>
        <p:spPr bwMode="auto">
          <a:xfrm>
            <a:off x="889000" y="2763838"/>
            <a:ext cx="7029450" cy="1814512"/>
          </a:xfrm>
          <a:prstGeom prst="rect">
            <a:avLst/>
          </a:prstGeom>
          <a:solidFill>
            <a:schemeClr val="accent5">
              <a:lumMod val="60000"/>
              <a:lumOff val="40000"/>
            </a:schemeClr>
          </a:solidFill>
          <a:ln w="9525">
            <a:solidFill>
              <a:srgbClr val="003366"/>
            </a:solidFill>
            <a:miter lim="800000"/>
            <a:headEnd/>
            <a:tailEnd/>
          </a:ln>
          <a:effectLst/>
        </p:spPr>
        <p:txBody>
          <a:bodyPr>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defRPr/>
            </a:pPr>
            <a:r>
              <a:rPr lang="en-US" altLang="en-US" sz="1600" i="1" dirty="0">
                <a:solidFill>
                  <a:srgbClr val="0000FF"/>
                </a:solidFill>
              </a:rPr>
              <a:t>What significant ocular and/or systemic safety issues manifested in the MARINA and/or ANCHOR trials?</a:t>
            </a:r>
          </a:p>
          <a:p>
            <a:pPr eaLnBrk="1" hangingPunct="1">
              <a:defRPr/>
            </a:pPr>
            <a:r>
              <a:rPr lang="en-US" altLang="en-US" sz="1600" dirty="0">
                <a:solidFill>
                  <a:srgbClr val="0000FF"/>
                </a:solidFill>
              </a:rPr>
              <a:t>Nothing too concerning. The rates of endophthalmitis, RD, uveitis, etc., were comparable between the ranibizumab and sham groups, although there was a trend toward higher rates with ranibizumab. The same was true of possible systemic side effects: There was a trend toward higher rates of HTN, CVA and MI, but these differences were not significant either.</a:t>
            </a:r>
          </a:p>
        </p:txBody>
      </p:sp>
    </p:spTree>
    <p:extLst>
      <p:ext uri="{BB962C8B-B14F-4D97-AF65-F5344CB8AC3E}">
        <p14:creationId xmlns:p14="http://schemas.microsoft.com/office/powerpoint/2010/main" val="2653024847"/>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370C044-4FEB-7909-7D78-6A6E69CB85F2}"/>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D09BA549-07E0-3FE7-DCAA-7F2748A35695}"/>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19" name="Rectangle 3">
            <a:extLst>
              <a:ext uri="{FF2B5EF4-FFF2-40B4-BE49-F238E27FC236}">
                <a16:creationId xmlns:a16="http://schemas.microsoft.com/office/drawing/2014/main" id="{6B570BC4-1DEC-035E-281A-7782EC4F00FB}"/>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20" name="Text Box 5">
            <a:extLst>
              <a:ext uri="{FF2B5EF4-FFF2-40B4-BE49-F238E27FC236}">
                <a16:creationId xmlns:a16="http://schemas.microsoft.com/office/drawing/2014/main" id="{2186978D-BEFC-0473-5AA9-80424976A658}"/>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AA29C58A-5C72-E62A-07F5-CB5E961C474A}"/>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chemeClr val="bg1">
                    <a:lumMod val="75000"/>
                  </a:schemeClr>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9018D4CE-EF01-FAE1-927B-25087EC67FA8}"/>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MARINA</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a:solidFill>
                  <a:schemeClr val="bg1">
                    <a:lumMod val="75000"/>
                  </a:schemeClr>
                </a:solidFill>
              </a:rPr>
              <a:t>M</a:t>
            </a:r>
            <a:r>
              <a:rPr lang="en-US" altLang="en-US" sz="1400" dirty="0">
                <a:solidFill>
                  <a:schemeClr val="bg1">
                    <a:lumMod val="75000"/>
                  </a:schemeClr>
                </a:solidFill>
              </a:rPr>
              <a:t>inimally Classic/Occult Trial of the</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nti-VEGF Antibody </a:t>
            </a:r>
            <a:r>
              <a:rPr lang="en-US" altLang="en-US" sz="1400" b="1" dirty="0">
                <a:solidFill>
                  <a:schemeClr val="bg1">
                    <a:lumMod val="75000"/>
                  </a:schemeClr>
                </a:solidFill>
              </a:rPr>
              <a:t>R</a:t>
            </a:r>
            <a:r>
              <a:rPr lang="en-US" altLang="en-US" sz="1400" dirty="0">
                <a:solidFill>
                  <a:schemeClr val="bg1">
                    <a:lumMod val="75000"/>
                  </a:schemeClr>
                </a:solidFill>
              </a:rPr>
              <a:t>anibizumab</a:t>
            </a:r>
          </a:p>
          <a:p>
            <a:pPr eaLnBrk="1" hangingPunct="1">
              <a:lnSpc>
                <a:spcPct val="90000"/>
              </a:lnSpc>
              <a:spcBef>
                <a:spcPct val="0"/>
              </a:spcBef>
              <a:buClrTx/>
              <a:buSzTx/>
              <a:buFontTx/>
              <a:buNone/>
            </a:pPr>
            <a:r>
              <a:rPr lang="en-US" altLang="en-US" sz="1400" b="1" dirty="0">
                <a:solidFill>
                  <a:schemeClr val="bg1">
                    <a:lumMod val="75000"/>
                  </a:schemeClr>
                </a:solidFill>
              </a:rPr>
              <a:t>I</a:t>
            </a:r>
            <a:r>
              <a:rPr lang="en-US" altLang="en-US" sz="1400" dirty="0">
                <a:solidFill>
                  <a:schemeClr val="bg1">
                    <a:lumMod val="75000"/>
                  </a:schemeClr>
                </a:solidFill>
              </a:rPr>
              <a:t>n the Treatment of </a:t>
            </a:r>
            <a:r>
              <a:rPr lang="en-US" altLang="en-US" sz="1400" b="1" dirty="0">
                <a:solidFill>
                  <a:schemeClr val="bg1">
                    <a:lumMod val="75000"/>
                  </a:schemeClr>
                </a:solidFill>
              </a:rPr>
              <a:t>N</a:t>
            </a:r>
            <a:r>
              <a:rPr lang="en-US" altLang="en-US" sz="1400" dirty="0">
                <a:solidFill>
                  <a:schemeClr val="bg1">
                    <a:lumMod val="75000"/>
                  </a:schemeClr>
                </a:solidFill>
              </a:rPr>
              <a:t>eovascular</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ge-Related Macular Degeneration</a:t>
            </a:r>
          </a:p>
        </p:txBody>
      </p:sp>
      <p:sp>
        <p:nvSpPr>
          <p:cNvPr id="34823" name="Text Box 8">
            <a:extLst>
              <a:ext uri="{FF2B5EF4-FFF2-40B4-BE49-F238E27FC236}">
                <a16:creationId xmlns:a16="http://schemas.microsoft.com/office/drawing/2014/main" id="{D71564C4-49CC-2ED8-13F3-892C64C89668}"/>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A05C7418-09AF-0C48-BE48-ED5ADF1AB5B5}"/>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ANCHOR</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err="1">
                <a:solidFill>
                  <a:schemeClr val="bg1">
                    <a:lumMod val="75000"/>
                  </a:schemeClr>
                </a:solidFill>
              </a:rPr>
              <a:t>AN</a:t>
            </a:r>
            <a:r>
              <a:rPr lang="en-US" altLang="en-US" sz="1400" dirty="0" err="1">
                <a:solidFill>
                  <a:schemeClr val="bg1">
                    <a:lumMod val="75000"/>
                  </a:schemeClr>
                </a:solidFill>
              </a:rPr>
              <a:t>ti</a:t>
            </a:r>
            <a:r>
              <a:rPr lang="en-US" altLang="en-US" sz="1400" dirty="0">
                <a:solidFill>
                  <a:schemeClr val="bg1">
                    <a:lumMod val="75000"/>
                  </a:schemeClr>
                </a:solidFill>
              </a:rPr>
              <a:t>-VEGF Antibody for the Treatment</a:t>
            </a:r>
          </a:p>
          <a:p>
            <a:pPr eaLnBrk="1" hangingPunct="1">
              <a:lnSpc>
                <a:spcPct val="90000"/>
              </a:lnSpc>
              <a:spcBef>
                <a:spcPct val="0"/>
              </a:spcBef>
              <a:buClrTx/>
              <a:buSzTx/>
              <a:buFontTx/>
              <a:buNone/>
            </a:pPr>
            <a:r>
              <a:rPr lang="en-US" altLang="en-US" sz="1400" dirty="0">
                <a:solidFill>
                  <a:schemeClr val="bg1">
                    <a:lumMod val="75000"/>
                  </a:schemeClr>
                </a:solidFill>
              </a:rPr>
              <a:t>of Predominantly Classic </a:t>
            </a:r>
            <a:r>
              <a:rPr lang="en-US" altLang="en-US" sz="1400" b="1" dirty="0" err="1">
                <a:solidFill>
                  <a:schemeClr val="bg1">
                    <a:lumMod val="75000"/>
                  </a:schemeClr>
                </a:solidFill>
              </a:rPr>
              <a:t>CHOR</a:t>
            </a:r>
            <a:r>
              <a:rPr lang="en-US" altLang="en-US" sz="1400" dirty="0" err="1">
                <a:solidFill>
                  <a:schemeClr val="bg1">
                    <a:lumMod val="75000"/>
                  </a:schemeClr>
                </a:solidFill>
              </a:rPr>
              <a:t>oidal</a:t>
            </a:r>
            <a:endParaRPr lang="en-US" altLang="en-US" sz="1400" dirty="0">
              <a:solidFill>
                <a:schemeClr val="bg1">
                  <a:lumMod val="75000"/>
                </a:schemeClr>
              </a:solidFill>
            </a:endParaRPr>
          </a:p>
          <a:p>
            <a:pPr eaLnBrk="1" hangingPunct="1">
              <a:lnSpc>
                <a:spcPct val="90000"/>
              </a:lnSpc>
              <a:spcBef>
                <a:spcPct val="0"/>
              </a:spcBef>
              <a:buClrTx/>
              <a:buSzTx/>
              <a:buFontTx/>
              <a:buNone/>
            </a:pPr>
            <a:r>
              <a:rPr lang="en-US" altLang="en-US" sz="1400" dirty="0">
                <a:solidFill>
                  <a:schemeClr val="bg1">
                    <a:lumMod val="75000"/>
                  </a:schemeClr>
                </a:solidFill>
              </a:rPr>
              <a:t>Neovascularization in Age-Related</a:t>
            </a:r>
          </a:p>
          <a:p>
            <a:pPr eaLnBrk="1" hangingPunct="1">
              <a:lnSpc>
                <a:spcPct val="90000"/>
              </a:lnSpc>
              <a:spcBef>
                <a:spcPct val="0"/>
              </a:spcBef>
              <a:buClrTx/>
              <a:buSzTx/>
              <a:buFontTx/>
              <a:buNone/>
            </a:pPr>
            <a:r>
              <a:rPr lang="en-US" altLang="en-US" sz="1400" dirty="0">
                <a:solidFill>
                  <a:schemeClr val="bg1">
                    <a:lumMod val="75000"/>
                  </a:schemeClr>
                </a:solidFill>
              </a:rPr>
              <a:t>Macular Degeneration</a:t>
            </a:r>
          </a:p>
        </p:txBody>
      </p:sp>
      <p:sp>
        <p:nvSpPr>
          <p:cNvPr id="34825" name="Slide Number Placeholder 1">
            <a:extLst>
              <a:ext uri="{FF2B5EF4-FFF2-40B4-BE49-F238E27FC236}">
                <a16:creationId xmlns:a16="http://schemas.microsoft.com/office/drawing/2014/main" id="{31BE7E4D-3D37-1B2D-0996-FC5A15686C9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492</a:t>
            </a:fld>
            <a:endParaRPr lang="de-DE" sz="1000" noProof="0" dirty="0"/>
          </a:p>
        </p:txBody>
      </p:sp>
      <p:sp>
        <p:nvSpPr>
          <p:cNvPr id="34826" name="Text Box 14">
            <a:extLst>
              <a:ext uri="{FF2B5EF4-FFF2-40B4-BE49-F238E27FC236}">
                <a16:creationId xmlns:a16="http://schemas.microsoft.com/office/drawing/2014/main" id="{D3D3AB95-A709-764E-D7B8-05827A8405F0}"/>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b="1" noProof="0" dirty="0"/>
              <a:t>Eine Injektion pro Monat</a:t>
            </a:r>
          </a:p>
          <a:p>
            <a:pPr algn="ctr" eaLnBrk="1" hangingPunct="1">
              <a:lnSpc>
                <a:spcPct val="80000"/>
              </a:lnSpc>
              <a:spcBef>
                <a:spcPct val="0"/>
              </a:spcBef>
              <a:buClrTx/>
              <a:buSzTx/>
              <a:buFontTx/>
              <a:buNone/>
            </a:pPr>
            <a:r>
              <a:rPr lang="de-DE" sz="1400" b="1" noProof="0" dirty="0"/>
              <a:t>über 24 Monate</a:t>
            </a:r>
          </a:p>
        </p:txBody>
      </p:sp>
      <p:sp>
        <p:nvSpPr>
          <p:cNvPr id="34827" name="Text Box 15">
            <a:extLst>
              <a:ext uri="{FF2B5EF4-FFF2-40B4-BE49-F238E27FC236}">
                <a16:creationId xmlns:a16="http://schemas.microsoft.com/office/drawing/2014/main" id="{0AA4888A-C654-6FDE-E3F6-005997214175}"/>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b="1" i="1" noProof="0" dirty="0"/>
              <a:t>Wie sah das Dosierungsschema aus?</a:t>
            </a:r>
          </a:p>
        </p:txBody>
      </p:sp>
      <p:sp>
        <p:nvSpPr>
          <p:cNvPr id="34828" name="Text Box 16">
            <a:extLst>
              <a:ext uri="{FF2B5EF4-FFF2-40B4-BE49-F238E27FC236}">
                <a16:creationId xmlns:a16="http://schemas.microsoft.com/office/drawing/2014/main" id="{8C7BF621-6350-0087-E37A-FF2329CCAF16}"/>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b="1" noProof="0" dirty="0"/>
              <a:t>Eine Injektion pro Monat</a:t>
            </a:r>
          </a:p>
          <a:p>
            <a:pPr algn="ctr" eaLnBrk="1" hangingPunct="1">
              <a:lnSpc>
                <a:spcPct val="80000"/>
              </a:lnSpc>
              <a:spcBef>
                <a:spcPct val="0"/>
              </a:spcBef>
              <a:buClrTx/>
              <a:buSzTx/>
              <a:buFontTx/>
              <a:buNone/>
            </a:pPr>
            <a:r>
              <a:rPr lang="de-DE" sz="1400" b="1" noProof="0" dirty="0"/>
              <a:t>über 24 Monate</a:t>
            </a:r>
          </a:p>
        </p:txBody>
      </p:sp>
      <p:sp>
        <p:nvSpPr>
          <p:cNvPr id="34829" name="Text Box 20">
            <a:extLst>
              <a:ext uri="{FF2B5EF4-FFF2-40B4-BE49-F238E27FC236}">
                <a16:creationId xmlns:a16="http://schemas.microsoft.com/office/drawing/2014/main" id="{15A0E10E-E763-6D42-C198-430F7D5EDE0F}"/>
              </a:ext>
            </a:extLst>
          </p:cNvPr>
          <p:cNvSpPr txBox="1">
            <a:spLocks noChangeArrowheads="1"/>
          </p:cNvSpPr>
          <p:nvPr/>
        </p:nvSpPr>
        <p:spPr bwMode="auto">
          <a:xfrm>
            <a:off x="803275"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Anteil der Patienten, die weniger als 15 ETDRS-Buchstaben </a:t>
            </a:r>
            <a:r>
              <a:rPr lang="de-DE" sz="1400" b="1" noProof="0" dirty="0">
                <a:solidFill>
                  <a:schemeClr val="bg1">
                    <a:lumMod val="75000"/>
                  </a:schemeClr>
                </a:solidFill>
              </a:rPr>
              <a:t>verloren</a:t>
            </a:r>
            <a:r>
              <a:rPr lang="de-DE" sz="1400" noProof="0" dirty="0">
                <a:solidFill>
                  <a:schemeClr val="bg1">
                    <a:lumMod val="75000"/>
                  </a:schemeClr>
                </a:solidFill>
              </a:rPr>
              <a:t> haben.</a:t>
            </a:r>
          </a:p>
        </p:txBody>
      </p:sp>
      <p:sp>
        <p:nvSpPr>
          <p:cNvPr id="34830" name="Text Box 21">
            <a:extLst>
              <a:ext uri="{FF2B5EF4-FFF2-40B4-BE49-F238E27FC236}">
                <a16:creationId xmlns:a16="http://schemas.microsoft.com/office/drawing/2014/main" id="{F45E1040-11BF-1249-99A2-2B2A20125970}"/>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primäre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1" name="Text Box 22">
            <a:extLst>
              <a:ext uri="{FF2B5EF4-FFF2-40B4-BE49-F238E27FC236}">
                <a16:creationId xmlns:a16="http://schemas.microsoft.com/office/drawing/2014/main" id="{AE707075-4C1F-1893-9B11-E3263ABE6781}"/>
              </a:ext>
            </a:extLst>
          </p:cNvPr>
          <p:cNvSpPr txBox="1">
            <a:spLocks noChangeArrowheads="1"/>
          </p:cNvSpPr>
          <p:nvPr/>
        </p:nvSpPr>
        <p:spPr bwMode="auto">
          <a:xfrm>
            <a:off x="6172200"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weniger als 15 ETDRS-Buchstaben </a:t>
            </a:r>
            <a:r>
              <a:rPr lang="de-DE" sz="1400" b="1" dirty="0">
                <a:solidFill>
                  <a:schemeClr val="bg1">
                    <a:lumMod val="75000"/>
                  </a:schemeClr>
                </a:solidFill>
              </a:rPr>
              <a:t>verloren</a:t>
            </a:r>
            <a:r>
              <a:rPr lang="de-DE" sz="1400" dirty="0">
                <a:solidFill>
                  <a:schemeClr val="bg1">
                    <a:lumMod val="75000"/>
                  </a:schemeClr>
                </a:solidFill>
              </a:rPr>
              <a:t> haben.</a:t>
            </a:r>
            <a:endParaRPr lang="de-DE" sz="1400" noProof="0" dirty="0">
              <a:solidFill>
                <a:schemeClr val="bg1">
                  <a:lumMod val="75000"/>
                </a:schemeClr>
              </a:solidFill>
            </a:endParaRPr>
          </a:p>
        </p:txBody>
      </p:sp>
      <p:sp>
        <p:nvSpPr>
          <p:cNvPr id="34832" name="Text Box 23">
            <a:extLst>
              <a:ext uri="{FF2B5EF4-FFF2-40B4-BE49-F238E27FC236}">
                <a16:creationId xmlns:a16="http://schemas.microsoft.com/office/drawing/2014/main" id="{00C43179-8C7D-2FB9-C09F-0681FDE23BB2}"/>
              </a:ext>
            </a:extLst>
          </p:cNvPr>
          <p:cNvSpPr txBox="1">
            <a:spLocks noChangeArrowheads="1"/>
          </p:cNvSpPr>
          <p:nvPr/>
        </p:nvSpPr>
        <p:spPr bwMode="auto">
          <a:xfrm>
            <a:off x="739775"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a:t>
            </a:r>
            <a:r>
              <a:rPr lang="de-DE" sz="1400" dirty="0">
                <a:solidFill>
                  <a:schemeClr val="bg1">
                    <a:lumMod val="75000"/>
                  </a:schemeClr>
                </a:solidFill>
              </a:rPr>
              <a:t> haben.</a:t>
            </a:r>
            <a:endParaRPr lang="de-DE" sz="1400" b="1" noProof="0" dirty="0">
              <a:solidFill>
                <a:schemeClr val="bg1">
                  <a:lumMod val="75000"/>
                </a:schemeClr>
              </a:solidFill>
            </a:endParaRPr>
          </a:p>
        </p:txBody>
      </p:sp>
      <p:sp>
        <p:nvSpPr>
          <p:cNvPr id="34833" name="Text Box 24">
            <a:extLst>
              <a:ext uri="{FF2B5EF4-FFF2-40B4-BE49-F238E27FC236}">
                <a16:creationId xmlns:a16="http://schemas.microsoft.com/office/drawing/2014/main" id="{F1C70DB0-D964-DFAA-2E33-76A99E969E69}"/>
              </a:ext>
            </a:extLst>
          </p:cNvPr>
          <p:cNvSpPr txBox="1">
            <a:spLocks noChangeArrowheads="1"/>
          </p:cNvSpPr>
          <p:nvPr/>
        </p:nvSpPr>
        <p:spPr bwMode="auto">
          <a:xfrm>
            <a:off x="3375818" y="6149467"/>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sekundäre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4" name="Text Box 25">
            <a:extLst>
              <a:ext uri="{FF2B5EF4-FFF2-40B4-BE49-F238E27FC236}">
                <a16:creationId xmlns:a16="http://schemas.microsoft.com/office/drawing/2014/main" id="{CEB65949-1B9F-F49B-EEB2-C0EE33D6EB32}"/>
              </a:ext>
            </a:extLst>
          </p:cNvPr>
          <p:cNvSpPr txBox="1">
            <a:spLocks noChangeArrowheads="1"/>
          </p:cNvSpPr>
          <p:nvPr/>
        </p:nvSpPr>
        <p:spPr bwMode="auto">
          <a:xfrm>
            <a:off x="6108700"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 </a:t>
            </a:r>
            <a:r>
              <a:rPr lang="de-DE" sz="1400" dirty="0">
                <a:solidFill>
                  <a:schemeClr val="bg1">
                    <a:lumMod val="75000"/>
                  </a:schemeClr>
                </a:solidFill>
              </a:rPr>
              <a:t>haben.</a:t>
            </a:r>
            <a:endParaRPr lang="de-DE" sz="1400" noProof="0" dirty="0">
              <a:solidFill>
                <a:schemeClr val="bg1">
                  <a:lumMod val="75000"/>
                </a:schemeClr>
              </a:solidFill>
            </a:endParaRPr>
          </a:p>
        </p:txBody>
      </p:sp>
      <p:sp>
        <p:nvSpPr>
          <p:cNvPr id="34835" name="Text Box 17">
            <a:extLst>
              <a:ext uri="{FF2B5EF4-FFF2-40B4-BE49-F238E27FC236}">
                <a16:creationId xmlns:a16="http://schemas.microsoft.com/office/drawing/2014/main" id="{E47A5A58-AA7E-CD7A-141D-3BEF5EA9547E}"/>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Nein (außer einer Schein-Injektionsgruppe)</a:t>
            </a:r>
          </a:p>
        </p:txBody>
      </p:sp>
      <p:sp>
        <p:nvSpPr>
          <p:cNvPr id="34836" name="Text Box 18">
            <a:extLst>
              <a:ext uri="{FF2B5EF4-FFF2-40B4-BE49-F238E27FC236}">
                <a16:creationId xmlns:a16="http://schemas.microsoft.com/office/drawing/2014/main" id="{4CA18129-A052-0AC0-C570-8A4E33549854}"/>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War eine weitere Intervention beteiligt?</a:t>
            </a:r>
          </a:p>
        </p:txBody>
      </p:sp>
      <p:sp>
        <p:nvSpPr>
          <p:cNvPr id="34837" name="Text Box 19">
            <a:extLst>
              <a:ext uri="{FF2B5EF4-FFF2-40B4-BE49-F238E27FC236}">
                <a16:creationId xmlns:a16="http://schemas.microsoft.com/office/drawing/2014/main" id="{F1BCE790-F06B-872C-59D9-8CDBC8725C75}"/>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Ja – </a:t>
            </a:r>
            <a:r>
              <a:rPr lang="de-DE" sz="1400" b="1" dirty="0">
                <a:solidFill>
                  <a:schemeClr val="bg1">
                    <a:lumMod val="75000"/>
                  </a:schemeClr>
                </a:solidFill>
              </a:rPr>
              <a:t>PDT</a:t>
            </a:r>
            <a:r>
              <a:rPr lang="de-DE" sz="1400" dirty="0">
                <a:solidFill>
                  <a:schemeClr val="bg1">
                    <a:lumMod val="75000"/>
                  </a:schemeClr>
                </a:solidFill>
              </a:rPr>
              <a:t>. Die Teilnehmer erhielten entweder Schein-Injektionen + echte PDT oder Schein-PDT + echte Injektionen.</a:t>
            </a:r>
            <a:endParaRPr lang="de-DE" sz="1400" noProof="0" dirty="0">
              <a:solidFill>
                <a:schemeClr val="bg1">
                  <a:lumMod val="75000"/>
                </a:schemeClr>
              </a:solidFill>
            </a:endParaRPr>
          </a:p>
        </p:txBody>
      </p:sp>
      <p:sp>
        <p:nvSpPr>
          <p:cNvPr id="34838" name="TextBox 21">
            <a:extLst>
              <a:ext uri="{FF2B5EF4-FFF2-40B4-BE49-F238E27FC236}">
                <a16:creationId xmlns:a16="http://schemas.microsoft.com/office/drawing/2014/main" id="{05102B9E-4608-0B01-FBF3-91934C33897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26">
            <a:extLst>
              <a:ext uri="{FF2B5EF4-FFF2-40B4-BE49-F238E27FC236}">
                <a16:creationId xmlns:a16="http://schemas.microsoft.com/office/drawing/2014/main" id="{B5E4DFDE-DC89-977D-BAC3-9F41EA8A42BC}"/>
              </a:ext>
            </a:extLst>
          </p:cNvPr>
          <p:cNvSpPr txBox="1">
            <a:spLocks noChangeArrowheads="1"/>
          </p:cNvSpPr>
          <p:nvPr/>
        </p:nvSpPr>
        <p:spPr bwMode="auto">
          <a:xfrm>
            <a:off x="739775" y="4294188"/>
            <a:ext cx="7648575" cy="1576842"/>
          </a:xfrm>
          <a:prstGeom prst="rect">
            <a:avLst/>
          </a:prstGeom>
          <a:solidFill>
            <a:schemeClr val="accent5">
              <a:lumMod val="75000"/>
            </a:schemeClr>
          </a:solidFill>
          <a:ln w="9525">
            <a:solidFill>
              <a:srgbClr val="003366"/>
            </a:solidFill>
            <a:miter lim="800000"/>
            <a:headEnd/>
            <a:tailEnd/>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lnSpc>
                <a:spcPct val="90000"/>
              </a:lnSpc>
              <a:defRPr/>
            </a:pPr>
            <a:r>
              <a:rPr lang="de-DE" sz="1400" dirty="0">
                <a:solidFill>
                  <a:srgbClr val="0000FF"/>
                </a:solidFill>
              </a:rPr>
              <a:t>Die MARINA- und ANCHOR-Studien ließen kaum Zweifel an der Sicherheit und Wirksamkeit der Ranibizumab-Therapie bei feuchter AMD. </a:t>
            </a:r>
            <a:r>
              <a:rPr lang="de-DE" sz="1400" b="1" dirty="0">
                <a:solidFill>
                  <a:srgbClr val="0000FF"/>
                </a:solidFill>
              </a:rPr>
              <a:t>Umstritten</a:t>
            </a:r>
            <a:r>
              <a:rPr lang="de-DE" sz="1400" dirty="0">
                <a:solidFill>
                  <a:srgbClr val="0000FF"/>
                </a:solidFill>
              </a:rPr>
              <a:t> war jedoch der Behandlungsplan, d. h. die Frage, ob eine </a:t>
            </a:r>
            <a:r>
              <a:rPr lang="de-DE" sz="1400" b="1" i="1" dirty="0">
                <a:solidFill>
                  <a:srgbClr val="0000FF"/>
                </a:solidFill>
              </a:rPr>
              <a:t>monatliche</a:t>
            </a:r>
            <a:r>
              <a:rPr lang="de-DE" sz="1400" dirty="0">
                <a:solidFill>
                  <a:srgbClr val="0000FF"/>
                </a:solidFill>
              </a:rPr>
              <a:t> Injektion wirklich notwendig war???</a:t>
            </a:r>
            <a:r>
              <a:rPr lang="de-DE" sz="1400" i="1" dirty="0">
                <a:solidFill>
                  <a:srgbClr val="0000FF"/>
                </a:solidFill>
              </a:rPr>
              <a:t> </a:t>
            </a:r>
            <a:endParaRPr lang="de-DE" sz="1400" i="1" dirty="0">
              <a:solidFill>
                <a:schemeClr val="accent5">
                  <a:lumMod val="75000"/>
                </a:schemeClr>
              </a:solidFill>
            </a:endParaRPr>
          </a:p>
          <a:p>
            <a:pPr eaLnBrk="1" hangingPunct="1">
              <a:lnSpc>
                <a:spcPct val="90000"/>
              </a:lnSpc>
              <a:defRPr/>
            </a:pPr>
            <a:r>
              <a:rPr lang="de-DE" sz="1400" dirty="0">
                <a:solidFill>
                  <a:schemeClr val="accent5">
                    <a:lumMod val="75000"/>
                  </a:schemeClr>
                </a:solidFill>
              </a:rPr>
              <a:t>Es war offensichtlich, dass ein solcher kontinuierlicher monatlicher Behandlungsplan nicht auf unbestimmte Zeit aufrechterhalten werden konnte – die damit verbundene Belastung (sowohl in finanzieller als auch in personeller Hinsicht) würde die Ressourcen jedes Gesundheitssystems überfordern. Um dieses äußerst wichtige Problem anzugehen, wurden mehrere klinische Studien initiiert, darunter…</a:t>
            </a:r>
            <a:endParaRPr lang="de-DE" sz="2000" i="1" dirty="0">
              <a:solidFill>
                <a:schemeClr val="accent5">
                  <a:lumMod val="75000"/>
                </a:schemeClr>
              </a:solidFill>
            </a:endParaRPr>
          </a:p>
        </p:txBody>
      </p:sp>
      <p:sp>
        <p:nvSpPr>
          <p:cNvPr id="4" name="Oval 24">
            <a:extLst>
              <a:ext uri="{FF2B5EF4-FFF2-40B4-BE49-F238E27FC236}">
                <a16:creationId xmlns:a16="http://schemas.microsoft.com/office/drawing/2014/main" id="{F1E48667-5E7E-5FD3-E39C-B4433AA25AF6}"/>
              </a:ext>
            </a:extLst>
          </p:cNvPr>
          <p:cNvSpPr/>
          <p:nvPr/>
        </p:nvSpPr>
        <p:spPr>
          <a:xfrm>
            <a:off x="5780088" y="3368675"/>
            <a:ext cx="2895600" cy="625475"/>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5" name="Oval 25">
            <a:extLst>
              <a:ext uri="{FF2B5EF4-FFF2-40B4-BE49-F238E27FC236}">
                <a16:creationId xmlns:a16="http://schemas.microsoft.com/office/drawing/2014/main" id="{DDF1815B-2CFC-3BA1-9C84-1AA7AEBB74A6}"/>
              </a:ext>
            </a:extLst>
          </p:cNvPr>
          <p:cNvSpPr/>
          <p:nvPr/>
        </p:nvSpPr>
        <p:spPr>
          <a:xfrm>
            <a:off x="446088" y="3368675"/>
            <a:ext cx="2895600" cy="625475"/>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dirty="0"/>
          </a:p>
        </p:txBody>
      </p:sp>
    </p:spTree>
    <p:extLst>
      <p:ext uri="{BB962C8B-B14F-4D97-AF65-F5344CB8AC3E}">
        <p14:creationId xmlns:p14="http://schemas.microsoft.com/office/powerpoint/2010/main" val="349938414"/>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C1DA81-40C3-C74B-762B-E7A38A0F7299}"/>
            </a:ext>
          </a:extLst>
        </p:cNvPr>
        <p:cNvGrpSpPr/>
        <p:nvPr/>
      </p:nvGrpSpPr>
      <p:grpSpPr>
        <a:xfrm>
          <a:off x="0" y="0"/>
          <a:ext cx="0" cy="0"/>
          <a:chOff x="0" y="0"/>
          <a:chExt cx="0" cy="0"/>
        </a:xfrm>
      </p:grpSpPr>
      <p:sp>
        <p:nvSpPr>
          <p:cNvPr id="34818" name="Rectangle 2">
            <a:extLst>
              <a:ext uri="{FF2B5EF4-FFF2-40B4-BE49-F238E27FC236}">
                <a16:creationId xmlns:a16="http://schemas.microsoft.com/office/drawing/2014/main" id="{8548A5B5-C591-29B9-1D57-E271AF04251F}"/>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19" name="Rectangle 3">
            <a:extLst>
              <a:ext uri="{FF2B5EF4-FFF2-40B4-BE49-F238E27FC236}">
                <a16:creationId xmlns:a16="http://schemas.microsoft.com/office/drawing/2014/main" id="{77D69797-97A9-A98A-0B4B-7F53961EDBF8}"/>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34820" name="Text Box 5">
            <a:extLst>
              <a:ext uri="{FF2B5EF4-FFF2-40B4-BE49-F238E27FC236}">
                <a16:creationId xmlns:a16="http://schemas.microsoft.com/office/drawing/2014/main" id="{092EAE82-81D4-F2C7-6B32-EFE3912602E6}"/>
              </a:ext>
            </a:extLst>
          </p:cNvPr>
          <p:cNvSpPr txBox="1">
            <a:spLocks noChangeArrowheads="1"/>
          </p:cNvSpPr>
          <p:nvPr/>
        </p:nvSpPr>
        <p:spPr bwMode="auto">
          <a:xfrm>
            <a:off x="1066800" y="1419225"/>
            <a:ext cx="1608138"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MARINA</a:t>
            </a:r>
          </a:p>
        </p:txBody>
      </p:sp>
      <p:sp>
        <p:nvSpPr>
          <p:cNvPr id="34821" name="Text Box 6">
            <a:extLst>
              <a:ext uri="{FF2B5EF4-FFF2-40B4-BE49-F238E27FC236}">
                <a16:creationId xmlns:a16="http://schemas.microsoft.com/office/drawing/2014/main" id="{4D4496B2-3A6C-7254-C8C0-5640E0A55F14}"/>
              </a:ext>
            </a:extLst>
          </p:cNvPr>
          <p:cNvSpPr txBox="1">
            <a:spLocks noChangeArrowheads="1"/>
          </p:cNvSpPr>
          <p:nvPr/>
        </p:nvSpPr>
        <p:spPr bwMode="auto">
          <a:xfrm>
            <a:off x="2771775" y="1371600"/>
            <a:ext cx="3552825" cy="58009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chemeClr val="bg1">
                    <a:lumMod val="75000"/>
                  </a:schemeClr>
                </a:solidFill>
              </a:rPr>
              <a:t>Welches waren die 2 klinischen Schlüsselstudien, die die Sicherheit und Wirksamkeit von Ranibizumab bei der Behandlung von AMD belegten?</a:t>
            </a:r>
          </a:p>
        </p:txBody>
      </p:sp>
      <p:sp>
        <p:nvSpPr>
          <p:cNvPr id="34822" name="Text Box 7">
            <a:extLst>
              <a:ext uri="{FF2B5EF4-FFF2-40B4-BE49-F238E27FC236}">
                <a16:creationId xmlns:a16="http://schemas.microsoft.com/office/drawing/2014/main" id="{188FCF17-30EB-D649-1AFF-829C44616A40}"/>
              </a:ext>
            </a:extLst>
          </p:cNvPr>
          <p:cNvSpPr txBox="1">
            <a:spLocks noChangeArrowheads="1"/>
          </p:cNvSpPr>
          <p:nvPr/>
        </p:nvSpPr>
        <p:spPr bwMode="auto">
          <a:xfrm>
            <a:off x="390525" y="2200275"/>
            <a:ext cx="3214688" cy="995144"/>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MARINA</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a:solidFill>
                  <a:schemeClr val="bg1">
                    <a:lumMod val="75000"/>
                  </a:schemeClr>
                </a:solidFill>
              </a:rPr>
              <a:t>M</a:t>
            </a:r>
            <a:r>
              <a:rPr lang="en-US" altLang="en-US" sz="1400" dirty="0">
                <a:solidFill>
                  <a:schemeClr val="bg1">
                    <a:lumMod val="75000"/>
                  </a:schemeClr>
                </a:solidFill>
              </a:rPr>
              <a:t>inimally Classic/Occult Trial of the</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nti-VEGF Antibody </a:t>
            </a:r>
            <a:r>
              <a:rPr lang="en-US" altLang="en-US" sz="1400" b="1" dirty="0">
                <a:solidFill>
                  <a:schemeClr val="bg1">
                    <a:lumMod val="75000"/>
                  </a:schemeClr>
                </a:solidFill>
              </a:rPr>
              <a:t>R</a:t>
            </a:r>
            <a:r>
              <a:rPr lang="en-US" altLang="en-US" sz="1400" dirty="0">
                <a:solidFill>
                  <a:schemeClr val="bg1">
                    <a:lumMod val="75000"/>
                  </a:schemeClr>
                </a:solidFill>
              </a:rPr>
              <a:t>anibizumab</a:t>
            </a:r>
          </a:p>
          <a:p>
            <a:pPr eaLnBrk="1" hangingPunct="1">
              <a:lnSpc>
                <a:spcPct val="90000"/>
              </a:lnSpc>
              <a:spcBef>
                <a:spcPct val="0"/>
              </a:spcBef>
              <a:buClrTx/>
              <a:buSzTx/>
              <a:buFontTx/>
              <a:buNone/>
            </a:pPr>
            <a:r>
              <a:rPr lang="en-US" altLang="en-US" sz="1400" b="1" dirty="0">
                <a:solidFill>
                  <a:schemeClr val="bg1">
                    <a:lumMod val="75000"/>
                  </a:schemeClr>
                </a:solidFill>
              </a:rPr>
              <a:t>I</a:t>
            </a:r>
            <a:r>
              <a:rPr lang="en-US" altLang="en-US" sz="1400" dirty="0">
                <a:solidFill>
                  <a:schemeClr val="bg1">
                    <a:lumMod val="75000"/>
                  </a:schemeClr>
                </a:solidFill>
              </a:rPr>
              <a:t>n the Treatment of </a:t>
            </a:r>
            <a:r>
              <a:rPr lang="en-US" altLang="en-US" sz="1400" b="1" dirty="0">
                <a:solidFill>
                  <a:schemeClr val="bg1">
                    <a:lumMod val="75000"/>
                  </a:schemeClr>
                </a:solidFill>
              </a:rPr>
              <a:t>N</a:t>
            </a:r>
            <a:r>
              <a:rPr lang="en-US" altLang="en-US" sz="1400" dirty="0">
                <a:solidFill>
                  <a:schemeClr val="bg1">
                    <a:lumMod val="75000"/>
                  </a:schemeClr>
                </a:solidFill>
              </a:rPr>
              <a:t>eovascular</a:t>
            </a:r>
          </a:p>
          <a:p>
            <a:pPr eaLnBrk="1" hangingPunct="1">
              <a:lnSpc>
                <a:spcPct val="90000"/>
              </a:lnSpc>
              <a:spcBef>
                <a:spcPct val="0"/>
              </a:spcBef>
              <a:buClrTx/>
              <a:buSzTx/>
              <a:buFontTx/>
              <a:buNone/>
            </a:pPr>
            <a:r>
              <a:rPr lang="en-US" altLang="en-US" sz="1400" b="1" dirty="0">
                <a:solidFill>
                  <a:schemeClr val="bg1">
                    <a:lumMod val="75000"/>
                  </a:schemeClr>
                </a:solidFill>
              </a:rPr>
              <a:t>A</a:t>
            </a:r>
            <a:r>
              <a:rPr lang="en-US" altLang="en-US" sz="1400" dirty="0">
                <a:solidFill>
                  <a:schemeClr val="bg1">
                    <a:lumMod val="75000"/>
                  </a:schemeClr>
                </a:solidFill>
              </a:rPr>
              <a:t>ge-Related Macular Degeneration</a:t>
            </a:r>
          </a:p>
        </p:txBody>
      </p:sp>
      <p:sp>
        <p:nvSpPr>
          <p:cNvPr id="34823" name="Text Box 8">
            <a:extLst>
              <a:ext uri="{FF2B5EF4-FFF2-40B4-BE49-F238E27FC236}">
                <a16:creationId xmlns:a16="http://schemas.microsoft.com/office/drawing/2014/main" id="{9BCF7DFA-8EA6-5DEC-F44D-EC34F4F1D82D}"/>
              </a:ext>
            </a:extLst>
          </p:cNvPr>
          <p:cNvSpPr txBox="1">
            <a:spLocks noChangeArrowheads="1"/>
          </p:cNvSpPr>
          <p:nvPr/>
        </p:nvSpPr>
        <p:spPr bwMode="auto">
          <a:xfrm>
            <a:off x="6418263" y="1419225"/>
            <a:ext cx="17462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ANCHOR</a:t>
            </a:r>
          </a:p>
        </p:txBody>
      </p:sp>
      <p:sp>
        <p:nvSpPr>
          <p:cNvPr id="34824" name="Text Box 9">
            <a:extLst>
              <a:ext uri="{FF2B5EF4-FFF2-40B4-BE49-F238E27FC236}">
                <a16:creationId xmlns:a16="http://schemas.microsoft.com/office/drawing/2014/main" id="{BCD95ABF-2A6C-D47D-7CD8-25D2C2C97CD9}"/>
              </a:ext>
            </a:extLst>
          </p:cNvPr>
          <p:cNvSpPr txBox="1">
            <a:spLocks noChangeArrowheads="1"/>
          </p:cNvSpPr>
          <p:nvPr/>
        </p:nvSpPr>
        <p:spPr bwMode="auto">
          <a:xfrm>
            <a:off x="5538788" y="2211388"/>
            <a:ext cx="3230562" cy="995144"/>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dirty="0">
                <a:solidFill>
                  <a:schemeClr val="bg1">
                    <a:lumMod val="75000"/>
                  </a:schemeClr>
                </a:solidFill>
              </a:rPr>
              <a:t>Wofür steht </a:t>
            </a:r>
            <a:r>
              <a:rPr lang="de-DE" sz="1400" dirty="0">
                <a:solidFill>
                  <a:schemeClr val="bg1">
                    <a:lumMod val="75000"/>
                  </a:schemeClr>
                </a:solidFill>
              </a:rPr>
              <a:t>ANCHOR</a:t>
            </a:r>
            <a:r>
              <a:rPr lang="de-DE" sz="1400" i="1" dirty="0">
                <a:solidFill>
                  <a:schemeClr val="bg1">
                    <a:lumMod val="75000"/>
                  </a:schemeClr>
                </a:solidFill>
              </a:rPr>
              <a:t>?</a:t>
            </a:r>
          </a:p>
          <a:p>
            <a:pPr eaLnBrk="1" hangingPunct="1">
              <a:lnSpc>
                <a:spcPct val="90000"/>
              </a:lnSpc>
              <a:spcBef>
                <a:spcPct val="0"/>
              </a:spcBef>
              <a:buClrTx/>
              <a:buSzTx/>
              <a:buFontTx/>
              <a:buNone/>
            </a:pPr>
            <a:r>
              <a:rPr lang="en-US" altLang="en-US" sz="1400" b="1" dirty="0" err="1">
                <a:solidFill>
                  <a:schemeClr val="bg1">
                    <a:lumMod val="75000"/>
                  </a:schemeClr>
                </a:solidFill>
              </a:rPr>
              <a:t>AN</a:t>
            </a:r>
            <a:r>
              <a:rPr lang="en-US" altLang="en-US" sz="1400" dirty="0" err="1">
                <a:solidFill>
                  <a:schemeClr val="bg1">
                    <a:lumMod val="75000"/>
                  </a:schemeClr>
                </a:solidFill>
              </a:rPr>
              <a:t>ti</a:t>
            </a:r>
            <a:r>
              <a:rPr lang="en-US" altLang="en-US" sz="1400" dirty="0">
                <a:solidFill>
                  <a:schemeClr val="bg1">
                    <a:lumMod val="75000"/>
                  </a:schemeClr>
                </a:solidFill>
              </a:rPr>
              <a:t>-VEGF Antibody for the Treatment</a:t>
            </a:r>
          </a:p>
          <a:p>
            <a:pPr eaLnBrk="1" hangingPunct="1">
              <a:lnSpc>
                <a:spcPct val="90000"/>
              </a:lnSpc>
              <a:spcBef>
                <a:spcPct val="0"/>
              </a:spcBef>
              <a:buClrTx/>
              <a:buSzTx/>
              <a:buFontTx/>
              <a:buNone/>
            </a:pPr>
            <a:r>
              <a:rPr lang="en-US" altLang="en-US" sz="1400" dirty="0">
                <a:solidFill>
                  <a:schemeClr val="bg1">
                    <a:lumMod val="75000"/>
                  </a:schemeClr>
                </a:solidFill>
              </a:rPr>
              <a:t>of Predominantly Classic </a:t>
            </a:r>
            <a:r>
              <a:rPr lang="en-US" altLang="en-US" sz="1400" b="1" dirty="0" err="1">
                <a:solidFill>
                  <a:schemeClr val="bg1">
                    <a:lumMod val="75000"/>
                  </a:schemeClr>
                </a:solidFill>
              </a:rPr>
              <a:t>CHOR</a:t>
            </a:r>
            <a:r>
              <a:rPr lang="en-US" altLang="en-US" sz="1400" dirty="0" err="1">
                <a:solidFill>
                  <a:schemeClr val="bg1">
                    <a:lumMod val="75000"/>
                  </a:schemeClr>
                </a:solidFill>
              </a:rPr>
              <a:t>oidal</a:t>
            </a:r>
            <a:endParaRPr lang="en-US" altLang="en-US" sz="1400" dirty="0">
              <a:solidFill>
                <a:schemeClr val="bg1">
                  <a:lumMod val="75000"/>
                </a:schemeClr>
              </a:solidFill>
            </a:endParaRPr>
          </a:p>
          <a:p>
            <a:pPr eaLnBrk="1" hangingPunct="1">
              <a:lnSpc>
                <a:spcPct val="90000"/>
              </a:lnSpc>
              <a:spcBef>
                <a:spcPct val="0"/>
              </a:spcBef>
              <a:buClrTx/>
              <a:buSzTx/>
              <a:buFontTx/>
              <a:buNone/>
            </a:pPr>
            <a:r>
              <a:rPr lang="en-US" altLang="en-US" sz="1400" dirty="0">
                <a:solidFill>
                  <a:schemeClr val="bg1">
                    <a:lumMod val="75000"/>
                  </a:schemeClr>
                </a:solidFill>
              </a:rPr>
              <a:t>Neovascularization in Age-Related</a:t>
            </a:r>
          </a:p>
          <a:p>
            <a:pPr eaLnBrk="1" hangingPunct="1">
              <a:lnSpc>
                <a:spcPct val="90000"/>
              </a:lnSpc>
              <a:spcBef>
                <a:spcPct val="0"/>
              </a:spcBef>
              <a:buClrTx/>
              <a:buSzTx/>
              <a:buFontTx/>
              <a:buNone/>
            </a:pPr>
            <a:r>
              <a:rPr lang="en-US" altLang="en-US" sz="1400" dirty="0">
                <a:solidFill>
                  <a:schemeClr val="bg1">
                    <a:lumMod val="75000"/>
                  </a:schemeClr>
                </a:solidFill>
              </a:rPr>
              <a:t>Macular Degeneration</a:t>
            </a:r>
          </a:p>
        </p:txBody>
      </p:sp>
      <p:sp>
        <p:nvSpPr>
          <p:cNvPr id="34825" name="Slide Number Placeholder 1">
            <a:extLst>
              <a:ext uri="{FF2B5EF4-FFF2-40B4-BE49-F238E27FC236}">
                <a16:creationId xmlns:a16="http://schemas.microsoft.com/office/drawing/2014/main" id="{5AAF67F1-D554-E0CB-856C-78BB72098D8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A06D27E-11D8-4591-86DD-07A6B6D82DBF}" type="slidenum">
              <a:rPr lang="de-DE" sz="1000" noProof="0" smtClean="0"/>
              <a:t>493</a:t>
            </a:fld>
            <a:endParaRPr lang="de-DE" sz="1000" noProof="0" dirty="0"/>
          </a:p>
        </p:txBody>
      </p:sp>
      <p:sp>
        <p:nvSpPr>
          <p:cNvPr id="34826" name="Text Box 14">
            <a:extLst>
              <a:ext uri="{FF2B5EF4-FFF2-40B4-BE49-F238E27FC236}">
                <a16:creationId xmlns:a16="http://schemas.microsoft.com/office/drawing/2014/main" id="{61292C97-A4D1-F119-C7A3-DD5106AA9EC4}"/>
              </a:ext>
            </a:extLst>
          </p:cNvPr>
          <p:cNvSpPr txBox="1">
            <a:spLocks noChangeArrowheads="1"/>
          </p:cNvSpPr>
          <p:nvPr/>
        </p:nvSpPr>
        <p:spPr bwMode="auto">
          <a:xfrm>
            <a:off x="7699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b="1" noProof="0" dirty="0"/>
              <a:t>Eine Injektion pro Monat</a:t>
            </a:r>
          </a:p>
          <a:p>
            <a:pPr algn="ctr" eaLnBrk="1" hangingPunct="1">
              <a:lnSpc>
                <a:spcPct val="80000"/>
              </a:lnSpc>
              <a:spcBef>
                <a:spcPct val="0"/>
              </a:spcBef>
              <a:buClrTx/>
              <a:buSzTx/>
              <a:buFontTx/>
              <a:buNone/>
            </a:pPr>
            <a:r>
              <a:rPr lang="de-DE" sz="1400" b="1" noProof="0" dirty="0"/>
              <a:t>über 24 Monate</a:t>
            </a:r>
          </a:p>
        </p:txBody>
      </p:sp>
      <p:sp>
        <p:nvSpPr>
          <p:cNvPr id="34827" name="Text Box 15">
            <a:extLst>
              <a:ext uri="{FF2B5EF4-FFF2-40B4-BE49-F238E27FC236}">
                <a16:creationId xmlns:a16="http://schemas.microsoft.com/office/drawing/2014/main" id="{CA93C8BD-D3AE-4285-E3A4-16D33865FC37}"/>
              </a:ext>
            </a:extLst>
          </p:cNvPr>
          <p:cNvSpPr txBox="1">
            <a:spLocks noChangeArrowheads="1"/>
          </p:cNvSpPr>
          <p:nvPr/>
        </p:nvSpPr>
        <p:spPr bwMode="auto">
          <a:xfrm>
            <a:off x="3712368" y="3462684"/>
            <a:ext cx="1671637"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b="1" i="1" noProof="0" dirty="0"/>
              <a:t>Wie sah das Dosierungsschema aus?</a:t>
            </a:r>
          </a:p>
        </p:txBody>
      </p:sp>
      <p:sp>
        <p:nvSpPr>
          <p:cNvPr id="34828" name="Text Box 16">
            <a:extLst>
              <a:ext uri="{FF2B5EF4-FFF2-40B4-BE49-F238E27FC236}">
                <a16:creationId xmlns:a16="http://schemas.microsoft.com/office/drawing/2014/main" id="{EC22193C-8258-895D-6CBC-200806B95DB9}"/>
              </a:ext>
            </a:extLst>
          </p:cNvPr>
          <p:cNvSpPr txBox="1">
            <a:spLocks noChangeArrowheads="1"/>
          </p:cNvSpPr>
          <p:nvPr/>
        </p:nvSpPr>
        <p:spPr bwMode="auto">
          <a:xfrm>
            <a:off x="6078538" y="3505200"/>
            <a:ext cx="22431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b="1" noProof="0" dirty="0"/>
              <a:t>Eine Injektion pro Monat</a:t>
            </a:r>
          </a:p>
          <a:p>
            <a:pPr algn="ctr" eaLnBrk="1" hangingPunct="1">
              <a:lnSpc>
                <a:spcPct val="80000"/>
              </a:lnSpc>
              <a:spcBef>
                <a:spcPct val="0"/>
              </a:spcBef>
              <a:buClrTx/>
              <a:buSzTx/>
              <a:buFontTx/>
              <a:buNone/>
            </a:pPr>
            <a:r>
              <a:rPr lang="de-DE" sz="1400" b="1" noProof="0" dirty="0"/>
              <a:t>über 24 Monate</a:t>
            </a:r>
          </a:p>
        </p:txBody>
      </p:sp>
      <p:sp>
        <p:nvSpPr>
          <p:cNvPr id="34829" name="Text Box 20">
            <a:extLst>
              <a:ext uri="{FF2B5EF4-FFF2-40B4-BE49-F238E27FC236}">
                <a16:creationId xmlns:a16="http://schemas.microsoft.com/office/drawing/2014/main" id="{BCEE3CBC-82C1-6A42-5212-035DEB6BD438}"/>
              </a:ext>
            </a:extLst>
          </p:cNvPr>
          <p:cNvSpPr txBox="1">
            <a:spLocks noChangeArrowheads="1"/>
          </p:cNvSpPr>
          <p:nvPr/>
        </p:nvSpPr>
        <p:spPr bwMode="auto">
          <a:xfrm>
            <a:off x="803275"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Anteil der Patienten, die weniger als 15 ETDRS-Buchstaben </a:t>
            </a:r>
            <a:r>
              <a:rPr lang="de-DE" sz="1400" b="1" noProof="0" dirty="0">
                <a:solidFill>
                  <a:schemeClr val="bg1">
                    <a:lumMod val="75000"/>
                  </a:schemeClr>
                </a:solidFill>
              </a:rPr>
              <a:t>verloren</a:t>
            </a:r>
            <a:r>
              <a:rPr lang="de-DE" sz="1400" noProof="0" dirty="0">
                <a:solidFill>
                  <a:schemeClr val="bg1">
                    <a:lumMod val="75000"/>
                  </a:schemeClr>
                </a:solidFill>
              </a:rPr>
              <a:t> haben.</a:t>
            </a:r>
          </a:p>
        </p:txBody>
      </p:sp>
      <p:sp>
        <p:nvSpPr>
          <p:cNvPr id="34830" name="Text Box 21">
            <a:extLst>
              <a:ext uri="{FF2B5EF4-FFF2-40B4-BE49-F238E27FC236}">
                <a16:creationId xmlns:a16="http://schemas.microsoft.com/office/drawing/2014/main" id="{05A0B5A5-5781-729D-B310-21BB04D503F7}"/>
              </a:ext>
            </a:extLst>
          </p:cNvPr>
          <p:cNvSpPr txBox="1">
            <a:spLocks noChangeArrowheads="1"/>
          </p:cNvSpPr>
          <p:nvPr/>
        </p:nvSpPr>
        <p:spPr bwMode="auto">
          <a:xfrm>
            <a:off x="3502817" y="5270240"/>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primäre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1" name="Text Box 22">
            <a:extLst>
              <a:ext uri="{FF2B5EF4-FFF2-40B4-BE49-F238E27FC236}">
                <a16:creationId xmlns:a16="http://schemas.microsoft.com/office/drawing/2014/main" id="{E2B3A369-B199-3F2E-A758-383DC678D043}"/>
              </a:ext>
            </a:extLst>
          </p:cNvPr>
          <p:cNvSpPr txBox="1">
            <a:spLocks noChangeArrowheads="1"/>
          </p:cNvSpPr>
          <p:nvPr/>
        </p:nvSpPr>
        <p:spPr bwMode="auto">
          <a:xfrm>
            <a:off x="6172200" y="5105400"/>
            <a:ext cx="21812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weniger als 15 ETDRS-Buchstaben </a:t>
            </a:r>
            <a:r>
              <a:rPr lang="de-DE" sz="1400" b="1" dirty="0">
                <a:solidFill>
                  <a:schemeClr val="bg1">
                    <a:lumMod val="75000"/>
                  </a:schemeClr>
                </a:solidFill>
              </a:rPr>
              <a:t>verloren</a:t>
            </a:r>
            <a:r>
              <a:rPr lang="de-DE" sz="1400" dirty="0">
                <a:solidFill>
                  <a:schemeClr val="bg1">
                    <a:lumMod val="75000"/>
                  </a:schemeClr>
                </a:solidFill>
              </a:rPr>
              <a:t> haben.</a:t>
            </a:r>
            <a:endParaRPr lang="de-DE" sz="1400" noProof="0" dirty="0">
              <a:solidFill>
                <a:schemeClr val="bg1">
                  <a:lumMod val="75000"/>
                </a:schemeClr>
              </a:solidFill>
            </a:endParaRPr>
          </a:p>
        </p:txBody>
      </p:sp>
      <p:sp>
        <p:nvSpPr>
          <p:cNvPr id="34832" name="Text Box 23">
            <a:extLst>
              <a:ext uri="{FF2B5EF4-FFF2-40B4-BE49-F238E27FC236}">
                <a16:creationId xmlns:a16="http://schemas.microsoft.com/office/drawing/2014/main" id="{27E24282-7B74-9D17-0BA0-3A562114EAEA}"/>
              </a:ext>
            </a:extLst>
          </p:cNvPr>
          <p:cNvSpPr txBox="1">
            <a:spLocks noChangeArrowheads="1"/>
          </p:cNvSpPr>
          <p:nvPr/>
        </p:nvSpPr>
        <p:spPr bwMode="auto">
          <a:xfrm>
            <a:off x="739775"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a:t>
            </a:r>
            <a:r>
              <a:rPr lang="de-DE" sz="1400" dirty="0">
                <a:solidFill>
                  <a:schemeClr val="bg1">
                    <a:lumMod val="75000"/>
                  </a:schemeClr>
                </a:solidFill>
              </a:rPr>
              <a:t> haben.</a:t>
            </a:r>
            <a:endParaRPr lang="de-DE" sz="1400" b="1" noProof="0" dirty="0">
              <a:solidFill>
                <a:schemeClr val="bg1">
                  <a:lumMod val="75000"/>
                </a:schemeClr>
              </a:solidFill>
            </a:endParaRPr>
          </a:p>
        </p:txBody>
      </p:sp>
      <p:sp>
        <p:nvSpPr>
          <p:cNvPr id="34833" name="Text Box 24">
            <a:extLst>
              <a:ext uri="{FF2B5EF4-FFF2-40B4-BE49-F238E27FC236}">
                <a16:creationId xmlns:a16="http://schemas.microsoft.com/office/drawing/2014/main" id="{6679968C-E78A-1C53-3E59-6FA21372A738}"/>
              </a:ext>
            </a:extLst>
          </p:cNvPr>
          <p:cNvSpPr txBox="1">
            <a:spLocks noChangeArrowheads="1"/>
          </p:cNvSpPr>
          <p:nvPr/>
        </p:nvSpPr>
        <p:spPr bwMode="auto">
          <a:xfrm>
            <a:off x="3375818" y="6149467"/>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Was war der </a:t>
            </a:r>
            <a:r>
              <a:rPr lang="de-DE" sz="1400" b="1" i="1" noProof="0" dirty="0">
                <a:solidFill>
                  <a:schemeClr val="bg1">
                    <a:lumMod val="75000"/>
                  </a:schemeClr>
                </a:solidFill>
              </a:rPr>
              <a:t>sekundäre</a:t>
            </a:r>
          </a:p>
          <a:p>
            <a:pPr algn="ctr" eaLnBrk="1" hangingPunct="1">
              <a:lnSpc>
                <a:spcPct val="75000"/>
              </a:lnSpc>
              <a:spcBef>
                <a:spcPct val="0"/>
              </a:spcBef>
              <a:buClrTx/>
              <a:buSzTx/>
              <a:buFontTx/>
              <a:buNone/>
            </a:pPr>
            <a:r>
              <a:rPr lang="de-DE" sz="1400" i="1" noProof="0" dirty="0">
                <a:solidFill>
                  <a:schemeClr val="bg1">
                    <a:lumMod val="75000"/>
                  </a:schemeClr>
                </a:solidFill>
              </a:rPr>
              <a:t>Endpunkt?</a:t>
            </a:r>
          </a:p>
        </p:txBody>
      </p:sp>
      <p:sp>
        <p:nvSpPr>
          <p:cNvPr id="34834" name="Text Box 25">
            <a:extLst>
              <a:ext uri="{FF2B5EF4-FFF2-40B4-BE49-F238E27FC236}">
                <a16:creationId xmlns:a16="http://schemas.microsoft.com/office/drawing/2014/main" id="{C605D5EC-D7C1-3CB1-A353-016D6DD14AB7}"/>
              </a:ext>
            </a:extLst>
          </p:cNvPr>
          <p:cNvSpPr txBox="1">
            <a:spLocks noChangeArrowheads="1"/>
          </p:cNvSpPr>
          <p:nvPr/>
        </p:nvSpPr>
        <p:spPr bwMode="auto">
          <a:xfrm>
            <a:off x="6108700" y="5943600"/>
            <a:ext cx="23685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Anteil der Patienten, die mehr als 15 ETDRS-Buchstaben </a:t>
            </a:r>
            <a:r>
              <a:rPr lang="de-DE" sz="1400" b="1" dirty="0">
                <a:solidFill>
                  <a:schemeClr val="bg1">
                    <a:lumMod val="75000"/>
                  </a:schemeClr>
                </a:solidFill>
              </a:rPr>
              <a:t>hinzugewonnen </a:t>
            </a:r>
            <a:r>
              <a:rPr lang="de-DE" sz="1400" dirty="0">
                <a:solidFill>
                  <a:schemeClr val="bg1">
                    <a:lumMod val="75000"/>
                  </a:schemeClr>
                </a:solidFill>
              </a:rPr>
              <a:t>haben.</a:t>
            </a:r>
            <a:endParaRPr lang="de-DE" sz="1400" noProof="0" dirty="0">
              <a:solidFill>
                <a:schemeClr val="bg1">
                  <a:lumMod val="75000"/>
                </a:schemeClr>
              </a:solidFill>
            </a:endParaRPr>
          </a:p>
        </p:txBody>
      </p:sp>
      <p:sp>
        <p:nvSpPr>
          <p:cNvPr id="34835" name="Text Box 17">
            <a:extLst>
              <a:ext uri="{FF2B5EF4-FFF2-40B4-BE49-F238E27FC236}">
                <a16:creationId xmlns:a16="http://schemas.microsoft.com/office/drawing/2014/main" id="{2CFCF91E-64E1-CE65-D396-CCC2D2F83A07}"/>
              </a:ext>
            </a:extLst>
          </p:cNvPr>
          <p:cNvSpPr txBox="1">
            <a:spLocks noChangeArrowheads="1"/>
          </p:cNvSpPr>
          <p:nvPr/>
        </p:nvSpPr>
        <p:spPr bwMode="auto">
          <a:xfrm>
            <a:off x="504825" y="4267200"/>
            <a:ext cx="27590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solidFill>
                  <a:schemeClr val="bg1">
                    <a:lumMod val="75000"/>
                  </a:schemeClr>
                </a:solidFill>
              </a:rPr>
              <a:t>Nein (außer einer Schein-Injektionsgruppe)</a:t>
            </a:r>
          </a:p>
        </p:txBody>
      </p:sp>
      <p:sp>
        <p:nvSpPr>
          <p:cNvPr id="34836" name="Text Box 18">
            <a:extLst>
              <a:ext uri="{FF2B5EF4-FFF2-40B4-BE49-F238E27FC236}">
                <a16:creationId xmlns:a16="http://schemas.microsoft.com/office/drawing/2014/main" id="{EB04470D-9E04-68BF-049B-ADA29D832585}"/>
              </a:ext>
            </a:extLst>
          </p:cNvPr>
          <p:cNvSpPr txBox="1">
            <a:spLocks noChangeArrowheads="1"/>
          </p:cNvSpPr>
          <p:nvPr/>
        </p:nvSpPr>
        <p:spPr bwMode="auto">
          <a:xfrm>
            <a:off x="3532186" y="43737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War eine weitere Intervention beteiligt?</a:t>
            </a:r>
          </a:p>
        </p:txBody>
      </p:sp>
      <p:sp>
        <p:nvSpPr>
          <p:cNvPr id="34837" name="Text Box 19">
            <a:extLst>
              <a:ext uri="{FF2B5EF4-FFF2-40B4-BE49-F238E27FC236}">
                <a16:creationId xmlns:a16="http://schemas.microsoft.com/office/drawing/2014/main" id="{6BCA55E7-8B4E-54A9-FEE0-CCC4DD355FDE}"/>
              </a:ext>
            </a:extLst>
          </p:cNvPr>
          <p:cNvSpPr txBox="1">
            <a:spLocks noChangeArrowheads="1"/>
          </p:cNvSpPr>
          <p:nvPr/>
        </p:nvSpPr>
        <p:spPr bwMode="auto">
          <a:xfrm>
            <a:off x="5802313" y="4267200"/>
            <a:ext cx="2800350"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Ja – </a:t>
            </a:r>
            <a:r>
              <a:rPr lang="de-DE" sz="1400" b="1" dirty="0">
                <a:solidFill>
                  <a:schemeClr val="bg1">
                    <a:lumMod val="75000"/>
                  </a:schemeClr>
                </a:solidFill>
              </a:rPr>
              <a:t>PDT</a:t>
            </a:r>
            <a:r>
              <a:rPr lang="de-DE" sz="1400" dirty="0">
                <a:solidFill>
                  <a:schemeClr val="bg1">
                    <a:lumMod val="75000"/>
                  </a:schemeClr>
                </a:solidFill>
              </a:rPr>
              <a:t>. Die Teilnehmer erhielten entweder Schein-Injektionen + echte PDT oder Schein-PDT + echte Injektionen.</a:t>
            </a:r>
            <a:endParaRPr lang="de-DE" sz="1400" noProof="0" dirty="0">
              <a:solidFill>
                <a:schemeClr val="bg1">
                  <a:lumMod val="75000"/>
                </a:schemeClr>
              </a:solidFill>
            </a:endParaRPr>
          </a:p>
        </p:txBody>
      </p:sp>
      <p:sp>
        <p:nvSpPr>
          <p:cNvPr id="34838" name="TextBox 21">
            <a:extLst>
              <a:ext uri="{FF2B5EF4-FFF2-40B4-BE49-F238E27FC236}">
                <a16:creationId xmlns:a16="http://schemas.microsoft.com/office/drawing/2014/main" id="{919AB86C-D117-F2D5-1506-C64213049AB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26">
            <a:extLst>
              <a:ext uri="{FF2B5EF4-FFF2-40B4-BE49-F238E27FC236}">
                <a16:creationId xmlns:a16="http://schemas.microsoft.com/office/drawing/2014/main" id="{0B8BDD5A-BEFF-4A08-91B9-698DC05C297F}"/>
              </a:ext>
            </a:extLst>
          </p:cNvPr>
          <p:cNvSpPr txBox="1">
            <a:spLocks noChangeArrowheads="1"/>
          </p:cNvSpPr>
          <p:nvPr/>
        </p:nvSpPr>
        <p:spPr bwMode="auto">
          <a:xfrm>
            <a:off x="739775" y="4294188"/>
            <a:ext cx="7648575" cy="1576842"/>
          </a:xfrm>
          <a:prstGeom prst="rect">
            <a:avLst/>
          </a:prstGeom>
          <a:solidFill>
            <a:schemeClr val="accent5">
              <a:lumMod val="75000"/>
            </a:schemeClr>
          </a:solidFill>
          <a:ln w="9525">
            <a:solidFill>
              <a:srgbClr val="003366"/>
            </a:solidFill>
            <a:miter lim="800000"/>
            <a:headEnd/>
            <a:tailEnd/>
          </a:ln>
          <a:effectLst/>
        </p:spPr>
        <p:txBody>
          <a:bodyPr wrap="square" lIns="25400" tIns="12700" rIns="25400" bIns="12700">
            <a:spAutoFit/>
          </a:bodyPr>
          <a:lstStyle>
            <a:lvl1pPr eaLnBrk="0" hangingPunct="0">
              <a:defRPr>
                <a:solidFill>
                  <a:schemeClr val="tx1"/>
                </a:solidFill>
                <a:latin typeface="Arial" panose="020B0604020202020204" pitchFamily="34" charset="0"/>
              </a:defRPr>
            </a:lvl1pPr>
            <a:lvl2pPr marL="742950" indent="-285750" eaLnBrk="0" hangingPunct="0">
              <a:defRPr>
                <a:solidFill>
                  <a:schemeClr val="tx1"/>
                </a:solidFill>
                <a:latin typeface="Arial" panose="020B0604020202020204" pitchFamily="34" charset="0"/>
              </a:defRPr>
            </a:lvl2pPr>
            <a:lvl3pPr marL="1143000" indent="-228600" eaLnBrk="0" hangingPunct="0">
              <a:defRPr>
                <a:solidFill>
                  <a:schemeClr val="tx1"/>
                </a:solidFill>
                <a:latin typeface="Arial" panose="020B0604020202020204" pitchFamily="34" charset="0"/>
              </a:defRPr>
            </a:lvl3pPr>
            <a:lvl4pPr marL="1600200" indent="-228600" eaLnBrk="0" hangingPunct="0">
              <a:defRPr>
                <a:solidFill>
                  <a:schemeClr val="tx1"/>
                </a:solidFill>
                <a:latin typeface="Arial" panose="020B0604020202020204" pitchFamily="34" charset="0"/>
              </a:defRPr>
            </a:lvl4pPr>
            <a:lvl5pPr marL="2057400" indent="-228600" eaLnBrk="0" hangingPunct="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eaLnBrk="1" hangingPunct="1">
              <a:lnSpc>
                <a:spcPct val="90000"/>
              </a:lnSpc>
              <a:defRPr/>
            </a:pPr>
            <a:r>
              <a:rPr lang="de-DE" sz="1400" dirty="0">
                <a:solidFill>
                  <a:srgbClr val="0000FF"/>
                </a:solidFill>
              </a:rPr>
              <a:t>Die MARINA- und ANCHOR-Studien ließen kaum Zweifel an der Sicherheit und Wirksamkeit der Ranibizumab-Therapie bei feuchter AMD. </a:t>
            </a:r>
            <a:r>
              <a:rPr lang="de-DE" sz="1400" b="1" dirty="0">
                <a:solidFill>
                  <a:srgbClr val="0000FF"/>
                </a:solidFill>
              </a:rPr>
              <a:t>Umstritten</a:t>
            </a:r>
            <a:r>
              <a:rPr lang="de-DE" sz="1400" dirty="0">
                <a:solidFill>
                  <a:srgbClr val="0000FF"/>
                </a:solidFill>
              </a:rPr>
              <a:t> war jedoch der Behandlungsplan, d. h. die Frage, ob eine </a:t>
            </a:r>
            <a:r>
              <a:rPr lang="de-DE" sz="1400" b="1" i="1" dirty="0">
                <a:solidFill>
                  <a:srgbClr val="0000FF"/>
                </a:solidFill>
              </a:rPr>
              <a:t>monatliche</a:t>
            </a:r>
            <a:r>
              <a:rPr lang="de-DE" sz="1400" dirty="0">
                <a:solidFill>
                  <a:srgbClr val="0000FF"/>
                </a:solidFill>
              </a:rPr>
              <a:t> Injektion wirklich notwendig war???</a:t>
            </a:r>
            <a:r>
              <a:rPr lang="de-DE" sz="1400" i="1" dirty="0">
                <a:solidFill>
                  <a:srgbClr val="0000FF"/>
                </a:solidFill>
              </a:rPr>
              <a:t> </a:t>
            </a:r>
          </a:p>
          <a:p>
            <a:pPr eaLnBrk="1" hangingPunct="1">
              <a:lnSpc>
                <a:spcPct val="90000"/>
              </a:lnSpc>
              <a:defRPr/>
            </a:pPr>
            <a:r>
              <a:rPr lang="de-DE" sz="1400" dirty="0"/>
              <a:t>Es war offensichtlich, dass ein solcher kontinuierlicher monatlicher Behandlungsplan nicht auf unbestimmte Zeit aufrechterhalten werden konnte – die damit verbundene Belastung (sowohl in finanzieller als auch in personeller Hinsicht) würde die Ressourcen jedes Gesundheitssystems überfordern. Um dieses äußerst wichtige Problem anzugehen, wurden mehrere klinische Studien initiiert, darunter…</a:t>
            </a:r>
            <a:endParaRPr lang="de-DE" sz="2000" i="1" dirty="0"/>
          </a:p>
        </p:txBody>
      </p:sp>
      <p:sp>
        <p:nvSpPr>
          <p:cNvPr id="4" name="Oval 24">
            <a:extLst>
              <a:ext uri="{FF2B5EF4-FFF2-40B4-BE49-F238E27FC236}">
                <a16:creationId xmlns:a16="http://schemas.microsoft.com/office/drawing/2014/main" id="{7E4DDBE9-70AD-95E4-F8EF-00BDBB478798}"/>
              </a:ext>
            </a:extLst>
          </p:cNvPr>
          <p:cNvSpPr/>
          <p:nvPr/>
        </p:nvSpPr>
        <p:spPr>
          <a:xfrm>
            <a:off x="5780088" y="3368675"/>
            <a:ext cx="2895600" cy="625475"/>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p>
        </p:txBody>
      </p:sp>
      <p:sp>
        <p:nvSpPr>
          <p:cNvPr id="5" name="Oval 25">
            <a:extLst>
              <a:ext uri="{FF2B5EF4-FFF2-40B4-BE49-F238E27FC236}">
                <a16:creationId xmlns:a16="http://schemas.microsoft.com/office/drawing/2014/main" id="{DF330E99-39EC-3B55-473C-083D96B09B08}"/>
              </a:ext>
            </a:extLst>
          </p:cNvPr>
          <p:cNvSpPr/>
          <p:nvPr/>
        </p:nvSpPr>
        <p:spPr>
          <a:xfrm>
            <a:off x="446088" y="3368675"/>
            <a:ext cx="2895600" cy="625475"/>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dirty="0"/>
          </a:p>
        </p:txBody>
      </p:sp>
    </p:spTree>
    <p:extLst>
      <p:ext uri="{BB962C8B-B14F-4D97-AF65-F5344CB8AC3E}">
        <p14:creationId xmlns:p14="http://schemas.microsoft.com/office/powerpoint/2010/main" val="2140583709"/>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E394E8-C56E-00FF-4E3E-D09EAABB8238}"/>
            </a:ext>
          </a:extLst>
        </p:cNvPr>
        <p:cNvGrpSpPr/>
        <p:nvPr/>
      </p:nvGrpSpPr>
      <p:grpSpPr>
        <a:xfrm>
          <a:off x="0" y="0"/>
          <a:ext cx="0" cy="0"/>
          <a:chOff x="0" y="0"/>
          <a:chExt cx="0" cy="0"/>
        </a:xfrm>
      </p:grpSpPr>
      <p:sp>
        <p:nvSpPr>
          <p:cNvPr id="56322" name="Rectangle 2">
            <a:extLst>
              <a:ext uri="{FF2B5EF4-FFF2-40B4-BE49-F238E27FC236}">
                <a16:creationId xmlns:a16="http://schemas.microsoft.com/office/drawing/2014/main" id="{730EB23F-13C3-F11E-0145-5DF7ADF61A0B}"/>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6323" name="Rectangle 3">
            <a:extLst>
              <a:ext uri="{FF2B5EF4-FFF2-40B4-BE49-F238E27FC236}">
                <a16:creationId xmlns:a16="http://schemas.microsoft.com/office/drawing/2014/main" id="{0F6ACFD9-A59B-F508-45D7-358D39E1946F}"/>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6326" name="Text Box 7">
            <a:extLst>
              <a:ext uri="{FF2B5EF4-FFF2-40B4-BE49-F238E27FC236}">
                <a16:creationId xmlns:a16="http://schemas.microsoft.com/office/drawing/2014/main" id="{DCF959F3-3579-FBCC-CEDA-E677385DD567}"/>
              </a:ext>
            </a:extLst>
          </p:cNvPr>
          <p:cNvSpPr txBox="1">
            <a:spLocks noChangeArrowheads="1"/>
          </p:cNvSpPr>
          <p:nvPr/>
        </p:nvSpPr>
        <p:spPr bwMode="auto">
          <a:xfrm>
            <a:off x="2781300" y="1371600"/>
            <a:ext cx="3533775" cy="580031"/>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0000FF"/>
                </a:solidFill>
              </a:rPr>
              <a:t>Welche zwei wichtigen Studien</a:t>
            </a:r>
          </a:p>
          <a:p>
            <a:pPr algn="ctr" eaLnBrk="1" hangingPunct="1">
              <a:lnSpc>
                <a:spcPct val="75000"/>
              </a:lnSpc>
              <a:spcBef>
                <a:spcPct val="0"/>
              </a:spcBef>
              <a:buClrTx/>
              <a:buSzTx/>
              <a:buFontTx/>
              <a:buNone/>
            </a:pPr>
            <a:r>
              <a:rPr lang="de-DE" sz="1200" i="1" noProof="0" dirty="0">
                <a:solidFill>
                  <a:srgbClr val="0000FF"/>
                </a:solidFill>
              </a:rPr>
              <a:t>, die sich mit dem </a:t>
            </a:r>
            <a:r>
              <a:rPr lang="de-DE" sz="1200" b="1" i="1" noProof="0" dirty="0">
                <a:solidFill>
                  <a:srgbClr val="0000FF"/>
                </a:solidFill>
              </a:rPr>
              <a:t>Dosierungsschema </a:t>
            </a:r>
            <a:r>
              <a:rPr lang="de-DE" sz="1200" i="1" noProof="0" dirty="0">
                <a:solidFill>
                  <a:srgbClr val="0000FF"/>
                </a:solidFill>
              </a:rPr>
              <a:t>von</a:t>
            </a:r>
          </a:p>
          <a:p>
            <a:pPr algn="ctr" eaLnBrk="1" hangingPunct="1">
              <a:lnSpc>
                <a:spcPct val="75000"/>
              </a:lnSpc>
              <a:spcBef>
                <a:spcPct val="0"/>
              </a:spcBef>
              <a:buClrTx/>
              <a:buSzTx/>
              <a:buFontTx/>
              <a:buNone/>
            </a:pPr>
            <a:r>
              <a:rPr lang="de-DE" sz="1200" i="1" noProof="0" dirty="0">
                <a:solidFill>
                  <a:srgbClr val="0000FF"/>
                </a:solidFill>
              </a:rPr>
              <a:t>Ranibizumab bei der Behandlung von AMD befassen?</a:t>
            </a:r>
          </a:p>
        </p:txBody>
      </p:sp>
      <p:sp>
        <p:nvSpPr>
          <p:cNvPr id="56329" name="Slide Number Placeholder 1">
            <a:extLst>
              <a:ext uri="{FF2B5EF4-FFF2-40B4-BE49-F238E27FC236}">
                <a16:creationId xmlns:a16="http://schemas.microsoft.com/office/drawing/2014/main" id="{EFEE36A7-FE32-0B12-8F72-0A81520C03C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5F8030-C45E-48AC-AFC8-BB58891A9A8C}" type="slidenum">
              <a:rPr lang="de-DE" sz="1000" noProof="0" smtClean="0"/>
              <a:t>494</a:t>
            </a:fld>
            <a:endParaRPr lang="de-DE" sz="1000" noProof="0" dirty="0"/>
          </a:p>
        </p:txBody>
      </p:sp>
      <p:sp>
        <p:nvSpPr>
          <p:cNvPr id="56330" name="TextBox 12">
            <a:extLst>
              <a:ext uri="{FF2B5EF4-FFF2-40B4-BE49-F238E27FC236}">
                <a16:creationId xmlns:a16="http://schemas.microsoft.com/office/drawing/2014/main" id="{AC2EFD99-511F-1E50-9187-7AC2B3C8F606}"/>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318986212"/>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BC1D88-2103-C6A8-F5F8-31EDBE4F24A4}"/>
            </a:ext>
          </a:extLst>
        </p:cNvPr>
        <p:cNvGrpSpPr/>
        <p:nvPr/>
      </p:nvGrpSpPr>
      <p:grpSpPr>
        <a:xfrm>
          <a:off x="0" y="0"/>
          <a:ext cx="0" cy="0"/>
          <a:chOff x="0" y="0"/>
          <a:chExt cx="0" cy="0"/>
        </a:xfrm>
      </p:grpSpPr>
      <p:sp>
        <p:nvSpPr>
          <p:cNvPr id="56322" name="Rectangle 2">
            <a:extLst>
              <a:ext uri="{FF2B5EF4-FFF2-40B4-BE49-F238E27FC236}">
                <a16:creationId xmlns:a16="http://schemas.microsoft.com/office/drawing/2014/main" id="{6125A3D0-A847-1958-55B6-F7CA0E85ECE2}"/>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6323" name="Rectangle 3">
            <a:extLst>
              <a:ext uri="{FF2B5EF4-FFF2-40B4-BE49-F238E27FC236}">
                <a16:creationId xmlns:a16="http://schemas.microsoft.com/office/drawing/2014/main" id="{7F450D12-338B-B6A6-D689-4FC3ACC8A61B}"/>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6324" name="Text Box 5">
            <a:extLst>
              <a:ext uri="{FF2B5EF4-FFF2-40B4-BE49-F238E27FC236}">
                <a16:creationId xmlns:a16="http://schemas.microsoft.com/office/drawing/2014/main" id="{D58EAFD6-6ACF-E580-66E3-B5C5F3656701}"/>
              </a:ext>
            </a:extLst>
          </p:cNvPr>
          <p:cNvSpPr txBox="1">
            <a:spLocks noChangeArrowheads="1"/>
          </p:cNvSpPr>
          <p:nvPr/>
        </p:nvSpPr>
        <p:spPr bwMode="auto">
          <a:xfrm>
            <a:off x="1295400" y="1447800"/>
            <a:ext cx="1012825" cy="394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a:solidFill>
                  <a:srgbClr val="0000FF"/>
                </a:solidFill>
              </a:rPr>
              <a:t>PIER</a:t>
            </a:r>
          </a:p>
        </p:txBody>
      </p:sp>
      <p:sp>
        <p:nvSpPr>
          <p:cNvPr id="56325" name="Text Box 6">
            <a:extLst>
              <a:ext uri="{FF2B5EF4-FFF2-40B4-BE49-F238E27FC236}">
                <a16:creationId xmlns:a16="http://schemas.microsoft.com/office/drawing/2014/main" id="{98A6FACC-C930-F762-F324-524AF4F8E8C5}"/>
              </a:ext>
            </a:extLst>
          </p:cNvPr>
          <p:cNvSpPr txBox="1">
            <a:spLocks noChangeArrowheads="1"/>
          </p:cNvSpPr>
          <p:nvPr/>
        </p:nvSpPr>
        <p:spPr bwMode="auto">
          <a:xfrm>
            <a:off x="6473825" y="1447800"/>
            <a:ext cx="1585913" cy="39498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err="1">
                <a:solidFill>
                  <a:srgbClr val="0000FF"/>
                </a:solidFill>
              </a:rPr>
              <a:t>PrOANTO</a:t>
            </a:r>
            <a:endParaRPr lang="de-DE" sz="2400" b="1" noProof="0" dirty="0">
              <a:solidFill>
                <a:srgbClr val="0000FF"/>
              </a:solidFill>
            </a:endParaRPr>
          </a:p>
        </p:txBody>
      </p:sp>
      <p:sp>
        <p:nvSpPr>
          <p:cNvPr id="56326" name="Text Box 7">
            <a:extLst>
              <a:ext uri="{FF2B5EF4-FFF2-40B4-BE49-F238E27FC236}">
                <a16:creationId xmlns:a16="http://schemas.microsoft.com/office/drawing/2014/main" id="{6E3D46D0-5733-D2E9-8AD3-F757D79326BC}"/>
              </a:ext>
            </a:extLst>
          </p:cNvPr>
          <p:cNvSpPr txBox="1">
            <a:spLocks noChangeArrowheads="1"/>
          </p:cNvSpPr>
          <p:nvPr/>
        </p:nvSpPr>
        <p:spPr bwMode="auto">
          <a:xfrm>
            <a:off x="2781300" y="1371600"/>
            <a:ext cx="3533775" cy="580031"/>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0000FF"/>
                </a:solidFill>
              </a:rPr>
              <a:t>Welche zwei wichtigen Studien</a:t>
            </a:r>
          </a:p>
          <a:p>
            <a:pPr algn="ctr" eaLnBrk="1" hangingPunct="1">
              <a:lnSpc>
                <a:spcPct val="75000"/>
              </a:lnSpc>
              <a:spcBef>
                <a:spcPct val="0"/>
              </a:spcBef>
              <a:buClrTx/>
              <a:buSzTx/>
              <a:buFontTx/>
              <a:buNone/>
            </a:pPr>
            <a:r>
              <a:rPr lang="de-DE" sz="1200" i="1" noProof="0" dirty="0">
                <a:solidFill>
                  <a:srgbClr val="0000FF"/>
                </a:solidFill>
              </a:rPr>
              <a:t>, die sich mit dem </a:t>
            </a:r>
            <a:r>
              <a:rPr lang="de-DE" sz="1200" b="1" i="1" noProof="0" dirty="0">
                <a:solidFill>
                  <a:srgbClr val="0000FF"/>
                </a:solidFill>
              </a:rPr>
              <a:t>Dosierungsschema </a:t>
            </a:r>
            <a:r>
              <a:rPr lang="de-DE" sz="1200" i="1" noProof="0" dirty="0">
                <a:solidFill>
                  <a:srgbClr val="0000FF"/>
                </a:solidFill>
              </a:rPr>
              <a:t>von</a:t>
            </a:r>
          </a:p>
          <a:p>
            <a:pPr algn="ctr" eaLnBrk="1" hangingPunct="1">
              <a:lnSpc>
                <a:spcPct val="75000"/>
              </a:lnSpc>
              <a:spcBef>
                <a:spcPct val="0"/>
              </a:spcBef>
              <a:buClrTx/>
              <a:buSzTx/>
              <a:buFontTx/>
              <a:buNone/>
            </a:pPr>
            <a:r>
              <a:rPr lang="de-DE" sz="1200" i="1" noProof="0" dirty="0">
                <a:solidFill>
                  <a:srgbClr val="0000FF"/>
                </a:solidFill>
              </a:rPr>
              <a:t>Ranibizumab bei der Behandlung von AMD befassen?</a:t>
            </a:r>
          </a:p>
        </p:txBody>
      </p:sp>
      <p:sp>
        <p:nvSpPr>
          <p:cNvPr id="56329" name="Slide Number Placeholder 1">
            <a:extLst>
              <a:ext uri="{FF2B5EF4-FFF2-40B4-BE49-F238E27FC236}">
                <a16:creationId xmlns:a16="http://schemas.microsoft.com/office/drawing/2014/main" id="{D8DE8AB6-F395-5B50-C9DF-B875A04DC66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5F8030-C45E-48AC-AFC8-BB58891A9A8C}" type="slidenum">
              <a:rPr lang="de-DE" sz="1000" noProof="0" smtClean="0"/>
              <a:t>495</a:t>
            </a:fld>
            <a:endParaRPr lang="de-DE" sz="1000" noProof="0" dirty="0"/>
          </a:p>
        </p:txBody>
      </p:sp>
      <p:sp>
        <p:nvSpPr>
          <p:cNvPr id="56330" name="TextBox 12">
            <a:extLst>
              <a:ext uri="{FF2B5EF4-FFF2-40B4-BE49-F238E27FC236}">
                <a16:creationId xmlns:a16="http://schemas.microsoft.com/office/drawing/2014/main" id="{1B405BE2-2244-E4E9-BB50-225122F989D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Box 7">
            <a:extLst>
              <a:ext uri="{FF2B5EF4-FFF2-40B4-BE49-F238E27FC236}">
                <a16:creationId xmlns:a16="http://schemas.microsoft.com/office/drawing/2014/main" id="{6D3DFC7E-8123-8CC4-84F0-1BF0431D3AA3}"/>
              </a:ext>
            </a:extLst>
          </p:cNvPr>
          <p:cNvSpPr txBox="1">
            <a:spLocks noChangeArrowheads="1"/>
          </p:cNvSpPr>
          <p:nvPr/>
        </p:nvSpPr>
        <p:spPr bwMode="auto">
          <a:xfrm>
            <a:off x="762000" y="3166656"/>
            <a:ext cx="7380287"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1600" noProof="0" dirty="0"/>
              <a:t>(Weitere zulässige Antworten: </a:t>
            </a:r>
            <a:r>
              <a:rPr lang="de-DE" sz="1600" i="1" noProof="0" dirty="0"/>
              <a:t>SAILOR; SUSTAIN; HORIZON; HARBOR)</a:t>
            </a:r>
          </a:p>
        </p:txBody>
      </p:sp>
    </p:spTree>
    <p:extLst>
      <p:ext uri="{BB962C8B-B14F-4D97-AF65-F5344CB8AC3E}">
        <p14:creationId xmlns:p14="http://schemas.microsoft.com/office/powerpoint/2010/main" val="561218435"/>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A412434-A4E8-84E0-0D05-4A6E1DC8D1FC}"/>
            </a:ext>
          </a:extLst>
        </p:cNvPr>
        <p:cNvGrpSpPr/>
        <p:nvPr/>
      </p:nvGrpSpPr>
      <p:grpSpPr>
        <a:xfrm>
          <a:off x="0" y="0"/>
          <a:ext cx="0" cy="0"/>
          <a:chOff x="0" y="0"/>
          <a:chExt cx="0" cy="0"/>
        </a:xfrm>
      </p:grpSpPr>
      <p:sp>
        <p:nvSpPr>
          <p:cNvPr id="58370" name="Rectangle 2">
            <a:extLst>
              <a:ext uri="{FF2B5EF4-FFF2-40B4-BE49-F238E27FC236}">
                <a16:creationId xmlns:a16="http://schemas.microsoft.com/office/drawing/2014/main" id="{4CC694E9-BC3B-FA1C-1B6D-6F1F0C8756CC}"/>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1" name="Rectangle 3">
            <a:extLst>
              <a:ext uri="{FF2B5EF4-FFF2-40B4-BE49-F238E27FC236}">
                <a16:creationId xmlns:a16="http://schemas.microsoft.com/office/drawing/2014/main" id="{E136E0C3-D716-933B-EA29-7837006C35DB}"/>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4" name="Text Box 7">
            <a:extLst>
              <a:ext uri="{FF2B5EF4-FFF2-40B4-BE49-F238E27FC236}">
                <a16:creationId xmlns:a16="http://schemas.microsoft.com/office/drawing/2014/main" id="{418C8433-C3A2-018C-8688-871138446E58}"/>
              </a:ext>
            </a:extLst>
          </p:cNvPr>
          <p:cNvSpPr txBox="1">
            <a:spLocks noChangeArrowheads="1"/>
          </p:cNvSpPr>
          <p:nvPr/>
        </p:nvSpPr>
        <p:spPr bwMode="auto">
          <a:xfrm>
            <a:off x="2781300" y="1371600"/>
            <a:ext cx="3533775" cy="580031"/>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 zwei wichtigen Studien</a:t>
            </a:r>
          </a:p>
          <a:p>
            <a:pPr algn="ctr" eaLnBrk="1" hangingPunct="1">
              <a:lnSpc>
                <a:spcPct val="75000"/>
              </a:lnSpc>
              <a:spcBef>
                <a:spcPct val="0"/>
              </a:spcBef>
              <a:buClrTx/>
              <a:buSzTx/>
              <a:buFontTx/>
              <a:buNone/>
            </a:pPr>
            <a:r>
              <a:rPr lang="de-DE" sz="1200" i="1" noProof="0" dirty="0">
                <a:solidFill>
                  <a:srgbClr val="B2B2B2"/>
                </a:solidFill>
              </a:rPr>
              <a:t>, die sich mit dem </a:t>
            </a:r>
            <a:r>
              <a:rPr lang="de-DE" sz="1200" b="1" i="1" noProof="0" dirty="0">
                <a:solidFill>
                  <a:srgbClr val="B2B2B2"/>
                </a:solidFill>
              </a:rPr>
              <a:t>Dosierungsschema </a:t>
            </a:r>
            <a:r>
              <a:rPr lang="de-DE" sz="1200" i="1" noProof="0" dirty="0">
                <a:solidFill>
                  <a:srgbClr val="B2B2B2"/>
                </a:solidFill>
              </a:rPr>
              <a:t>von</a:t>
            </a:r>
          </a:p>
          <a:p>
            <a:pPr algn="ctr" eaLnBrk="1" hangingPunct="1">
              <a:lnSpc>
                <a:spcPct val="75000"/>
              </a:lnSpc>
              <a:spcBef>
                <a:spcPct val="0"/>
              </a:spcBef>
              <a:buClrTx/>
              <a:buSzTx/>
              <a:buFontTx/>
              <a:buNone/>
            </a:pPr>
            <a:r>
              <a:rPr lang="de-DE" sz="1200" i="1" noProof="0" dirty="0">
                <a:solidFill>
                  <a:srgbClr val="B2B2B2"/>
                </a:solidFill>
              </a:rPr>
              <a:t>Ranibizumab bei der Behandlung von AMD befassen?</a:t>
            </a:r>
          </a:p>
        </p:txBody>
      </p:sp>
      <p:sp>
        <p:nvSpPr>
          <p:cNvPr id="58375" name="Text Box 8">
            <a:extLst>
              <a:ext uri="{FF2B5EF4-FFF2-40B4-BE49-F238E27FC236}">
                <a16:creationId xmlns:a16="http://schemas.microsoft.com/office/drawing/2014/main" id="{D89C97C7-8ABE-6330-AAFA-D63F3BBE42C4}"/>
              </a:ext>
            </a:extLst>
          </p:cNvPr>
          <p:cNvSpPr txBox="1">
            <a:spLocks noChangeArrowheads="1"/>
          </p:cNvSpPr>
          <p:nvPr/>
        </p:nvSpPr>
        <p:spPr bwMode="auto">
          <a:xfrm>
            <a:off x="228600" y="2225675"/>
            <a:ext cx="4572000" cy="1189043"/>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 </a:t>
            </a:r>
            <a:r>
              <a:rPr lang="de-DE" sz="1400" noProof="0" dirty="0">
                <a:solidFill>
                  <a:srgbClr val="0000FF"/>
                </a:solidFill>
              </a:rPr>
              <a:t>PIER</a:t>
            </a:r>
            <a:r>
              <a:rPr lang="de-DE" sz="1400" i="1" noProof="0" dirty="0">
                <a:solidFill>
                  <a:srgbClr val="0000FF"/>
                </a:solidFill>
              </a:rPr>
              <a:t>?</a:t>
            </a:r>
            <a:endParaRPr lang="en-US" altLang="en-US" sz="1400" i="1" dirty="0">
              <a:solidFill>
                <a:srgbClr val="CCFFCC"/>
              </a:solidFill>
            </a:endParaRPr>
          </a:p>
          <a:p>
            <a:pPr eaLnBrk="1" hangingPunct="1">
              <a:lnSpc>
                <a:spcPct val="90000"/>
              </a:lnSpc>
              <a:spcBef>
                <a:spcPct val="0"/>
              </a:spcBef>
              <a:buClrTx/>
              <a:buSzTx/>
              <a:buFontTx/>
              <a:buNone/>
            </a:pPr>
            <a:r>
              <a:rPr lang="en-US" altLang="en-US" sz="1400" b="1" i="1" dirty="0">
                <a:solidFill>
                  <a:srgbClr val="CCFFCC"/>
                </a:solidFill>
              </a:rPr>
              <a:t>P</a:t>
            </a:r>
            <a:r>
              <a:rPr lang="en-US" altLang="en-US" sz="1400" i="1" dirty="0">
                <a:solidFill>
                  <a:srgbClr val="CCFFCC"/>
                </a:solidFill>
              </a:rPr>
              <a:t>hase </a:t>
            </a:r>
            <a:r>
              <a:rPr lang="en-US" altLang="en-US" sz="1400" i="1" dirty="0" err="1">
                <a:solidFill>
                  <a:srgbClr val="CCFFCC"/>
                </a:solidFill>
              </a:rPr>
              <a:t>IIIb</a:t>
            </a:r>
            <a:r>
              <a:rPr lang="en-US" altLang="en-US" sz="1400" i="1" dirty="0">
                <a:solidFill>
                  <a:srgbClr val="CCFFCC"/>
                </a:solidFill>
              </a:rPr>
              <a:t>, Multicenter, Randomized, Double-Masked, Sham-</a:t>
            </a:r>
            <a:r>
              <a:rPr lang="en-US" altLang="en-US" sz="1400" b="1" i="1" dirty="0">
                <a:solidFill>
                  <a:srgbClr val="CCFFCC"/>
                </a:solidFill>
              </a:rPr>
              <a:t>I</a:t>
            </a:r>
            <a:r>
              <a:rPr lang="en-US" altLang="en-US" sz="1400" i="1" dirty="0">
                <a:solidFill>
                  <a:srgbClr val="CCFFCC"/>
                </a:solidFill>
              </a:rPr>
              <a:t>njection-Controlled Study of the </a:t>
            </a:r>
            <a:r>
              <a:rPr lang="en-US" altLang="en-US" sz="1400" b="1" i="1" dirty="0">
                <a:solidFill>
                  <a:srgbClr val="CCFFCC"/>
                </a:solidFill>
              </a:rPr>
              <a:t>E</a:t>
            </a:r>
            <a:r>
              <a:rPr lang="en-US" altLang="en-US" sz="1400" i="1" dirty="0">
                <a:solidFill>
                  <a:srgbClr val="CCFFCC"/>
                </a:solidFill>
              </a:rPr>
              <a:t>fficacy and Safety of </a:t>
            </a:r>
            <a:r>
              <a:rPr lang="en-US" altLang="en-US" sz="1400" b="1" i="1" dirty="0">
                <a:solidFill>
                  <a:srgbClr val="CCFFCC"/>
                </a:solidFill>
              </a:rPr>
              <a:t>R</a:t>
            </a:r>
            <a:r>
              <a:rPr lang="en-US" altLang="en-US" sz="1400" i="1" dirty="0">
                <a:solidFill>
                  <a:srgbClr val="CCFFCC"/>
                </a:solidFill>
              </a:rPr>
              <a:t>anibizumab in Subjects with </a:t>
            </a:r>
            <a:r>
              <a:rPr lang="en-US" altLang="en-US" sz="1400" i="1" dirty="0" err="1">
                <a:solidFill>
                  <a:srgbClr val="CCFFCC"/>
                </a:solidFill>
              </a:rPr>
              <a:t>Subfoveal</a:t>
            </a:r>
            <a:r>
              <a:rPr lang="en-US" altLang="en-US" sz="1400" i="1" dirty="0">
                <a:solidFill>
                  <a:srgbClr val="CCFFCC"/>
                </a:solidFill>
              </a:rPr>
              <a:t> Choroidal Neovascularization with or without Classic CNV Secondary to Age-Related Macular Degeneration</a:t>
            </a:r>
          </a:p>
        </p:txBody>
      </p:sp>
      <p:sp>
        <p:nvSpPr>
          <p:cNvPr id="58376" name="Text Box 9">
            <a:extLst>
              <a:ext uri="{FF2B5EF4-FFF2-40B4-BE49-F238E27FC236}">
                <a16:creationId xmlns:a16="http://schemas.microsoft.com/office/drawing/2014/main" id="{64AB9906-FC0B-45D9-26CB-88BAC622FD9F}"/>
              </a:ext>
            </a:extLst>
          </p:cNvPr>
          <p:cNvSpPr txBox="1">
            <a:spLocks noChangeArrowheads="1"/>
          </p:cNvSpPr>
          <p:nvPr/>
        </p:nvSpPr>
        <p:spPr bwMode="auto">
          <a:xfrm>
            <a:off x="5257800" y="2225675"/>
            <a:ext cx="3724275" cy="801245"/>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 </a:t>
            </a:r>
            <a:r>
              <a:rPr lang="de-DE" sz="1400" noProof="0" dirty="0" err="1">
                <a:solidFill>
                  <a:srgbClr val="0000FF"/>
                </a:solidFill>
              </a:rPr>
              <a:t>PrONTO</a:t>
            </a:r>
            <a:r>
              <a:rPr lang="de-DE" sz="1400" i="1" noProof="0" dirty="0">
                <a:solidFill>
                  <a:srgbClr val="0000FF"/>
                </a:solidFill>
              </a:rPr>
              <a:t>?</a:t>
            </a:r>
            <a:endParaRPr lang="en-US" altLang="en-US" sz="1400" i="1" dirty="0">
              <a:solidFill>
                <a:srgbClr val="FFCCFF"/>
              </a:solidFill>
            </a:endParaRPr>
          </a:p>
          <a:p>
            <a:pPr eaLnBrk="1" hangingPunct="1">
              <a:lnSpc>
                <a:spcPct val="90000"/>
              </a:lnSpc>
              <a:spcBef>
                <a:spcPct val="0"/>
              </a:spcBef>
              <a:buClrTx/>
              <a:buSzTx/>
              <a:buFontTx/>
              <a:buNone/>
            </a:pPr>
            <a:r>
              <a:rPr lang="en-US" altLang="en-US" sz="1400" b="1" i="1" dirty="0">
                <a:solidFill>
                  <a:srgbClr val="FFCCFF"/>
                </a:solidFill>
              </a:rPr>
              <a:t>Pr</a:t>
            </a:r>
            <a:r>
              <a:rPr lang="en-US" altLang="en-US" sz="1400" i="1" dirty="0">
                <a:solidFill>
                  <a:srgbClr val="FFCCFF"/>
                </a:solidFill>
              </a:rPr>
              <a:t>ospective </a:t>
            </a:r>
            <a:r>
              <a:rPr lang="en-US" altLang="en-US" sz="1400" b="1" i="1" dirty="0">
                <a:solidFill>
                  <a:srgbClr val="FFCCFF"/>
                </a:solidFill>
              </a:rPr>
              <a:t>O</a:t>
            </a:r>
            <a:r>
              <a:rPr lang="en-US" altLang="en-US" sz="1400" i="1" dirty="0">
                <a:solidFill>
                  <a:srgbClr val="FFCCFF"/>
                </a:solidFill>
              </a:rPr>
              <a:t>ptical Coherence Tomography Imaging of Patients with </a:t>
            </a:r>
            <a:r>
              <a:rPr lang="en-US" altLang="en-US" sz="1400" b="1" i="1" dirty="0">
                <a:solidFill>
                  <a:srgbClr val="FFCCFF"/>
                </a:solidFill>
              </a:rPr>
              <a:t>N</a:t>
            </a:r>
            <a:r>
              <a:rPr lang="en-US" altLang="en-US" sz="1400" i="1" dirty="0">
                <a:solidFill>
                  <a:srgbClr val="FFCCFF"/>
                </a:solidFill>
              </a:rPr>
              <a:t>eovascular AMD </a:t>
            </a:r>
            <a:r>
              <a:rPr lang="en-US" altLang="en-US" sz="1400" b="1" i="1" dirty="0">
                <a:solidFill>
                  <a:srgbClr val="FFCCFF"/>
                </a:solidFill>
              </a:rPr>
              <a:t>T</a:t>
            </a:r>
            <a:r>
              <a:rPr lang="en-US" altLang="en-US" sz="1400" i="1" dirty="0">
                <a:solidFill>
                  <a:srgbClr val="FFCCFF"/>
                </a:solidFill>
              </a:rPr>
              <a:t>reated with Intra-</a:t>
            </a:r>
            <a:r>
              <a:rPr lang="en-US" altLang="en-US" sz="1400" b="1" i="1" dirty="0">
                <a:solidFill>
                  <a:srgbClr val="FFCCFF"/>
                </a:solidFill>
              </a:rPr>
              <a:t>O</a:t>
            </a:r>
            <a:r>
              <a:rPr lang="en-US" altLang="en-US" sz="1400" i="1" dirty="0">
                <a:solidFill>
                  <a:srgbClr val="FFCCFF"/>
                </a:solidFill>
              </a:rPr>
              <a:t>cular Ranibizumab</a:t>
            </a:r>
          </a:p>
        </p:txBody>
      </p:sp>
      <p:sp>
        <p:nvSpPr>
          <p:cNvPr id="58377" name="Slide Number Placeholder 1">
            <a:extLst>
              <a:ext uri="{FF2B5EF4-FFF2-40B4-BE49-F238E27FC236}">
                <a16:creationId xmlns:a16="http://schemas.microsoft.com/office/drawing/2014/main" id="{9B4F93B8-4645-9708-38E8-150A4C98C88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C129C4C-F4A0-45D1-9A85-C4EF741AFC6C}" type="slidenum">
              <a:rPr lang="de-DE" sz="1000" noProof="0" smtClean="0"/>
              <a:t>496</a:t>
            </a:fld>
            <a:endParaRPr lang="de-DE" sz="1000" noProof="0" dirty="0"/>
          </a:p>
        </p:txBody>
      </p:sp>
      <p:sp>
        <p:nvSpPr>
          <p:cNvPr id="58381" name="TextBox 12">
            <a:extLst>
              <a:ext uri="{FF2B5EF4-FFF2-40B4-BE49-F238E27FC236}">
                <a16:creationId xmlns:a16="http://schemas.microsoft.com/office/drawing/2014/main" id="{04D92335-E67C-1315-BC64-C0B022623E4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70DBC3ED-91FD-1C97-09EE-306672DAD0BA}"/>
              </a:ext>
            </a:extLst>
          </p:cNvPr>
          <p:cNvSpPr txBox="1">
            <a:spLocks noChangeArrowheads="1"/>
          </p:cNvSpPr>
          <p:nvPr/>
        </p:nvSpPr>
        <p:spPr bwMode="auto">
          <a:xfrm>
            <a:off x="1295400" y="1447800"/>
            <a:ext cx="1012825" cy="394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a:solidFill>
                  <a:srgbClr val="0000FF"/>
                </a:solidFill>
              </a:rPr>
              <a:t>PIER</a:t>
            </a:r>
          </a:p>
        </p:txBody>
      </p:sp>
      <p:sp>
        <p:nvSpPr>
          <p:cNvPr id="3" name="Text Box 6">
            <a:extLst>
              <a:ext uri="{FF2B5EF4-FFF2-40B4-BE49-F238E27FC236}">
                <a16:creationId xmlns:a16="http://schemas.microsoft.com/office/drawing/2014/main" id="{32480FA2-AB73-D3E0-9BF3-16273B5A5F66}"/>
              </a:ext>
            </a:extLst>
          </p:cNvPr>
          <p:cNvSpPr txBox="1">
            <a:spLocks noChangeArrowheads="1"/>
          </p:cNvSpPr>
          <p:nvPr/>
        </p:nvSpPr>
        <p:spPr bwMode="auto">
          <a:xfrm>
            <a:off x="6473825" y="1447800"/>
            <a:ext cx="1585913" cy="39498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err="1">
                <a:solidFill>
                  <a:srgbClr val="0000FF"/>
                </a:solidFill>
              </a:rPr>
              <a:t>PrOANTO</a:t>
            </a:r>
            <a:endParaRPr lang="de-DE" sz="2400" b="1" noProof="0" dirty="0">
              <a:solidFill>
                <a:srgbClr val="0000FF"/>
              </a:solidFill>
            </a:endParaRPr>
          </a:p>
        </p:txBody>
      </p:sp>
    </p:spTree>
    <p:extLst>
      <p:ext uri="{BB962C8B-B14F-4D97-AF65-F5344CB8AC3E}">
        <p14:creationId xmlns:p14="http://schemas.microsoft.com/office/powerpoint/2010/main" val="3894765486"/>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498687-AE90-0D65-3112-77B20FEADC48}"/>
            </a:ext>
          </a:extLst>
        </p:cNvPr>
        <p:cNvGrpSpPr/>
        <p:nvPr/>
      </p:nvGrpSpPr>
      <p:grpSpPr>
        <a:xfrm>
          <a:off x="0" y="0"/>
          <a:ext cx="0" cy="0"/>
          <a:chOff x="0" y="0"/>
          <a:chExt cx="0" cy="0"/>
        </a:xfrm>
      </p:grpSpPr>
      <p:sp>
        <p:nvSpPr>
          <p:cNvPr id="58370" name="Rectangle 2">
            <a:extLst>
              <a:ext uri="{FF2B5EF4-FFF2-40B4-BE49-F238E27FC236}">
                <a16:creationId xmlns:a16="http://schemas.microsoft.com/office/drawing/2014/main" id="{C561DC34-28BB-8E39-AF78-98F0276964F3}"/>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1" name="Rectangle 3">
            <a:extLst>
              <a:ext uri="{FF2B5EF4-FFF2-40B4-BE49-F238E27FC236}">
                <a16:creationId xmlns:a16="http://schemas.microsoft.com/office/drawing/2014/main" id="{04C749E7-2ACC-3E4B-8C0A-F479D01D4462}"/>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4" name="Text Box 7">
            <a:extLst>
              <a:ext uri="{FF2B5EF4-FFF2-40B4-BE49-F238E27FC236}">
                <a16:creationId xmlns:a16="http://schemas.microsoft.com/office/drawing/2014/main" id="{45A7DCA2-46F5-B97B-EF26-102445FD1C45}"/>
              </a:ext>
            </a:extLst>
          </p:cNvPr>
          <p:cNvSpPr txBox="1">
            <a:spLocks noChangeArrowheads="1"/>
          </p:cNvSpPr>
          <p:nvPr/>
        </p:nvSpPr>
        <p:spPr bwMode="auto">
          <a:xfrm>
            <a:off x="2781300" y="1371600"/>
            <a:ext cx="3533775" cy="580031"/>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 zwei wichtigen Studien</a:t>
            </a:r>
          </a:p>
          <a:p>
            <a:pPr algn="ctr" eaLnBrk="1" hangingPunct="1">
              <a:lnSpc>
                <a:spcPct val="75000"/>
              </a:lnSpc>
              <a:spcBef>
                <a:spcPct val="0"/>
              </a:spcBef>
              <a:buClrTx/>
              <a:buSzTx/>
              <a:buFontTx/>
              <a:buNone/>
            </a:pPr>
            <a:r>
              <a:rPr lang="de-DE" sz="1200" i="1" noProof="0" dirty="0">
                <a:solidFill>
                  <a:srgbClr val="B2B2B2"/>
                </a:solidFill>
              </a:rPr>
              <a:t>, die sich mit dem </a:t>
            </a:r>
            <a:r>
              <a:rPr lang="de-DE" sz="1200" b="1" i="1" noProof="0" dirty="0">
                <a:solidFill>
                  <a:srgbClr val="B2B2B2"/>
                </a:solidFill>
              </a:rPr>
              <a:t>Dosierungsschema </a:t>
            </a:r>
            <a:r>
              <a:rPr lang="de-DE" sz="1200" i="1" noProof="0" dirty="0">
                <a:solidFill>
                  <a:srgbClr val="B2B2B2"/>
                </a:solidFill>
              </a:rPr>
              <a:t>von</a:t>
            </a:r>
          </a:p>
          <a:p>
            <a:pPr algn="ctr" eaLnBrk="1" hangingPunct="1">
              <a:lnSpc>
                <a:spcPct val="75000"/>
              </a:lnSpc>
              <a:spcBef>
                <a:spcPct val="0"/>
              </a:spcBef>
              <a:buClrTx/>
              <a:buSzTx/>
              <a:buFontTx/>
              <a:buNone/>
            </a:pPr>
            <a:r>
              <a:rPr lang="de-DE" sz="1200" i="1" noProof="0" dirty="0">
                <a:solidFill>
                  <a:srgbClr val="B2B2B2"/>
                </a:solidFill>
              </a:rPr>
              <a:t>Ranibizumab bei der Behandlung von AMD befassen?</a:t>
            </a:r>
          </a:p>
        </p:txBody>
      </p:sp>
      <p:sp>
        <p:nvSpPr>
          <p:cNvPr id="58375" name="Text Box 8">
            <a:extLst>
              <a:ext uri="{FF2B5EF4-FFF2-40B4-BE49-F238E27FC236}">
                <a16:creationId xmlns:a16="http://schemas.microsoft.com/office/drawing/2014/main" id="{74C2207B-064E-0EC6-6D93-5328D4201D7C}"/>
              </a:ext>
            </a:extLst>
          </p:cNvPr>
          <p:cNvSpPr txBox="1">
            <a:spLocks noChangeArrowheads="1"/>
          </p:cNvSpPr>
          <p:nvPr/>
        </p:nvSpPr>
        <p:spPr bwMode="auto">
          <a:xfrm>
            <a:off x="228600" y="2225675"/>
            <a:ext cx="4572000" cy="1189043"/>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 </a:t>
            </a:r>
            <a:r>
              <a:rPr lang="de-DE" sz="1400" noProof="0" dirty="0">
                <a:solidFill>
                  <a:srgbClr val="0000FF"/>
                </a:solidFill>
              </a:rPr>
              <a:t>PIER</a:t>
            </a:r>
            <a:r>
              <a:rPr lang="de-DE" sz="1400" i="1" noProof="0" dirty="0">
                <a:solidFill>
                  <a:srgbClr val="0000FF"/>
                </a:solidFill>
              </a:rPr>
              <a:t>?</a:t>
            </a:r>
            <a:endParaRPr lang="en-US" altLang="en-US" sz="1400" i="1" dirty="0">
              <a:solidFill>
                <a:srgbClr val="0000FF"/>
              </a:solidFill>
            </a:endParaRPr>
          </a:p>
          <a:p>
            <a:pPr eaLnBrk="1" hangingPunct="1">
              <a:lnSpc>
                <a:spcPct val="90000"/>
              </a:lnSpc>
              <a:spcBef>
                <a:spcPct val="0"/>
              </a:spcBef>
              <a:buClrTx/>
              <a:buSzTx/>
              <a:buFontTx/>
              <a:buNone/>
            </a:pPr>
            <a:r>
              <a:rPr lang="en-US" altLang="en-US" sz="1400" b="1" i="1" dirty="0">
                <a:solidFill>
                  <a:srgbClr val="0000FF"/>
                </a:solidFill>
              </a:rPr>
              <a:t>P</a:t>
            </a:r>
            <a:r>
              <a:rPr lang="en-US" altLang="en-US" sz="1400" i="1" dirty="0">
                <a:solidFill>
                  <a:srgbClr val="0000FF"/>
                </a:solidFill>
              </a:rPr>
              <a:t>hase </a:t>
            </a:r>
            <a:r>
              <a:rPr lang="en-US" altLang="en-US" sz="1400" i="1" dirty="0" err="1">
                <a:solidFill>
                  <a:srgbClr val="0000FF"/>
                </a:solidFill>
              </a:rPr>
              <a:t>IIIb</a:t>
            </a:r>
            <a:r>
              <a:rPr lang="en-US" altLang="en-US" sz="1400" i="1" dirty="0">
                <a:solidFill>
                  <a:srgbClr val="0000FF"/>
                </a:solidFill>
              </a:rPr>
              <a:t>, Multicenter, Randomized, Double-Masked, Sham-</a:t>
            </a:r>
            <a:r>
              <a:rPr lang="en-US" altLang="en-US" sz="1400" b="1" i="1" dirty="0">
                <a:solidFill>
                  <a:srgbClr val="0000FF"/>
                </a:solidFill>
              </a:rPr>
              <a:t>I</a:t>
            </a:r>
            <a:r>
              <a:rPr lang="en-US" altLang="en-US" sz="1400" i="1" dirty="0">
                <a:solidFill>
                  <a:srgbClr val="0000FF"/>
                </a:solidFill>
              </a:rPr>
              <a:t>njection-Controlled Study of the </a:t>
            </a:r>
            <a:r>
              <a:rPr lang="en-US" altLang="en-US" sz="1400" b="1" i="1" dirty="0">
                <a:solidFill>
                  <a:srgbClr val="0000FF"/>
                </a:solidFill>
              </a:rPr>
              <a:t>E</a:t>
            </a:r>
            <a:r>
              <a:rPr lang="en-US" altLang="en-US" sz="1400" i="1" dirty="0">
                <a:solidFill>
                  <a:srgbClr val="0000FF"/>
                </a:solidFill>
              </a:rPr>
              <a:t>fficacy and Safety of </a:t>
            </a:r>
            <a:r>
              <a:rPr lang="en-US" altLang="en-US" sz="1400" b="1" i="1" dirty="0">
                <a:solidFill>
                  <a:srgbClr val="0000FF"/>
                </a:solidFill>
              </a:rPr>
              <a:t>R</a:t>
            </a:r>
            <a:r>
              <a:rPr lang="en-US" altLang="en-US" sz="1400" i="1" dirty="0">
                <a:solidFill>
                  <a:srgbClr val="0000FF"/>
                </a:solidFill>
              </a:rPr>
              <a:t>anibizumab in Subjects with </a:t>
            </a:r>
            <a:r>
              <a:rPr lang="en-US" altLang="en-US" sz="1400" i="1" dirty="0" err="1">
                <a:solidFill>
                  <a:srgbClr val="0000FF"/>
                </a:solidFill>
              </a:rPr>
              <a:t>Subfoveal</a:t>
            </a:r>
            <a:r>
              <a:rPr lang="en-US" altLang="en-US" sz="1400" i="1" dirty="0">
                <a:solidFill>
                  <a:srgbClr val="0000FF"/>
                </a:solidFill>
              </a:rPr>
              <a:t> Choroidal Neovascularization with or without Classic CNV Secondary to Age-Related Macular Degeneration</a:t>
            </a:r>
          </a:p>
        </p:txBody>
      </p:sp>
      <p:sp>
        <p:nvSpPr>
          <p:cNvPr id="58376" name="Text Box 9">
            <a:extLst>
              <a:ext uri="{FF2B5EF4-FFF2-40B4-BE49-F238E27FC236}">
                <a16:creationId xmlns:a16="http://schemas.microsoft.com/office/drawing/2014/main" id="{0C89146A-CDFA-E535-16D3-6728C58C38AC}"/>
              </a:ext>
            </a:extLst>
          </p:cNvPr>
          <p:cNvSpPr txBox="1">
            <a:spLocks noChangeArrowheads="1"/>
          </p:cNvSpPr>
          <p:nvPr/>
        </p:nvSpPr>
        <p:spPr bwMode="auto">
          <a:xfrm>
            <a:off x="5257800" y="2225675"/>
            <a:ext cx="3724275" cy="801245"/>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 </a:t>
            </a:r>
            <a:r>
              <a:rPr lang="de-DE" sz="1400" noProof="0" dirty="0" err="1">
                <a:solidFill>
                  <a:srgbClr val="0000FF"/>
                </a:solidFill>
              </a:rPr>
              <a:t>PrONTO</a:t>
            </a:r>
            <a:r>
              <a:rPr lang="de-DE" sz="1400" i="1" noProof="0" dirty="0">
                <a:solidFill>
                  <a:srgbClr val="0000FF"/>
                </a:solidFill>
              </a:rPr>
              <a:t>?</a:t>
            </a:r>
            <a:endParaRPr lang="en-US" altLang="en-US" sz="1400" i="1" dirty="0">
              <a:solidFill>
                <a:srgbClr val="0000FF"/>
              </a:solidFill>
            </a:endParaRPr>
          </a:p>
          <a:p>
            <a:pPr eaLnBrk="1" hangingPunct="1">
              <a:lnSpc>
                <a:spcPct val="90000"/>
              </a:lnSpc>
              <a:spcBef>
                <a:spcPct val="0"/>
              </a:spcBef>
              <a:buClrTx/>
              <a:buSzTx/>
              <a:buFontTx/>
              <a:buNone/>
            </a:pPr>
            <a:r>
              <a:rPr lang="en-US" altLang="en-US" sz="1400" b="1" i="1" dirty="0">
                <a:solidFill>
                  <a:srgbClr val="0000FF"/>
                </a:solidFill>
              </a:rPr>
              <a:t>Pr</a:t>
            </a:r>
            <a:r>
              <a:rPr lang="en-US" altLang="en-US" sz="1400" i="1" dirty="0">
                <a:solidFill>
                  <a:srgbClr val="0000FF"/>
                </a:solidFill>
              </a:rPr>
              <a:t>ospective </a:t>
            </a:r>
            <a:r>
              <a:rPr lang="en-US" altLang="en-US" sz="1400" b="1" i="1" dirty="0">
                <a:solidFill>
                  <a:srgbClr val="0000FF"/>
                </a:solidFill>
              </a:rPr>
              <a:t>O</a:t>
            </a:r>
            <a:r>
              <a:rPr lang="en-US" altLang="en-US" sz="1400" i="1" dirty="0">
                <a:solidFill>
                  <a:srgbClr val="0000FF"/>
                </a:solidFill>
              </a:rPr>
              <a:t>ptical Coherence Tomography Imaging of Patients with </a:t>
            </a:r>
            <a:r>
              <a:rPr lang="en-US" altLang="en-US" sz="1400" b="1" i="1" dirty="0">
                <a:solidFill>
                  <a:srgbClr val="0000FF"/>
                </a:solidFill>
              </a:rPr>
              <a:t>N</a:t>
            </a:r>
            <a:r>
              <a:rPr lang="en-US" altLang="en-US" sz="1400" i="1" dirty="0">
                <a:solidFill>
                  <a:srgbClr val="0000FF"/>
                </a:solidFill>
              </a:rPr>
              <a:t>eovascular AMD </a:t>
            </a:r>
            <a:r>
              <a:rPr lang="en-US" altLang="en-US" sz="1400" b="1" i="1" dirty="0">
                <a:solidFill>
                  <a:srgbClr val="0000FF"/>
                </a:solidFill>
              </a:rPr>
              <a:t>T</a:t>
            </a:r>
            <a:r>
              <a:rPr lang="en-US" altLang="en-US" sz="1400" i="1" dirty="0">
                <a:solidFill>
                  <a:srgbClr val="0000FF"/>
                </a:solidFill>
              </a:rPr>
              <a:t>reated with Intra-</a:t>
            </a:r>
            <a:r>
              <a:rPr lang="en-US" altLang="en-US" sz="1400" b="1" i="1" dirty="0">
                <a:solidFill>
                  <a:srgbClr val="0000FF"/>
                </a:solidFill>
              </a:rPr>
              <a:t>O</a:t>
            </a:r>
            <a:r>
              <a:rPr lang="en-US" altLang="en-US" sz="1400" i="1" dirty="0">
                <a:solidFill>
                  <a:srgbClr val="0000FF"/>
                </a:solidFill>
              </a:rPr>
              <a:t>cular Ranibizumab</a:t>
            </a:r>
          </a:p>
        </p:txBody>
      </p:sp>
      <p:sp>
        <p:nvSpPr>
          <p:cNvPr id="58377" name="Slide Number Placeholder 1">
            <a:extLst>
              <a:ext uri="{FF2B5EF4-FFF2-40B4-BE49-F238E27FC236}">
                <a16:creationId xmlns:a16="http://schemas.microsoft.com/office/drawing/2014/main" id="{29E29B38-7DC5-5886-F266-5298DDD6DAA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C129C4C-F4A0-45D1-9A85-C4EF741AFC6C}" type="slidenum">
              <a:rPr lang="de-DE" sz="1000" noProof="0" smtClean="0"/>
              <a:t>497</a:t>
            </a:fld>
            <a:endParaRPr lang="de-DE" sz="1000" noProof="0" dirty="0"/>
          </a:p>
        </p:txBody>
      </p:sp>
      <p:sp>
        <p:nvSpPr>
          <p:cNvPr id="58381" name="TextBox 12">
            <a:extLst>
              <a:ext uri="{FF2B5EF4-FFF2-40B4-BE49-F238E27FC236}">
                <a16:creationId xmlns:a16="http://schemas.microsoft.com/office/drawing/2014/main" id="{B54B3BA2-5070-7571-650D-FA9FB7767E1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681ADF75-358F-FB2B-990D-C77CCE8E13D6}"/>
              </a:ext>
            </a:extLst>
          </p:cNvPr>
          <p:cNvSpPr txBox="1">
            <a:spLocks noChangeArrowheads="1"/>
          </p:cNvSpPr>
          <p:nvPr/>
        </p:nvSpPr>
        <p:spPr bwMode="auto">
          <a:xfrm>
            <a:off x="1295400" y="1447800"/>
            <a:ext cx="1012825" cy="394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a:solidFill>
                  <a:srgbClr val="0000FF"/>
                </a:solidFill>
              </a:rPr>
              <a:t>PIER</a:t>
            </a:r>
          </a:p>
        </p:txBody>
      </p:sp>
      <p:sp>
        <p:nvSpPr>
          <p:cNvPr id="3" name="Text Box 6">
            <a:extLst>
              <a:ext uri="{FF2B5EF4-FFF2-40B4-BE49-F238E27FC236}">
                <a16:creationId xmlns:a16="http://schemas.microsoft.com/office/drawing/2014/main" id="{FE429670-7FE6-27D4-CC25-9341A0132CC6}"/>
              </a:ext>
            </a:extLst>
          </p:cNvPr>
          <p:cNvSpPr txBox="1">
            <a:spLocks noChangeArrowheads="1"/>
          </p:cNvSpPr>
          <p:nvPr/>
        </p:nvSpPr>
        <p:spPr bwMode="auto">
          <a:xfrm>
            <a:off x="6473825" y="1447800"/>
            <a:ext cx="1585913" cy="39498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err="1">
                <a:solidFill>
                  <a:srgbClr val="0000FF"/>
                </a:solidFill>
              </a:rPr>
              <a:t>PrOANTO</a:t>
            </a:r>
            <a:endParaRPr lang="de-DE" sz="2400" b="1" noProof="0" dirty="0">
              <a:solidFill>
                <a:srgbClr val="0000FF"/>
              </a:solidFill>
            </a:endParaRPr>
          </a:p>
        </p:txBody>
      </p:sp>
    </p:spTree>
    <p:extLst>
      <p:ext uri="{BB962C8B-B14F-4D97-AF65-F5344CB8AC3E}">
        <p14:creationId xmlns:p14="http://schemas.microsoft.com/office/powerpoint/2010/main" val="1103025677"/>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ACC949-6AE3-40D9-B2AE-048D529D9BCF}"/>
            </a:ext>
          </a:extLst>
        </p:cNvPr>
        <p:cNvGrpSpPr/>
        <p:nvPr/>
      </p:nvGrpSpPr>
      <p:grpSpPr>
        <a:xfrm>
          <a:off x="0" y="0"/>
          <a:ext cx="0" cy="0"/>
          <a:chOff x="0" y="0"/>
          <a:chExt cx="0" cy="0"/>
        </a:xfrm>
      </p:grpSpPr>
      <p:sp>
        <p:nvSpPr>
          <p:cNvPr id="58370" name="Rectangle 2">
            <a:extLst>
              <a:ext uri="{FF2B5EF4-FFF2-40B4-BE49-F238E27FC236}">
                <a16:creationId xmlns:a16="http://schemas.microsoft.com/office/drawing/2014/main" id="{69DCB85D-93CA-EB4B-629B-9391C69CC5FF}"/>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1" name="Rectangle 3">
            <a:extLst>
              <a:ext uri="{FF2B5EF4-FFF2-40B4-BE49-F238E27FC236}">
                <a16:creationId xmlns:a16="http://schemas.microsoft.com/office/drawing/2014/main" id="{E425DB14-277B-3EDD-DFC3-D81E2F597A15}"/>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4" name="Text Box 7">
            <a:extLst>
              <a:ext uri="{FF2B5EF4-FFF2-40B4-BE49-F238E27FC236}">
                <a16:creationId xmlns:a16="http://schemas.microsoft.com/office/drawing/2014/main" id="{FE962046-B503-7899-29C8-FE06A71D9C45}"/>
              </a:ext>
            </a:extLst>
          </p:cNvPr>
          <p:cNvSpPr txBox="1">
            <a:spLocks noChangeArrowheads="1"/>
          </p:cNvSpPr>
          <p:nvPr/>
        </p:nvSpPr>
        <p:spPr bwMode="auto">
          <a:xfrm>
            <a:off x="2781300" y="1371600"/>
            <a:ext cx="3533775" cy="580031"/>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 zwei wichtigen Studien</a:t>
            </a:r>
          </a:p>
          <a:p>
            <a:pPr algn="ctr" eaLnBrk="1" hangingPunct="1">
              <a:lnSpc>
                <a:spcPct val="75000"/>
              </a:lnSpc>
              <a:spcBef>
                <a:spcPct val="0"/>
              </a:spcBef>
              <a:buClrTx/>
              <a:buSzTx/>
              <a:buFontTx/>
              <a:buNone/>
            </a:pPr>
            <a:r>
              <a:rPr lang="de-DE" sz="1200" i="1" noProof="0" dirty="0">
                <a:solidFill>
                  <a:srgbClr val="B2B2B2"/>
                </a:solidFill>
              </a:rPr>
              <a:t>, die sich mit dem </a:t>
            </a:r>
            <a:r>
              <a:rPr lang="de-DE" sz="1200" b="1" i="1" noProof="0" dirty="0">
                <a:solidFill>
                  <a:srgbClr val="B2B2B2"/>
                </a:solidFill>
              </a:rPr>
              <a:t>Dosierungsschema </a:t>
            </a:r>
            <a:r>
              <a:rPr lang="de-DE" sz="1200" i="1" noProof="0" dirty="0">
                <a:solidFill>
                  <a:srgbClr val="B2B2B2"/>
                </a:solidFill>
              </a:rPr>
              <a:t>von</a:t>
            </a:r>
          </a:p>
          <a:p>
            <a:pPr algn="ctr" eaLnBrk="1" hangingPunct="1">
              <a:lnSpc>
                <a:spcPct val="75000"/>
              </a:lnSpc>
              <a:spcBef>
                <a:spcPct val="0"/>
              </a:spcBef>
              <a:buClrTx/>
              <a:buSzTx/>
              <a:buFontTx/>
              <a:buNone/>
            </a:pPr>
            <a:r>
              <a:rPr lang="de-DE" sz="1200" i="1" noProof="0" dirty="0">
                <a:solidFill>
                  <a:srgbClr val="B2B2B2"/>
                </a:solidFill>
              </a:rPr>
              <a:t>Ranibizumab bei der Behandlung von AMD befassen?</a:t>
            </a:r>
          </a:p>
        </p:txBody>
      </p:sp>
      <p:sp>
        <p:nvSpPr>
          <p:cNvPr id="58375" name="Text Box 8">
            <a:extLst>
              <a:ext uri="{FF2B5EF4-FFF2-40B4-BE49-F238E27FC236}">
                <a16:creationId xmlns:a16="http://schemas.microsoft.com/office/drawing/2014/main" id="{7E134356-A323-E054-2C44-4314E0AEF10F}"/>
              </a:ext>
            </a:extLst>
          </p:cNvPr>
          <p:cNvSpPr txBox="1">
            <a:spLocks noChangeArrowheads="1"/>
          </p:cNvSpPr>
          <p:nvPr/>
        </p:nvSpPr>
        <p:spPr bwMode="auto">
          <a:xfrm>
            <a:off x="228600" y="2225675"/>
            <a:ext cx="4572000" cy="1189043"/>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 </a:t>
            </a:r>
            <a:r>
              <a:rPr lang="de-DE" sz="1400" noProof="0" dirty="0">
                <a:solidFill>
                  <a:srgbClr val="0000FF"/>
                </a:solidFill>
              </a:rPr>
              <a:t>PIER</a:t>
            </a:r>
            <a:r>
              <a:rPr lang="de-DE" sz="1400" i="1" noProof="0" dirty="0">
                <a:solidFill>
                  <a:srgbClr val="0000FF"/>
                </a:solidFill>
              </a:rPr>
              <a:t>?</a:t>
            </a:r>
            <a:endParaRPr lang="en-US" altLang="en-US" sz="1400" i="1" dirty="0">
              <a:solidFill>
                <a:srgbClr val="0000FF"/>
              </a:solidFill>
            </a:endParaRPr>
          </a:p>
          <a:p>
            <a:pPr eaLnBrk="1" hangingPunct="1">
              <a:lnSpc>
                <a:spcPct val="90000"/>
              </a:lnSpc>
              <a:spcBef>
                <a:spcPct val="0"/>
              </a:spcBef>
              <a:buClrTx/>
              <a:buSzTx/>
              <a:buFontTx/>
              <a:buNone/>
            </a:pPr>
            <a:r>
              <a:rPr lang="en-US" altLang="en-US" sz="1400" b="1" i="1" dirty="0">
                <a:solidFill>
                  <a:srgbClr val="0000FF"/>
                </a:solidFill>
              </a:rPr>
              <a:t>P</a:t>
            </a:r>
            <a:r>
              <a:rPr lang="en-US" altLang="en-US" sz="1400" i="1" dirty="0">
                <a:solidFill>
                  <a:srgbClr val="0000FF"/>
                </a:solidFill>
              </a:rPr>
              <a:t>hase </a:t>
            </a:r>
            <a:r>
              <a:rPr lang="en-US" altLang="en-US" sz="1400" i="1" dirty="0" err="1">
                <a:solidFill>
                  <a:srgbClr val="0000FF"/>
                </a:solidFill>
              </a:rPr>
              <a:t>IIIb</a:t>
            </a:r>
            <a:r>
              <a:rPr lang="en-US" altLang="en-US" sz="1400" i="1" dirty="0">
                <a:solidFill>
                  <a:srgbClr val="0000FF"/>
                </a:solidFill>
              </a:rPr>
              <a:t>, Multicenter, Randomized, Double-Masked, Sham-</a:t>
            </a:r>
            <a:r>
              <a:rPr lang="en-US" altLang="en-US" sz="1400" b="1" i="1" dirty="0">
                <a:solidFill>
                  <a:srgbClr val="0000FF"/>
                </a:solidFill>
              </a:rPr>
              <a:t>I</a:t>
            </a:r>
            <a:r>
              <a:rPr lang="en-US" altLang="en-US" sz="1400" i="1" dirty="0">
                <a:solidFill>
                  <a:srgbClr val="0000FF"/>
                </a:solidFill>
              </a:rPr>
              <a:t>njection-Controlled Study of the </a:t>
            </a:r>
            <a:r>
              <a:rPr lang="en-US" altLang="en-US" sz="1400" b="1" i="1" dirty="0">
                <a:solidFill>
                  <a:srgbClr val="0000FF"/>
                </a:solidFill>
              </a:rPr>
              <a:t>E</a:t>
            </a:r>
            <a:r>
              <a:rPr lang="en-US" altLang="en-US" sz="1400" i="1" dirty="0">
                <a:solidFill>
                  <a:srgbClr val="0000FF"/>
                </a:solidFill>
              </a:rPr>
              <a:t>fficacy and Safety of </a:t>
            </a:r>
            <a:r>
              <a:rPr lang="en-US" altLang="en-US" sz="1400" b="1" i="1" dirty="0">
                <a:solidFill>
                  <a:srgbClr val="0000FF"/>
                </a:solidFill>
              </a:rPr>
              <a:t>R</a:t>
            </a:r>
            <a:r>
              <a:rPr lang="en-US" altLang="en-US" sz="1400" i="1" dirty="0">
                <a:solidFill>
                  <a:srgbClr val="0000FF"/>
                </a:solidFill>
              </a:rPr>
              <a:t>anibizumab in Subjects with </a:t>
            </a:r>
            <a:r>
              <a:rPr lang="en-US" altLang="en-US" sz="1400" i="1" dirty="0" err="1">
                <a:solidFill>
                  <a:srgbClr val="0000FF"/>
                </a:solidFill>
              </a:rPr>
              <a:t>Subfoveal</a:t>
            </a:r>
            <a:r>
              <a:rPr lang="en-US" altLang="en-US" sz="1400" i="1" dirty="0">
                <a:solidFill>
                  <a:srgbClr val="0000FF"/>
                </a:solidFill>
              </a:rPr>
              <a:t> Choroidal Neovascularization with or without Classic CNV Secondary to Age-Related Macular Degeneration</a:t>
            </a:r>
          </a:p>
        </p:txBody>
      </p:sp>
      <p:sp>
        <p:nvSpPr>
          <p:cNvPr id="58376" name="Text Box 9">
            <a:extLst>
              <a:ext uri="{FF2B5EF4-FFF2-40B4-BE49-F238E27FC236}">
                <a16:creationId xmlns:a16="http://schemas.microsoft.com/office/drawing/2014/main" id="{BBDB55F5-9EE8-FF4D-E0C8-0E0E3C86267B}"/>
              </a:ext>
            </a:extLst>
          </p:cNvPr>
          <p:cNvSpPr txBox="1">
            <a:spLocks noChangeArrowheads="1"/>
          </p:cNvSpPr>
          <p:nvPr/>
        </p:nvSpPr>
        <p:spPr bwMode="auto">
          <a:xfrm>
            <a:off x="5257800" y="2225675"/>
            <a:ext cx="3724275" cy="801245"/>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 </a:t>
            </a:r>
            <a:r>
              <a:rPr lang="de-DE" sz="1400" noProof="0" dirty="0" err="1">
                <a:solidFill>
                  <a:srgbClr val="0000FF"/>
                </a:solidFill>
              </a:rPr>
              <a:t>PrONTO</a:t>
            </a:r>
            <a:r>
              <a:rPr lang="de-DE" sz="1400" i="1" noProof="0" dirty="0">
                <a:solidFill>
                  <a:srgbClr val="0000FF"/>
                </a:solidFill>
              </a:rPr>
              <a:t>?</a:t>
            </a:r>
            <a:endParaRPr lang="en-US" altLang="en-US" sz="1400" i="1" dirty="0">
              <a:solidFill>
                <a:srgbClr val="0000FF"/>
              </a:solidFill>
            </a:endParaRPr>
          </a:p>
          <a:p>
            <a:pPr eaLnBrk="1" hangingPunct="1">
              <a:lnSpc>
                <a:spcPct val="90000"/>
              </a:lnSpc>
              <a:spcBef>
                <a:spcPct val="0"/>
              </a:spcBef>
              <a:buClrTx/>
              <a:buSzTx/>
              <a:buFontTx/>
              <a:buNone/>
            </a:pPr>
            <a:r>
              <a:rPr lang="en-US" altLang="en-US" sz="1400" b="1" i="1" dirty="0">
                <a:solidFill>
                  <a:srgbClr val="0000FF"/>
                </a:solidFill>
              </a:rPr>
              <a:t>Pr</a:t>
            </a:r>
            <a:r>
              <a:rPr lang="en-US" altLang="en-US" sz="1400" i="1" dirty="0">
                <a:solidFill>
                  <a:srgbClr val="0000FF"/>
                </a:solidFill>
              </a:rPr>
              <a:t>ospective </a:t>
            </a:r>
            <a:r>
              <a:rPr lang="en-US" altLang="en-US" sz="1400" b="1" i="1" dirty="0">
                <a:solidFill>
                  <a:srgbClr val="0000FF"/>
                </a:solidFill>
              </a:rPr>
              <a:t>O</a:t>
            </a:r>
            <a:r>
              <a:rPr lang="en-US" altLang="en-US" sz="1400" i="1" dirty="0">
                <a:solidFill>
                  <a:srgbClr val="0000FF"/>
                </a:solidFill>
              </a:rPr>
              <a:t>ptical Coherence Tomography Imaging of Patients with </a:t>
            </a:r>
            <a:r>
              <a:rPr lang="en-US" altLang="en-US" sz="1400" b="1" i="1" dirty="0">
                <a:solidFill>
                  <a:srgbClr val="0000FF"/>
                </a:solidFill>
              </a:rPr>
              <a:t>N</a:t>
            </a:r>
            <a:r>
              <a:rPr lang="en-US" altLang="en-US" sz="1400" i="1" dirty="0">
                <a:solidFill>
                  <a:srgbClr val="0000FF"/>
                </a:solidFill>
              </a:rPr>
              <a:t>eovascular AMD </a:t>
            </a:r>
            <a:r>
              <a:rPr lang="en-US" altLang="en-US" sz="1400" b="1" i="1" dirty="0">
                <a:solidFill>
                  <a:srgbClr val="0000FF"/>
                </a:solidFill>
              </a:rPr>
              <a:t>T</a:t>
            </a:r>
            <a:r>
              <a:rPr lang="en-US" altLang="en-US" sz="1400" i="1" dirty="0">
                <a:solidFill>
                  <a:srgbClr val="0000FF"/>
                </a:solidFill>
              </a:rPr>
              <a:t>reated with Intra-</a:t>
            </a:r>
            <a:r>
              <a:rPr lang="en-US" altLang="en-US" sz="1400" b="1" i="1" dirty="0">
                <a:solidFill>
                  <a:srgbClr val="0000FF"/>
                </a:solidFill>
              </a:rPr>
              <a:t>O</a:t>
            </a:r>
            <a:r>
              <a:rPr lang="en-US" altLang="en-US" sz="1400" i="1" dirty="0">
                <a:solidFill>
                  <a:srgbClr val="0000FF"/>
                </a:solidFill>
              </a:rPr>
              <a:t>cular Ranibizumab</a:t>
            </a:r>
          </a:p>
        </p:txBody>
      </p:sp>
      <p:sp>
        <p:nvSpPr>
          <p:cNvPr id="58377" name="Slide Number Placeholder 1">
            <a:extLst>
              <a:ext uri="{FF2B5EF4-FFF2-40B4-BE49-F238E27FC236}">
                <a16:creationId xmlns:a16="http://schemas.microsoft.com/office/drawing/2014/main" id="{9B12E18A-C315-7B47-6020-AE0D329CDC6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C129C4C-F4A0-45D1-9A85-C4EF741AFC6C}" type="slidenum">
              <a:rPr lang="de-DE" sz="1000" noProof="0" smtClean="0"/>
              <a:t>498</a:t>
            </a:fld>
            <a:endParaRPr lang="de-DE" sz="1000" noProof="0" dirty="0"/>
          </a:p>
        </p:txBody>
      </p:sp>
      <p:sp>
        <p:nvSpPr>
          <p:cNvPr id="58380" name="Text Box 13">
            <a:extLst>
              <a:ext uri="{FF2B5EF4-FFF2-40B4-BE49-F238E27FC236}">
                <a16:creationId xmlns:a16="http://schemas.microsoft.com/office/drawing/2014/main" id="{18F1D962-7214-0A2E-C312-93FD6785F467}"/>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58381" name="TextBox 12">
            <a:extLst>
              <a:ext uri="{FF2B5EF4-FFF2-40B4-BE49-F238E27FC236}">
                <a16:creationId xmlns:a16="http://schemas.microsoft.com/office/drawing/2014/main" id="{AEC53838-0AB8-C9F1-CAAB-47943115695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BF38D577-262E-81C3-EDD5-3915E6A099B1}"/>
              </a:ext>
            </a:extLst>
          </p:cNvPr>
          <p:cNvSpPr txBox="1">
            <a:spLocks noChangeArrowheads="1"/>
          </p:cNvSpPr>
          <p:nvPr/>
        </p:nvSpPr>
        <p:spPr bwMode="auto">
          <a:xfrm>
            <a:off x="1295400" y="1447800"/>
            <a:ext cx="1012825" cy="394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a:solidFill>
                  <a:srgbClr val="0000FF"/>
                </a:solidFill>
              </a:rPr>
              <a:t>PIER</a:t>
            </a:r>
          </a:p>
        </p:txBody>
      </p:sp>
      <p:sp>
        <p:nvSpPr>
          <p:cNvPr id="3" name="Text Box 6">
            <a:extLst>
              <a:ext uri="{FF2B5EF4-FFF2-40B4-BE49-F238E27FC236}">
                <a16:creationId xmlns:a16="http://schemas.microsoft.com/office/drawing/2014/main" id="{99B42CA1-4650-5879-856F-30F0556C74C5}"/>
              </a:ext>
            </a:extLst>
          </p:cNvPr>
          <p:cNvSpPr txBox="1">
            <a:spLocks noChangeArrowheads="1"/>
          </p:cNvSpPr>
          <p:nvPr/>
        </p:nvSpPr>
        <p:spPr bwMode="auto">
          <a:xfrm>
            <a:off x="6473825" y="1447800"/>
            <a:ext cx="1585913" cy="39498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err="1">
                <a:solidFill>
                  <a:srgbClr val="0000FF"/>
                </a:solidFill>
              </a:rPr>
              <a:t>PrOANTO</a:t>
            </a:r>
            <a:endParaRPr lang="de-DE" sz="2400" b="1" noProof="0" dirty="0">
              <a:solidFill>
                <a:srgbClr val="0000FF"/>
              </a:solidFill>
            </a:endParaRPr>
          </a:p>
        </p:txBody>
      </p:sp>
      <p:sp>
        <p:nvSpPr>
          <p:cNvPr id="4" name="TextBox 1">
            <a:extLst>
              <a:ext uri="{FF2B5EF4-FFF2-40B4-BE49-F238E27FC236}">
                <a16:creationId xmlns:a16="http://schemas.microsoft.com/office/drawing/2014/main" id="{DAF695DE-3C74-E654-3B10-DD2E6C7EF4CB}"/>
              </a:ext>
            </a:extLst>
          </p:cNvPr>
          <p:cNvSpPr txBox="1">
            <a:spLocks noChangeArrowheads="1"/>
          </p:cNvSpPr>
          <p:nvPr/>
        </p:nvSpPr>
        <p:spPr bwMode="auto">
          <a:xfrm>
            <a:off x="1703388" y="5267325"/>
            <a:ext cx="3270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b="1" i="1"/>
              <a:t>?</a:t>
            </a:r>
          </a:p>
        </p:txBody>
      </p:sp>
      <p:sp>
        <p:nvSpPr>
          <p:cNvPr id="5" name="TextBox 14">
            <a:extLst>
              <a:ext uri="{FF2B5EF4-FFF2-40B4-BE49-F238E27FC236}">
                <a16:creationId xmlns:a16="http://schemas.microsoft.com/office/drawing/2014/main" id="{63A57EB5-457D-FB1B-6684-CA4536128F6A}"/>
              </a:ext>
            </a:extLst>
          </p:cNvPr>
          <p:cNvSpPr txBox="1">
            <a:spLocks noChangeArrowheads="1"/>
          </p:cNvSpPr>
          <p:nvPr/>
        </p:nvSpPr>
        <p:spPr bwMode="auto">
          <a:xfrm>
            <a:off x="7142163" y="5254625"/>
            <a:ext cx="3254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b="1" i="1" dirty="0"/>
              <a:t>?</a:t>
            </a:r>
          </a:p>
        </p:txBody>
      </p:sp>
    </p:spTree>
    <p:extLst>
      <p:ext uri="{BB962C8B-B14F-4D97-AF65-F5344CB8AC3E}">
        <p14:creationId xmlns:p14="http://schemas.microsoft.com/office/powerpoint/2010/main" val="3858151450"/>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960EA97-753C-671A-ECF2-066DCCA0B39D}"/>
            </a:ext>
          </a:extLst>
        </p:cNvPr>
        <p:cNvGrpSpPr/>
        <p:nvPr/>
      </p:nvGrpSpPr>
      <p:grpSpPr>
        <a:xfrm>
          <a:off x="0" y="0"/>
          <a:ext cx="0" cy="0"/>
          <a:chOff x="0" y="0"/>
          <a:chExt cx="0" cy="0"/>
        </a:xfrm>
      </p:grpSpPr>
      <p:sp>
        <p:nvSpPr>
          <p:cNvPr id="58370" name="Rectangle 2">
            <a:extLst>
              <a:ext uri="{FF2B5EF4-FFF2-40B4-BE49-F238E27FC236}">
                <a16:creationId xmlns:a16="http://schemas.microsoft.com/office/drawing/2014/main" id="{2416A909-4CDF-68BD-D5A1-64561EC506D7}"/>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1" name="Rectangle 3">
            <a:extLst>
              <a:ext uri="{FF2B5EF4-FFF2-40B4-BE49-F238E27FC236}">
                <a16:creationId xmlns:a16="http://schemas.microsoft.com/office/drawing/2014/main" id="{D0F186C5-EAA0-8A90-AF88-4E031CF7D96B}"/>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4" name="Text Box 7">
            <a:extLst>
              <a:ext uri="{FF2B5EF4-FFF2-40B4-BE49-F238E27FC236}">
                <a16:creationId xmlns:a16="http://schemas.microsoft.com/office/drawing/2014/main" id="{3AC216A1-1508-1B51-DE87-BDBB6A42CF82}"/>
              </a:ext>
            </a:extLst>
          </p:cNvPr>
          <p:cNvSpPr txBox="1">
            <a:spLocks noChangeArrowheads="1"/>
          </p:cNvSpPr>
          <p:nvPr/>
        </p:nvSpPr>
        <p:spPr bwMode="auto">
          <a:xfrm>
            <a:off x="2781300" y="1371600"/>
            <a:ext cx="3533775" cy="580031"/>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 zwei wichtigen Studien</a:t>
            </a:r>
          </a:p>
          <a:p>
            <a:pPr algn="ctr" eaLnBrk="1" hangingPunct="1">
              <a:lnSpc>
                <a:spcPct val="75000"/>
              </a:lnSpc>
              <a:spcBef>
                <a:spcPct val="0"/>
              </a:spcBef>
              <a:buClrTx/>
              <a:buSzTx/>
              <a:buFontTx/>
              <a:buNone/>
            </a:pPr>
            <a:r>
              <a:rPr lang="de-DE" sz="1200" i="1" noProof="0" dirty="0">
                <a:solidFill>
                  <a:srgbClr val="B2B2B2"/>
                </a:solidFill>
              </a:rPr>
              <a:t>, die sich mit dem </a:t>
            </a:r>
            <a:r>
              <a:rPr lang="de-DE" sz="1200" b="1" i="1" noProof="0" dirty="0">
                <a:solidFill>
                  <a:srgbClr val="B2B2B2"/>
                </a:solidFill>
              </a:rPr>
              <a:t>Dosierungsschema </a:t>
            </a:r>
            <a:r>
              <a:rPr lang="de-DE" sz="1200" i="1" noProof="0" dirty="0">
                <a:solidFill>
                  <a:srgbClr val="B2B2B2"/>
                </a:solidFill>
              </a:rPr>
              <a:t>von</a:t>
            </a:r>
          </a:p>
          <a:p>
            <a:pPr algn="ctr" eaLnBrk="1" hangingPunct="1">
              <a:lnSpc>
                <a:spcPct val="75000"/>
              </a:lnSpc>
              <a:spcBef>
                <a:spcPct val="0"/>
              </a:spcBef>
              <a:buClrTx/>
              <a:buSzTx/>
              <a:buFontTx/>
              <a:buNone/>
            </a:pPr>
            <a:r>
              <a:rPr lang="de-DE" sz="1200" i="1" noProof="0" dirty="0">
                <a:solidFill>
                  <a:srgbClr val="B2B2B2"/>
                </a:solidFill>
              </a:rPr>
              <a:t>Ranibizumab bei der Behandlung von AMD befassen?</a:t>
            </a:r>
          </a:p>
        </p:txBody>
      </p:sp>
      <p:sp>
        <p:nvSpPr>
          <p:cNvPr id="58375" name="Text Box 8">
            <a:extLst>
              <a:ext uri="{FF2B5EF4-FFF2-40B4-BE49-F238E27FC236}">
                <a16:creationId xmlns:a16="http://schemas.microsoft.com/office/drawing/2014/main" id="{895925C9-ADCA-E0D8-2CA9-7EEAB0AD9138}"/>
              </a:ext>
            </a:extLst>
          </p:cNvPr>
          <p:cNvSpPr txBox="1">
            <a:spLocks noChangeArrowheads="1"/>
          </p:cNvSpPr>
          <p:nvPr/>
        </p:nvSpPr>
        <p:spPr bwMode="auto">
          <a:xfrm>
            <a:off x="228600" y="2225675"/>
            <a:ext cx="4572000" cy="1189043"/>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 </a:t>
            </a:r>
            <a:r>
              <a:rPr lang="de-DE" sz="1400" noProof="0" dirty="0">
                <a:solidFill>
                  <a:srgbClr val="0000FF"/>
                </a:solidFill>
              </a:rPr>
              <a:t>PIER</a:t>
            </a:r>
            <a:r>
              <a:rPr lang="de-DE" sz="1400" i="1" noProof="0" dirty="0">
                <a:solidFill>
                  <a:srgbClr val="0000FF"/>
                </a:solidFill>
              </a:rPr>
              <a:t>?</a:t>
            </a:r>
            <a:endParaRPr lang="en-US" altLang="en-US" sz="1400" i="1" dirty="0">
              <a:solidFill>
                <a:srgbClr val="0000FF"/>
              </a:solidFill>
            </a:endParaRPr>
          </a:p>
          <a:p>
            <a:pPr eaLnBrk="1" hangingPunct="1">
              <a:lnSpc>
                <a:spcPct val="90000"/>
              </a:lnSpc>
              <a:spcBef>
                <a:spcPct val="0"/>
              </a:spcBef>
              <a:buClrTx/>
              <a:buSzTx/>
              <a:buFontTx/>
              <a:buNone/>
            </a:pPr>
            <a:r>
              <a:rPr lang="en-US" altLang="en-US" sz="1400" b="1" i="1" dirty="0">
                <a:solidFill>
                  <a:srgbClr val="0000FF"/>
                </a:solidFill>
              </a:rPr>
              <a:t>P</a:t>
            </a:r>
            <a:r>
              <a:rPr lang="en-US" altLang="en-US" sz="1400" i="1" dirty="0">
                <a:solidFill>
                  <a:srgbClr val="0000FF"/>
                </a:solidFill>
              </a:rPr>
              <a:t>hase </a:t>
            </a:r>
            <a:r>
              <a:rPr lang="en-US" altLang="en-US" sz="1400" i="1" dirty="0" err="1">
                <a:solidFill>
                  <a:srgbClr val="0000FF"/>
                </a:solidFill>
              </a:rPr>
              <a:t>IIIb</a:t>
            </a:r>
            <a:r>
              <a:rPr lang="en-US" altLang="en-US" sz="1400" i="1" dirty="0">
                <a:solidFill>
                  <a:srgbClr val="0000FF"/>
                </a:solidFill>
              </a:rPr>
              <a:t>, Multicenter, Randomized, Double-Masked, Sham-</a:t>
            </a:r>
            <a:r>
              <a:rPr lang="en-US" altLang="en-US" sz="1400" b="1" i="1" dirty="0">
                <a:solidFill>
                  <a:srgbClr val="0000FF"/>
                </a:solidFill>
              </a:rPr>
              <a:t>I</a:t>
            </a:r>
            <a:r>
              <a:rPr lang="en-US" altLang="en-US" sz="1400" i="1" dirty="0">
                <a:solidFill>
                  <a:srgbClr val="0000FF"/>
                </a:solidFill>
              </a:rPr>
              <a:t>njection-Controlled Study of the </a:t>
            </a:r>
            <a:r>
              <a:rPr lang="en-US" altLang="en-US" sz="1400" b="1" i="1" dirty="0">
                <a:solidFill>
                  <a:srgbClr val="0000FF"/>
                </a:solidFill>
              </a:rPr>
              <a:t>E</a:t>
            </a:r>
            <a:r>
              <a:rPr lang="en-US" altLang="en-US" sz="1400" i="1" dirty="0">
                <a:solidFill>
                  <a:srgbClr val="0000FF"/>
                </a:solidFill>
              </a:rPr>
              <a:t>fficacy and Safety of </a:t>
            </a:r>
            <a:r>
              <a:rPr lang="en-US" altLang="en-US" sz="1400" b="1" i="1" dirty="0">
                <a:solidFill>
                  <a:srgbClr val="0000FF"/>
                </a:solidFill>
              </a:rPr>
              <a:t>R</a:t>
            </a:r>
            <a:r>
              <a:rPr lang="en-US" altLang="en-US" sz="1400" i="1" dirty="0">
                <a:solidFill>
                  <a:srgbClr val="0000FF"/>
                </a:solidFill>
              </a:rPr>
              <a:t>anibizumab in Subjects with </a:t>
            </a:r>
            <a:r>
              <a:rPr lang="en-US" altLang="en-US" sz="1400" i="1" dirty="0" err="1">
                <a:solidFill>
                  <a:srgbClr val="0000FF"/>
                </a:solidFill>
              </a:rPr>
              <a:t>Subfoveal</a:t>
            </a:r>
            <a:r>
              <a:rPr lang="en-US" altLang="en-US" sz="1400" i="1" dirty="0">
                <a:solidFill>
                  <a:srgbClr val="0000FF"/>
                </a:solidFill>
              </a:rPr>
              <a:t> Choroidal Neovascularization with or without Classic CNV Secondary to Age-Related Macular Degeneration</a:t>
            </a:r>
          </a:p>
        </p:txBody>
      </p:sp>
      <p:sp>
        <p:nvSpPr>
          <p:cNvPr id="58376" name="Text Box 9">
            <a:extLst>
              <a:ext uri="{FF2B5EF4-FFF2-40B4-BE49-F238E27FC236}">
                <a16:creationId xmlns:a16="http://schemas.microsoft.com/office/drawing/2014/main" id="{71871B9B-EF97-0A93-B8E6-1C1FB68438BC}"/>
              </a:ext>
            </a:extLst>
          </p:cNvPr>
          <p:cNvSpPr txBox="1">
            <a:spLocks noChangeArrowheads="1"/>
          </p:cNvSpPr>
          <p:nvPr/>
        </p:nvSpPr>
        <p:spPr bwMode="auto">
          <a:xfrm>
            <a:off x="5257800" y="2225675"/>
            <a:ext cx="3724275" cy="801245"/>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 </a:t>
            </a:r>
            <a:r>
              <a:rPr lang="de-DE" sz="1400" noProof="0" dirty="0" err="1">
                <a:solidFill>
                  <a:srgbClr val="0000FF"/>
                </a:solidFill>
              </a:rPr>
              <a:t>PrONTO</a:t>
            </a:r>
            <a:r>
              <a:rPr lang="de-DE" sz="1400" i="1" noProof="0" dirty="0">
                <a:solidFill>
                  <a:srgbClr val="0000FF"/>
                </a:solidFill>
              </a:rPr>
              <a:t>?</a:t>
            </a:r>
            <a:endParaRPr lang="en-US" altLang="en-US" sz="1400" i="1" dirty="0">
              <a:solidFill>
                <a:srgbClr val="0000FF"/>
              </a:solidFill>
            </a:endParaRPr>
          </a:p>
          <a:p>
            <a:pPr eaLnBrk="1" hangingPunct="1">
              <a:lnSpc>
                <a:spcPct val="90000"/>
              </a:lnSpc>
              <a:spcBef>
                <a:spcPct val="0"/>
              </a:spcBef>
              <a:buClrTx/>
              <a:buSzTx/>
              <a:buFontTx/>
              <a:buNone/>
            </a:pPr>
            <a:r>
              <a:rPr lang="en-US" altLang="en-US" sz="1400" b="1" i="1" dirty="0">
                <a:solidFill>
                  <a:srgbClr val="0000FF"/>
                </a:solidFill>
              </a:rPr>
              <a:t>Pr</a:t>
            </a:r>
            <a:r>
              <a:rPr lang="en-US" altLang="en-US" sz="1400" i="1" dirty="0">
                <a:solidFill>
                  <a:srgbClr val="0000FF"/>
                </a:solidFill>
              </a:rPr>
              <a:t>ospective </a:t>
            </a:r>
            <a:r>
              <a:rPr lang="en-US" altLang="en-US" sz="1400" b="1" i="1" dirty="0">
                <a:solidFill>
                  <a:srgbClr val="0000FF"/>
                </a:solidFill>
              </a:rPr>
              <a:t>O</a:t>
            </a:r>
            <a:r>
              <a:rPr lang="en-US" altLang="en-US" sz="1400" i="1" dirty="0">
                <a:solidFill>
                  <a:srgbClr val="0000FF"/>
                </a:solidFill>
              </a:rPr>
              <a:t>ptical Coherence Tomography Imaging of Patients with </a:t>
            </a:r>
            <a:r>
              <a:rPr lang="en-US" altLang="en-US" sz="1400" b="1" i="1" dirty="0">
                <a:solidFill>
                  <a:srgbClr val="0000FF"/>
                </a:solidFill>
              </a:rPr>
              <a:t>N</a:t>
            </a:r>
            <a:r>
              <a:rPr lang="en-US" altLang="en-US" sz="1400" i="1" dirty="0">
                <a:solidFill>
                  <a:srgbClr val="0000FF"/>
                </a:solidFill>
              </a:rPr>
              <a:t>eovascular AMD </a:t>
            </a:r>
            <a:r>
              <a:rPr lang="en-US" altLang="en-US" sz="1400" b="1" i="1" dirty="0">
                <a:solidFill>
                  <a:srgbClr val="0000FF"/>
                </a:solidFill>
              </a:rPr>
              <a:t>T</a:t>
            </a:r>
            <a:r>
              <a:rPr lang="en-US" altLang="en-US" sz="1400" i="1" dirty="0">
                <a:solidFill>
                  <a:srgbClr val="0000FF"/>
                </a:solidFill>
              </a:rPr>
              <a:t>reated with Intra-</a:t>
            </a:r>
            <a:r>
              <a:rPr lang="en-US" altLang="en-US" sz="1400" b="1" i="1" dirty="0">
                <a:solidFill>
                  <a:srgbClr val="0000FF"/>
                </a:solidFill>
              </a:rPr>
              <a:t>O</a:t>
            </a:r>
            <a:r>
              <a:rPr lang="en-US" altLang="en-US" sz="1400" i="1" dirty="0">
                <a:solidFill>
                  <a:srgbClr val="0000FF"/>
                </a:solidFill>
              </a:rPr>
              <a:t>cular Ranibizumab</a:t>
            </a:r>
          </a:p>
        </p:txBody>
      </p:sp>
      <p:sp>
        <p:nvSpPr>
          <p:cNvPr id="58377" name="Slide Number Placeholder 1">
            <a:extLst>
              <a:ext uri="{FF2B5EF4-FFF2-40B4-BE49-F238E27FC236}">
                <a16:creationId xmlns:a16="http://schemas.microsoft.com/office/drawing/2014/main" id="{EF5E5426-306D-4D1E-E8C8-0C9455D20B8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C129C4C-F4A0-45D1-9A85-C4EF741AFC6C}" type="slidenum">
              <a:rPr lang="de-DE" sz="1000" noProof="0" smtClean="0"/>
              <a:t>499</a:t>
            </a:fld>
            <a:endParaRPr lang="de-DE" sz="1000" noProof="0" dirty="0"/>
          </a:p>
        </p:txBody>
      </p:sp>
      <p:sp>
        <p:nvSpPr>
          <p:cNvPr id="58378" name="Text Box 23">
            <a:extLst>
              <a:ext uri="{FF2B5EF4-FFF2-40B4-BE49-F238E27FC236}">
                <a16:creationId xmlns:a16="http://schemas.microsoft.com/office/drawing/2014/main" id="{62B32692-7F8C-E3B9-A81E-F8BA752C1C37}"/>
              </a:ext>
            </a:extLst>
          </p:cNvPr>
          <p:cNvSpPr txBox="1">
            <a:spLocks noChangeArrowheads="1"/>
          </p:cNvSpPr>
          <p:nvPr/>
        </p:nvSpPr>
        <p:spPr bwMode="auto">
          <a:xfrm>
            <a:off x="5799138" y="5095875"/>
            <a:ext cx="2759075" cy="1059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 über 3</a:t>
            </a:r>
          </a:p>
          <a:p>
            <a:pPr algn="ctr" eaLnBrk="1" hangingPunct="1">
              <a:lnSpc>
                <a:spcPct val="80000"/>
              </a:lnSpc>
              <a:spcBef>
                <a:spcPct val="0"/>
              </a:spcBef>
              <a:buClrTx/>
              <a:buSzTx/>
              <a:buFontTx/>
              <a:buNone/>
            </a:pPr>
            <a:r>
              <a:rPr lang="de-DE" sz="1400" noProof="0" dirty="0"/>
              <a:t>Monaten, </a:t>
            </a:r>
            <a:br>
              <a:rPr lang="de-DE" sz="1400" noProof="0" dirty="0"/>
            </a:br>
            <a:r>
              <a:rPr lang="de-DE" sz="1400" b="1" noProof="0" dirty="0">
                <a:solidFill>
                  <a:srgbClr val="0000FF"/>
                </a:solidFill>
              </a:rPr>
              <a:t>danach nach Bedarf gemäß den</a:t>
            </a:r>
          </a:p>
          <a:p>
            <a:pPr algn="ctr" eaLnBrk="1" hangingPunct="1">
              <a:lnSpc>
                <a:spcPct val="80000"/>
              </a:lnSpc>
              <a:spcBef>
                <a:spcPct val="0"/>
              </a:spcBef>
              <a:buClrTx/>
              <a:buSzTx/>
              <a:buFontTx/>
              <a:buNone/>
            </a:pPr>
            <a:r>
              <a:rPr lang="de-DE" sz="1400" noProof="0" dirty="0"/>
              <a:t>gemäß den OCT-, VA- und </a:t>
            </a:r>
            <a:r>
              <a:rPr lang="de-DE" sz="1400" noProof="0" dirty="0" err="1"/>
              <a:t>Funduskopie</a:t>
            </a:r>
            <a:r>
              <a:rPr lang="de-DE" sz="1400" noProof="0" dirty="0"/>
              <a:t>-Befunden</a:t>
            </a:r>
          </a:p>
          <a:p>
            <a:pPr algn="ctr" eaLnBrk="1" hangingPunct="1">
              <a:lnSpc>
                <a:spcPct val="80000"/>
              </a:lnSpc>
              <a:spcBef>
                <a:spcPct val="0"/>
              </a:spcBef>
              <a:buClrTx/>
              <a:buSzTx/>
              <a:buFontTx/>
              <a:buNone/>
            </a:pPr>
            <a:r>
              <a:rPr lang="de-DE" sz="1400" noProof="0" dirty="0"/>
              <a:t>bei monatlichen Untersuchungen</a:t>
            </a:r>
            <a:endParaRPr lang="de-DE" sz="1600" b="1" noProof="0" dirty="0"/>
          </a:p>
        </p:txBody>
      </p:sp>
      <p:sp>
        <p:nvSpPr>
          <p:cNvPr id="58379" name="Text Box 12">
            <a:extLst>
              <a:ext uri="{FF2B5EF4-FFF2-40B4-BE49-F238E27FC236}">
                <a16:creationId xmlns:a16="http://schemas.microsoft.com/office/drawing/2014/main" id="{1BBA9D1D-D362-53F3-2FC2-E5389E8488F0}"/>
              </a:ext>
            </a:extLst>
          </p:cNvPr>
          <p:cNvSpPr txBox="1">
            <a:spLocks noChangeArrowheads="1"/>
          </p:cNvSpPr>
          <p:nvPr/>
        </p:nvSpPr>
        <p:spPr bwMode="auto">
          <a:xfrm>
            <a:off x="708025" y="5172075"/>
            <a:ext cx="23209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a:t>
            </a:r>
          </a:p>
          <a:p>
            <a:pPr algn="ctr" eaLnBrk="1" hangingPunct="1">
              <a:lnSpc>
                <a:spcPct val="80000"/>
              </a:lnSpc>
              <a:spcBef>
                <a:spcPct val="0"/>
              </a:spcBef>
              <a:buClrTx/>
              <a:buSzTx/>
              <a:buFontTx/>
              <a:buNone/>
            </a:pPr>
            <a:r>
              <a:rPr lang="de-DE" sz="1400" noProof="0" dirty="0"/>
              <a:t>über 3 Monate, </a:t>
            </a:r>
            <a:br>
              <a:rPr lang="de-DE" sz="1400" noProof="0" dirty="0"/>
            </a:br>
            <a:r>
              <a:rPr lang="de-DE" sz="1400" b="1" noProof="0" dirty="0">
                <a:solidFill>
                  <a:srgbClr val="0000FF"/>
                </a:solidFill>
              </a:rPr>
              <a:t>danach alle 3</a:t>
            </a:r>
          </a:p>
          <a:p>
            <a:pPr algn="ctr" eaLnBrk="1" hangingPunct="1">
              <a:lnSpc>
                <a:spcPct val="80000"/>
              </a:lnSpc>
              <a:spcBef>
                <a:spcPct val="0"/>
              </a:spcBef>
              <a:buClrTx/>
              <a:buSzTx/>
              <a:buFontTx/>
              <a:buNone/>
            </a:pPr>
            <a:r>
              <a:rPr lang="de-DE" sz="1400" b="1" noProof="0" dirty="0">
                <a:solidFill>
                  <a:srgbClr val="0000FF"/>
                </a:solidFill>
              </a:rPr>
              <a:t>Monate bis 12 Monate</a:t>
            </a:r>
          </a:p>
        </p:txBody>
      </p:sp>
      <p:sp>
        <p:nvSpPr>
          <p:cNvPr id="58381" name="TextBox 12">
            <a:extLst>
              <a:ext uri="{FF2B5EF4-FFF2-40B4-BE49-F238E27FC236}">
                <a16:creationId xmlns:a16="http://schemas.microsoft.com/office/drawing/2014/main" id="{7B021C45-AC1D-DE6B-BCBE-C678C30A46F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
            <a:extLst>
              <a:ext uri="{FF2B5EF4-FFF2-40B4-BE49-F238E27FC236}">
                <a16:creationId xmlns:a16="http://schemas.microsoft.com/office/drawing/2014/main" id="{1459E5B3-B362-7306-FF2D-9EFB2107C1BC}"/>
              </a:ext>
            </a:extLst>
          </p:cNvPr>
          <p:cNvSpPr txBox="1">
            <a:spLocks noChangeArrowheads="1"/>
          </p:cNvSpPr>
          <p:nvPr/>
        </p:nvSpPr>
        <p:spPr bwMode="auto">
          <a:xfrm>
            <a:off x="1295400" y="1447800"/>
            <a:ext cx="1012825" cy="394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a:solidFill>
                  <a:srgbClr val="0000FF"/>
                </a:solidFill>
              </a:rPr>
              <a:t>PIER</a:t>
            </a:r>
          </a:p>
        </p:txBody>
      </p:sp>
      <p:sp>
        <p:nvSpPr>
          <p:cNvPr id="3" name="Text Box 6">
            <a:extLst>
              <a:ext uri="{FF2B5EF4-FFF2-40B4-BE49-F238E27FC236}">
                <a16:creationId xmlns:a16="http://schemas.microsoft.com/office/drawing/2014/main" id="{6263BB9D-83B0-25F1-4F19-F0C48D867A6E}"/>
              </a:ext>
            </a:extLst>
          </p:cNvPr>
          <p:cNvSpPr txBox="1">
            <a:spLocks noChangeArrowheads="1"/>
          </p:cNvSpPr>
          <p:nvPr/>
        </p:nvSpPr>
        <p:spPr bwMode="auto">
          <a:xfrm>
            <a:off x="6473825" y="1447800"/>
            <a:ext cx="1585913" cy="39498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err="1">
                <a:solidFill>
                  <a:srgbClr val="0000FF"/>
                </a:solidFill>
              </a:rPr>
              <a:t>PrOANTO</a:t>
            </a:r>
            <a:endParaRPr lang="de-DE" sz="2400" b="1" noProof="0" dirty="0">
              <a:solidFill>
                <a:srgbClr val="0000FF"/>
              </a:solidFill>
            </a:endParaRPr>
          </a:p>
        </p:txBody>
      </p:sp>
      <p:sp>
        <p:nvSpPr>
          <p:cNvPr id="4" name="Text Box 13">
            <a:extLst>
              <a:ext uri="{FF2B5EF4-FFF2-40B4-BE49-F238E27FC236}">
                <a16:creationId xmlns:a16="http://schemas.microsoft.com/office/drawing/2014/main" id="{5A98B4CD-2235-F157-5937-288913F67C0C}"/>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Tree>
    <p:extLst>
      <p:ext uri="{BB962C8B-B14F-4D97-AF65-F5344CB8AC3E}">
        <p14:creationId xmlns:p14="http://schemas.microsoft.com/office/powerpoint/2010/main" val="43324817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13EEBBE-3966-4722-BE84-B0FA715ECBB9}"/>
              </a:ext>
            </a:extLst>
          </p:cNvPr>
          <p:cNvSpPr/>
          <p:nvPr/>
        </p:nvSpPr>
        <p:spPr>
          <a:xfrm>
            <a:off x="4114800"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a:t>
            </a:fld>
            <a:endParaRPr lang="de-DE" noProof="0" dirty="0"/>
          </a:p>
        </p:txBody>
      </p:sp>
      <p:sp>
        <p:nvSpPr>
          <p:cNvPr id="6" name="TextBox 5">
            <a:extLst>
              <a:ext uri="{FF2B5EF4-FFF2-40B4-BE49-F238E27FC236}">
                <a16:creationId xmlns:a16="http://schemas.microsoft.com/office/drawing/2014/main" id="{B9E7F17A-263C-48DE-9D8B-BDDA0315E6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7" name="TextBox 6">
            <a:extLst>
              <a:ext uri="{FF2B5EF4-FFF2-40B4-BE49-F238E27FC236}">
                <a16:creationId xmlns:a16="http://schemas.microsoft.com/office/drawing/2014/main" id="{C6208792-8889-412F-922E-C992598CA9B1}"/>
              </a:ext>
            </a:extLst>
          </p:cNvPr>
          <p:cNvSpPr txBox="1"/>
          <p:nvPr/>
        </p:nvSpPr>
        <p:spPr>
          <a:xfrm>
            <a:off x="1272765" y="1875182"/>
            <a:ext cx="5750887" cy="764312"/>
          </a:xfrm>
          <a:prstGeom prst="rect">
            <a:avLst/>
          </a:prstGeom>
          <a:noFill/>
        </p:spPr>
        <p:txBody>
          <a:bodyPr wrap="square" lIns="25400" tIns="12700" rIns="25400" bIns="12700" rtlCol="0">
            <a:spAutoFit/>
          </a:bodyPr>
          <a:lstStyle/>
          <a:p>
            <a:r>
              <a:rPr lang="de-DE" sz="1600" i="1" noProof="0" dirty="0"/>
              <a:t>Wie hoch ist der Anteil der Amerikaner über 65 Jahre, die an AMD leiden? </a:t>
            </a:r>
            <a:endParaRPr lang="de-DE" sz="2000" i="1" noProof="0" dirty="0">
              <a:solidFill>
                <a:srgbClr val="0000FF"/>
              </a:solidFill>
            </a:endParaRPr>
          </a:p>
          <a:p>
            <a:r>
              <a:rPr lang="de-DE" sz="1600" noProof="0" dirty="0"/>
              <a:t>10 %</a:t>
            </a:r>
            <a:endParaRPr lang="de-DE" sz="2000" noProof="0" dirty="0">
              <a:solidFill>
                <a:srgbClr val="0000FF"/>
              </a:solidFill>
            </a:endParaRPr>
          </a:p>
        </p:txBody>
      </p:sp>
      <p:sp>
        <p:nvSpPr>
          <p:cNvPr id="8" name="Content Placeholder 5">
            <a:extLst>
              <a:ext uri="{FF2B5EF4-FFF2-40B4-BE49-F238E27FC236}">
                <a16:creationId xmlns:a16="http://schemas.microsoft.com/office/drawing/2014/main" id="{EBC1B65E-91E6-4A30-8617-056063AB795E}"/>
              </a:ext>
            </a:extLst>
          </p:cNvPr>
          <p:cNvSpPr>
            <a:spLocks noGrp="1"/>
          </p:cNvSpPr>
          <p:nvPr>
            <p:ph idx="1"/>
          </p:nvPr>
        </p:nvSpPr>
        <p:spPr>
          <a:xfrm>
            <a:off x="381000" y="762000"/>
            <a:ext cx="7696201" cy="990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a:t>
            </a:r>
            <a:r>
              <a:rPr lang="de-DE" sz="1800" b="1" noProof="0" dirty="0">
                <a:latin typeface="Arial" panose="020B0604020202020204" pitchFamily="34" charset="0"/>
              </a:rPr>
              <a:t>Erwachsenen ab</a:t>
            </a:r>
            <a:r>
              <a:rPr lang="de-DE" sz="1800" b="1" noProof="0" dirty="0">
                <a:solidFill>
                  <a:srgbClr val="0000FF"/>
                </a:solidFill>
                <a:latin typeface="Arial" panose="020B0604020202020204" pitchFamily="34" charset="0"/>
              </a:rPr>
              <a:t> 50 Jahren </a:t>
            </a:r>
            <a:r>
              <a:rPr lang="de-DE" sz="1800" noProof="0" dirty="0">
                <a:solidFill>
                  <a:schemeClr val="bg1">
                    <a:lumMod val="75000"/>
                  </a:schemeClr>
                </a:solidFill>
                <a:latin typeface="Arial" panose="020B0604020202020204" pitchFamily="34" charset="0"/>
              </a:rPr>
              <a:t>in Industrienationen</a:t>
            </a:r>
          </a:p>
        </p:txBody>
      </p:sp>
    </p:spTree>
    <p:extLst>
      <p:ext uri="{BB962C8B-B14F-4D97-AF65-F5344CB8AC3E}">
        <p14:creationId xmlns:p14="http://schemas.microsoft.com/office/powerpoint/2010/main" val="353681357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9DF7376-6E8F-4B57-A1DB-BAE4FCE8A71C}"/>
              </a:ext>
            </a:extLst>
          </p:cNvPr>
          <p:cNvSpPr>
            <a:spLocks noGrp="1"/>
          </p:cNvSpPr>
          <p:nvPr>
            <p:ph type="sldNum" sz="quarter" idx="12"/>
          </p:nvPr>
        </p:nvSpPr>
        <p:spPr/>
        <p:txBody>
          <a:bodyPr wrap="square" lIns="25400" tIns="12700" rIns="25400" bIns="12700"/>
          <a:lstStyle/>
          <a:p>
            <a:fld id="{681D46FA-E12F-4F2A-88DE-05655002DA60}" type="slidenum">
              <a:rPr lang="de-DE" noProof="0" smtClean="0"/>
              <a:t>50</a:t>
            </a:fld>
            <a:endParaRPr lang="de-DE" noProof="0" dirty="0"/>
          </a:p>
        </p:txBody>
      </p:sp>
      <p:pic>
        <p:nvPicPr>
          <p:cNvPr id="6" name="Picture 5">
            <a:extLst>
              <a:ext uri="{FF2B5EF4-FFF2-40B4-BE49-F238E27FC236}">
                <a16:creationId xmlns:a16="http://schemas.microsoft.com/office/drawing/2014/main" id="{4C0B50F7-FBC7-4DDF-9728-7ADD84A0B6C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770532" y="990600"/>
            <a:ext cx="3602935" cy="3959775"/>
          </a:xfrm>
          <a:prstGeom prst="rect">
            <a:avLst/>
          </a:prstGeom>
        </p:spPr>
      </p:pic>
      <p:sp>
        <p:nvSpPr>
          <p:cNvPr id="8" name="TextBox 7">
            <a:extLst>
              <a:ext uri="{FF2B5EF4-FFF2-40B4-BE49-F238E27FC236}">
                <a16:creationId xmlns:a16="http://schemas.microsoft.com/office/drawing/2014/main" id="{4C5FACDC-FFD5-4458-8DE5-B45A8AAE2A78}"/>
              </a:ext>
            </a:extLst>
          </p:cNvPr>
          <p:cNvSpPr txBox="1"/>
          <p:nvPr/>
        </p:nvSpPr>
        <p:spPr>
          <a:xfrm>
            <a:off x="3389590" y="6238719"/>
            <a:ext cx="2364815" cy="271869"/>
          </a:xfrm>
          <a:prstGeom prst="rect">
            <a:avLst/>
          </a:prstGeom>
          <a:noFill/>
        </p:spPr>
        <p:txBody>
          <a:bodyPr wrap="square" lIns="25400" tIns="12700" rIns="25400" bIns="12700" rtlCol="0">
            <a:spAutoFit/>
          </a:bodyPr>
          <a:lstStyle/>
          <a:p>
            <a:pPr algn="ctr"/>
            <a:r>
              <a:rPr lang="de-DE" sz="1600" noProof="0" dirty="0"/>
              <a:t>OCT: </a:t>
            </a:r>
            <a:r>
              <a:rPr lang="de-DE" sz="1600" noProof="0" dirty="0" err="1"/>
              <a:t>Drusenartige</a:t>
            </a:r>
            <a:r>
              <a:rPr lang="de-DE" sz="1600" noProof="0" dirty="0"/>
              <a:t> PED</a:t>
            </a:r>
          </a:p>
        </p:txBody>
      </p:sp>
      <p:sp>
        <p:nvSpPr>
          <p:cNvPr id="9" name="TextBox 8">
            <a:extLst>
              <a:ext uri="{FF2B5EF4-FFF2-40B4-BE49-F238E27FC236}">
                <a16:creationId xmlns:a16="http://schemas.microsoft.com/office/drawing/2014/main" id="{AB173BCD-7F7B-4202-9DA4-2BF5D72E7BB3}"/>
              </a:ext>
            </a:extLst>
          </p:cNvPr>
          <p:cNvSpPr txBox="1"/>
          <p:nvPr/>
        </p:nvSpPr>
        <p:spPr>
          <a:xfrm>
            <a:off x="1495423" y="4976336"/>
            <a:ext cx="6153151" cy="1256754"/>
          </a:xfrm>
          <a:prstGeom prst="rect">
            <a:avLst/>
          </a:prstGeom>
          <a:noFill/>
        </p:spPr>
        <p:txBody>
          <a:bodyPr wrap="square" lIns="25400" tIns="12700" rIns="25400" bIns="12700" rtlCol="0">
            <a:spAutoFit/>
          </a:bodyPr>
          <a:lstStyle/>
          <a:p>
            <a:pPr algn="ctr"/>
            <a:r>
              <a:rPr lang="de-DE" sz="1600" noProof="0" dirty="0">
                <a:solidFill>
                  <a:srgbClr val="0000FF"/>
                </a:solidFill>
              </a:rPr>
              <a:t>Zusammenwachsen großer weicher Drusen im Laufe der Zeit zu einem drusenartigen PED mit zunehmender Ansammlung von vitelliformem Material (roter Pfeil) und darüber liegenden Pigmentveränderungen, wie auf der Farbfundusfotografie (CFP) und der OCT zu sehen ist. </a:t>
            </a:r>
          </a:p>
        </p:txBody>
      </p:sp>
      <p:sp>
        <p:nvSpPr>
          <p:cNvPr id="3" name="TextBox 2">
            <a:extLst>
              <a:ext uri="{FF2B5EF4-FFF2-40B4-BE49-F238E27FC236}">
                <a16:creationId xmlns:a16="http://schemas.microsoft.com/office/drawing/2014/main" id="{A69E5ECE-DA6F-4E83-AECF-D440BAE02513}"/>
              </a:ext>
            </a:extLst>
          </p:cNvPr>
          <p:cNvSpPr txBox="1"/>
          <p:nvPr/>
        </p:nvSpPr>
        <p:spPr>
          <a:xfrm>
            <a:off x="1136097" y="1503209"/>
            <a:ext cx="845103" cy="338554"/>
          </a:xfrm>
          <a:prstGeom prst="rect">
            <a:avLst/>
          </a:prstGeom>
          <a:noFill/>
        </p:spPr>
        <p:txBody>
          <a:bodyPr wrap="square" lIns="25400" tIns="12700" rIns="25400" bIns="12700" rtlCol="0">
            <a:spAutoFit/>
          </a:bodyPr>
          <a:lstStyle/>
          <a:p>
            <a:pPr algn="r"/>
            <a:r>
              <a:rPr lang="de-DE" sz="1200" i="1" noProof="0" dirty="0"/>
              <a:t>Drusen</a:t>
            </a:r>
          </a:p>
        </p:txBody>
      </p:sp>
      <p:sp>
        <p:nvSpPr>
          <p:cNvPr id="10" name="TextBox 9">
            <a:extLst>
              <a:ext uri="{FF2B5EF4-FFF2-40B4-BE49-F238E27FC236}">
                <a16:creationId xmlns:a16="http://schemas.microsoft.com/office/drawing/2014/main" id="{272D469C-C52E-4D16-831C-99937C45D2E1}"/>
              </a:ext>
            </a:extLst>
          </p:cNvPr>
          <p:cNvSpPr txBox="1"/>
          <p:nvPr/>
        </p:nvSpPr>
        <p:spPr>
          <a:xfrm>
            <a:off x="533400" y="2801210"/>
            <a:ext cx="1447832" cy="338554"/>
          </a:xfrm>
          <a:prstGeom prst="rect">
            <a:avLst/>
          </a:prstGeom>
          <a:noFill/>
        </p:spPr>
        <p:txBody>
          <a:bodyPr wrap="square" lIns="25400" tIns="12700" rIns="25400" bIns="12700" rtlCol="0">
            <a:spAutoFit/>
          </a:bodyPr>
          <a:lstStyle/>
          <a:p>
            <a:pPr algn="r"/>
            <a:r>
              <a:rPr lang="de-DE" sz="1200" i="1" noProof="0" dirty="0"/>
              <a:t>Drusenartig</a:t>
            </a:r>
            <a:endParaRPr lang="de-DE" sz="1600" i="1" noProof="0" dirty="0"/>
          </a:p>
        </p:txBody>
      </p:sp>
      <p:sp>
        <p:nvSpPr>
          <p:cNvPr id="11" name="TextBox 10">
            <a:extLst>
              <a:ext uri="{FF2B5EF4-FFF2-40B4-BE49-F238E27FC236}">
                <a16:creationId xmlns:a16="http://schemas.microsoft.com/office/drawing/2014/main" id="{F60CA4A7-6970-4C65-96D1-476D22C55AB9}"/>
              </a:ext>
            </a:extLst>
          </p:cNvPr>
          <p:cNvSpPr txBox="1"/>
          <p:nvPr/>
        </p:nvSpPr>
        <p:spPr>
          <a:xfrm>
            <a:off x="387626" y="4114063"/>
            <a:ext cx="1595309" cy="338554"/>
          </a:xfrm>
          <a:prstGeom prst="rect">
            <a:avLst/>
          </a:prstGeom>
          <a:noFill/>
        </p:spPr>
        <p:txBody>
          <a:bodyPr wrap="square" lIns="25400" tIns="12700" rIns="25400" bIns="12700" rtlCol="0">
            <a:spAutoFit/>
          </a:bodyPr>
          <a:lstStyle/>
          <a:p>
            <a:pPr algn="r"/>
            <a:r>
              <a:rPr lang="de-DE" sz="1200" i="1" noProof="0" dirty="0"/>
              <a:t>Drusenöides PED</a:t>
            </a:r>
          </a:p>
        </p:txBody>
      </p:sp>
      <p:cxnSp>
        <p:nvCxnSpPr>
          <p:cNvPr id="12" name="Straight Arrow Connector 11">
            <a:extLst>
              <a:ext uri="{FF2B5EF4-FFF2-40B4-BE49-F238E27FC236}">
                <a16:creationId xmlns:a16="http://schemas.microsoft.com/office/drawing/2014/main" id="{A73B7B47-49A4-4B24-8838-B5C7F902DF23}"/>
              </a:ext>
            </a:extLst>
          </p:cNvPr>
          <p:cNvCxnSpPr/>
          <p:nvPr/>
        </p:nvCxnSpPr>
        <p:spPr>
          <a:xfrm>
            <a:off x="1976309" y="1676400"/>
            <a:ext cx="794223"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3" name="Straight Arrow Connector 12">
            <a:extLst>
              <a:ext uri="{FF2B5EF4-FFF2-40B4-BE49-F238E27FC236}">
                <a16:creationId xmlns:a16="http://schemas.microsoft.com/office/drawing/2014/main" id="{19B1BBD6-B4CB-41B8-8070-EE6143421716}"/>
              </a:ext>
            </a:extLst>
          </p:cNvPr>
          <p:cNvCxnSpPr/>
          <p:nvPr/>
        </p:nvCxnSpPr>
        <p:spPr>
          <a:xfrm>
            <a:off x="1976309" y="2971800"/>
            <a:ext cx="794223"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4" name="Straight Arrow Connector 13">
            <a:extLst>
              <a:ext uri="{FF2B5EF4-FFF2-40B4-BE49-F238E27FC236}">
                <a16:creationId xmlns:a16="http://schemas.microsoft.com/office/drawing/2014/main" id="{938AFD21-4BFA-4ED2-9FF2-40C2FC87F4BE}"/>
              </a:ext>
            </a:extLst>
          </p:cNvPr>
          <p:cNvCxnSpPr/>
          <p:nvPr/>
        </p:nvCxnSpPr>
        <p:spPr>
          <a:xfrm>
            <a:off x="1976309" y="4267200"/>
            <a:ext cx="794223"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sp>
        <p:nvSpPr>
          <p:cNvPr id="15" name="TextBox 14">
            <a:extLst>
              <a:ext uri="{FF2B5EF4-FFF2-40B4-BE49-F238E27FC236}">
                <a16:creationId xmlns:a16="http://schemas.microsoft.com/office/drawing/2014/main" id="{614C951E-4616-479C-ACC9-911ACF5F0C6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631065416"/>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a:extLst>
              <a:ext uri="{FF2B5EF4-FFF2-40B4-BE49-F238E27FC236}">
                <a16:creationId xmlns:a16="http://schemas.microsoft.com/office/drawing/2014/main" id="{8AFE9545-879E-4BCC-829D-4DC76285BFDA}"/>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9396" name="Slide Number Placeholder 1">
            <a:extLst>
              <a:ext uri="{FF2B5EF4-FFF2-40B4-BE49-F238E27FC236}">
                <a16:creationId xmlns:a16="http://schemas.microsoft.com/office/drawing/2014/main" id="{AC3CD2BF-57AF-48D5-B4A4-2D35A3E499B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DFD65B9-1300-4F1F-A8F5-0C20A860113F}" type="slidenum">
              <a:rPr lang="de-DE" sz="1000" noProof="0" smtClean="0"/>
              <a:t>500</a:t>
            </a:fld>
            <a:endParaRPr lang="de-DE" sz="1000" noProof="0" dirty="0"/>
          </a:p>
        </p:txBody>
      </p:sp>
      <p:sp>
        <p:nvSpPr>
          <p:cNvPr id="59397" name="Text Box 12">
            <a:extLst>
              <a:ext uri="{FF2B5EF4-FFF2-40B4-BE49-F238E27FC236}">
                <a16:creationId xmlns:a16="http://schemas.microsoft.com/office/drawing/2014/main" id="{108BA130-E807-472E-B122-46946335EFC3}"/>
              </a:ext>
            </a:extLst>
          </p:cNvPr>
          <p:cNvSpPr txBox="1">
            <a:spLocks noChangeArrowheads="1"/>
          </p:cNvSpPr>
          <p:nvPr/>
        </p:nvSpPr>
        <p:spPr bwMode="auto">
          <a:xfrm>
            <a:off x="708025" y="5172075"/>
            <a:ext cx="23209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Eine Injektion pro Monat</a:t>
            </a:r>
          </a:p>
          <a:p>
            <a:pPr algn="ctr" eaLnBrk="1" hangingPunct="1">
              <a:lnSpc>
                <a:spcPct val="80000"/>
              </a:lnSpc>
              <a:spcBef>
                <a:spcPct val="0"/>
              </a:spcBef>
              <a:buClrTx/>
              <a:buSzTx/>
              <a:buFontTx/>
              <a:buNone/>
            </a:pPr>
            <a:r>
              <a:rPr lang="de-DE" sz="1400" dirty="0"/>
              <a:t>über 3 Monate, </a:t>
            </a:r>
            <a:br>
              <a:rPr lang="de-DE" sz="1400" dirty="0"/>
            </a:br>
            <a:r>
              <a:rPr lang="de-DE" sz="1400" b="1" dirty="0">
                <a:solidFill>
                  <a:srgbClr val="0000FF"/>
                </a:solidFill>
              </a:rPr>
              <a:t>danach alle 3</a:t>
            </a:r>
          </a:p>
          <a:p>
            <a:pPr algn="ctr" eaLnBrk="1" hangingPunct="1">
              <a:lnSpc>
                <a:spcPct val="80000"/>
              </a:lnSpc>
              <a:spcBef>
                <a:spcPct val="0"/>
              </a:spcBef>
              <a:buClrTx/>
              <a:buSzTx/>
              <a:buFontTx/>
              <a:buNone/>
            </a:pPr>
            <a:r>
              <a:rPr lang="de-DE" sz="1400" b="1" dirty="0">
                <a:solidFill>
                  <a:srgbClr val="0000FF"/>
                </a:solidFill>
              </a:rPr>
              <a:t>Monate bis 12 Monate</a:t>
            </a:r>
          </a:p>
        </p:txBody>
      </p:sp>
      <p:sp>
        <p:nvSpPr>
          <p:cNvPr id="59398" name="Text Box 13">
            <a:extLst>
              <a:ext uri="{FF2B5EF4-FFF2-40B4-BE49-F238E27FC236}">
                <a16:creationId xmlns:a16="http://schemas.microsoft.com/office/drawing/2014/main" id="{0F2BBFB3-BE8C-4799-ACF9-29D0D10F0803}"/>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dirty="0">
                <a:solidFill>
                  <a:srgbClr val="0000FF"/>
                </a:solidFill>
              </a:rPr>
              <a:t>Wie sahen die</a:t>
            </a:r>
          </a:p>
          <a:p>
            <a:pPr algn="ctr" eaLnBrk="1" hangingPunct="1">
              <a:lnSpc>
                <a:spcPct val="75000"/>
              </a:lnSpc>
              <a:spcBef>
                <a:spcPct val="0"/>
              </a:spcBef>
              <a:buClrTx/>
              <a:buSzTx/>
              <a:buFontTx/>
              <a:buNone/>
            </a:pPr>
            <a:r>
              <a:rPr lang="de-DE" sz="1400" i="1" dirty="0">
                <a:solidFill>
                  <a:srgbClr val="0000FF"/>
                </a:solidFill>
              </a:rPr>
              <a:t>Dosierungsschemata aus?</a:t>
            </a:r>
          </a:p>
        </p:txBody>
      </p:sp>
      <p:graphicFrame>
        <p:nvGraphicFramePr>
          <p:cNvPr id="25" name="Group 5">
            <a:extLst>
              <a:ext uri="{FF2B5EF4-FFF2-40B4-BE49-F238E27FC236}">
                <a16:creationId xmlns:a16="http://schemas.microsoft.com/office/drawing/2014/main" id="{D483C3B1-5C8D-475A-8E71-F7FEBBF2C567}"/>
              </a:ext>
            </a:extLst>
          </p:cNvPr>
          <p:cNvGraphicFramePr>
            <a:graphicFrameLocks noGrp="1"/>
          </p:cNvGraphicFramePr>
          <p:nvPr>
            <p:extLst>
              <p:ext uri="{D42A27DB-BD31-4B8C-83A1-F6EECF244321}">
                <p14:modId xmlns:p14="http://schemas.microsoft.com/office/powerpoint/2010/main" val="3084955332"/>
              </p:ext>
            </p:extLst>
          </p:nvPr>
        </p:nvGraphicFramePr>
        <p:xfrm>
          <a:off x="152400" y="2362200"/>
          <a:ext cx="3657600" cy="2197099"/>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633">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de-DE" sz="1200" b="0" i="1" u="none" strike="noStrike" cap="none" normalizeH="0" baseline="0" noProof="0" dirty="0">
                          <a:ln>
                            <a:noFill/>
                          </a:ln>
                          <a:solidFill>
                            <a:schemeClr val="bg1"/>
                          </a:solidFill>
                          <a:effectLst/>
                          <a:latin typeface="Arial" charset="0"/>
                        </a:rPr>
                        <a:t>Drei Monate</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bg1">
                              <a:lumMod val="75000"/>
                            </a:schemeClr>
                          </a:solidFill>
                          <a:effectLst/>
                          <a:latin typeface="Arial" charset="0"/>
                        </a:rPr>
                        <a:t>0,3 mg</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tx1"/>
                          </a:solidFill>
                          <a:effectLst/>
                          <a:latin typeface="Arial" charset="0"/>
                        </a:rPr>
                        <a:t>0,5 mg</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421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900" b="0" i="0" u="none" strike="noStrike" cap="none" normalizeH="0" baseline="0" noProof="0" dirty="0">
                          <a:ln>
                            <a:noFill/>
                          </a:ln>
                          <a:solidFill>
                            <a:schemeClr val="tx1"/>
                          </a:solidFill>
                          <a:effectLst/>
                          <a:latin typeface="Arial" charset="0"/>
                        </a:rPr>
                        <a:t>Durchschnittliche Veränderung der Sehschärfe (ETDRS-Buchstaben)</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cs typeface="Arial" charset="0"/>
                        </a:rPr>
                        <a:t>?</a:t>
                      </a:r>
                      <a:endParaRPr kumimoji="0" lang="de-DE" sz="1700" b="1" i="1" u="none" strike="noStrike" cap="none" normalizeH="0" baseline="0" noProof="0" dirty="0">
                        <a:ln>
                          <a:noFill/>
                        </a:ln>
                        <a:solidFill>
                          <a:schemeClr val="bg1">
                            <a:lumMod val="75000"/>
                          </a:schemeClr>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cs typeface="Arial" charset="0"/>
                        </a:rPr>
                        <a:t>?</a:t>
                      </a:r>
                      <a:endParaRPr kumimoji="0" lang="de-DE" sz="1700" b="1" i="1" u="none" strike="noStrike" cap="none" normalizeH="0" baseline="0" noProof="0" dirty="0">
                        <a:ln>
                          <a:noFill/>
                        </a:ln>
                        <a:solidFill>
                          <a:srgbClr val="0000FF"/>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cs typeface="Arial" charset="0"/>
                        </a:rPr>
                        <a:t>?</a:t>
                      </a:r>
                      <a:endParaRPr kumimoji="0" lang="de-DE" sz="1700" b="1" i="1" u="none" strike="noStrike" cap="none" normalizeH="0" baseline="0" noProof="0" dirty="0">
                        <a:ln>
                          <a:noFill/>
                        </a:ln>
                        <a:solidFill>
                          <a:schemeClr val="bg1">
                            <a:lumMod val="75000"/>
                          </a:schemeClr>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52">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Verbesserung um &gt;15 Buchstaben</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59421" name="Rectangle 27">
            <a:extLst>
              <a:ext uri="{FF2B5EF4-FFF2-40B4-BE49-F238E27FC236}">
                <a16:creationId xmlns:a16="http://schemas.microsoft.com/office/drawing/2014/main" id="{A7D7AB56-8D28-47FB-81B1-B62881F6B1E2}"/>
              </a:ext>
            </a:extLst>
          </p:cNvPr>
          <p:cNvSpPr>
            <a:spLocks noChangeArrowheads="1"/>
          </p:cNvSpPr>
          <p:nvPr/>
        </p:nvSpPr>
        <p:spPr bwMode="auto">
          <a:xfrm>
            <a:off x="152400" y="3836837"/>
            <a:ext cx="3657600" cy="1074136"/>
          </a:xfrm>
          <a:prstGeom prst="rect">
            <a:avLst/>
          </a:prstGeom>
          <a:solidFill>
            <a:schemeClr val="bg1"/>
          </a:solidFill>
          <a:ln w="762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2" name="TextBox 1">
            <a:extLst>
              <a:ext uri="{FF2B5EF4-FFF2-40B4-BE49-F238E27FC236}">
                <a16:creationId xmlns:a16="http://schemas.microsoft.com/office/drawing/2014/main" id="{248412B5-20B4-4E5F-89B9-1837A7926861}"/>
              </a:ext>
            </a:extLst>
          </p:cNvPr>
          <p:cNvSpPr txBox="1"/>
          <p:nvPr/>
        </p:nvSpPr>
        <p:spPr>
          <a:xfrm>
            <a:off x="177800" y="4433421"/>
            <a:ext cx="1620838" cy="671979"/>
          </a:xfrm>
          <a:prstGeom prst="rect">
            <a:avLst/>
          </a:prstGeom>
          <a:noFill/>
        </p:spPr>
        <p:txBody>
          <a:bodyPr wrap="square" lIns="25400" tIns="12700" rIns="25400" bIns="12700">
            <a:spAutoFit/>
          </a:bodyPr>
          <a:lstStyle/>
          <a:p>
            <a:pPr>
              <a:defRPr/>
            </a:pPr>
            <a:r>
              <a:rPr lang="de-DE" sz="1400" i="1" noProof="0" dirty="0">
                <a:effectLst>
                  <a:outerShdw blurRad="38100" dist="38100" dir="2700000" algn="tl">
                    <a:srgbClr val="000000">
                      <a:alpha val="43137"/>
                    </a:srgbClr>
                  </a:outerShdw>
                </a:effectLst>
              </a:rPr>
              <a:t>(Beachten Sie die unterschiedliche Ergebnisvariable)</a:t>
            </a:r>
          </a:p>
        </p:txBody>
      </p:sp>
      <p:sp>
        <p:nvSpPr>
          <p:cNvPr id="3" name="Arrow: Up 2">
            <a:extLst>
              <a:ext uri="{FF2B5EF4-FFF2-40B4-BE49-F238E27FC236}">
                <a16:creationId xmlns:a16="http://schemas.microsoft.com/office/drawing/2014/main" id="{ED659F81-E143-451B-9965-407B4E536A0C}"/>
              </a:ext>
            </a:extLst>
          </p:cNvPr>
          <p:cNvSpPr/>
          <p:nvPr/>
        </p:nvSpPr>
        <p:spPr>
          <a:xfrm>
            <a:off x="577850" y="3931813"/>
            <a:ext cx="260350" cy="457200"/>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2000" noProof="0" dirty="0"/>
          </a:p>
        </p:txBody>
      </p:sp>
      <p:sp>
        <p:nvSpPr>
          <p:cNvPr id="59424" name="Text Box 28">
            <a:extLst>
              <a:ext uri="{FF2B5EF4-FFF2-40B4-BE49-F238E27FC236}">
                <a16:creationId xmlns:a16="http://schemas.microsoft.com/office/drawing/2014/main" id="{FCEFEE8F-7B56-4204-8B51-528BFC601E20}"/>
              </a:ext>
            </a:extLst>
          </p:cNvPr>
          <p:cNvSpPr txBox="1">
            <a:spLocks noChangeArrowheads="1"/>
          </p:cNvSpPr>
          <p:nvPr/>
        </p:nvSpPr>
        <p:spPr bwMode="auto">
          <a:xfrm>
            <a:off x="4343400" y="2447925"/>
            <a:ext cx="4143375" cy="45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t>Wie sahen die </a:t>
            </a:r>
            <a:r>
              <a:rPr lang="de-DE" sz="1400" b="1" i="1" noProof="0" dirty="0"/>
              <a:t>Ergebnisse nach drei Monaten</a:t>
            </a:r>
            <a:r>
              <a:rPr lang="de-DE" sz="1400" i="1" noProof="0" dirty="0"/>
              <a:t> aus?</a:t>
            </a:r>
            <a:endParaRPr lang="de-DE" sz="1600" noProof="0" dirty="0">
              <a:solidFill>
                <a:srgbClr val="0000FF"/>
              </a:solidFill>
            </a:endParaRPr>
          </a:p>
        </p:txBody>
      </p:sp>
      <p:sp>
        <p:nvSpPr>
          <p:cNvPr id="12" name="Oval 11">
            <a:extLst>
              <a:ext uri="{FF2B5EF4-FFF2-40B4-BE49-F238E27FC236}">
                <a16:creationId xmlns:a16="http://schemas.microsoft.com/office/drawing/2014/main" id="{51A978CD-5FBA-4710-86D7-D49749DB75C2}"/>
              </a:ext>
            </a:extLst>
          </p:cNvPr>
          <p:cNvSpPr/>
          <p:nvPr/>
        </p:nvSpPr>
        <p:spPr>
          <a:xfrm>
            <a:off x="2041525" y="2362200"/>
            <a:ext cx="976313" cy="1503363"/>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de-DE" sz="2000" noProof="0" dirty="0"/>
          </a:p>
        </p:txBody>
      </p:sp>
      <p:sp>
        <p:nvSpPr>
          <p:cNvPr id="4" name="TextBox 3">
            <a:extLst>
              <a:ext uri="{FF2B5EF4-FFF2-40B4-BE49-F238E27FC236}">
                <a16:creationId xmlns:a16="http://schemas.microsoft.com/office/drawing/2014/main" id="{49AE2E18-0BF7-4DA3-8824-82EA7CB98FD7}"/>
              </a:ext>
            </a:extLst>
          </p:cNvPr>
          <p:cNvSpPr txBox="1"/>
          <p:nvPr/>
        </p:nvSpPr>
        <p:spPr>
          <a:xfrm>
            <a:off x="3157537" y="1686760"/>
            <a:ext cx="3886200" cy="241092"/>
          </a:xfrm>
          <a:prstGeom prst="rect">
            <a:avLst/>
          </a:prstGeom>
          <a:noFill/>
        </p:spPr>
        <p:txBody>
          <a:bodyPr wrap="square" lIns="25400" tIns="12700" rIns="25400" bIns="12700">
            <a:spAutoFit/>
          </a:bodyPr>
          <a:lstStyle/>
          <a:p>
            <a:pPr>
              <a:defRPr/>
            </a:pPr>
            <a:r>
              <a:rPr lang="de-DE" sz="1400" i="1" noProof="0" dirty="0">
                <a:effectLst>
                  <a:outerShdw blurRad="38100" dist="38100" dir="2700000" algn="tl">
                    <a:srgbClr val="000000">
                      <a:alpha val="43137"/>
                    </a:srgbClr>
                  </a:outerShdw>
                </a:effectLst>
              </a:rPr>
              <a:t>Konzentrieren Sie sich auf das 0,5-Ergebnis</a:t>
            </a:r>
          </a:p>
        </p:txBody>
      </p:sp>
      <p:cxnSp>
        <p:nvCxnSpPr>
          <p:cNvPr id="6" name="Straight Arrow Connector 5">
            <a:extLst>
              <a:ext uri="{FF2B5EF4-FFF2-40B4-BE49-F238E27FC236}">
                <a16:creationId xmlns:a16="http://schemas.microsoft.com/office/drawing/2014/main" id="{CDB09D9B-3626-40A7-B5D7-63D6A90C5799}"/>
              </a:ext>
            </a:extLst>
          </p:cNvPr>
          <p:cNvCxnSpPr/>
          <p:nvPr/>
        </p:nvCxnSpPr>
        <p:spPr>
          <a:xfrm flipH="1">
            <a:off x="2819400" y="1981200"/>
            <a:ext cx="381000" cy="46672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B0C7856B-0C74-4989-AA33-CE25A0AD0A49}"/>
              </a:ext>
            </a:extLst>
          </p:cNvPr>
          <p:cNvCxnSpPr>
            <a:cxnSpLocks/>
          </p:cNvCxnSpPr>
          <p:nvPr/>
        </p:nvCxnSpPr>
        <p:spPr>
          <a:xfrm>
            <a:off x="125413" y="3810000"/>
            <a:ext cx="3684587" cy="1588"/>
          </a:xfrm>
          <a:prstGeom prst="line">
            <a:avLst/>
          </a:prstGeom>
          <a:ln w="22225"/>
        </p:spPr>
        <p:style>
          <a:lnRef idx="1">
            <a:schemeClr val="dk1"/>
          </a:lnRef>
          <a:fillRef idx="0">
            <a:schemeClr val="dk1"/>
          </a:fillRef>
          <a:effectRef idx="0">
            <a:schemeClr val="dk1"/>
          </a:effectRef>
          <a:fontRef idx="minor">
            <a:schemeClr val="tx1"/>
          </a:fontRef>
        </p:style>
      </p:cxnSp>
      <p:sp>
        <p:nvSpPr>
          <p:cNvPr id="59429" name="TextBox 16">
            <a:extLst>
              <a:ext uri="{FF2B5EF4-FFF2-40B4-BE49-F238E27FC236}">
                <a16:creationId xmlns:a16="http://schemas.microsoft.com/office/drawing/2014/main" id="{F6624759-D57B-4121-B631-B619C2B0504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5" name="Text Box 5">
            <a:extLst>
              <a:ext uri="{FF2B5EF4-FFF2-40B4-BE49-F238E27FC236}">
                <a16:creationId xmlns:a16="http://schemas.microsoft.com/office/drawing/2014/main" id="{1BD5B2B3-63CE-D813-1485-3121DB278B3F}"/>
              </a:ext>
            </a:extLst>
          </p:cNvPr>
          <p:cNvSpPr txBox="1">
            <a:spLocks noChangeArrowheads="1"/>
          </p:cNvSpPr>
          <p:nvPr/>
        </p:nvSpPr>
        <p:spPr bwMode="auto">
          <a:xfrm>
            <a:off x="1295400" y="1447800"/>
            <a:ext cx="1012825" cy="394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a:solidFill>
                  <a:srgbClr val="000000"/>
                </a:solidFill>
              </a:rPr>
              <a:t>PIER</a:t>
            </a:r>
          </a:p>
        </p:txBody>
      </p:sp>
    </p:spTree>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F9B80F3-4707-331D-7F05-48530A73F5B2}"/>
            </a:ext>
          </a:extLst>
        </p:cNvPr>
        <p:cNvGrpSpPr/>
        <p:nvPr/>
      </p:nvGrpSpPr>
      <p:grpSpPr>
        <a:xfrm>
          <a:off x="0" y="0"/>
          <a:ext cx="0" cy="0"/>
          <a:chOff x="0" y="0"/>
          <a:chExt cx="0" cy="0"/>
        </a:xfrm>
      </p:grpSpPr>
      <p:graphicFrame>
        <p:nvGraphicFramePr>
          <p:cNvPr id="7" name="Group 5">
            <a:extLst>
              <a:ext uri="{FF2B5EF4-FFF2-40B4-BE49-F238E27FC236}">
                <a16:creationId xmlns:a16="http://schemas.microsoft.com/office/drawing/2014/main" id="{D745A8C9-F417-8A66-77D8-A741B03D722A}"/>
              </a:ext>
            </a:extLst>
          </p:cNvPr>
          <p:cNvGraphicFramePr>
            <a:graphicFrameLocks noGrp="1"/>
          </p:cNvGraphicFramePr>
          <p:nvPr>
            <p:extLst>
              <p:ext uri="{D42A27DB-BD31-4B8C-83A1-F6EECF244321}">
                <p14:modId xmlns:p14="http://schemas.microsoft.com/office/powerpoint/2010/main" val="3380160640"/>
              </p:ext>
            </p:extLst>
          </p:nvPr>
        </p:nvGraphicFramePr>
        <p:xfrm>
          <a:off x="152400" y="2362200"/>
          <a:ext cx="3657600" cy="2197099"/>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633">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de-DE" sz="1200" b="0" i="1" u="none" strike="noStrike" cap="none" normalizeH="0" baseline="0" noProof="0" dirty="0">
                          <a:ln>
                            <a:noFill/>
                          </a:ln>
                          <a:solidFill>
                            <a:schemeClr val="bg1"/>
                          </a:solidFill>
                          <a:effectLst/>
                          <a:latin typeface="Arial" charset="0"/>
                        </a:rPr>
                        <a:t>Drei Monate</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bg1">
                              <a:lumMod val="75000"/>
                            </a:schemeClr>
                          </a:solidFill>
                          <a:effectLst/>
                          <a:latin typeface="Arial" charset="0"/>
                        </a:rPr>
                        <a:t>0,3 mg</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tx1"/>
                          </a:solidFill>
                          <a:effectLst/>
                          <a:latin typeface="Arial" charset="0"/>
                        </a:rPr>
                        <a:t>0,5 mg</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421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900" b="0" i="0" u="none" strike="noStrike" cap="none" normalizeH="0" baseline="0" noProof="0" dirty="0">
                          <a:ln>
                            <a:noFill/>
                          </a:ln>
                          <a:solidFill>
                            <a:schemeClr val="tx1"/>
                          </a:solidFill>
                          <a:effectLst/>
                          <a:latin typeface="Arial" charset="0"/>
                        </a:rPr>
                        <a:t>Durchschnittliche Veränderung der Sehschärfe (ETDRS-Buchstaben)</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US" sz="2200" b="1" i="0" u="none" strike="noStrike" cap="none" normalizeH="0" baseline="0" dirty="0">
                          <a:ln>
                            <a:noFill/>
                          </a:ln>
                          <a:solidFill>
                            <a:schemeClr val="bg1">
                              <a:lumMod val="75000"/>
                            </a:schemeClr>
                          </a:solidFill>
                          <a:effectLst/>
                          <a:latin typeface="Arial" charset="0"/>
                          <a:cs typeface="Arial" charset="0"/>
                        </a:rPr>
                        <a:t>↑</a:t>
                      </a:r>
                      <a:r>
                        <a:rPr kumimoji="0" lang="en-US" sz="1700" b="1" i="0" u="none" strike="noStrike" cap="none" normalizeH="0" baseline="0" dirty="0">
                          <a:ln>
                            <a:noFill/>
                          </a:ln>
                          <a:solidFill>
                            <a:schemeClr val="bg1">
                              <a:lumMod val="75000"/>
                            </a:schemeClr>
                          </a:solidFill>
                          <a:effectLst/>
                          <a:latin typeface="Arial" charset="0"/>
                        </a:rPr>
                        <a:t>2.9</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US" sz="2200" b="1" i="0" u="none" strike="noStrike" cap="none" normalizeH="0" baseline="0">
                          <a:ln>
                            <a:noFill/>
                          </a:ln>
                          <a:solidFill>
                            <a:srgbClr val="0000FF"/>
                          </a:solidFill>
                          <a:effectLst/>
                          <a:latin typeface="Arial" charset="0"/>
                          <a:cs typeface="Arial" charset="0"/>
                        </a:rPr>
                        <a:t>↑</a:t>
                      </a:r>
                      <a:r>
                        <a:rPr kumimoji="0" lang="en-US" sz="1700" b="1" i="0" u="none" strike="noStrike" cap="none" normalizeH="0" baseline="0">
                          <a:ln>
                            <a:noFill/>
                          </a:ln>
                          <a:solidFill>
                            <a:srgbClr val="0000FF"/>
                          </a:solidFill>
                          <a:effectLst/>
                          <a:latin typeface="Arial" charset="0"/>
                        </a:rPr>
                        <a:t>4.3</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US" sz="2200" b="1" i="0" u="none" strike="noStrike" cap="none" normalizeH="0" baseline="0" dirty="0">
                          <a:ln>
                            <a:noFill/>
                          </a:ln>
                          <a:solidFill>
                            <a:schemeClr val="bg1">
                              <a:lumMod val="75000"/>
                            </a:schemeClr>
                          </a:solidFill>
                          <a:effectLst/>
                          <a:latin typeface="Arial" charset="0"/>
                          <a:cs typeface="Arial" charset="0"/>
                        </a:rPr>
                        <a:t>↓</a:t>
                      </a:r>
                      <a:r>
                        <a:rPr kumimoji="0" lang="en-US" sz="1700" b="1" i="0" u="none" strike="noStrike" cap="none" normalizeH="0" baseline="0" dirty="0">
                          <a:ln>
                            <a:noFill/>
                          </a:ln>
                          <a:solidFill>
                            <a:schemeClr val="bg1">
                              <a:lumMod val="75000"/>
                            </a:schemeClr>
                          </a:solidFill>
                          <a:effectLst/>
                          <a:latin typeface="Arial" charset="0"/>
                        </a:rPr>
                        <a:t>8.7</a:t>
                      </a: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52">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Verbesserung um &gt;15 Buchstaben</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59394" name="Rectangle 2">
            <a:extLst>
              <a:ext uri="{FF2B5EF4-FFF2-40B4-BE49-F238E27FC236}">
                <a16:creationId xmlns:a16="http://schemas.microsoft.com/office/drawing/2014/main" id="{82B478AA-D351-8EC6-611C-01E646DED6CE}"/>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9396" name="Slide Number Placeholder 1">
            <a:extLst>
              <a:ext uri="{FF2B5EF4-FFF2-40B4-BE49-F238E27FC236}">
                <a16:creationId xmlns:a16="http://schemas.microsoft.com/office/drawing/2014/main" id="{F35ECF22-74A8-9DC8-D2F4-EB5071F9176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DFD65B9-1300-4F1F-A8F5-0C20A860113F}" type="slidenum">
              <a:rPr lang="de-DE" sz="1000" noProof="0" smtClean="0"/>
              <a:t>501</a:t>
            </a:fld>
            <a:endParaRPr lang="de-DE" sz="1000" noProof="0" dirty="0"/>
          </a:p>
        </p:txBody>
      </p:sp>
      <p:sp>
        <p:nvSpPr>
          <p:cNvPr id="59397" name="Text Box 12">
            <a:extLst>
              <a:ext uri="{FF2B5EF4-FFF2-40B4-BE49-F238E27FC236}">
                <a16:creationId xmlns:a16="http://schemas.microsoft.com/office/drawing/2014/main" id="{A1D212B9-CD73-F279-8250-5A64BDF2AA6D}"/>
              </a:ext>
            </a:extLst>
          </p:cNvPr>
          <p:cNvSpPr txBox="1">
            <a:spLocks noChangeArrowheads="1"/>
          </p:cNvSpPr>
          <p:nvPr/>
        </p:nvSpPr>
        <p:spPr bwMode="auto">
          <a:xfrm>
            <a:off x="708025" y="5172075"/>
            <a:ext cx="23209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Eine Injektion pro Monat</a:t>
            </a:r>
          </a:p>
          <a:p>
            <a:pPr algn="ctr" eaLnBrk="1" hangingPunct="1">
              <a:lnSpc>
                <a:spcPct val="80000"/>
              </a:lnSpc>
              <a:spcBef>
                <a:spcPct val="0"/>
              </a:spcBef>
              <a:buClrTx/>
              <a:buSzTx/>
              <a:buFontTx/>
              <a:buNone/>
            </a:pPr>
            <a:r>
              <a:rPr lang="de-DE" sz="1400" dirty="0"/>
              <a:t>über 3 Monate, </a:t>
            </a:r>
            <a:br>
              <a:rPr lang="de-DE" sz="1400" dirty="0"/>
            </a:br>
            <a:r>
              <a:rPr lang="de-DE" sz="1400" b="1" dirty="0">
                <a:solidFill>
                  <a:srgbClr val="0000FF"/>
                </a:solidFill>
              </a:rPr>
              <a:t>danach alle 3</a:t>
            </a:r>
          </a:p>
          <a:p>
            <a:pPr algn="ctr" eaLnBrk="1" hangingPunct="1">
              <a:lnSpc>
                <a:spcPct val="80000"/>
              </a:lnSpc>
              <a:spcBef>
                <a:spcPct val="0"/>
              </a:spcBef>
              <a:buClrTx/>
              <a:buSzTx/>
              <a:buFontTx/>
              <a:buNone/>
            </a:pPr>
            <a:r>
              <a:rPr lang="de-DE" sz="1400" b="1" dirty="0">
                <a:solidFill>
                  <a:srgbClr val="0000FF"/>
                </a:solidFill>
              </a:rPr>
              <a:t>Monate bis 12 Monate</a:t>
            </a:r>
          </a:p>
        </p:txBody>
      </p:sp>
      <p:sp>
        <p:nvSpPr>
          <p:cNvPr id="59398" name="Text Box 13">
            <a:extLst>
              <a:ext uri="{FF2B5EF4-FFF2-40B4-BE49-F238E27FC236}">
                <a16:creationId xmlns:a16="http://schemas.microsoft.com/office/drawing/2014/main" id="{1C63ED12-668A-BCF9-92FB-EA34ECA117AA}"/>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dirty="0">
                <a:solidFill>
                  <a:srgbClr val="0000FF"/>
                </a:solidFill>
              </a:rPr>
              <a:t>Wie sahen die</a:t>
            </a:r>
          </a:p>
          <a:p>
            <a:pPr algn="ctr" eaLnBrk="1" hangingPunct="1">
              <a:lnSpc>
                <a:spcPct val="75000"/>
              </a:lnSpc>
              <a:spcBef>
                <a:spcPct val="0"/>
              </a:spcBef>
              <a:buClrTx/>
              <a:buSzTx/>
              <a:buFontTx/>
              <a:buNone/>
            </a:pPr>
            <a:r>
              <a:rPr lang="de-DE" sz="1400" i="1" dirty="0">
                <a:solidFill>
                  <a:srgbClr val="0000FF"/>
                </a:solidFill>
              </a:rPr>
              <a:t>Dosierungsschemata aus?</a:t>
            </a:r>
          </a:p>
        </p:txBody>
      </p:sp>
      <p:sp>
        <p:nvSpPr>
          <p:cNvPr id="59421" name="Rectangle 27">
            <a:extLst>
              <a:ext uri="{FF2B5EF4-FFF2-40B4-BE49-F238E27FC236}">
                <a16:creationId xmlns:a16="http://schemas.microsoft.com/office/drawing/2014/main" id="{3EE9F5FE-4E44-8D7B-1636-37906D053534}"/>
              </a:ext>
            </a:extLst>
          </p:cNvPr>
          <p:cNvSpPr>
            <a:spLocks noChangeArrowheads="1"/>
          </p:cNvSpPr>
          <p:nvPr/>
        </p:nvSpPr>
        <p:spPr bwMode="auto">
          <a:xfrm>
            <a:off x="152400" y="3836837"/>
            <a:ext cx="3657600" cy="1074136"/>
          </a:xfrm>
          <a:prstGeom prst="rect">
            <a:avLst/>
          </a:prstGeom>
          <a:solidFill>
            <a:schemeClr val="bg1"/>
          </a:solidFill>
          <a:ln w="762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59424" name="Text Box 28">
            <a:extLst>
              <a:ext uri="{FF2B5EF4-FFF2-40B4-BE49-F238E27FC236}">
                <a16:creationId xmlns:a16="http://schemas.microsoft.com/office/drawing/2014/main" id="{EC625CE6-EB83-B5F2-F650-FDF716F1FA85}"/>
              </a:ext>
            </a:extLst>
          </p:cNvPr>
          <p:cNvSpPr txBox="1">
            <a:spLocks noChangeArrowheads="1"/>
          </p:cNvSpPr>
          <p:nvPr/>
        </p:nvSpPr>
        <p:spPr bwMode="auto">
          <a:xfrm>
            <a:off x="4343400" y="2447925"/>
            <a:ext cx="4143375" cy="196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dirty="0"/>
              <a:t>Wie sahen die </a:t>
            </a:r>
            <a:r>
              <a:rPr lang="de-DE" sz="1400" b="1" i="1" dirty="0"/>
              <a:t>Ergebnisse nach drei Monaten</a:t>
            </a:r>
            <a:r>
              <a:rPr lang="de-DE" sz="1400" i="1" dirty="0"/>
              <a:t> aus?</a:t>
            </a:r>
          </a:p>
          <a:p>
            <a:pPr eaLnBrk="1" hangingPunct="1">
              <a:spcBef>
                <a:spcPct val="0"/>
              </a:spcBef>
              <a:buClrTx/>
              <a:buSzTx/>
              <a:buFontTx/>
              <a:buNone/>
            </a:pPr>
            <a:r>
              <a:rPr lang="de-DE" sz="1400" dirty="0"/>
              <a:t>In Übereinstimmung mit MARINA und ANCHOR führten monatliche Ranibizumab-Injektionen zu einer verbesserten Sehschärfe. </a:t>
            </a:r>
            <a:r>
              <a:rPr lang="de-DE" sz="1400" dirty="0">
                <a:solidFill>
                  <a:schemeClr val="bg1"/>
                </a:solidFill>
              </a:rPr>
              <a:t>Dies ist nachvollziehbar, da die ersten drei Monate der PIER-Studie mit den ersten drei Monaten von MARINA und ANCHOR identisch waren (d. h. eine Injektion pro Monat).</a:t>
            </a:r>
          </a:p>
        </p:txBody>
      </p:sp>
      <p:sp>
        <p:nvSpPr>
          <p:cNvPr id="12" name="Oval 11">
            <a:extLst>
              <a:ext uri="{FF2B5EF4-FFF2-40B4-BE49-F238E27FC236}">
                <a16:creationId xmlns:a16="http://schemas.microsoft.com/office/drawing/2014/main" id="{C675B0D9-A430-F956-8E41-14FF001F4ADF}"/>
              </a:ext>
            </a:extLst>
          </p:cNvPr>
          <p:cNvSpPr/>
          <p:nvPr/>
        </p:nvSpPr>
        <p:spPr>
          <a:xfrm>
            <a:off x="2041525" y="2362200"/>
            <a:ext cx="976313" cy="1503363"/>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de-DE" sz="2000" noProof="0" dirty="0"/>
          </a:p>
        </p:txBody>
      </p:sp>
      <p:cxnSp>
        <p:nvCxnSpPr>
          <p:cNvPr id="6" name="Straight Arrow Connector 5">
            <a:extLst>
              <a:ext uri="{FF2B5EF4-FFF2-40B4-BE49-F238E27FC236}">
                <a16:creationId xmlns:a16="http://schemas.microsoft.com/office/drawing/2014/main" id="{981B09F4-7AA4-619D-7F3B-55D8F8C6A5CF}"/>
              </a:ext>
            </a:extLst>
          </p:cNvPr>
          <p:cNvCxnSpPr/>
          <p:nvPr/>
        </p:nvCxnSpPr>
        <p:spPr>
          <a:xfrm flipH="1">
            <a:off x="2819400" y="1981200"/>
            <a:ext cx="381000" cy="46672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F336504F-AA73-85DC-657A-3E6216D6C057}"/>
              </a:ext>
            </a:extLst>
          </p:cNvPr>
          <p:cNvCxnSpPr>
            <a:cxnSpLocks/>
          </p:cNvCxnSpPr>
          <p:nvPr/>
        </p:nvCxnSpPr>
        <p:spPr>
          <a:xfrm>
            <a:off x="125413" y="3810000"/>
            <a:ext cx="3684587" cy="1588"/>
          </a:xfrm>
          <a:prstGeom prst="line">
            <a:avLst/>
          </a:prstGeom>
          <a:ln w="22225"/>
        </p:spPr>
        <p:style>
          <a:lnRef idx="1">
            <a:schemeClr val="dk1"/>
          </a:lnRef>
          <a:fillRef idx="0">
            <a:schemeClr val="dk1"/>
          </a:fillRef>
          <a:effectRef idx="0">
            <a:schemeClr val="dk1"/>
          </a:effectRef>
          <a:fontRef idx="minor">
            <a:schemeClr val="tx1"/>
          </a:fontRef>
        </p:style>
      </p:cxnSp>
      <p:sp>
        <p:nvSpPr>
          <p:cNvPr id="59429" name="TextBox 16">
            <a:extLst>
              <a:ext uri="{FF2B5EF4-FFF2-40B4-BE49-F238E27FC236}">
                <a16:creationId xmlns:a16="http://schemas.microsoft.com/office/drawing/2014/main" id="{8202497D-F9AF-400C-5D03-2CE7EA11BEF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5" name="Text Box 5">
            <a:extLst>
              <a:ext uri="{FF2B5EF4-FFF2-40B4-BE49-F238E27FC236}">
                <a16:creationId xmlns:a16="http://schemas.microsoft.com/office/drawing/2014/main" id="{0C63010B-1835-3678-3C98-9456D5D46AEA}"/>
              </a:ext>
            </a:extLst>
          </p:cNvPr>
          <p:cNvSpPr txBox="1">
            <a:spLocks noChangeArrowheads="1"/>
          </p:cNvSpPr>
          <p:nvPr/>
        </p:nvSpPr>
        <p:spPr bwMode="auto">
          <a:xfrm>
            <a:off x="1295400" y="1447800"/>
            <a:ext cx="1012825" cy="394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a:solidFill>
                  <a:srgbClr val="000000"/>
                </a:solidFill>
              </a:rPr>
              <a:t>PIER</a:t>
            </a:r>
          </a:p>
        </p:txBody>
      </p:sp>
      <p:sp>
        <p:nvSpPr>
          <p:cNvPr id="8" name="TextBox 3">
            <a:extLst>
              <a:ext uri="{FF2B5EF4-FFF2-40B4-BE49-F238E27FC236}">
                <a16:creationId xmlns:a16="http://schemas.microsoft.com/office/drawing/2014/main" id="{F19E9ACE-1C99-D72B-10BE-28DF106DD042}"/>
              </a:ext>
            </a:extLst>
          </p:cNvPr>
          <p:cNvSpPr txBox="1"/>
          <p:nvPr/>
        </p:nvSpPr>
        <p:spPr>
          <a:xfrm>
            <a:off x="3157537" y="1686760"/>
            <a:ext cx="3886200" cy="241092"/>
          </a:xfrm>
          <a:prstGeom prst="rect">
            <a:avLst/>
          </a:prstGeom>
          <a:noFill/>
        </p:spPr>
        <p:txBody>
          <a:bodyPr wrap="square" lIns="25400" tIns="12700" rIns="25400" bIns="12700">
            <a:spAutoFit/>
          </a:bodyPr>
          <a:lstStyle/>
          <a:p>
            <a:pPr>
              <a:defRPr/>
            </a:pPr>
            <a:r>
              <a:rPr lang="de-DE" sz="1400" i="1" noProof="0" dirty="0">
                <a:effectLst>
                  <a:outerShdw blurRad="38100" dist="38100" dir="2700000" algn="tl">
                    <a:srgbClr val="000000">
                      <a:alpha val="43137"/>
                    </a:srgbClr>
                  </a:outerShdw>
                </a:effectLst>
              </a:rPr>
              <a:t>Konzentrieren Sie sich auf das 0,5-Ergebnis</a:t>
            </a:r>
          </a:p>
        </p:txBody>
      </p:sp>
    </p:spTree>
    <p:extLst>
      <p:ext uri="{BB962C8B-B14F-4D97-AF65-F5344CB8AC3E}">
        <p14:creationId xmlns:p14="http://schemas.microsoft.com/office/powerpoint/2010/main" val="3821952681"/>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492032-E1BB-C497-B1B6-89C6337744B4}"/>
            </a:ext>
          </a:extLst>
        </p:cNvPr>
        <p:cNvGrpSpPr/>
        <p:nvPr/>
      </p:nvGrpSpPr>
      <p:grpSpPr>
        <a:xfrm>
          <a:off x="0" y="0"/>
          <a:ext cx="0" cy="0"/>
          <a:chOff x="0" y="0"/>
          <a:chExt cx="0" cy="0"/>
        </a:xfrm>
      </p:grpSpPr>
      <p:graphicFrame>
        <p:nvGraphicFramePr>
          <p:cNvPr id="7" name="Group 5">
            <a:extLst>
              <a:ext uri="{FF2B5EF4-FFF2-40B4-BE49-F238E27FC236}">
                <a16:creationId xmlns:a16="http://schemas.microsoft.com/office/drawing/2014/main" id="{C9819BE0-3FD0-1F72-3508-39DC7CB8D4EE}"/>
              </a:ext>
            </a:extLst>
          </p:cNvPr>
          <p:cNvGraphicFramePr>
            <a:graphicFrameLocks noGrp="1"/>
          </p:cNvGraphicFramePr>
          <p:nvPr/>
        </p:nvGraphicFramePr>
        <p:xfrm>
          <a:off x="152400" y="2362200"/>
          <a:ext cx="3657600" cy="2197099"/>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633">
                <a:tc>
                  <a:txBody>
                    <a:bodyPr/>
                    <a:lstStyle/>
                    <a:p>
                      <a:pPr marL="0" marR="0" lvl="0" indent="0" algn="ctr" defTabSz="914400" rtl="0" eaLnBrk="1" fontAlgn="base" latinLnBrk="0" hangingPunct="1">
                        <a:lnSpc>
                          <a:spcPct val="70000"/>
                        </a:lnSpc>
                        <a:spcBef>
                          <a:spcPct val="0"/>
                        </a:spcBef>
                        <a:spcAft>
                          <a:spcPct val="0"/>
                        </a:spcAft>
                        <a:buClrTx/>
                        <a:buSzTx/>
                        <a:buFontTx/>
                        <a:buNone/>
                        <a:tabLst/>
                      </a:pPr>
                      <a:r>
                        <a:rPr kumimoji="0" lang="de-DE" sz="1200" b="0" i="1" u="none" strike="noStrike" cap="none" normalizeH="0" baseline="0" noProof="0" dirty="0">
                          <a:ln>
                            <a:noFill/>
                          </a:ln>
                          <a:solidFill>
                            <a:schemeClr val="bg1"/>
                          </a:solidFill>
                          <a:effectLst/>
                          <a:latin typeface="Arial" charset="0"/>
                        </a:rPr>
                        <a:t>Drei Monate</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bg1">
                              <a:lumMod val="75000"/>
                            </a:schemeClr>
                          </a:solidFill>
                          <a:effectLst/>
                          <a:latin typeface="Arial" charset="0"/>
                        </a:rPr>
                        <a:t>0,3 mg</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tx1"/>
                          </a:solidFill>
                          <a:effectLst/>
                          <a:latin typeface="Arial" charset="0"/>
                        </a:rPr>
                        <a:t>0,5 mg</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74214">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900" b="0" i="0" u="none" strike="noStrike" cap="none" normalizeH="0" baseline="0" noProof="0" dirty="0">
                          <a:ln>
                            <a:noFill/>
                          </a:ln>
                          <a:solidFill>
                            <a:schemeClr val="tx1"/>
                          </a:solidFill>
                          <a:effectLst/>
                          <a:latin typeface="Arial" charset="0"/>
                        </a:rPr>
                        <a:t>Durchschnittliche Veränderung der Sehschärfe (ETDRS-Buchstaben)</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US" sz="2200" b="1" i="0" u="none" strike="noStrike" cap="none" normalizeH="0" baseline="0" dirty="0">
                          <a:ln>
                            <a:noFill/>
                          </a:ln>
                          <a:solidFill>
                            <a:schemeClr val="bg1">
                              <a:lumMod val="75000"/>
                            </a:schemeClr>
                          </a:solidFill>
                          <a:effectLst/>
                          <a:latin typeface="Arial" charset="0"/>
                          <a:cs typeface="Arial" charset="0"/>
                        </a:rPr>
                        <a:t>↑</a:t>
                      </a:r>
                      <a:r>
                        <a:rPr kumimoji="0" lang="en-US" sz="1700" b="1" i="0" u="none" strike="noStrike" cap="none" normalizeH="0" baseline="0" dirty="0">
                          <a:ln>
                            <a:noFill/>
                          </a:ln>
                          <a:solidFill>
                            <a:schemeClr val="bg1">
                              <a:lumMod val="75000"/>
                            </a:schemeClr>
                          </a:solidFill>
                          <a:effectLst/>
                          <a:latin typeface="Arial" charset="0"/>
                        </a:rPr>
                        <a:t>2.9</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US" sz="2200" b="1" i="0" u="none" strike="noStrike" cap="none" normalizeH="0" baseline="0">
                          <a:ln>
                            <a:noFill/>
                          </a:ln>
                          <a:solidFill>
                            <a:srgbClr val="0000FF"/>
                          </a:solidFill>
                          <a:effectLst/>
                          <a:latin typeface="Arial" charset="0"/>
                          <a:cs typeface="Arial" charset="0"/>
                        </a:rPr>
                        <a:t>↑</a:t>
                      </a:r>
                      <a:r>
                        <a:rPr kumimoji="0" lang="en-US" sz="1700" b="1" i="0" u="none" strike="noStrike" cap="none" normalizeH="0" baseline="0">
                          <a:ln>
                            <a:noFill/>
                          </a:ln>
                          <a:solidFill>
                            <a:srgbClr val="0000FF"/>
                          </a:solidFill>
                          <a:effectLst/>
                          <a:latin typeface="Arial" charset="0"/>
                        </a:rPr>
                        <a:t>4.3</a:t>
                      </a: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en-US" sz="2200" b="1" i="0" u="none" strike="noStrike" cap="none" normalizeH="0" baseline="0" dirty="0">
                          <a:ln>
                            <a:noFill/>
                          </a:ln>
                          <a:solidFill>
                            <a:schemeClr val="bg1">
                              <a:lumMod val="75000"/>
                            </a:schemeClr>
                          </a:solidFill>
                          <a:effectLst/>
                          <a:latin typeface="Arial" charset="0"/>
                          <a:cs typeface="Arial" charset="0"/>
                        </a:rPr>
                        <a:t>↓</a:t>
                      </a:r>
                      <a:r>
                        <a:rPr kumimoji="0" lang="en-US" sz="1700" b="1" i="0" u="none" strike="noStrike" cap="none" normalizeH="0" baseline="0" dirty="0">
                          <a:ln>
                            <a:noFill/>
                          </a:ln>
                          <a:solidFill>
                            <a:schemeClr val="bg1">
                              <a:lumMod val="75000"/>
                            </a:schemeClr>
                          </a:solidFill>
                          <a:effectLst/>
                          <a:latin typeface="Arial" charset="0"/>
                        </a:rPr>
                        <a:t>8.7</a:t>
                      </a: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713252">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Verbesserung um &gt;15 Buchstaben</a:t>
                      </a:r>
                    </a:p>
                  </a:txBody>
                  <a:tcPr marT="45721" marB="4572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700" b="1" i="0" u="none" strike="noStrike" cap="none" normalizeH="0" baseline="0" noProof="0" dirty="0">
                        <a:ln>
                          <a:noFill/>
                        </a:ln>
                        <a:solidFill>
                          <a:schemeClr val="tx1"/>
                        </a:solidFill>
                        <a:effectLst/>
                        <a:latin typeface="Arial" charset="0"/>
                      </a:endParaRPr>
                    </a:p>
                  </a:txBody>
                  <a:tcPr marT="45721" marB="4572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59394" name="Rectangle 2">
            <a:extLst>
              <a:ext uri="{FF2B5EF4-FFF2-40B4-BE49-F238E27FC236}">
                <a16:creationId xmlns:a16="http://schemas.microsoft.com/office/drawing/2014/main" id="{A45C1128-84C2-418F-D198-6CDBA7275A5A}"/>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9396" name="Slide Number Placeholder 1">
            <a:extLst>
              <a:ext uri="{FF2B5EF4-FFF2-40B4-BE49-F238E27FC236}">
                <a16:creationId xmlns:a16="http://schemas.microsoft.com/office/drawing/2014/main" id="{52830369-C9FF-924F-0F68-FBA3A42C663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DFD65B9-1300-4F1F-A8F5-0C20A860113F}" type="slidenum">
              <a:rPr lang="de-DE" sz="1000" noProof="0" smtClean="0"/>
              <a:t>502</a:t>
            </a:fld>
            <a:endParaRPr lang="de-DE" sz="1000" noProof="0" dirty="0"/>
          </a:p>
        </p:txBody>
      </p:sp>
      <p:sp>
        <p:nvSpPr>
          <p:cNvPr id="59397" name="Text Box 12">
            <a:extLst>
              <a:ext uri="{FF2B5EF4-FFF2-40B4-BE49-F238E27FC236}">
                <a16:creationId xmlns:a16="http://schemas.microsoft.com/office/drawing/2014/main" id="{E14C603E-E3D2-58DF-2343-B15B94583E40}"/>
              </a:ext>
            </a:extLst>
          </p:cNvPr>
          <p:cNvSpPr txBox="1">
            <a:spLocks noChangeArrowheads="1"/>
          </p:cNvSpPr>
          <p:nvPr/>
        </p:nvSpPr>
        <p:spPr bwMode="auto">
          <a:xfrm>
            <a:off x="708025" y="5172075"/>
            <a:ext cx="23209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Eine Injektion pro Monat</a:t>
            </a:r>
          </a:p>
          <a:p>
            <a:pPr algn="ctr" eaLnBrk="1" hangingPunct="1">
              <a:lnSpc>
                <a:spcPct val="80000"/>
              </a:lnSpc>
              <a:spcBef>
                <a:spcPct val="0"/>
              </a:spcBef>
              <a:buClrTx/>
              <a:buSzTx/>
              <a:buFontTx/>
              <a:buNone/>
            </a:pPr>
            <a:r>
              <a:rPr lang="de-DE" sz="1400" dirty="0"/>
              <a:t>über 3 Monate, </a:t>
            </a:r>
            <a:br>
              <a:rPr lang="de-DE" sz="1400" dirty="0"/>
            </a:br>
            <a:r>
              <a:rPr lang="de-DE" sz="1400" b="1" dirty="0">
                <a:solidFill>
                  <a:schemeClr val="bg1">
                    <a:lumMod val="75000"/>
                  </a:schemeClr>
                </a:solidFill>
              </a:rPr>
              <a:t>danach alle 3</a:t>
            </a:r>
          </a:p>
          <a:p>
            <a:pPr algn="ctr" eaLnBrk="1" hangingPunct="1">
              <a:lnSpc>
                <a:spcPct val="80000"/>
              </a:lnSpc>
              <a:spcBef>
                <a:spcPct val="0"/>
              </a:spcBef>
              <a:buClrTx/>
              <a:buSzTx/>
              <a:buFontTx/>
              <a:buNone/>
            </a:pPr>
            <a:r>
              <a:rPr lang="de-DE" sz="1400" b="1" dirty="0">
                <a:solidFill>
                  <a:schemeClr val="bg1">
                    <a:lumMod val="75000"/>
                  </a:schemeClr>
                </a:solidFill>
              </a:rPr>
              <a:t>Monate bis 12 Monate</a:t>
            </a:r>
          </a:p>
        </p:txBody>
      </p:sp>
      <p:sp>
        <p:nvSpPr>
          <p:cNvPr id="59398" name="Text Box 13">
            <a:extLst>
              <a:ext uri="{FF2B5EF4-FFF2-40B4-BE49-F238E27FC236}">
                <a16:creationId xmlns:a16="http://schemas.microsoft.com/office/drawing/2014/main" id="{CA050205-4D67-7C69-165B-4CD9FAE04329}"/>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dirty="0">
                <a:solidFill>
                  <a:srgbClr val="0000FF"/>
                </a:solidFill>
              </a:rPr>
              <a:t>Wie sahen die</a:t>
            </a:r>
          </a:p>
          <a:p>
            <a:pPr algn="ctr" eaLnBrk="1" hangingPunct="1">
              <a:lnSpc>
                <a:spcPct val="75000"/>
              </a:lnSpc>
              <a:spcBef>
                <a:spcPct val="0"/>
              </a:spcBef>
              <a:buClrTx/>
              <a:buSzTx/>
              <a:buFontTx/>
              <a:buNone/>
            </a:pPr>
            <a:r>
              <a:rPr lang="de-DE" sz="1400" i="1" dirty="0">
                <a:solidFill>
                  <a:srgbClr val="0000FF"/>
                </a:solidFill>
              </a:rPr>
              <a:t>Dosierungsschemata aus?</a:t>
            </a:r>
          </a:p>
        </p:txBody>
      </p:sp>
      <p:sp>
        <p:nvSpPr>
          <p:cNvPr id="59421" name="Rectangle 27">
            <a:extLst>
              <a:ext uri="{FF2B5EF4-FFF2-40B4-BE49-F238E27FC236}">
                <a16:creationId xmlns:a16="http://schemas.microsoft.com/office/drawing/2014/main" id="{E577CD1E-E921-18B3-84B5-C3DC64F1FF98}"/>
              </a:ext>
            </a:extLst>
          </p:cNvPr>
          <p:cNvSpPr>
            <a:spLocks noChangeArrowheads="1"/>
          </p:cNvSpPr>
          <p:nvPr/>
        </p:nvSpPr>
        <p:spPr bwMode="auto">
          <a:xfrm>
            <a:off x="152400" y="3836837"/>
            <a:ext cx="3657600" cy="1074136"/>
          </a:xfrm>
          <a:prstGeom prst="rect">
            <a:avLst/>
          </a:prstGeom>
          <a:solidFill>
            <a:schemeClr val="bg1"/>
          </a:solidFill>
          <a:ln w="76200">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59424" name="Text Box 28">
            <a:extLst>
              <a:ext uri="{FF2B5EF4-FFF2-40B4-BE49-F238E27FC236}">
                <a16:creationId xmlns:a16="http://schemas.microsoft.com/office/drawing/2014/main" id="{C308EB06-E750-3FD7-0870-F63809F1270C}"/>
              </a:ext>
            </a:extLst>
          </p:cNvPr>
          <p:cNvSpPr txBox="1">
            <a:spLocks noChangeArrowheads="1"/>
          </p:cNvSpPr>
          <p:nvPr/>
        </p:nvSpPr>
        <p:spPr bwMode="auto">
          <a:xfrm>
            <a:off x="4343400" y="2447925"/>
            <a:ext cx="4143375" cy="196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dirty="0"/>
              <a:t>Wie sahen die </a:t>
            </a:r>
            <a:r>
              <a:rPr lang="de-DE" sz="1400" b="1" i="1" dirty="0"/>
              <a:t>Ergebnisse nach drei Monaten</a:t>
            </a:r>
            <a:r>
              <a:rPr lang="de-DE" sz="1400" i="1" dirty="0"/>
              <a:t> aus?</a:t>
            </a:r>
          </a:p>
          <a:p>
            <a:pPr eaLnBrk="1" hangingPunct="1">
              <a:spcBef>
                <a:spcPct val="0"/>
              </a:spcBef>
              <a:buClrTx/>
              <a:buSzTx/>
              <a:buFontTx/>
              <a:buNone/>
            </a:pPr>
            <a:r>
              <a:rPr lang="de-DE" sz="1400" dirty="0"/>
              <a:t>In Übereinstimmung mit MARINA und ANCHOR führten monatliche Ranibizumab-Injektionen zu einer verbesserten Sehschärfe. </a:t>
            </a:r>
            <a:r>
              <a:rPr lang="de-DE" sz="1400" dirty="0">
                <a:solidFill>
                  <a:srgbClr val="0000FF"/>
                </a:solidFill>
              </a:rPr>
              <a:t>Dies ist nachvollziehbar, da die ersten drei Monate der PIER-Studie mit den ersten drei Monaten von MARINA und ANCHOR identisch waren (d. h. eine Injektion pro Monat).</a:t>
            </a:r>
          </a:p>
        </p:txBody>
      </p:sp>
      <p:sp>
        <p:nvSpPr>
          <p:cNvPr id="12" name="Oval 11">
            <a:extLst>
              <a:ext uri="{FF2B5EF4-FFF2-40B4-BE49-F238E27FC236}">
                <a16:creationId xmlns:a16="http://schemas.microsoft.com/office/drawing/2014/main" id="{A284E794-9EDE-34D6-1C87-7780F422DE58}"/>
              </a:ext>
            </a:extLst>
          </p:cNvPr>
          <p:cNvSpPr/>
          <p:nvPr/>
        </p:nvSpPr>
        <p:spPr>
          <a:xfrm>
            <a:off x="2041525" y="2362200"/>
            <a:ext cx="976313" cy="1503363"/>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de-DE" sz="2000" noProof="0" dirty="0"/>
          </a:p>
        </p:txBody>
      </p:sp>
      <p:cxnSp>
        <p:nvCxnSpPr>
          <p:cNvPr id="6" name="Straight Arrow Connector 5">
            <a:extLst>
              <a:ext uri="{FF2B5EF4-FFF2-40B4-BE49-F238E27FC236}">
                <a16:creationId xmlns:a16="http://schemas.microsoft.com/office/drawing/2014/main" id="{D69E451C-DCA7-9F0B-9443-BBFB789EE4B8}"/>
              </a:ext>
            </a:extLst>
          </p:cNvPr>
          <p:cNvCxnSpPr/>
          <p:nvPr/>
        </p:nvCxnSpPr>
        <p:spPr>
          <a:xfrm flipH="1">
            <a:off x="2819400" y="1981200"/>
            <a:ext cx="381000" cy="46672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F9AED7B1-3047-E152-C167-78A20B1F1A56}"/>
              </a:ext>
            </a:extLst>
          </p:cNvPr>
          <p:cNvCxnSpPr>
            <a:cxnSpLocks/>
          </p:cNvCxnSpPr>
          <p:nvPr/>
        </p:nvCxnSpPr>
        <p:spPr>
          <a:xfrm>
            <a:off x="125413" y="3810000"/>
            <a:ext cx="3684587" cy="1588"/>
          </a:xfrm>
          <a:prstGeom prst="line">
            <a:avLst/>
          </a:prstGeom>
          <a:ln w="22225"/>
        </p:spPr>
        <p:style>
          <a:lnRef idx="1">
            <a:schemeClr val="dk1"/>
          </a:lnRef>
          <a:fillRef idx="0">
            <a:schemeClr val="dk1"/>
          </a:fillRef>
          <a:effectRef idx="0">
            <a:schemeClr val="dk1"/>
          </a:effectRef>
          <a:fontRef idx="minor">
            <a:schemeClr val="tx1"/>
          </a:fontRef>
        </p:style>
      </p:cxnSp>
      <p:sp>
        <p:nvSpPr>
          <p:cNvPr id="59429" name="TextBox 16">
            <a:extLst>
              <a:ext uri="{FF2B5EF4-FFF2-40B4-BE49-F238E27FC236}">
                <a16:creationId xmlns:a16="http://schemas.microsoft.com/office/drawing/2014/main" id="{1B3EBC58-27E6-1197-4796-54147302949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5" name="Text Box 5">
            <a:extLst>
              <a:ext uri="{FF2B5EF4-FFF2-40B4-BE49-F238E27FC236}">
                <a16:creationId xmlns:a16="http://schemas.microsoft.com/office/drawing/2014/main" id="{98A0C634-F00E-AC5E-ADBD-99BC6B4BE3B1}"/>
              </a:ext>
            </a:extLst>
          </p:cNvPr>
          <p:cNvSpPr txBox="1">
            <a:spLocks noChangeArrowheads="1"/>
          </p:cNvSpPr>
          <p:nvPr/>
        </p:nvSpPr>
        <p:spPr bwMode="auto">
          <a:xfrm>
            <a:off x="1295400" y="1447800"/>
            <a:ext cx="1012825" cy="3949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a:solidFill>
                  <a:srgbClr val="000000"/>
                </a:solidFill>
              </a:rPr>
              <a:t>PIER</a:t>
            </a:r>
          </a:p>
        </p:txBody>
      </p:sp>
      <p:sp>
        <p:nvSpPr>
          <p:cNvPr id="8" name="TextBox 3">
            <a:extLst>
              <a:ext uri="{FF2B5EF4-FFF2-40B4-BE49-F238E27FC236}">
                <a16:creationId xmlns:a16="http://schemas.microsoft.com/office/drawing/2014/main" id="{C8F8FE9B-8B35-E499-4595-B8CEA2100E34}"/>
              </a:ext>
            </a:extLst>
          </p:cNvPr>
          <p:cNvSpPr txBox="1"/>
          <p:nvPr/>
        </p:nvSpPr>
        <p:spPr>
          <a:xfrm>
            <a:off x="3157537" y="1686760"/>
            <a:ext cx="3886200" cy="241092"/>
          </a:xfrm>
          <a:prstGeom prst="rect">
            <a:avLst/>
          </a:prstGeom>
          <a:noFill/>
        </p:spPr>
        <p:txBody>
          <a:bodyPr wrap="square" lIns="25400" tIns="12700" rIns="25400" bIns="12700">
            <a:spAutoFit/>
          </a:bodyPr>
          <a:lstStyle/>
          <a:p>
            <a:pPr>
              <a:defRPr/>
            </a:pPr>
            <a:r>
              <a:rPr lang="de-DE" sz="1400" i="1" noProof="0" dirty="0">
                <a:effectLst>
                  <a:outerShdw blurRad="38100" dist="38100" dir="2700000" algn="tl">
                    <a:srgbClr val="000000">
                      <a:alpha val="43137"/>
                    </a:srgbClr>
                  </a:outerShdw>
                </a:effectLst>
              </a:rPr>
              <a:t>Konzentrieren Sie sich auf das 0,5-Ergebnis</a:t>
            </a:r>
          </a:p>
        </p:txBody>
      </p:sp>
      <p:cxnSp>
        <p:nvCxnSpPr>
          <p:cNvPr id="4" name="Straight Arrow Connector 2">
            <a:extLst>
              <a:ext uri="{FF2B5EF4-FFF2-40B4-BE49-F238E27FC236}">
                <a16:creationId xmlns:a16="http://schemas.microsoft.com/office/drawing/2014/main" id="{53E9724D-DDA8-88C1-786F-6E4A1303D1C2}"/>
              </a:ext>
            </a:extLst>
          </p:cNvPr>
          <p:cNvCxnSpPr>
            <a:cxnSpLocks/>
          </p:cNvCxnSpPr>
          <p:nvPr/>
        </p:nvCxnSpPr>
        <p:spPr>
          <a:xfrm flipH="1">
            <a:off x="2667000" y="4157565"/>
            <a:ext cx="1600200" cy="981075"/>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87361674"/>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Slide Number Placeholder 3">
            <a:extLst>
              <a:ext uri="{FF2B5EF4-FFF2-40B4-BE49-F238E27FC236}">
                <a16:creationId xmlns:a16="http://schemas.microsoft.com/office/drawing/2014/main" id="{FA15121F-216B-497F-BB21-1056620E14E7}"/>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BD395A14-9EF5-4521-974F-C28C35F10F23}" type="slidenum">
              <a:rPr lang="de-DE" noProof="0" smtClean="0"/>
              <a:t>503</a:t>
            </a:fld>
            <a:endParaRPr lang="de-DE" noProof="0" dirty="0"/>
          </a:p>
        </p:txBody>
      </p:sp>
      <p:pic>
        <p:nvPicPr>
          <p:cNvPr id="62467" name="Picture 5">
            <a:extLst>
              <a:ext uri="{FF2B5EF4-FFF2-40B4-BE49-F238E27FC236}">
                <a16:creationId xmlns:a16="http://schemas.microsoft.com/office/drawing/2014/main" id="{E565942B-C55C-4F67-BE18-5B6C2342275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825" y="2209800"/>
            <a:ext cx="8283575"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468" name="TextBox 6">
            <a:extLst>
              <a:ext uri="{FF2B5EF4-FFF2-40B4-BE49-F238E27FC236}">
                <a16:creationId xmlns:a16="http://schemas.microsoft.com/office/drawing/2014/main" id="{B767DB71-A999-4FFC-A566-6A03404DC4B1}"/>
              </a:ext>
            </a:extLst>
          </p:cNvPr>
          <p:cNvSpPr txBox="1">
            <a:spLocks noChangeArrowheads="1"/>
          </p:cNvSpPr>
          <p:nvPr/>
        </p:nvSpPr>
        <p:spPr bwMode="auto">
          <a:xfrm rot="-5400000">
            <a:off x="-76199" y="3016403"/>
            <a:ext cx="1414462" cy="3949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1200" noProof="0" dirty="0"/>
              <a:t>Buchstaben gewonnen</a:t>
            </a:r>
          </a:p>
        </p:txBody>
      </p:sp>
      <p:sp>
        <p:nvSpPr>
          <p:cNvPr id="62469" name="TextBox 7">
            <a:extLst>
              <a:ext uri="{FF2B5EF4-FFF2-40B4-BE49-F238E27FC236}">
                <a16:creationId xmlns:a16="http://schemas.microsoft.com/office/drawing/2014/main" id="{A5AFBB59-45FB-4327-BF22-6E7C7EC10C6B}"/>
              </a:ext>
            </a:extLst>
          </p:cNvPr>
          <p:cNvSpPr txBox="1">
            <a:spLocks noChangeArrowheads="1"/>
          </p:cNvSpPr>
          <p:nvPr/>
        </p:nvSpPr>
        <p:spPr bwMode="auto">
          <a:xfrm>
            <a:off x="3813175" y="4648200"/>
            <a:ext cx="9413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1200" noProof="0" dirty="0"/>
              <a:t>Monate</a:t>
            </a:r>
          </a:p>
        </p:txBody>
      </p:sp>
      <p:sp>
        <p:nvSpPr>
          <p:cNvPr id="2" name="Rectangle 1">
            <a:extLst>
              <a:ext uri="{FF2B5EF4-FFF2-40B4-BE49-F238E27FC236}">
                <a16:creationId xmlns:a16="http://schemas.microsoft.com/office/drawing/2014/main" id="{A14D50E5-AC5E-4B56-B5BF-37DAFF0F9616}"/>
              </a:ext>
            </a:extLst>
          </p:cNvPr>
          <p:cNvSpPr/>
          <p:nvPr/>
        </p:nvSpPr>
        <p:spPr>
          <a:xfrm>
            <a:off x="2862263" y="2209800"/>
            <a:ext cx="6053137" cy="1600200"/>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3" name="Rectangle: Rounded Corners 2">
            <a:extLst>
              <a:ext uri="{FF2B5EF4-FFF2-40B4-BE49-F238E27FC236}">
                <a16:creationId xmlns:a16="http://schemas.microsoft.com/office/drawing/2014/main" id="{E4B8729E-4A45-4EE9-89C6-17E365A5FBA2}"/>
              </a:ext>
            </a:extLst>
          </p:cNvPr>
          <p:cNvSpPr/>
          <p:nvPr/>
        </p:nvSpPr>
        <p:spPr>
          <a:xfrm>
            <a:off x="7467600" y="3581400"/>
            <a:ext cx="1143000" cy="457200"/>
          </a:xfrm>
          <a:prstGeom prst="round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9" name="Rectangle: Rounded Corners 8">
            <a:extLst>
              <a:ext uri="{FF2B5EF4-FFF2-40B4-BE49-F238E27FC236}">
                <a16:creationId xmlns:a16="http://schemas.microsoft.com/office/drawing/2014/main" id="{043D385D-C625-441E-8DF9-5EF9E53FDE5A}"/>
              </a:ext>
            </a:extLst>
          </p:cNvPr>
          <p:cNvSpPr/>
          <p:nvPr/>
        </p:nvSpPr>
        <p:spPr>
          <a:xfrm>
            <a:off x="6318250" y="3352800"/>
            <a:ext cx="1143000" cy="503238"/>
          </a:xfrm>
          <a:prstGeom prst="round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62473" name="TextBox 4">
            <a:extLst>
              <a:ext uri="{FF2B5EF4-FFF2-40B4-BE49-F238E27FC236}">
                <a16:creationId xmlns:a16="http://schemas.microsoft.com/office/drawing/2014/main" id="{E2FBD34A-7760-4658-8902-1345508C5517}"/>
              </a:ext>
            </a:extLst>
          </p:cNvPr>
          <p:cNvSpPr txBox="1">
            <a:spLocks noChangeArrowheads="1"/>
          </p:cNvSpPr>
          <p:nvPr/>
        </p:nvSpPr>
        <p:spPr bwMode="auto">
          <a:xfrm>
            <a:off x="2862263" y="3057525"/>
            <a:ext cx="8842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200" noProof="0" dirty="0"/>
              <a:t>MARINA</a:t>
            </a:r>
          </a:p>
        </p:txBody>
      </p:sp>
      <p:sp>
        <p:nvSpPr>
          <p:cNvPr id="62474" name="TextBox 9">
            <a:extLst>
              <a:ext uri="{FF2B5EF4-FFF2-40B4-BE49-F238E27FC236}">
                <a16:creationId xmlns:a16="http://schemas.microsoft.com/office/drawing/2014/main" id="{293D7F9E-CBF4-4554-8BAF-EC5B9D7B0780}"/>
              </a:ext>
            </a:extLst>
          </p:cNvPr>
          <p:cNvSpPr txBox="1">
            <a:spLocks noChangeArrowheads="1"/>
          </p:cNvSpPr>
          <p:nvPr/>
        </p:nvSpPr>
        <p:spPr bwMode="auto">
          <a:xfrm>
            <a:off x="2862263" y="3398838"/>
            <a:ext cx="60483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200" noProof="0" dirty="0"/>
              <a:t>PIER</a:t>
            </a:r>
          </a:p>
        </p:txBody>
      </p:sp>
      <p:sp>
        <p:nvSpPr>
          <p:cNvPr id="62475" name="TextBox 10">
            <a:extLst>
              <a:ext uri="{FF2B5EF4-FFF2-40B4-BE49-F238E27FC236}">
                <a16:creationId xmlns:a16="http://schemas.microsoft.com/office/drawing/2014/main" id="{748F6E13-3C07-42E3-9100-B64C3CC18624}"/>
              </a:ext>
            </a:extLst>
          </p:cNvPr>
          <p:cNvSpPr txBox="1">
            <a:spLocks noChangeArrowheads="1"/>
          </p:cNvSpPr>
          <p:nvPr/>
        </p:nvSpPr>
        <p:spPr bwMode="auto">
          <a:xfrm>
            <a:off x="2862263" y="2705100"/>
            <a:ext cx="963612" cy="210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en-US" altLang="en-US" sz="1200" dirty="0"/>
              <a:t>ANCHOR</a:t>
            </a:r>
          </a:p>
        </p:txBody>
      </p:sp>
      <p:sp>
        <p:nvSpPr>
          <p:cNvPr id="62476" name="TextBox 11">
            <a:extLst>
              <a:ext uri="{FF2B5EF4-FFF2-40B4-BE49-F238E27FC236}">
                <a16:creationId xmlns:a16="http://schemas.microsoft.com/office/drawing/2014/main" id="{9870FEC7-6958-455B-809E-21FA3669D16E}"/>
              </a:ext>
            </a:extLst>
          </p:cNvPr>
          <p:cNvSpPr txBox="1">
            <a:spLocks noChangeArrowheads="1"/>
          </p:cNvSpPr>
          <p:nvPr/>
        </p:nvSpPr>
        <p:spPr bwMode="auto">
          <a:xfrm>
            <a:off x="2203053" y="5322326"/>
            <a:ext cx="3782219" cy="302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noProof="0" dirty="0"/>
              <a:t>PIER: Ergebnisse nach 3 Monaten</a:t>
            </a:r>
          </a:p>
        </p:txBody>
      </p:sp>
      <p:sp>
        <p:nvSpPr>
          <p:cNvPr id="62477" name="TextBox 12">
            <a:extLst>
              <a:ext uri="{FF2B5EF4-FFF2-40B4-BE49-F238E27FC236}">
                <a16:creationId xmlns:a16="http://schemas.microsoft.com/office/drawing/2014/main" id="{EC2304E7-9D3E-4BBB-B9A0-E1F3322C655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Slide Number Placeholder 1">
            <a:extLst>
              <a:ext uri="{FF2B5EF4-FFF2-40B4-BE49-F238E27FC236}">
                <a16:creationId xmlns:a16="http://schemas.microsoft.com/office/drawing/2014/main" id="{5F31B61A-071F-4DEC-AB87-358861E8C34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F986FCE-1320-454D-A0C9-A2D69F9C612E}" type="slidenum">
              <a:rPr lang="de-DE" sz="1000" noProof="0" smtClean="0"/>
              <a:t>504</a:t>
            </a:fld>
            <a:endParaRPr lang="de-DE" sz="1000" noProof="0" dirty="0"/>
          </a:p>
        </p:txBody>
      </p:sp>
      <p:graphicFrame>
        <p:nvGraphicFramePr>
          <p:cNvPr id="11" name="Group 26">
            <a:extLst>
              <a:ext uri="{FF2B5EF4-FFF2-40B4-BE49-F238E27FC236}">
                <a16:creationId xmlns:a16="http://schemas.microsoft.com/office/drawing/2014/main" id="{60F5764A-8353-4E93-AD29-80376DA1A360}"/>
              </a:ext>
            </a:extLst>
          </p:cNvPr>
          <p:cNvGraphicFramePr>
            <a:graphicFrameLocks noGrp="1"/>
          </p:cNvGraphicFramePr>
          <p:nvPr>
            <p:extLst>
              <p:ext uri="{D42A27DB-BD31-4B8C-83A1-F6EECF244321}">
                <p14:modId xmlns:p14="http://schemas.microsoft.com/office/powerpoint/2010/main" val="1297068593"/>
              </p:ext>
            </p:extLst>
          </p:nvPr>
        </p:nvGraphicFramePr>
        <p:xfrm>
          <a:off x="152400" y="1631950"/>
          <a:ext cx="3657600" cy="2539907"/>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777">
                <a:tc>
                  <a:txBody>
                    <a:bodyPr/>
                    <a:lstStyle/>
                    <a:p>
                      <a:pPr marL="0" marR="0" lvl="0" indent="0" algn="ctr" defTabSz="914400" rtl="0" eaLnBrk="1" fontAlgn="base" latinLnBrk="0" hangingPunct="1">
                        <a:lnSpc>
                          <a:spcPct val="70000"/>
                        </a:lnSpc>
                        <a:spcBef>
                          <a:spcPct val="0"/>
                        </a:spcBef>
                        <a:spcAft>
                          <a:spcPct val="0"/>
                        </a:spcAft>
                        <a:buClrTx/>
                        <a:buSzTx/>
                        <a:buFontTx/>
                        <a:buNone/>
                        <a:tabLst/>
                      </a:pPr>
                      <a:endParaRPr kumimoji="0" lang="de-DE" sz="2200" b="0" i="1" u="none" strike="noStrike" cap="none" normalizeH="0" baseline="0" noProof="0" dirty="0">
                        <a:ln>
                          <a:noFill/>
                        </a:ln>
                        <a:solidFill>
                          <a:srgbClr val="0000FF"/>
                        </a:solidFill>
                        <a:effectLst/>
                        <a:latin typeface="Arial" charset="0"/>
                      </a:endParaRP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extLst>
                  <a:ext uri="{0D108BD9-81ED-4DB2-BD59-A6C34878D82A}">
                    <a16:rowId xmlns:a16="http://schemas.microsoft.com/office/drawing/2014/main" val="10000"/>
                  </a:ext>
                </a:extLst>
              </a:tr>
              <a:tr h="71454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1" u="none" strike="noStrike" cap="none" normalizeH="0" baseline="0" noProof="0" dirty="0">
                          <a:ln>
                            <a:noFill/>
                          </a:ln>
                          <a:solidFill>
                            <a:srgbClr val="0000FF"/>
                          </a:solidFill>
                          <a:effectLst/>
                          <a:latin typeface="Arial" charset="0"/>
                        </a:rPr>
                        <a:t>Ein Jahr</a:t>
                      </a: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bg1">
                              <a:lumMod val="75000"/>
                            </a:schemeClr>
                          </a:solidFill>
                          <a:effectLst/>
                          <a:latin typeface="Arial" charset="0"/>
                        </a:rPr>
                        <a:t>0,3 mg</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tx1"/>
                          </a:solidFill>
                          <a:effectLst/>
                          <a:latin typeface="Arial" charset="0"/>
                        </a:rPr>
                        <a:t>0,5 mg</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r h="774371">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Veränderung der Sehschärfe (ETDRS-Buchstaben)</a:t>
                      </a: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chemeClr val="bg1">
                              <a:lumMod val="75000"/>
                            </a:schemeClr>
                          </a:solidFill>
                          <a:effectLst/>
                          <a:latin typeface="Arial" charset="0"/>
                        </a:rPr>
                        <a:t>↓1,6</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1" u="none" strike="noStrike" cap="none" normalizeH="0" baseline="0" noProof="0" dirty="0">
                          <a:ln>
                            <a:noFill/>
                          </a:ln>
                          <a:solidFill>
                            <a:srgbClr val="0000FF"/>
                          </a:solidFill>
                          <a:effectLst/>
                          <a:latin typeface="Arial" charset="0"/>
                          <a:cs typeface="Arial" charset="0"/>
                        </a:rPr>
                        <a:t>?</a:t>
                      </a:r>
                      <a:endParaRPr kumimoji="0" lang="de-DE" sz="2000" b="1" i="1" u="none" strike="noStrike" cap="none" normalizeH="0" baseline="0" noProof="0" dirty="0">
                        <a:ln>
                          <a:noFill/>
                        </a:ln>
                        <a:solidFill>
                          <a:srgbClr val="0000FF"/>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chemeClr val="bg1">
                              <a:lumMod val="75000"/>
                            </a:schemeClr>
                          </a:solidFill>
                          <a:effectLst/>
                          <a:latin typeface="Arial" charset="0"/>
                        </a:rPr>
                        <a:t>↓16,3</a:t>
                      </a: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2" name="Rectangle 1">
            <a:extLst>
              <a:ext uri="{FF2B5EF4-FFF2-40B4-BE49-F238E27FC236}">
                <a16:creationId xmlns:a16="http://schemas.microsoft.com/office/drawing/2014/main" id="{750A8BFE-E185-479C-9F6C-20475E9F848A}"/>
              </a:ext>
            </a:extLst>
          </p:cNvPr>
          <p:cNvSpPr/>
          <p:nvPr/>
        </p:nvSpPr>
        <p:spPr>
          <a:xfrm>
            <a:off x="76200" y="1460500"/>
            <a:ext cx="4114800" cy="868363"/>
          </a:xfrm>
          <a:prstGeom prst="rect">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63516" name="Rectangle 2">
            <a:extLst>
              <a:ext uri="{FF2B5EF4-FFF2-40B4-BE49-F238E27FC236}">
                <a16:creationId xmlns:a16="http://schemas.microsoft.com/office/drawing/2014/main" id="{4F6995E1-EA15-4673-90CE-03403381638D}"/>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3517" name="Text Box 5">
            <a:extLst>
              <a:ext uri="{FF2B5EF4-FFF2-40B4-BE49-F238E27FC236}">
                <a16:creationId xmlns:a16="http://schemas.microsoft.com/office/drawing/2014/main" id="{3E5C0EE5-7080-46D9-83E4-4AF8BAECAE0B}"/>
              </a:ext>
            </a:extLst>
          </p:cNvPr>
          <p:cNvSpPr txBox="1">
            <a:spLocks noChangeArrowheads="1"/>
          </p:cNvSpPr>
          <p:nvPr/>
        </p:nvSpPr>
        <p:spPr bwMode="auto">
          <a:xfrm>
            <a:off x="1371600" y="1419225"/>
            <a:ext cx="1012825"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t>PIER</a:t>
            </a:r>
          </a:p>
        </p:txBody>
      </p:sp>
      <p:sp>
        <p:nvSpPr>
          <p:cNvPr id="63518" name="Text Box 48">
            <a:extLst>
              <a:ext uri="{FF2B5EF4-FFF2-40B4-BE49-F238E27FC236}">
                <a16:creationId xmlns:a16="http://schemas.microsoft.com/office/drawing/2014/main" id="{018CF547-B441-4764-9FD5-296B991368C0}"/>
              </a:ext>
            </a:extLst>
          </p:cNvPr>
          <p:cNvSpPr txBox="1">
            <a:spLocks noChangeArrowheads="1"/>
          </p:cNvSpPr>
          <p:nvPr/>
        </p:nvSpPr>
        <p:spPr bwMode="auto">
          <a:xfrm>
            <a:off x="4343400" y="2447925"/>
            <a:ext cx="4562475"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Wie sehen die </a:t>
            </a:r>
            <a:r>
              <a:rPr lang="de-DE" sz="1400" b="1" i="1" noProof="0" dirty="0">
                <a:solidFill>
                  <a:srgbClr val="0000FF"/>
                </a:solidFill>
              </a:rPr>
              <a:t>Ergebnisse nach einem Jahr</a:t>
            </a:r>
            <a:r>
              <a:rPr lang="de-DE" sz="1400" i="1" noProof="0" dirty="0">
                <a:solidFill>
                  <a:srgbClr val="0000FF"/>
                </a:solidFill>
              </a:rPr>
              <a:t> aus?</a:t>
            </a:r>
            <a:r>
              <a:rPr lang="de-DE" sz="1400" noProof="0" dirty="0">
                <a:solidFill>
                  <a:srgbClr val="0000FF"/>
                </a:solidFill>
              </a:rPr>
              <a:t> </a:t>
            </a:r>
          </a:p>
        </p:txBody>
      </p:sp>
      <p:sp>
        <p:nvSpPr>
          <p:cNvPr id="12" name="Oval 11">
            <a:extLst>
              <a:ext uri="{FF2B5EF4-FFF2-40B4-BE49-F238E27FC236}">
                <a16:creationId xmlns:a16="http://schemas.microsoft.com/office/drawing/2014/main" id="{FB991922-67FF-402F-8D09-CA16071F5E9E}"/>
              </a:ext>
            </a:extLst>
          </p:cNvPr>
          <p:cNvSpPr/>
          <p:nvPr/>
        </p:nvSpPr>
        <p:spPr>
          <a:xfrm>
            <a:off x="2041525" y="2362200"/>
            <a:ext cx="976313" cy="1503363"/>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de-DE" sz="2000" noProof="0" dirty="0"/>
          </a:p>
        </p:txBody>
      </p:sp>
      <p:sp>
        <p:nvSpPr>
          <p:cNvPr id="63520" name="TextBox 12">
            <a:extLst>
              <a:ext uri="{FF2B5EF4-FFF2-40B4-BE49-F238E27FC236}">
                <a16:creationId xmlns:a16="http://schemas.microsoft.com/office/drawing/2014/main" id="{8A82F03D-BF15-412C-8259-782A13EB045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12">
            <a:extLst>
              <a:ext uri="{FF2B5EF4-FFF2-40B4-BE49-F238E27FC236}">
                <a16:creationId xmlns:a16="http://schemas.microsoft.com/office/drawing/2014/main" id="{A6B84D91-7E68-CAA4-A9FA-91CE37C0281A}"/>
              </a:ext>
            </a:extLst>
          </p:cNvPr>
          <p:cNvSpPr txBox="1">
            <a:spLocks noChangeArrowheads="1"/>
          </p:cNvSpPr>
          <p:nvPr/>
        </p:nvSpPr>
        <p:spPr bwMode="auto">
          <a:xfrm>
            <a:off x="708025" y="5172075"/>
            <a:ext cx="23209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Eine Injektion pro Monat</a:t>
            </a:r>
          </a:p>
          <a:p>
            <a:pPr algn="ctr" eaLnBrk="1" hangingPunct="1">
              <a:lnSpc>
                <a:spcPct val="80000"/>
              </a:lnSpc>
              <a:spcBef>
                <a:spcPct val="0"/>
              </a:spcBef>
              <a:buClrTx/>
              <a:buSzTx/>
              <a:buFontTx/>
              <a:buNone/>
            </a:pPr>
            <a:r>
              <a:rPr lang="de-DE" sz="1400" dirty="0"/>
              <a:t>über 3 Monate, </a:t>
            </a:r>
            <a:br>
              <a:rPr lang="de-DE" sz="1400" dirty="0"/>
            </a:br>
            <a:r>
              <a:rPr lang="de-DE" sz="1400" b="1" dirty="0">
                <a:solidFill>
                  <a:schemeClr val="bg1">
                    <a:lumMod val="75000"/>
                  </a:schemeClr>
                </a:solidFill>
              </a:rPr>
              <a:t>danach alle 3</a:t>
            </a:r>
          </a:p>
          <a:p>
            <a:pPr algn="ctr" eaLnBrk="1" hangingPunct="1">
              <a:lnSpc>
                <a:spcPct val="80000"/>
              </a:lnSpc>
              <a:spcBef>
                <a:spcPct val="0"/>
              </a:spcBef>
              <a:buClrTx/>
              <a:buSzTx/>
              <a:buFontTx/>
              <a:buNone/>
            </a:pPr>
            <a:r>
              <a:rPr lang="de-DE" sz="1400" b="1" dirty="0">
                <a:solidFill>
                  <a:schemeClr val="bg1">
                    <a:lumMod val="75000"/>
                  </a:schemeClr>
                </a:solidFill>
              </a:rPr>
              <a:t>Monate bis 12 Monate</a:t>
            </a:r>
          </a:p>
        </p:txBody>
      </p:sp>
      <p:sp>
        <p:nvSpPr>
          <p:cNvPr id="4" name="Text Box 13">
            <a:extLst>
              <a:ext uri="{FF2B5EF4-FFF2-40B4-BE49-F238E27FC236}">
                <a16:creationId xmlns:a16="http://schemas.microsoft.com/office/drawing/2014/main" id="{6CBB62A7-3414-6673-2E72-D77EEA763972}"/>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dirty="0">
                <a:solidFill>
                  <a:srgbClr val="0000FF"/>
                </a:solidFill>
              </a:rPr>
              <a:t>Wie sahen die</a:t>
            </a:r>
          </a:p>
          <a:p>
            <a:pPr algn="ctr" eaLnBrk="1" hangingPunct="1">
              <a:lnSpc>
                <a:spcPct val="75000"/>
              </a:lnSpc>
              <a:spcBef>
                <a:spcPct val="0"/>
              </a:spcBef>
              <a:buClrTx/>
              <a:buSzTx/>
              <a:buFontTx/>
              <a:buNone/>
            </a:pPr>
            <a:r>
              <a:rPr lang="de-DE" sz="1400" i="1" dirty="0">
                <a:solidFill>
                  <a:srgbClr val="0000FF"/>
                </a:solidFill>
              </a:rPr>
              <a:t>Dosierungsschemata aus?</a:t>
            </a:r>
          </a:p>
        </p:txBody>
      </p:sp>
    </p:spTree>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AB3E44-E539-8462-2D03-9A40DB53BD7E}"/>
            </a:ext>
          </a:extLst>
        </p:cNvPr>
        <p:cNvGrpSpPr/>
        <p:nvPr/>
      </p:nvGrpSpPr>
      <p:grpSpPr>
        <a:xfrm>
          <a:off x="0" y="0"/>
          <a:ext cx="0" cy="0"/>
          <a:chOff x="0" y="0"/>
          <a:chExt cx="0" cy="0"/>
        </a:xfrm>
      </p:grpSpPr>
      <p:sp>
        <p:nvSpPr>
          <p:cNvPr id="63490" name="Slide Number Placeholder 1">
            <a:extLst>
              <a:ext uri="{FF2B5EF4-FFF2-40B4-BE49-F238E27FC236}">
                <a16:creationId xmlns:a16="http://schemas.microsoft.com/office/drawing/2014/main" id="{D1B74BEA-4469-75A4-3929-81E9188A2BF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F986FCE-1320-454D-A0C9-A2D69F9C612E}" type="slidenum">
              <a:rPr lang="de-DE" sz="1000" noProof="0" smtClean="0"/>
              <a:t>505</a:t>
            </a:fld>
            <a:endParaRPr lang="de-DE" sz="1000" noProof="0" dirty="0"/>
          </a:p>
        </p:txBody>
      </p:sp>
      <p:graphicFrame>
        <p:nvGraphicFramePr>
          <p:cNvPr id="11" name="Group 26">
            <a:extLst>
              <a:ext uri="{FF2B5EF4-FFF2-40B4-BE49-F238E27FC236}">
                <a16:creationId xmlns:a16="http://schemas.microsoft.com/office/drawing/2014/main" id="{430B267E-1222-B38D-53AA-420C46108567}"/>
              </a:ext>
            </a:extLst>
          </p:cNvPr>
          <p:cNvGraphicFramePr>
            <a:graphicFrameLocks noGrp="1"/>
          </p:cNvGraphicFramePr>
          <p:nvPr>
            <p:extLst>
              <p:ext uri="{D42A27DB-BD31-4B8C-83A1-F6EECF244321}">
                <p14:modId xmlns:p14="http://schemas.microsoft.com/office/powerpoint/2010/main" val="3977539502"/>
              </p:ext>
            </p:extLst>
          </p:nvPr>
        </p:nvGraphicFramePr>
        <p:xfrm>
          <a:off x="152400" y="1631950"/>
          <a:ext cx="3657600" cy="2539907"/>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777">
                <a:tc>
                  <a:txBody>
                    <a:bodyPr/>
                    <a:lstStyle/>
                    <a:p>
                      <a:pPr marL="0" marR="0" lvl="0" indent="0" algn="ctr" defTabSz="914400" rtl="0" eaLnBrk="1" fontAlgn="base" latinLnBrk="0" hangingPunct="1">
                        <a:lnSpc>
                          <a:spcPct val="70000"/>
                        </a:lnSpc>
                        <a:spcBef>
                          <a:spcPct val="0"/>
                        </a:spcBef>
                        <a:spcAft>
                          <a:spcPct val="0"/>
                        </a:spcAft>
                        <a:buClrTx/>
                        <a:buSzTx/>
                        <a:buFontTx/>
                        <a:buNone/>
                        <a:tabLst/>
                      </a:pPr>
                      <a:endParaRPr kumimoji="0" lang="de-DE" sz="2200" b="0" i="1" u="none" strike="noStrike" cap="none" normalizeH="0" baseline="0" noProof="0" dirty="0">
                        <a:ln>
                          <a:noFill/>
                        </a:ln>
                        <a:solidFill>
                          <a:srgbClr val="0000FF"/>
                        </a:solidFill>
                        <a:effectLst/>
                        <a:latin typeface="Arial" charset="0"/>
                      </a:endParaRP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extLst>
                  <a:ext uri="{0D108BD9-81ED-4DB2-BD59-A6C34878D82A}">
                    <a16:rowId xmlns:a16="http://schemas.microsoft.com/office/drawing/2014/main" val="10000"/>
                  </a:ext>
                </a:extLst>
              </a:tr>
              <a:tr h="71454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1" u="none" strike="noStrike" cap="none" normalizeH="0" baseline="0" noProof="0" dirty="0">
                          <a:ln>
                            <a:noFill/>
                          </a:ln>
                          <a:solidFill>
                            <a:srgbClr val="0000FF"/>
                          </a:solidFill>
                          <a:effectLst/>
                          <a:latin typeface="Arial" charset="0"/>
                        </a:rPr>
                        <a:t>Ein Jahr</a:t>
                      </a: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bg1">
                              <a:lumMod val="75000"/>
                            </a:schemeClr>
                          </a:solidFill>
                          <a:effectLst/>
                          <a:latin typeface="Arial" charset="0"/>
                        </a:rPr>
                        <a:t>0,3 mg</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tx1"/>
                          </a:solidFill>
                          <a:effectLst/>
                          <a:latin typeface="Arial" charset="0"/>
                        </a:rPr>
                        <a:t>0,5 mg</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r h="774371">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Veränderung der Sehschärfe (ETDRS-Buchstaben)</a:t>
                      </a: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chemeClr val="bg1">
                              <a:lumMod val="75000"/>
                            </a:schemeClr>
                          </a:solidFill>
                          <a:effectLst/>
                          <a:latin typeface="Arial" charset="0"/>
                        </a:rPr>
                        <a:t>↓1,6</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rgbClr val="0000FF"/>
                          </a:solidFill>
                          <a:effectLst/>
                          <a:latin typeface="Arial" charset="0"/>
                        </a:rPr>
                        <a:t>↓0,2</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chemeClr val="bg1">
                              <a:lumMod val="75000"/>
                            </a:schemeClr>
                          </a:solidFill>
                          <a:effectLst/>
                          <a:latin typeface="Arial" charset="0"/>
                        </a:rPr>
                        <a:t>↓16,3</a:t>
                      </a: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2" name="Rectangle 1">
            <a:extLst>
              <a:ext uri="{FF2B5EF4-FFF2-40B4-BE49-F238E27FC236}">
                <a16:creationId xmlns:a16="http://schemas.microsoft.com/office/drawing/2014/main" id="{C46C63D2-85A8-662F-7A34-373E35FD63CC}"/>
              </a:ext>
            </a:extLst>
          </p:cNvPr>
          <p:cNvSpPr/>
          <p:nvPr/>
        </p:nvSpPr>
        <p:spPr>
          <a:xfrm>
            <a:off x="76200" y="1460500"/>
            <a:ext cx="4114800" cy="868363"/>
          </a:xfrm>
          <a:prstGeom prst="rect">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63516" name="Rectangle 2">
            <a:extLst>
              <a:ext uri="{FF2B5EF4-FFF2-40B4-BE49-F238E27FC236}">
                <a16:creationId xmlns:a16="http://schemas.microsoft.com/office/drawing/2014/main" id="{B5737493-E128-5BA2-8CD8-AF543B7CD1D3}"/>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3517" name="Text Box 5">
            <a:extLst>
              <a:ext uri="{FF2B5EF4-FFF2-40B4-BE49-F238E27FC236}">
                <a16:creationId xmlns:a16="http://schemas.microsoft.com/office/drawing/2014/main" id="{95BFE6D5-417F-8FC7-685F-47EFC487EF2C}"/>
              </a:ext>
            </a:extLst>
          </p:cNvPr>
          <p:cNvSpPr txBox="1">
            <a:spLocks noChangeArrowheads="1"/>
          </p:cNvSpPr>
          <p:nvPr/>
        </p:nvSpPr>
        <p:spPr bwMode="auto">
          <a:xfrm>
            <a:off x="1371600" y="1419225"/>
            <a:ext cx="1012825"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t>PIER</a:t>
            </a:r>
          </a:p>
        </p:txBody>
      </p:sp>
      <p:sp>
        <p:nvSpPr>
          <p:cNvPr id="63518" name="Text Box 48">
            <a:extLst>
              <a:ext uri="{FF2B5EF4-FFF2-40B4-BE49-F238E27FC236}">
                <a16:creationId xmlns:a16="http://schemas.microsoft.com/office/drawing/2014/main" id="{4DADB522-75DC-63C1-8AB8-3574522B59AB}"/>
              </a:ext>
            </a:extLst>
          </p:cNvPr>
          <p:cNvSpPr txBox="1">
            <a:spLocks noChangeArrowheads="1"/>
          </p:cNvSpPr>
          <p:nvPr/>
        </p:nvSpPr>
        <p:spPr bwMode="auto">
          <a:xfrm>
            <a:off x="4343400" y="2447925"/>
            <a:ext cx="4562475" cy="1318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Wie sehen die </a:t>
            </a:r>
            <a:r>
              <a:rPr lang="de-DE" sz="1400" b="1" i="1" noProof="0" dirty="0">
                <a:solidFill>
                  <a:srgbClr val="0000FF"/>
                </a:solidFill>
              </a:rPr>
              <a:t>Ergebnisse nach einem Jahr</a:t>
            </a:r>
            <a:r>
              <a:rPr lang="de-DE" sz="1400" i="1" noProof="0" dirty="0">
                <a:solidFill>
                  <a:srgbClr val="0000FF"/>
                </a:solidFill>
              </a:rPr>
              <a:t> aus?</a:t>
            </a:r>
          </a:p>
          <a:p>
            <a:pPr eaLnBrk="1" hangingPunct="1">
              <a:spcBef>
                <a:spcPct val="0"/>
              </a:spcBef>
              <a:buClrTx/>
              <a:buSzTx/>
              <a:buNone/>
            </a:pPr>
            <a:r>
              <a:rPr lang="de-DE" sz="1400" dirty="0">
                <a:solidFill>
                  <a:srgbClr val="0000FF"/>
                </a:solidFill>
              </a:rPr>
              <a:t>Diese sind weitaus weniger ermutigend – nach der Umstellung auf vierteljährliche Injektionen war die Sehschärfe wieder auf das Ausgangsniveau zurückgefallen. </a:t>
            </a:r>
          </a:p>
          <a:p>
            <a:pPr eaLnBrk="1" hangingPunct="1">
              <a:spcBef>
                <a:spcPct val="0"/>
              </a:spcBef>
              <a:buClrTx/>
              <a:buSzTx/>
              <a:buFontTx/>
              <a:buNone/>
            </a:pPr>
            <a:r>
              <a:rPr lang="de-DE" sz="1400" noProof="0" dirty="0">
                <a:solidFill>
                  <a:srgbClr val="0000FF"/>
                </a:solidFill>
              </a:rPr>
              <a:t> </a:t>
            </a:r>
          </a:p>
        </p:txBody>
      </p:sp>
      <p:sp>
        <p:nvSpPr>
          <p:cNvPr id="12" name="Oval 11">
            <a:extLst>
              <a:ext uri="{FF2B5EF4-FFF2-40B4-BE49-F238E27FC236}">
                <a16:creationId xmlns:a16="http://schemas.microsoft.com/office/drawing/2014/main" id="{BF50C4F0-7C56-3B09-021F-6956C480A801}"/>
              </a:ext>
            </a:extLst>
          </p:cNvPr>
          <p:cNvSpPr/>
          <p:nvPr/>
        </p:nvSpPr>
        <p:spPr>
          <a:xfrm>
            <a:off x="2041525" y="2362200"/>
            <a:ext cx="976313" cy="1503363"/>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de-DE" sz="2000" noProof="0" dirty="0"/>
          </a:p>
        </p:txBody>
      </p:sp>
      <p:sp>
        <p:nvSpPr>
          <p:cNvPr id="63520" name="TextBox 12">
            <a:extLst>
              <a:ext uri="{FF2B5EF4-FFF2-40B4-BE49-F238E27FC236}">
                <a16:creationId xmlns:a16="http://schemas.microsoft.com/office/drawing/2014/main" id="{B115D0F5-ABF2-87E7-9865-A471A194D13E}"/>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12">
            <a:extLst>
              <a:ext uri="{FF2B5EF4-FFF2-40B4-BE49-F238E27FC236}">
                <a16:creationId xmlns:a16="http://schemas.microsoft.com/office/drawing/2014/main" id="{85E7FEB0-F7F6-46A6-6D5D-77291DF63A72}"/>
              </a:ext>
            </a:extLst>
          </p:cNvPr>
          <p:cNvSpPr txBox="1">
            <a:spLocks noChangeArrowheads="1"/>
          </p:cNvSpPr>
          <p:nvPr/>
        </p:nvSpPr>
        <p:spPr bwMode="auto">
          <a:xfrm>
            <a:off x="708025" y="5172075"/>
            <a:ext cx="23209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Eine Injektion pro Monat</a:t>
            </a:r>
          </a:p>
          <a:p>
            <a:pPr algn="ctr" eaLnBrk="1" hangingPunct="1">
              <a:lnSpc>
                <a:spcPct val="80000"/>
              </a:lnSpc>
              <a:spcBef>
                <a:spcPct val="0"/>
              </a:spcBef>
              <a:buClrTx/>
              <a:buSzTx/>
              <a:buFontTx/>
              <a:buNone/>
            </a:pPr>
            <a:r>
              <a:rPr lang="de-DE" sz="1400" dirty="0"/>
              <a:t>über 3 Monate, </a:t>
            </a:r>
            <a:br>
              <a:rPr lang="de-DE" sz="1400" dirty="0"/>
            </a:br>
            <a:r>
              <a:rPr lang="de-DE" sz="1400" b="1" dirty="0">
                <a:solidFill>
                  <a:schemeClr val="bg1">
                    <a:lumMod val="75000"/>
                  </a:schemeClr>
                </a:solidFill>
              </a:rPr>
              <a:t>danach alle 3</a:t>
            </a:r>
          </a:p>
          <a:p>
            <a:pPr algn="ctr" eaLnBrk="1" hangingPunct="1">
              <a:lnSpc>
                <a:spcPct val="80000"/>
              </a:lnSpc>
              <a:spcBef>
                <a:spcPct val="0"/>
              </a:spcBef>
              <a:buClrTx/>
              <a:buSzTx/>
              <a:buFontTx/>
              <a:buNone/>
            </a:pPr>
            <a:r>
              <a:rPr lang="de-DE" sz="1400" b="1" dirty="0">
                <a:solidFill>
                  <a:schemeClr val="bg1">
                    <a:lumMod val="75000"/>
                  </a:schemeClr>
                </a:solidFill>
              </a:rPr>
              <a:t>Monate bis 12 Monate</a:t>
            </a:r>
          </a:p>
        </p:txBody>
      </p:sp>
      <p:sp>
        <p:nvSpPr>
          <p:cNvPr id="4" name="Text Box 13">
            <a:extLst>
              <a:ext uri="{FF2B5EF4-FFF2-40B4-BE49-F238E27FC236}">
                <a16:creationId xmlns:a16="http://schemas.microsoft.com/office/drawing/2014/main" id="{1768C39D-E4A4-54EE-630D-2DB547FE0C10}"/>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dirty="0">
                <a:solidFill>
                  <a:srgbClr val="0000FF"/>
                </a:solidFill>
              </a:rPr>
              <a:t>Wie sahen die</a:t>
            </a:r>
          </a:p>
          <a:p>
            <a:pPr algn="ctr" eaLnBrk="1" hangingPunct="1">
              <a:lnSpc>
                <a:spcPct val="75000"/>
              </a:lnSpc>
              <a:spcBef>
                <a:spcPct val="0"/>
              </a:spcBef>
              <a:buClrTx/>
              <a:buSzTx/>
              <a:buFontTx/>
              <a:buNone/>
            </a:pPr>
            <a:r>
              <a:rPr lang="de-DE" sz="1400" i="1" dirty="0">
                <a:solidFill>
                  <a:srgbClr val="0000FF"/>
                </a:solidFill>
              </a:rPr>
              <a:t>Dosierungsschemata aus?</a:t>
            </a:r>
          </a:p>
        </p:txBody>
      </p:sp>
    </p:spTree>
    <p:extLst>
      <p:ext uri="{BB962C8B-B14F-4D97-AF65-F5344CB8AC3E}">
        <p14:creationId xmlns:p14="http://schemas.microsoft.com/office/powerpoint/2010/main" val="1209131400"/>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Slide Number Placeholder 3">
            <a:extLst>
              <a:ext uri="{FF2B5EF4-FFF2-40B4-BE49-F238E27FC236}">
                <a16:creationId xmlns:a16="http://schemas.microsoft.com/office/drawing/2014/main" id="{ED6589E0-7627-4155-A134-BE6BB551E111}"/>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fld id="{39656545-F5AD-4571-8ABB-E1DC0CE30C73}" type="slidenum">
              <a:rPr lang="de-DE" noProof="0" smtClean="0"/>
              <a:t>506</a:t>
            </a:fld>
            <a:endParaRPr lang="de-DE" noProof="0" dirty="0"/>
          </a:p>
        </p:txBody>
      </p:sp>
      <p:pic>
        <p:nvPicPr>
          <p:cNvPr id="64515" name="Picture 5">
            <a:extLst>
              <a:ext uri="{FF2B5EF4-FFF2-40B4-BE49-F238E27FC236}">
                <a16:creationId xmlns:a16="http://schemas.microsoft.com/office/drawing/2014/main" id="{0296E437-5280-4627-B217-6413B756832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31825" y="2209800"/>
            <a:ext cx="8283575" cy="213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516" name="TextBox 6">
            <a:extLst>
              <a:ext uri="{FF2B5EF4-FFF2-40B4-BE49-F238E27FC236}">
                <a16:creationId xmlns:a16="http://schemas.microsoft.com/office/drawing/2014/main" id="{84BB0A3F-0945-4264-ADE9-B14677FED3EF}"/>
              </a:ext>
            </a:extLst>
          </p:cNvPr>
          <p:cNvSpPr txBox="1">
            <a:spLocks noChangeArrowheads="1"/>
          </p:cNvSpPr>
          <p:nvPr/>
        </p:nvSpPr>
        <p:spPr bwMode="auto">
          <a:xfrm rot="-5400000">
            <a:off x="-76199" y="3016404"/>
            <a:ext cx="1414462" cy="3949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1200" dirty="0"/>
              <a:t>Buchstaben gewonnen</a:t>
            </a:r>
          </a:p>
        </p:txBody>
      </p:sp>
      <p:sp>
        <p:nvSpPr>
          <p:cNvPr id="64517" name="TextBox 7">
            <a:extLst>
              <a:ext uri="{FF2B5EF4-FFF2-40B4-BE49-F238E27FC236}">
                <a16:creationId xmlns:a16="http://schemas.microsoft.com/office/drawing/2014/main" id="{221913ED-2475-4142-A6D6-CFF915EBF5ED}"/>
              </a:ext>
            </a:extLst>
          </p:cNvPr>
          <p:cNvSpPr txBox="1">
            <a:spLocks noChangeArrowheads="1"/>
          </p:cNvSpPr>
          <p:nvPr/>
        </p:nvSpPr>
        <p:spPr bwMode="auto">
          <a:xfrm>
            <a:off x="3813175" y="4648200"/>
            <a:ext cx="9413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1200" noProof="0" dirty="0"/>
              <a:t>Monate</a:t>
            </a:r>
          </a:p>
        </p:txBody>
      </p:sp>
      <p:sp>
        <p:nvSpPr>
          <p:cNvPr id="64518" name="TextBox 8">
            <a:extLst>
              <a:ext uri="{FF2B5EF4-FFF2-40B4-BE49-F238E27FC236}">
                <a16:creationId xmlns:a16="http://schemas.microsoft.com/office/drawing/2014/main" id="{7D00D3AD-C81C-437F-842A-31FA2A29306D}"/>
              </a:ext>
            </a:extLst>
          </p:cNvPr>
          <p:cNvSpPr txBox="1">
            <a:spLocks noChangeArrowheads="1"/>
          </p:cNvSpPr>
          <p:nvPr/>
        </p:nvSpPr>
        <p:spPr bwMode="auto">
          <a:xfrm>
            <a:off x="2521743" y="5326062"/>
            <a:ext cx="4100513" cy="3026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noProof="0" dirty="0"/>
              <a:t>PIER: Ergebnisse nach 12 Monaten</a:t>
            </a:r>
          </a:p>
        </p:txBody>
      </p:sp>
      <p:sp>
        <p:nvSpPr>
          <p:cNvPr id="64519" name="TextBox 6">
            <a:extLst>
              <a:ext uri="{FF2B5EF4-FFF2-40B4-BE49-F238E27FC236}">
                <a16:creationId xmlns:a16="http://schemas.microsoft.com/office/drawing/2014/main" id="{F9B83CED-DD53-4C71-AE96-8FF284F3BA9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Slide Number Placeholder 1">
            <a:extLst>
              <a:ext uri="{FF2B5EF4-FFF2-40B4-BE49-F238E27FC236}">
                <a16:creationId xmlns:a16="http://schemas.microsoft.com/office/drawing/2014/main" id="{1B95D93E-939D-4BB3-9D45-60909AD73B8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54598E5-8667-4B9C-AB84-37B3E215BA9B}" type="slidenum">
              <a:rPr lang="de-DE" sz="1000" noProof="0" smtClean="0"/>
              <a:t>507</a:t>
            </a:fld>
            <a:endParaRPr lang="de-DE" sz="1000" noProof="0" dirty="0"/>
          </a:p>
        </p:txBody>
      </p:sp>
      <p:graphicFrame>
        <p:nvGraphicFramePr>
          <p:cNvPr id="11" name="Group 26">
            <a:extLst>
              <a:ext uri="{FF2B5EF4-FFF2-40B4-BE49-F238E27FC236}">
                <a16:creationId xmlns:a16="http://schemas.microsoft.com/office/drawing/2014/main" id="{9FBCD980-7205-46B8-BC39-217CDEA27AFC}"/>
              </a:ext>
            </a:extLst>
          </p:cNvPr>
          <p:cNvGraphicFramePr>
            <a:graphicFrameLocks noGrp="1"/>
          </p:cNvGraphicFramePr>
          <p:nvPr>
            <p:extLst>
              <p:ext uri="{D42A27DB-BD31-4B8C-83A1-F6EECF244321}">
                <p14:modId xmlns:p14="http://schemas.microsoft.com/office/powerpoint/2010/main" val="1135308440"/>
              </p:ext>
            </p:extLst>
          </p:nvPr>
        </p:nvGraphicFramePr>
        <p:xfrm>
          <a:off x="152400" y="1631950"/>
          <a:ext cx="3657600" cy="2539907"/>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777">
                <a:tc>
                  <a:txBody>
                    <a:bodyPr/>
                    <a:lstStyle/>
                    <a:p>
                      <a:pPr marL="0" marR="0" lvl="0" indent="0" algn="ctr" defTabSz="914400" rtl="0" eaLnBrk="1" fontAlgn="base" latinLnBrk="0" hangingPunct="1">
                        <a:lnSpc>
                          <a:spcPct val="70000"/>
                        </a:lnSpc>
                        <a:spcBef>
                          <a:spcPct val="0"/>
                        </a:spcBef>
                        <a:spcAft>
                          <a:spcPct val="0"/>
                        </a:spcAft>
                        <a:buClrTx/>
                        <a:buSzTx/>
                        <a:buFontTx/>
                        <a:buNone/>
                        <a:tabLst/>
                      </a:pPr>
                      <a:endParaRPr kumimoji="0" lang="de-DE" sz="2200" b="0" i="1" u="none" strike="noStrike" cap="none" normalizeH="0" baseline="0" noProof="0" dirty="0">
                        <a:ln>
                          <a:noFill/>
                        </a:ln>
                        <a:solidFill>
                          <a:srgbClr val="0000FF"/>
                        </a:solidFill>
                        <a:effectLst/>
                        <a:latin typeface="Arial" charset="0"/>
                      </a:endParaRP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extLst>
                  <a:ext uri="{0D108BD9-81ED-4DB2-BD59-A6C34878D82A}">
                    <a16:rowId xmlns:a16="http://schemas.microsoft.com/office/drawing/2014/main" val="10000"/>
                  </a:ext>
                </a:extLst>
              </a:tr>
              <a:tr h="71454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1" u="none" strike="noStrike" cap="none" normalizeH="0" baseline="0" noProof="0" dirty="0">
                          <a:ln>
                            <a:noFill/>
                          </a:ln>
                          <a:solidFill>
                            <a:srgbClr val="0000FF"/>
                          </a:solidFill>
                          <a:effectLst/>
                          <a:latin typeface="Arial" charset="0"/>
                        </a:rPr>
                        <a:t>Ein Jahr</a:t>
                      </a: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bg1">
                              <a:lumMod val="75000"/>
                            </a:schemeClr>
                          </a:solidFill>
                          <a:effectLst/>
                          <a:latin typeface="Arial" charset="0"/>
                        </a:rPr>
                        <a:t>0,3 mg</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tx1"/>
                          </a:solidFill>
                          <a:effectLst/>
                          <a:latin typeface="Arial" charset="0"/>
                        </a:rPr>
                        <a:t>0,5 mg</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r h="774371">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Veränderung der Sehschärfe (ETDRS-Buchstaben)</a:t>
                      </a: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chemeClr val="bg1">
                              <a:lumMod val="75000"/>
                            </a:schemeClr>
                          </a:solidFill>
                          <a:effectLst/>
                          <a:latin typeface="Arial" charset="0"/>
                        </a:rPr>
                        <a:t>↓1,6</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rgbClr val="0000FF"/>
                          </a:solidFill>
                          <a:effectLst/>
                          <a:latin typeface="Arial" charset="0"/>
                        </a:rPr>
                        <a:t>↓0,2</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chemeClr val="bg1">
                              <a:lumMod val="75000"/>
                            </a:schemeClr>
                          </a:solidFill>
                          <a:effectLst/>
                          <a:latin typeface="Arial" charset="0"/>
                        </a:rPr>
                        <a:t>↓16,3</a:t>
                      </a: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2" name="Rectangle 1">
            <a:extLst>
              <a:ext uri="{FF2B5EF4-FFF2-40B4-BE49-F238E27FC236}">
                <a16:creationId xmlns:a16="http://schemas.microsoft.com/office/drawing/2014/main" id="{C96BD18D-C7F5-46B9-A3BF-7802E73AEEC7}"/>
              </a:ext>
            </a:extLst>
          </p:cNvPr>
          <p:cNvSpPr/>
          <p:nvPr/>
        </p:nvSpPr>
        <p:spPr>
          <a:xfrm>
            <a:off x="76200" y="1460500"/>
            <a:ext cx="4114800" cy="868363"/>
          </a:xfrm>
          <a:prstGeom prst="rect">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65564" name="Rectangle 2">
            <a:extLst>
              <a:ext uri="{FF2B5EF4-FFF2-40B4-BE49-F238E27FC236}">
                <a16:creationId xmlns:a16="http://schemas.microsoft.com/office/drawing/2014/main" id="{FC20422D-DE48-4999-A3D7-9356A5F099D4}"/>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5565" name="Text Box 5">
            <a:extLst>
              <a:ext uri="{FF2B5EF4-FFF2-40B4-BE49-F238E27FC236}">
                <a16:creationId xmlns:a16="http://schemas.microsoft.com/office/drawing/2014/main" id="{367B38C7-B2A3-4774-B6FA-26CB1800932D}"/>
              </a:ext>
            </a:extLst>
          </p:cNvPr>
          <p:cNvSpPr txBox="1">
            <a:spLocks noChangeArrowheads="1"/>
          </p:cNvSpPr>
          <p:nvPr/>
        </p:nvSpPr>
        <p:spPr bwMode="auto">
          <a:xfrm>
            <a:off x="1371600" y="1419225"/>
            <a:ext cx="1012825"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t>PIER</a:t>
            </a:r>
            <a:endParaRPr lang="de-DE" sz="1200" b="1" noProof="0" dirty="0"/>
          </a:p>
        </p:txBody>
      </p:sp>
      <p:sp>
        <p:nvSpPr>
          <p:cNvPr id="65566" name="Text Box 48">
            <a:extLst>
              <a:ext uri="{FF2B5EF4-FFF2-40B4-BE49-F238E27FC236}">
                <a16:creationId xmlns:a16="http://schemas.microsoft.com/office/drawing/2014/main" id="{9CF12708-80A9-4D80-88A1-E68DB21C6762}"/>
              </a:ext>
            </a:extLst>
          </p:cNvPr>
          <p:cNvSpPr txBox="1">
            <a:spLocks noChangeArrowheads="1"/>
          </p:cNvSpPr>
          <p:nvPr/>
        </p:nvSpPr>
        <p:spPr bwMode="auto">
          <a:xfrm>
            <a:off x="4343400" y="2447925"/>
            <a:ext cx="4562475" cy="196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Wie sehen die </a:t>
            </a:r>
            <a:r>
              <a:rPr lang="de-DE" sz="1400" b="1" i="1" noProof="0" dirty="0">
                <a:solidFill>
                  <a:srgbClr val="0000FF"/>
                </a:solidFill>
              </a:rPr>
              <a:t>Ergebnisse nach einem Jahr</a:t>
            </a:r>
            <a:r>
              <a:rPr lang="de-DE" sz="1400" i="1" noProof="0" dirty="0">
                <a:solidFill>
                  <a:srgbClr val="0000FF"/>
                </a:solidFill>
              </a:rPr>
              <a:t> aus?</a:t>
            </a:r>
          </a:p>
          <a:p>
            <a:pPr eaLnBrk="1" hangingPunct="1">
              <a:spcBef>
                <a:spcPct val="0"/>
              </a:spcBef>
              <a:buClrTx/>
              <a:buSzTx/>
              <a:buFontTx/>
              <a:buNone/>
            </a:pPr>
            <a:r>
              <a:rPr lang="de-DE" sz="1400" noProof="0" dirty="0">
                <a:solidFill>
                  <a:schemeClr val="bg1">
                    <a:lumMod val="75000"/>
                  </a:schemeClr>
                </a:solidFill>
              </a:rPr>
              <a:t>Diese sind weitaus weniger ermutigend – nach der Umstellung auf vierteljährliche Injektionen war die Sehschärfe wieder auf das Ausgangsniveau zurückgefallen. </a:t>
            </a:r>
            <a:r>
              <a:rPr lang="de-DE" sz="1400" noProof="0" dirty="0"/>
              <a:t>Das Ergebnis war zwar besser als bei keiner Behandlung (d. h. im Scheinbehandlungsarm), jedoch deutlich </a:t>
            </a:r>
            <a:r>
              <a:rPr lang="de-DE" sz="1400" b="1" noProof="0" dirty="0"/>
              <a:t>schlechter </a:t>
            </a:r>
            <a:r>
              <a:rPr lang="de-DE" sz="1400" noProof="0" dirty="0"/>
              <a:t>als das, was durch monatliche Injektionen in den Studien MARINA und ANCHOR erreicht wurde.</a:t>
            </a:r>
            <a:endParaRPr lang="de-DE" sz="1600" b="1" noProof="0" dirty="0">
              <a:solidFill>
                <a:srgbClr val="0000FF"/>
              </a:solidFill>
            </a:endParaRPr>
          </a:p>
        </p:txBody>
      </p:sp>
      <p:sp>
        <p:nvSpPr>
          <p:cNvPr id="12" name="Oval 11">
            <a:extLst>
              <a:ext uri="{FF2B5EF4-FFF2-40B4-BE49-F238E27FC236}">
                <a16:creationId xmlns:a16="http://schemas.microsoft.com/office/drawing/2014/main" id="{7AAF87FB-1CD4-4673-843A-5475E5AADD2B}"/>
              </a:ext>
            </a:extLst>
          </p:cNvPr>
          <p:cNvSpPr/>
          <p:nvPr/>
        </p:nvSpPr>
        <p:spPr>
          <a:xfrm>
            <a:off x="2041525" y="2362200"/>
            <a:ext cx="976313" cy="1503363"/>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de-DE" sz="2000" noProof="0" dirty="0"/>
          </a:p>
        </p:txBody>
      </p:sp>
      <p:sp>
        <p:nvSpPr>
          <p:cNvPr id="65569" name="TextBox 12">
            <a:extLst>
              <a:ext uri="{FF2B5EF4-FFF2-40B4-BE49-F238E27FC236}">
                <a16:creationId xmlns:a16="http://schemas.microsoft.com/office/drawing/2014/main" id="{194D9184-E29E-4B2C-93FE-78B3E4F4B47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12">
            <a:extLst>
              <a:ext uri="{FF2B5EF4-FFF2-40B4-BE49-F238E27FC236}">
                <a16:creationId xmlns:a16="http://schemas.microsoft.com/office/drawing/2014/main" id="{48A863BA-8831-EF29-1AE6-7A49208F2F15}"/>
              </a:ext>
            </a:extLst>
          </p:cNvPr>
          <p:cNvSpPr txBox="1">
            <a:spLocks noChangeArrowheads="1"/>
          </p:cNvSpPr>
          <p:nvPr/>
        </p:nvSpPr>
        <p:spPr bwMode="auto">
          <a:xfrm>
            <a:off x="708025" y="5172075"/>
            <a:ext cx="23209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Eine Injektion pro Monat</a:t>
            </a:r>
          </a:p>
          <a:p>
            <a:pPr algn="ctr" eaLnBrk="1" hangingPunct="1">
              <a:lnSpc>
                <a:spcPct val="80000"/>
              </a:lnSpc>
              <a:spcBef>
                <a:spcPct val="0"/>
              </a:spcBef>
              <a:buClrTx/>
              <a:buSzTx/>
              <a:buFontTx/>
              <a:buNone/>
            </a:pPr>
            <a:r>
              <a:rPr lang="de-DE" sz="1400" dirty="0">
                <a:solidFill>
                  <a:schemeClr val="bg1">
                    <a:lumMod val="75000"/>
                  </a:schemeClr>
                </a:solidFill>
              </a:rPr>
              <a:t>über 3 Monate, </a:t>
            </a:r>
            <a:br>
              <a:rPr lang="de-DE" sz="1400" dirty="0"/>
            </a:br>
            <a:r>
              <a:rPr lang="de-DE" sz="1400" b="1" dirty="0">
                <a:solidFill>
                  <a:srgbClr val="0000FF"/>
                </a:solidFill>
              </a:rPr>
              <a:t>danach alle 3</a:t>
            </a:r>
          </a:p>
          <a:p>
            <a:pPr algn="ctr" eaLnBrk="1" hangingPunct="1">
              <a:lnSpc>
                <a:spcPct val="80000"/>
              </a:lnSpc>
              <a:spcBef>
                <a:spcPct val="0"/>
              </a:spcBef>
              <a:buClrTx/>
              <a:buSzTx/>
              <a:buFontTx/>
              <a:buNone/>
            </a:pPr>
            <a:r>
              <a:rPr lang="de-DE" sz="1400" b="1" dirty="0">
                <a:solidFill>
                  <a:srgbClr val="0000FF"/>
                </a:solidFill>
              </a:rPr>
              <a:t>Monate bis 12 Monate</a:t>
            </a:r>
          </a:p>
        </p:txBody>
      </p:sp>
      <p:sp>
        <p:nvSpPr>
          <p:cNvPr id="4" name="Text Box 13">
            <a:extLst>
              <a:ext uri="{FF2B5EF4-FFF2-40B4-BE49-F238E27FC236}">
                <a16:creationId xmlns:a16="http://schemas.microsoft.com/office/drawing/2014/main" id="{0A2659A8-2E88-5B9C-7161-BF1817308FAE}"/>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dirty="0">
                <a:solidFill>
                  <a:srgbClr val="0000FF"/>
                </a:solidFill>
              </a:rPr>
              <a:t>Wie sahen die</a:t>
            </a:r>
          </a:p>
          <a:p>
            <a:pPr algn="ctr" eaLnBrk="1" hangingPunct="1">
              <a:lnSpc>
                <a:spcPct val="75000"/>
              </a:lnSpc>
              <a:spcBef>
                <a:spcPct val="0"/>
              </a:spcBef>
              <a:buClrTx/>
              <a:buSzTx/>
              <a:buFontTx/>
              <a:buNone/>
            </a:pPr>
            <a:r>
              <a:rPr lang="de-DE" sz="1400" i="1" dirty="0">
                <a:solidFill>
                  <a:srgbClr val="0000FF"/>
                </a:solidFill>
              </a:rPr>
              <a:t>Dosierungsschemata aus?</a:t>
            </a:r>
          </a:p>
        </p:txBody>
      </p:sp>
      <p:cxnSp>
        <p:nvCxnSpPr>
          <p:cNvPr id="5" name="Straight Arrow Connector 2">
            <a:extLst>
              <a:ext uri="{FF2B5EF4-FFF2-40B4-BE49-F238E27FC236}">
                <a16:creationId xmlns:a16="http://schemas.microsoft.com/office/drawing/2014/main" id="{945A5652-D8E7-3FDB-E794-1F2ABD574F35}"/>
              </a:ext>
            </a:extLst>
          </p:cNvPr>
          <p:cNvCxnSpPr>
            <a:cxnSpLocks/>
          </p:cNvCxnSpPr>
          <p:nvPr/>
        </p:nvCxnSpPr>
        <p:spPr>
          <a:xfrm flipH="1">
            <a:off x="2881313" y="4343307"/>
            <a:ext cx="1385887" cy="1186302"/>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Slide Number Placeholder 1">
            <a:extLst>
              <a:ext uri="{FF2B5EF4-FFF2-40B4-BE49-F238E27FC236}">
                <a16:creationId xmlns:a16="http://schemas.microsoft.com/office/drawing/2014/main" id="{1B95D93E-939D-4BB3-9D45-60909AD73B8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54598E5-8667-4B9C-AB84-37B3E215BA9B}" type="slidenum">
              <a:rPr lang="de-DE" sz="1000" noProof="0" smtClean="0"/>
              <a:t>508</a:t>
            </a:fld>
            <a:endParaRPr lang="de-DE" sz="1000" noProof="0" dirty="0"/>
          </a:p>
        </p:txBody>
      </p:sp>
      <p:graphicFrame>
        <p:nvGraphicFramePr>
          <p:cNvPr id="11" name="Group 26">
            <a:extLst>
              <a:ext uri="{FF2B5EF4-FFF2-40B4-BE49-F238E27FC236}">
                <a16:creationId xmlns:a16="http://schemas.microsoft.com/office/drawing/2014/main" id="{9FBCD980-7205-46B8-BC39-217CDEA27AFC}"/>
              </a:ext>
            </a:extLst>
          </p:cNvPr>
          <p:cNvGraphicFramePr>
            <a:graphicFrameLocks noGrp="1"/>
          </p:cNvGraphicFramePr>
          <p:nvPr>
            <p:extLst>
              <p:ext uri="{D42A27DB-BD31-4B8C-83A1-F6EECF244321}">
                <p14:modId xmlns:p14="http://schemas.microsoft.com/office/powerpoint/2010/main" val="1972086060"/>
              </p:ext>
            </p:extLst>
          </p:nvPr>
        </p:nvGraphicFramePr>
        <p:xfrm>
          <a:off x="152400" y="1631950"/>
          <a:ext cx="3657600" cy="2539907"/>
        </p:xfrm>
        <a:graphic>
          <a:graphicData uri="http://schemas.openxmlformats.org/drawingml/2006/table">
            <a:tbl>
              <a:tblPr/>
              <a:tblGrid>
                <a:gridCol w="1068388">
                  <a:extLst>
                    <a:ext uri="{9D8B030D-6E8A-4147-A177-3AD203B41FA5}">
                      <a16:colId xmlns:a16="http://schemas.microsoft.com/office/drawing/2014/main" val="20000"/>
                    </a:ext>
                  </a:extLst>
                </a:gridCol>
                <a:gridCol w="844550">
                  <a:extLst>
                    <a:ext uri="{9D8B030D-6E8A-4147-A177-3AD203B41FA5}">
                      <a16:colId xmlns:a16="http://schemas.microsoft.com/office/drawing/2014/main" val="20001"/>
                    </a:ext>
                  </a:extLst>
                </a:gridCol>
                <a:gridCol w="957262">
                  <a:extLst>
                    <a:ext uri="{9D8B030D-6E8A-4147-A177-3AD203B41FA5}">
                      <a16:colId xmlns:a16="http://schemas.microsoft.com/office/drawing/2014/main" val="20002"/>
                    </a:ext>
                  </a:extLst>
                </a:gridCol>
                <a:gridCol w="787400">
                  <a:extLst>
                    <a:ext uri="{9D8B030D-6E8A-4147-A177-3AD203B41FA5}">
                      <a16:colId xmlns:a16="http://schemas.microsoft.com/office/drawing/2014/main" val="20003"/>
                    </a:ext>
                  </a:extLst>
                </a:gridCol>
              </a:tblGrid>
              <a:tr h="709777">
                <a:tc>
                  <a:txBody>
                    <a:bodyPr/>
                    <a:lstStyle/>
                    <a:p>
                      <a:pPr marL="0" marR="0" lvl="0" indent="0" algn="ctr" defTabSz="914400" rtl="0" eaLnBrk="1" fontAlgn="base" latinLnBrk="0" hangingPunct="1">
                        <a:lnSpc>
                          <a:spcPct val="70000"/>
                        </a:lnSpc>
                        <a:spcBef>
                          <a:spcPct val="0"/>
                        </a:spcBef>
                        <a:spcAft>
                          <a:spcPct val="0"/>
                        </a:spcAft>
                        <a:buClrTx/>
                        <a:buSzTx/>
                        <a:buFontTx/>
                        <a:buNone/>
                        <a:tabLst/>
                      </a:pPr>
                      <a:endParaRPr kumimoji="0" lang="de-DE" sz="2200" b="0" i="1" u="none" strike="noStrike" cap="none" normalizeH="0" baseline="0" noProof="0" dirty="0">
                        <a:ln>
                          <a:noFill/>
                        </a:ln>
                        <a:solidFill>
                          <a:srgbClr val="0000FF"/>
                        </a:solidFill>
                        <a:effectLst/>
                        <a:latin typeface="Arial" charset="0"/>
                      </a:endParaRP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100" b="0" i="0" u="none" strike="noStrike" cap="none" normalizeH="0" baseline="0" noProof="0" dirty="0">
                        <a:ln>
                          <a:noFill/>
                        </a:ln>
                        <a:solidFill>
                          <a:schemeClr val="tx1"/>
                        </a:solidFill>
                        <a:effectLst/>
                        <a:latin typeface="Arial" charset="0"/>
                      </a:endParaRP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extLst>
                  <a:ext uri="{0D108BD9-81ED-4DB2-BD59-A6C34878D82A}">
                    <a16:rowId xmlns:a16="http://schemas.microsoft.com/office/drawing/2014/main" val="10000"/>
                  </a:ext>
                </a:extLst>
              </a:tr>
              <a:tr h="71454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1" u="none" strike="noStrike" cap="none" normalizeH="0" baseline="0" noProof="0" dirty="0">
                          <a:ln>
                            <a:noFill/>
                          </a:ln>
                          <a:solidFill>
                            <a:srgbClr val="0000FF"/>
                          </a:solidFill>
                          <a:effectLst/>
                          <a:latin typeface="Arial" charset="0"/>
                        </a:rPr>
                        <a:t>Ein Jahr</a:t>
                      </a: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bg1">
                              <a:lumMod val="75000"/>
                            </a:schemeClr>
                          </a:solidFill>
                          <a:effectLst/>
                          <a:latin typeface="Arial" charset="0"/>
                        </a:rPr>
                        <a:t>0,3 mg</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0" i="0" u="none" strike="noStrike" cap="none" normalizeH="0" baseline="0" noProof="0" dirty="0">
                          <a:ln>
                            <a:noFill/>
                          </a:ln>
                          <a:solidFill>
                            <a:schemeClr val="tx1"/>
                          </a:solidFill>
                          <a:effectLst/>
                          <a:latin typeface="Arial" charset="0"/>
                        </a:rPr>
                        <a:t>0,5 mg</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Scheinbehandlung</a:t>
                      </a: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1"/>
                  </a:ext>
                </a:extLst>
              </a:tr>
              <a:tr h="774371">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Veränderung der Sehschärfe (ETDRS-Buchstaben)</a:t>
                      </a:r>
                    </a:p>
                  </a:txBody>
                  <a:tcPr marT="45731" marB="45731"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chemeClr val="bg1">
                              <a:lumMod val="75000"/>
                            </a:schemeClr>
                          </a:solidFill>
                          <a:effectLst/>
                          <a:latin typeface="Arial" charset="0"/>
                        </a:rPr>
                        <a:t>↓1,6</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rgbClr val="0000FF"/>
                          </a:solidFill>
                          <a:effectLst/>
                          <a:latin typeface="Arial" charset="0"/>
                        </a:rPr>
                        <a:t>↓0,2</a:t>
                      </a:r>
                    </a:p>
                  </a:txBody>
                  <a:tcPr marT="45731" marB="45731"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0" u="none" strike="noStrike" cap="none" normalizeH="0" baseline="0" noProof="0" dirty="0">
                          <a:ln>
                            <a:noFill/>
                          </a:ln>
                          <a:solidFill>
                            <a:schemeClr val="bg1">
                              <a:lumMod val="75000"/>
                            </a:schemeClr>
                          </a:solidFill>
                          <a:effectLst/>
                          <a:latin typeface="Arial" charset="0"/>
                        </a:rPr>
                        <a:t>↓16,3</a:t>
                      </a:r>
                    </a:p>
                  </a:txBody>
                  <a:tcPr marT="45731" marB="45731"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bl>
          </a:graphicData>
        </a:graphic>
      </p:graphicFrame>
      <p:sp>
        <p:nvSpPr>
          <p:cNvPr id="2" name="Rectangle 1">
            <a:extLst>
              <a:ext uri="{FF2B5EF4-FFF2-40B4-BE49-F238E27FC236}">
                <a16:creationId xmlns:a16="http://schemas.microsoft.com/office/drawing/2014/main" id="{C96BD18D-C7F5-46B9-A3BF-7802E73AEEC7}"/>
              </a:ext>
            </a:extLst>
          </p:cNvPr>
          <p:cNvSpPr/>
          <p:nvPr/>
        </p:nvSpPr>
        <p:spPr>
          <a:xfrm>
            <a:off x="76200" y="1460500"/>
            <a:ext cx="4114800" cy="868363"/>
          </a:xfrm>
          <a:prstGeom prst="rect">
            <a:avLst/>
          </a:prstGeom>
          <a:ln>
            <a:no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65564" name="Rectangle 2">
            <a:extLst>
              <a:ext uri="{FF2B5EF4-FFF2-40B4-BE49-F238E27FC236}">
                <a16:creationId xmlns:a16="http://schemas.microsoft.com/office/drawing/2014/main" id="{FC20422D-DE48-4999-A3D7-9356A5F099D4}"/>
              </a:ext>
            </a:extLst>
          </p:cNvPr>
          <p:cNvSpPr>
            <a:spLocks noChangeArrowheads="1"/>
          </p:cNvSpPr>
          <p:nvPr/>
        </p:nvSpPr>
        <p:spPr bwMode="auto">
          <a:xfrm>
            <a:off x="1066800" y="13716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5565" name="Text Box 5">
            <a:extLst>
              <a:ext uri="{FF2B5EF4-FFF2-40B4-BE49-F238E27FC236}">
                <a16:creationId xmlns:a16="http://schemas.microsoft.com/office/drawing/2014/main" id="{367B38C7-B2A3-4774-B6FA-26CB1800932D}"/>
              </a:ext>
            </a:extLst>
          </p:cNvPr>
          <p:cNvSpPr txBox="1">
            <a:spLocks noChangeArrowheads="1"/>
          </p:cNvSpPr>
          <p:nvPr/>
        </p:nvSpPr>
        <p:spPr bwMode="auto">
          <a:xfrm>
            <a:off x="1371600" y="1419225"/>
            <a:ext cx="1012825"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t>PIER</a:t>
            </a:r>
          </a:p>
        </p:txBody>
      </p:sp>
      <p:sp>
        <p:nvSpPr>
          <p:cNvPr id="65566" name="Text Box 48">
            <a:extLst>
              <a:ext uri="{FF2B5EF4-FFF2-40B4-BE49-F238E27FC236}">
                <a16:creationId xmlns:a16="http://schemas.microsoft.com/office/drawing/2014/main" id="{9CF12708-80A9-4D80-88A1-E68DB21C6762}"/>
              </a:ext>
            </a:extLst>
          </p:cNvPr>
          <p:cNvSpPr txBox="1">
            <a:spLocks noChangeArrowheads="1"/>
          </p:cNvSpPr>
          <p:nvPr/>
        </p:nvSpPr>
        <p:spPr bwMode="auto">
          <a:xfrm>
            <a:off x="4343400" y="2447925"/>
            <a:ext cx="4562475" cy="2395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rgbClr val="0000FF"/>
                </a:solidFill>
              </a:rPr>
              <a:t>Wie sehen die </a:t>
            </a:r>
            <a:r>
              <a:rPr lang="de-DE" sz="1400" b="1" i="1" noProof="0" dirty="0">
                <a:solidFill>
                  <a:srgbClr val="0000FF"/>
                </a:solidFill>
              </a:rPr>
              <a:t>Ergebnisse nach einem Jahr</a:t>
            </a:r>
            <a:r>
              <a:rPr lang="de-DE" sz="1400" i="1" noProof="0" dirty="0">
                <a:solidFill>
                  <a:srgbClr val="0000FF"/>
                </a:solidFill>
              </a:rPr>
              <a:t> aus?</a:t>
            </a:r>
          </a:p>
          <a:p>
            <a:pPr eaLnBrk="1" hangingPunct="1">
              <a:spcBef>
                <a:spcPct val="0"/>
              </a:spcBef>
              <a:buClrTx/>
              <a:buSzTx/>
              <a:buFontTx/>
              <a:buNone/>
            </a:pPr>
            <a:r>
              <a:rPr lang="de-DE" sz="1400" noProof="0" dirty="0">
                <a:solidFill>
                  <a:schemeClr val="bg1">
                    <a:lumMod val="75000"/>
                  </a:schemeClr>
                </a:solidFill>
              </a:rPr>
              <a:t>Diese sind weitaus weniger ermutigend – nach der Umstellung auf </a:t>
            </a:r>
            <a:r>
              <a:rPr lang="de-DE" sz="1400" dirty="0">
                <a:solidFill>
                  <a:schemeClr val="bg1">
                    <a:lumMod val="75000"/>
                  </a:schemeClr>
                </a:solidFill>
              </a:rPr>
              <a:t>vierteljährliche Injektionen </a:t>
            </a:r>
            <a:r>
              <a:rPr lang="de-DE" sz="1400" noProof="0" dirty="0">
                <a:solidFill>
                  <a:schemeClr val="bg1">
                    <a:lumMod val="75000"/>
                  </a:schemeClr>
                </a:solidFill>
              </a:rPr>
              <a:t>war die Sehschärfe wieder auf das Ausgangsniveau zurückgefallen. </a:t>
            </a:r>
            <a:r>
              <a:rPr lang="de-DE" sz="1400" noProof="0" dirty="0"/>
              <a:t>Das Ergebnis war zwar besser als bei keiner Behandlung (d. h. im Scheinbehandlungsarm), jedoch deutlich </a:t>
            </a:r>
            <a:r>
              <a:rPr lang="de-DE" sz="1400" b="1" noProof="0" dirty="0"/>
              <a:t>schlechter </a:t>
            </a:r>
            <a:r>
              <a:rPr lang="de-DE" sz="1400" noProof="0" dirty="0"/>
              <a:t>als das, was durch monatliche Injektionen in den Studien MARINA und ANCHOR erreicht wurde. </a:t>
            </a:r>
            <a:r>
              <a:rPr lang="de-DE" sz="1400" b="1" noProof="0" dirty="0">
                <a:solidFill>
                  <a:srgbClr val="0000FF"/>
                </a:solidFill>
              </a:rPr>
              <a:t>Es war offensichtlich, dass ein Behandlungsschema alle drei Monate nicht akzeptabel sein würde.</a:t>
            </a:r>
          </a:p>
        </p:txBody>
      </p:sp>
      <p:sp>
        <p:nvSpPr>
          <p:cNvPr id="12" name="Oval 11">
            <a:extLst>
              <a:ext uri="{FF2B5EF4-FFF2-40B4-BE49-F238E27FC236}">
                <a16:creationId xmlns:a16="http://schemas.microsoft.com/office/drawing/2014/main" id="{7AAF87FB-1CD4-4673-843A-5475E5AADD2B}"/>
              </a:ext>
            </a:extLst>
          </p:cNvPr>
          <p:cNvSpPr/>
          <p:nvPr/>
        </p:nvSpPr>
        <p:spPr>
          <a:xfrm>
            <a:off x="2041525" y="2362200"/>
            <a:ext cx="976313" cy="1503363"/>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de-DE" sz="2000" noProof="0" dirty="0"/>
          </a:p>
        </p:txBody>
      </p:sp>
      <p:sp>
        <p:nvSpPr>
          <p:cNvPr id="65569" name="TextBox 12">
            <a:extLst>
              <a:ext uri="{FF2B5EF4-FFF2-40B4-BE49-F238E27FC236}">
                <a16:creationId xmlns:a16="http://schemas.microsoft.com/office/drawing/2014/main" id="{194D9184-E29E-4B2C-93FE-78B3E4F4B47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12">
            <a:extLst>
              <a:ext uri="{FF2B5EF4-FFF2-40B4-BE49-F238E27FC236}">
                <a16:creationId xmlns:a16="http://schemas.microsoft.com/office/drawing/2014/main" id="{113FE1F3-A932-A816-4D4C-A968066A4379}"/>
              </a:ext>
            </a:extLst>
          </p:cNvPr>
          <p:cNvSpPr txBox="1">
            <a:spLocks noChangeArrowheads="1"/>
          </p:cNvSpPr>
          <p:nvPr/>
        </p:nvSpPr>
        <p:spPr bwMode="auto">
          <a:xfrm>
            <a:off x="708025" y="5172075"/>
            <a:ext cx="2320925"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solidFill>
                  <a:schemeClr val="bg1">
                    <a:lumMod val="75000"/>
                  </a:schemeClr>
                </a:solidFill>
              </a:rPr>
              <a:t>Eine Injektion pro Monat</a:t>
            </a:r>
          </a:p>
          <a:p>
            <a:pPr algn="ctr" eaLnBrk="1" hangingPunct="1">
              <a:lnSpc>
                <a:spcPct val="80000"/>
              </a:lnSpc>
              <a:spcBef>
                <a:spcPct val="0"/>
              </a:spcBef>
              <a:buClrTx/>
              <a:buSzTx/>
              <a:buFontTx/>
              <a:buNone/>
            </a:pPr>
            <a:r>
              <a:rPr lang="de-DE" sz="1400" dirty="0">
                <a:solidFill>
                  <a:schemeClr val="bg1">
                    <a:lumMod val="75000"/>
                  </a:schemeClr>
                </a:solidFill>
              </a:rPr>
              <a:t>über 3 Monate, </a:t>
            </a:r>
            <a:br>
              <a:rPr lang="de-DE" sz="1400" dirty="0"/>
            </a:br>
            <a:r>
              <a:rPr lang="de-DE" sz="1400" b="1" dirty="0">
                <a:solidFill>
                  <a:srgbClr val="0000FF"/>
                </a:solidFill>
              </a:rPr>
              <a:t>danach alle 3</a:t>
            </a:r>
          </a:p>
          <a:p>
            <a:pPr algn="ctr" eaLnBrk="1" hangingPunct="1">
              <a:lnSpc>
                <a:spcPct val="80000"/>
              </a:lnSpc>
              <a:spcBef>
                <a:spcPct val="0"/>
              </a:spcBef>
              <a:buClrTx/>
              <a:buSzTx/>
              <a:buFontTx/>
              <a:buNone/>
            </a:pPr>
            <a:r>
              <a:rPr lang="de-DE" sz="1400" b="1" dirty="0">
                <a:solidFill>
                  <a:srgbClr val="0000FF"/>
                </a:solidFill>
              </a:rPr>
              <a:t>Monate bis 12 Monate</a:t>
            </a:r>
          </a:p>
        </p:txBody>
      </p:sp>
      <p:sp>
        <p:nvSpPr>
          <p:cNvPr id="4" name="Text Box 13">
            <a:extLst>
              <a:ext uri="{FF2B5EF4-FFF2-40B4-BE49-F238E27FC236}">
                <a16:creationId xmlns:a16="http://schemas.microsoft.com/office/drawing/2014/main" id="{BE6BDEE3-1AD0-7553-7985-4DCEDBA57C81}"/>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dirty="0">
                <a:solidFill>
                  <a:srgbClr val="0000FF"/>
                </a:solidFill>
              </a:rPr>
              <a:t>Wie sahen die</a:t>
            </a:r>
          </a:p>
          <a:p>
            <a:pPr algn="ctr" eaLnBrk="1" hangingPunct="1">
              <a:lnSpc>
                <a:spcPct val="75000"/>
              </a:lnSpc>
              <a:spcBef>
                <a:spcPct val="0"/>
              </a:spcBef>
              <a:buClrTx/>
              <a:buSzTx/>
              <a:buFontTx/>
              <a:buNone/>
            </a:pPr>
            <a:r>
              <a:rPr lang="de-DE" sz="1400" i="1" dirty="0">
                <a:solidFill>
                  <a:srgbClr val="0000FF"/>
                </a:solidFill>
              </a:rPr>
              <a:t>Dosierungsschemata aus?</a:t>
            </a:r>
          </a:p>
        </p:txBody>
      </p:sp>
      <p:cxnSp>
        <p:nvCxnSpPr>
          <p:cNvPr id="6" name="Straight Arrow Connector 2">
            <a:extLst>
              <a:ext uri="{FF2B5EF4-FFF2-40B4-BE49-F238E27FC236}">
                <a16:creationId xmlns:a16="http://schemas.microsoft.com/office/drawing/2014/main" id="{B399C2E1-3322-02FE-FF63-5B7265E61701}"/>
              </a:ext>
            </a:extLst>
          </p:cNvPr>
          <p:cNvCxnSpPr>
            <a:cxnSpLocks/>
          </p:cNvCxnSpPr>
          <p:nvPr/>
        </p:nvCxnSpPr>
        <p:spPr>
          <a:xfrm flipH="1">
            <a:off x="2881313" y="4343307"/>
            <a:ext cx="1385887" cy="1186302"/>
          </a:xfrm>
          <a:prstGeom prst="straightConnector1">
            <a:avLst/>
          </a:prstGeom>
          <a:ln w="19050">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00768854"/>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7FF1244-B0A3-2054-BD06-D7939D411A30}"/>
            </a:ext>
          </a:extLst>
        </p:cNvPr>
        <p:cNvGrpSpPr/>
        <p:nvPr/>
      </p:nvGrpSpPr>
      <p:grpSpPr>
        <a:xfrm>
          <a:off x="0" y="0"/>
          <a:ext cx="0" cy="0"/>
          <a:chOff x="0" y="0"/>
          <a:chExt cx="0" cy="0"/>
        </a:xfrm>
      </p:grpSpPr>
      <p:sp>
        <p:nvSpPr>
          <p:cNvPr id="58371" name="Rectangle 3">
            <a:extLst>
              <a:ext uri="{FF2B5EF4-FFF2-40B4-BE49-F238E27FC236}">
                <a16:creationId xmlns:a16="http://schemas.microsoft.com/office/drawing/2014/main" id="{A0C650E7-EACF-4A38-C53C-0C5E40E1FB00}"/>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8377" name="Slide Number Placeholder 1">
            <a:extLst>
              <a:ext uri="{FF2B5EF4-FFF2-40B4-BE49-F238E27FC236}">
                <a16:creationId xmlns:a16="http://schemas.microsoft.com/office/drawing/2014/main" id="{1CA49284-BE8A-A2DD-86E5-4DEE162BE3C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C129C4C-F4A0-45D1-9A85-C4EF741AFC6C}" type="slidenum">
              <a:rPr lang="de-DE" sz="1000" noProof="0" smtClean="0"/>
              <a:t>509</a:t>
            </a:fld>
            <a:endParaRPr lang="de-DE" sz="1000" noProof="0" dirty="0"/>
          </a:p>
        </p:txBody>
      </p:sp>
      <p:sp>
        <p:nvSpPr>
          <p:cNvPr id="58378" name="Text Box 23">
            <a:extLst>
              <a:ext uri="{FF2B5EF4-FFF2-40B4-BE49-F238E27FC236}">
                <a16:creationId xmlns:a16="http://schemas.microsoft.com/office/drawing/2014/main" id="{EED00D39-6283-10C8-DAA8-B1CC5892BF2F}"/>
              </a:ext>
            </a:extLst>
          </p:cNvPr>
          <p:cNvSpPr txBox="1">
            <a:spLocks noChangeArrowheads="1"/>
          </p:cNvSpPr>
          <p:nvPr/>
        </p:nvSpPr>
        <p:spPr bwMode="auto">
          <a:xfrm>
            <a:off x="5799138" y="5095875"/>
            <a:ext cx="2759075" cy="1059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Injektion pro Monat über 3</a:t>
            </a:r>
          </a:p>
          <a:p>
            <a:pPr algn="ctr" eaLnBrk="1" hangingPunct="1">
              <a:lnSpc>
                <a:spcPct val="80000"/>
              </a:lnSpc>
              <a:spcBef>
                <a:spcPct val="0"/>
              </a:spcBef>
              <a:buClrTx/>
              <a:buSzTx/>
              <a:buFontTx/>
              <a:buNone/>
            </a:pPr>
            <a:r>
              <a:rPr lang="de-DE" sz="1400" noProof="0" dirty="0"/>
              <a:t>Monaten, </a:t>
            </a:r>
            <a:br>
              <a:rPr lang="de-DE" sz="1400" noProof="0" dirty="0"/>
            </a:br>
            <a:r>
              <a:rPr lang="de-DE" sz="1400" b="1" noProof="0" dirty="0">
                <a:solidFill>
                  <a:srgbClr val="0000FF"/>
                </a:solidFill>
              </a:rPr>
              <a:t>danach nach Bedarf gemäß den</a:t>
            </a:r>
          </a:p>
          <a:p>
            <a:pPr algn="ctr" eaLnBrk="1" hangingPunct="1">
              <a:lnSpc>
                <a:spcPct val="80000"/>
              </a:lnSpc>
              <a:spcBef>
                <a:spcPct val="0"/>
              </a:spcBef>
              <a:buClrTx/>
              <a:buSzTx/>
              <a:buFontTx/>
              <a:buNone/>
            </a:pPr>
            <a:r>
              <a:rPr lang="de-DE" sz="1400" noProof="0" dirty="0"/>
              <a:t>gemäß den OCT-, VA- und </a:t>
            </a:r>
            <a:r>
              <a:rPr lang="de-DE" sz="1400" noProof="0" dirty="0" err="1"/>
              <a:t>Funduskopie</a:t>
            </a:r>
            <a:r>
              <a:rPr lang="de-DE" sz="1400" noProof="0" dirty="0"/>
              <a:t>-Befunden</a:t>
            </a:r>
          </a:p>
          <a:p>
            <a:pPr algn="ctr" eaLnBrk="1" hangingPunct="1">
              <a:lnSpc>
                <a:spcPct val="80000"/>
              </a:lnSpc>
              <a:spcBef>
                <a:spcPct val="0"/>
              </a:spcBef>
              <a:buClrTx/>
              <a:buSzTx/>
              <a:buFontTx/>
              <a:buNone/>
            </a:pPr>
            <a:r>
              <a:rPr lang="de-DE" sz="1400" noProof="0" dirty="0"/>
              <a:t>bei monatlichen Untersuchungen</a:t>
            </a:r>
            <a:endParaRPr lang="de-DE" sz="1600" b="1" noProof="0" dirty="0"/>
          </a:p>
        </p:txBody>
      </p:sp>
      <p:sp>
        <p:nvSpPr>
          <p:cNvPr id="58381" name="TextBox 12">
            <a:extLst>
              <a:ext uri="{FF2B5EF4-FFF2-40B4-BE49-F238E27FC236}">
                <a16:creationId xmlns:a16="http://schemas.microsoft.com/office/drawing/2014/main" id="{39588F5F-B2B8-11F8-200F-ED22DA0E824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6">
            <a:extLst>
              <a:ext uri="{FF2B5EF4-FFF2-40B4-BE49-F238E27FC236}">
                <a16:creationId xmlns:a16="http://schemas.microsoft.com/office/drawing/2014/main" id="{18F99E53-27DB-39A6-C465-15C601FD3C09}"/>
              </a:ext>
            </a:extLst>
          </p:cNvPr>
          <p:cNvSpPr txBox="1">
            <a:spLocks noChangeArrowheads="1"/>
          </p:cNvSpPr>
          <p:nvPr/>
        </p:nvSpPr>
        <p:spPr bwMode="auto">
          <a:xfrm>
            <a:off x="6473825" y="1447800"/>
            <a:ext cx="1585913" cy="394980"/>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400" b="1" noProof="0" dirty="0" err="1">
                <a:solidFill>
                  <a:srgbClr val="0000FF"/>
                </a:solidFill>
              </a:rPr>
              <a:t>PrOANTO</a:t>
            </a:r>
            <a:endParaRPr lang="de-DE" sz="2400" b="1" noProof="0" dirty="0">
              <a:solidFill>
                <a:srgbClr val="0000FF"/>
              </a:solidFill>
            </a:endParaRPr>
          </a:p>
        </p:txBody>
      </p:sp>
      <p:sp>
        <p:nvSpPr>
          <p:cNvPr id="4" name="Text Box 13">
            <a:extLst>
              <a:ext uri="{FF2B5EF4-FFF2-40B4-BE49-F238E27FC236}">
                <a16:creationId xmlns:a16="http://schemas.microsoft.com/office/drawing/2014/main" id="{E920FF25-1DFE-A4FC-A49E-B4DC0328F489}"/>
              </a:ext>
            </a:extLst>
          </p:cNvPr>
          <p:cNvSpPr txBox="1">
            <a:spLocks noChangeArrowheads="1"/>
          </p:cNvSpPr>
          <p:nvPr/>
        </p:nvSpPr>
        <p:spPr bwMode="auto">
          <a:xfrm>
            <a:off x="3681413" y="5267325"/>
            <a:ext cx="17811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5" name="Text Box 34">
            <a:extLst>
              <a:ext uri="{FF2B5EF4-FFF2-40B4-BE49-F238E27FC236}">
                <a16:creationId xmlns:a16="http://schemas.microsoft.com/office/drawing/2014/main" id="{E05E5438-A595-DCB9-B3E1-854471591F55}"/>
              </a:ext>
            </a:extLst>
          </p:cNvPr>
          <p:cNvSpPr txBox="1">
            <a:spLocks noChangeArrowheads="1"/>
          </p:cNvSpPr>
          <p:nvPr/>
        </p:nvSpPr>
        <p:spPr bwMode="auto">
          <a:xfrm>
            <a:off x="3351213" y="3243263"/>
            <a:ext cx="5513387" cy="995144"/>
          </a:xfrm>
          <a:prstGeom prst="rect">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Wenn also der PIER-Plan nicht wirksam ist, wie sieht es dann mit dem </a:t>
            </a:r>
            <a:r>
              <a:rPr lang="de-DE" sz="1400" b="1" i="1" noProof="0" dirty="0"/>
              <a:t>PRN-PrONTO-Plan</a:t>
            </a:r>
            <a:r>
              <a:rPr lang="de-DE" sz="1400" i="1" noProof="0" dirty="0">
                <a:solidFill>
                  <a:srgbClr val="0000FF"/>
                </a:solidFill>
              </a:rPr>
              <a:t> aus</a:t>
            </a:r>
            <a:r>
              <a:rPr lang="de-DE" sz="1400" b="1" i="1" noProof="0" dirty="0">
                <a:solidFill>
                  <a:srgbClr val="0000FF"/>
                </a:solidFill>
              </a:rPr>
              <a:t>? </a:t>
            </a:r>
            <a:r>
              <a:rPr lang="de-DE" sz="1400" noProof="0" dirty="0">
                <a:solidFill>
                  <a:srgbClr val="0000FF"/>
                </a:solidFill>
              </a:rPr>
              <a:t>Erinnern Sie sich: Diese Patienten erhielten drei monatliche Injektionen, danach wurden sie monatlich untersucht (</a:t>
            </a:r>
            <a:r>
              <a:rPr lang="de-DE" sz="1400" b="1" noProof="0" dirty="0">
                <a:solidFill>
                  <a:srgbClr val="0000FF"/>
                </a:solidFill>
              </a:rPr>
              <a:t>nicht </a:t>
            </a:r>
            <a:r>
              <a:rPr lang="de-DE" sz="1400" noProof="0" dirty="0">
                <a:solidFill>
                  <a:srgbClr val="0000FF"/>
                </a:solidFill>
              </a:rPr>
              <a:t>injiziert!) und erhielten </a:t>
            </a:r>
            <a:r>
              <a:rPr lang="de-DE" sz="1400" b="1" noProof="0" dirty="0">
                <a:solidFill>
                  <a:srgbClr val="0000FF"/>
                </a:solidFill>
              </a:rPr>
              <a:t>nur dann</a:t>
            </a:r>
            <a:r>
              <a:rPr lang="de-DE" sz="1400" noProof="0" dirty="0">
                <a:solidFill>
                  <a:srgbClr val="0000FF"/>
                </a:solidFill>
              </a:rPr>
              <a:t> eine Injektion, wenn Anzeichen einer Verschlechterung festgestellt wurden.</a:t>
            </a:r>
          </a:p>
        </p:txBody>
      </p:sp>
      <p:sp>
        <p:nvSpPr>
          <p:cNvPr id="6" name="Oval 35">
            <a:extLst>
              <a:ext uri="{FF2B5EF4-FFF2-40B4-BE49-F238E27FC236}">
                <a16:creationId xmlns:a16="http://schemas.microsoft.com/office/drawing/2014/main" id="{F713C23F-B895-06AE-9E04-CA38DEE499A3}"/>
              </a:ext>
            </a:extLst>
          </p:cNvPr>
          <p:cNvSpPr>
            <a:spLocks noChangeArrowheads="1"/>
          </p:cNvSpPr>
          <p:nvPr/>
        </p:nvSpPr>
        <p:spPr bwMode="auto">
          <a:xfrm>
            <a:off x="3429000" y="4628843"/>
            <a:ext cx="5638801" cy="1892300"/>
          </a:xfrm>
          <a:prstGeom prst="ellipse">
            <a:avLst/>
          </a:prstGeom>
          <a:noFill/>
          <a:ln w="2857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en-US" altLang="en-US" sz="1800"/>
          </a:p>
        </p:txBody>
      </p:sp>
    </p:spTree>
    <p:extLst>
      <p:ext uri="{BB962C8B-B14F-4D97-AF65-F5344CB8AC3E}">
        <p14:creationId xmlns:p14="http://schemas.microsoft.com/office/powerpoint/2010/main" val="271600574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67F223-7D09-E724-12B6-841831B0E84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E83EC27-786F-65E2-938E-A85DBF64B0B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51</a:t>
            </a:fld>
            <a:endParaRPr lang="de-DE" noProof="0" dirty="0"/>
          </a:p>
        </p:txBody>
      </p:sp>
      <p:sp>
        <p:nvSpPr>
          <p:cNvPr id="2" name="TextBox 1">
            <a:extLst>
              <a:ext uri="{FF2B5EF4-FFF2-40B4-BE49-F238E27FC236}">
                <a16:creationId xmlns:a16="http://schemas.microsoft.com/office/drawing/2014/main" id="{88B95C60-E656-AC5B-E8FD-75A3E5FDBDE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3CA778DE-F699-0A1F-955F-38EEC02EE660}"/>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14320ACE-4397-186C-D8DA-B3F74E85009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F994C641-2DE9-A22F-E6F2-F48CA89C818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C8704105-7946-677F-5FE0-04C8134EA6B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411BB53E-4067-9A66-A71A-B273FB757829}"/>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93C24DCA-2B71-43E3-F5E5-703F1232A392}"/>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E5EB528F-32C9-B31D-D577-39FF61F340A2}"/>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0EDDB352-3CA5-08BA-FAEB-322E943D6728}"/>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ACE43D91-FB6D-A6E3-CC11-FACBF61C0560}"/>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24AF25CD-895C-C454-2875-D37740ED4FF9}"/>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31AAC13B-B3CB-679E-8BD5-8FC45A0CF49D}"/>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975066E3-D517-2683-BE61-83BA92BD0786}"/>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2CF65F14-244D-963D-FEA9-7EECFC13664C}"/>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chemeClr val="accent2">
                    <a:lumMod val="20000"/>
                    <a:lumOff val="80000"/>
                  </a:schemeClr>
                </a:solidFill>
              </a:rPr>
              <a:t>Erinnern Sie sich daran, dass das RPE eine unverzichtbare Rolle für die Gesundheit der Photorezeptoren spielt.  Erinnern Sie sich ferner daran, dass das RPE </a:t>
            </a:r>
            <a:r>
              <a:rPr lang="de-DE" sz="1400" i="1" noProof="0" dirty="0">
                <a:solidFill>
                  <a:schemeClr val="accent2">
                    <a:lumMod val="20000"/>
                    <a:lumOff val="80000"/>
                  </a:schemeClr>
                </a:solidFill>
              </a:rPr>
              <a:t>seinen </a:t>
            </a:r>
            <a:r>
              <a:rPr lang="de-DE" sz="1400" noProof="0" dirty="0">
                <a:solidFill>
                  <a:schemeClr val="accent2">
                    <a:lumMod val="20000"/>
                    <a:lumOff val="80000"/>
                  </a:schemeClr>
                </a:solidFill>
              </a:rPr>
              <a:t>Stoffwechselbedarf über das Blut deckt, das von der darunterliegenden  Choriokapillaris  geliefert wird. Somit kann ein PED zu einer Funktionsstörung, zum Absterben und zur Atrophie des RPE führen. Dies wiederum kann zu einer Funktionsstörung, zum Absterben und zur Atrophie </a:t>
            </a:r>
            <a:r>
              <a:rPr lang="de-DE" sz="1400" i="1" noProof="0" dirty="0">
                <a:solidFill>
                  <a:schemeClr val="accent2">
                    <a:lumMod val="20000"/>
                    <a:lumOff val="80000"/>
                  </a:schemeClr>
                </a:solidFill>
              </a:rPr>
              <a:t>der Photorezeptoren</a:t>
            </a:r>
            <a:r>
              <a:rPr lang="de-DE" sz="1400" noProof="0" dirty="0">
                <a:solidFill>
                  <a:schemeClr val="accent2">
                    <a:lumMod val="20000"/>
                    <a:lumOff val="80000"/>
                  </a:schemeClr>
                </a:solidFill>
              </a:rPr>
              <a:t> führen, was einen Sehverlust zur Folge hat.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Es gibt drei grundlegende Formen der PED – wie lauten die beiden anderen? Jede ist anhand des Erscheinungsbildes des Sub-RPE-Raums im OCT erkennbar. Wie sieht dieses Erscheinungsbild bei jeder Form aus?</a:t>
            </a:r>
          </a:p>
          <a:p>
            <a:r>
              <a:rPr lang="de-DE" sz="1400" noProof="0" dirty="0">
                <a:solidFill>
                  <a:schemeClr val="accent2">
                    <a:lumMod val="20000"/>
                    <a:lumOff val="80000"/>
                  </a:schemeClr>
                </a:solidFill>
              </a:rPr>
              <a:t>--Drusenartig: Gleichmäßig hyperreflektiv </a:t>
            </a:r>
          </a:p>
          <a:p>
            <a:r>
              <a:rPr lang="de-DE" sz="1400" noProof="0" dirty="0">
                <a:solidFill>
                  <a:schemeClr val="accent2">
                    <a:lumMod val="20000"/>
                    <a:lumOff val="80000"/>
                  </a:schemeClr>
                </a:solidFill>
              </a:rPr>
              <a:t>--Serös: Sub-RPE-Raum „leer“</a:t>
            </a:r>
          </a:p>
          <a:p>
            <a:r>
              <a:rPr lang="de-DE" sz="1400" noProof="0" dirty="0">
                <a:solidFill>
                  <a:schemeClr val="accent2">
                    <a:lumMod val="20000"/>
                    <a:lumOff val="80000"/>
                  </a:schemeClr>
                </a:solidFill>
              </a:rPr>
              <a:t>--Fibrovaskulär: </a:t>
            </a:r>
            <a:r>
              <a:rPr lang="de-DE" sz="1400" b="1" i="1" noProof="0" dirty="0">
                <a:solidFill>
                  <a:schemeClr val="accent2">
                    <a:lumMod val="20000"/>
                    <a:lumOff val="80000"/>
                  </a:schemeClr>
                </a:solidFill>
              </a:rPr>
              <a:t>?</a:t>
            </a:r>
          </a:p>
        </p:txBody>
      </p:sp>
      <p:sp>
        <p:nvSpPr>
          <p:cNvPr id="6" name="Oval 7">
            <a:extLst>
              <a:ext uri="{FF2B5EF4-FFF2-40B4-BE49-F238E27FC236}">
                <a16:creationId xmlns:a16="http://schemas.microsoft.com/office/drawing/2014/main" id="{BC4251FF-E37F-17E2-8EEA-3AE294ECF381}"/>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78189363"/>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Text Box 70">
            <a:extLst>
              <a:ext uri="{FF2B5EF4-FFF2-40B4-BE49-F238E27FC236}">
                <a16:creationId xmlns:a16="http://schemas.microsoft.com/office/drawing/2014/main" id="{C55AFA55-DB17-44AE-96F1-E9BB3539567C}"/>
              </a:ext>
            </a:extLst>
          </p:cNvPr>
          <p:cNvSpPr txBox="1">
            <a:spLocks noChangeArrowheads="1"/>
          </p:cNvSpPr>
          <p:nvPr/>
        </p:nvSpPr>
        <p:spPr bwMode="auto">
          <a:xfrm>
            <a:off x="5791200" y="2855913"/>
            <a:ext cx="3200400" cy="2395528"/>
          </a:xfrm>
          <a:prstGeom prst="rect">
            <a:avLst/>
          </a:prstGeom>
          <a:solidFill>
            <a:srgbClr val="CC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dirty="0">
                <a:solidFill>
                  <a:srgbClr val="0000FF"/>
                </a:solidFill>
              </a:rPr>
              <a:t>Zum Vergleich finden Sie hier die Ergebnisse des ersten Jahres aus den MARINA- und ANCHOR-Studien. </a:t>
            </a:r>
            <a:r>
              <a:rPr lang="de-DE" sz="1400" dirty="0">
                <a:solidFill>
                  <a:srgbClr val="CCFFFF"/>
                </a:solidFill>
              </a:rPr>
              <a:t>Beachten Sie, dass das </a:t>
            </a:r>
            <a:r>
              <a:rPr lang="de-DE" sz="1400" dirty="0" err="1">
                <a:solidFill>
                  <a:srgbClr val="CCFFFF"/>
                </a:solidFill>
              </a:rPr>
              <a:t>PrONTO</a:t>
            </a:r>
            <a:r>
              <a:rPr lang="de-DE" sz="1400" dirty="0">
                <a:solidFill>
                  <a:srgbClr val="CCFFFF"/>
                </a:solidFill>
              </a:rPr>
              <a:t>-Protokoll (</a:t>
            </a:r>
            <a:r>
              <a:rPr lang="de-DE" sz="1400" i="1" dirty="0">
                <a:solidFill>
                  <a:srgbClr val="CCFFFF"/>
                </a:solidFill>
              </a:rPr>
              <a:t>3 monatliche Injektionen, danach nach Bedarf</a:t>
            </a:r>
            <a:r>
              <a:rPr lang="de-DE" sz="1400" dirty="0">
                <a:solidFill>
                  <a:srgbClr val="CCFFFF"/>
                </a:solidFill>
              </a:rPr>
              <a:t>) im Wesentlichen identische Ergebnisse wie MARINA und ANCHOR (</a:t>
            </a:r>
            <a:r>
              <a:rPr lang="de-DE" sz="1400" i="1" dirty="0">
                <a:solidFill>
                  <a:srgbClr val="CCFFFF"/>
                </a:solidFill>
              </a:rPr>
              <a:t>monatliche Injektionen</a:t>
            </a:r>
            <a:r>
              <a:rPr lang="de-DE" sz="1400" dirty="0">
                <a:solidFill>
                  <a:srgbClr val="CCFFFF"/>
                </a:solidFill>
              </a:rPr>
              <a:t>) lieferte…</a:t>
            </a:r>
          </a:p>
          <a:p>
            <a:pPr eaLnBrk="1" hangingPunct="1">
              <a:spcBef>
                <a:spcPct val="0"/>
              </a:spcBef>
              <a:buClrTx/>
              <a:buSzTx/>
              <a:buFontTx/>
              <a:buNone/>
            </a:pPr>
            <a:endParaRPr lang="de-DE" sz="1400" dirty="0"/>
          </a:p>
          <a:p>
            <a:pPr eaLnBrk="1" hangingPunct="1">
              <a:spcBef>
                <a:spcPct val="0"/>
              </a:spcBef>
              <a:buClrTx/>
              <a:buSzTx/>
              <a:buFontTx/>
              <a:buNone/>
            </a:pPr>
            <a:endParaRPr lang="de-DE" sz="1400" dirty="0"/>
          </a:p>
        </p:txBody>
      </p:sp>
      <p:sp>
        <p:nvSpPr>
          <p:cNvPr id="67587" name="Text Box 8">
            <a:extLst>
              <a:ext uri="{FF2B5EF4-FFF2-40B4-BE49-F238E27FC236}">
                <a16:creationId xmlns:a16="http://schemas.microsoft.com/office/drawing/2014/main" id="{30BA7F7D-A0CE-4ED5-9C31-A53605966D6E}"/>
              </a:ext>
            </a:extLst>
          </p:cNvPr>
          <p:cNvSpPr txBox="1">
            <a:spLocks noChangeArrowheads="1"/>
          </p:cNvSpPr>
          <p:nvPr/>
        </p:nvSpPr>
        <p:spPr bwMode="auto">
          <a:xfrm>
            <a:off x="3846513" y="2889250"/>
            <a:ext cx="1401762" cy="6064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 Dosen von</a:t>
            </a:r>
          </a:p>
          <a:p>
            <a:pPr algn="ctr" eaLnBrk="1" hangingPunct="1">
              <a:lnSpc>
                <a:spcPct val="75000"/>
              </a:lnSpc>
              <a:spcBef>
                <a:spcPct val="0"/>
              </a:spcBef>
              <a:buClrTx/>
              <a:buSzTx/>
              <a:buFontTx/>
              <a:buNone/>
            </a:pPr>
            <a:r>
              <a:rPr lang="de-DE" sz="1200" i="1" noProof="0" dirty="0">
                <a:solidFill>
                  <a:srgbClr val="B2B2B2"/>
                </a:solidFill>
              </a:rPr>
              <a:t>Ranibizumab</a:t>
            </a:r>
          </a:p>
          <a:p>
            <a:pPr algn="ctr" eaLnBrk="1" hangingPunct="1">
              <a:lnSpc>
                <a:spcPct val="75000"/>
              </a:lnSpc>
              <a:spcBef>
                <a:spcPct val="0"/>
              </a:spcBef>
              <a:buClrTx/>
              <a:buSzTx/>
              <a:buFontTx/>
              <a:buNone/>
            </a:pPr>
            <a:r>
              <a:rPr lang="de-DE" sz="1200" i="1" noProof="0" dirty="0">
                <a:solidFill>
                  <a:srgbClr val="B2B2B2"/>
                </a:solidFill>
              </a:rPr>
              <a:t>wurden verwendet?</a:t>
            </a:r>
          </a:p>
        </p:txBody>
      </p:sp>
      <p:sp>
        <p:nvSpPr>
          <p:cNvPr id="67588" name="Text Box 10">
            <a:extLst>
              <a:ext uri="{FF2B5EF4-FFF2-40B4-BE49-F238E27FC236}">
                <a16:creationId xmlns:a16="http://schemas.microsoft.com/office/drawing/2014/main" id="{3A938343-0B77-4287-BE89-C8906D69811D}"/>
              </a:ext>
            </a:extLst>
          </p:cNvPr>
          <p:cNvSpPr txBox="1">
            <a:spLocks noChangeArrowheads="1"/>
          </p:cNvSpPr>
          <p:nvPr/>
        </p:nvSpPr>
        <p:spPr bwMode="auto">
          <a:xfrm>
            <a:off x="3687763" y="3756025"/>
            <a:ext cx="1671637" cy="4349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Wie sieht der</a:t>
            </a:r>
          </a:p>
          <a:p>
            <a:pPr algn="ctr" eaLnBrk="1" hangingPunct="1">
              <a:lnSpc>
                <a:spcPct val="75000"/>
              </a:lnSpc>
              <a:spcBef>
                <a:spcPct val="0"/>
              </a:spcBef>
              <a:buClrTx/>
              <a:buSzTx/>
              <a:buFontTx/>
              <a:buNone/>
            </a:pPr>
            <a:r>
              <a:rPr lang="de-DE" sz="1200" i="1" noProof="0" dirty="0">
                <a:solidFill>
                  <a:srgbClr val="B2B2B2"/>
                </a:solidFill>
              </a:rPr>
              <a:t>Dosierungsschema?</a:t>
            </a:r>
          </a:p>
        </p:txBody>
      </p:sp>
      <p:sp>
        <p:nvSpPr>
          <p:cNvPr id="67589" name="Text Box 12">
            <a:extLst>
              <a:ext uri="{FF2B5EF4-FFF2-40B4-BE49-F238E27FC236}">
                <a16:creationId xmlns:a16="http://schemas.microsoft.com/office/drawing/2014/main" id="{56E75192-9BF9-4E81-AD34-0F2F8B370958}"/>
              </a:ext>
            </a:extLst>
          </p:cNvPr>
          <p:cNvSpPr txBox="1">
            <a:spLocks noChangeArrowheads="1"/>
          </p:cNvSpPr>
          <p:nvPr/>
        </p:nvSpPr>
        <p:spPr bwMode="auto">
          <a:xfrm>
            <a:off x="3506788" y="4572000"/>
            <a:ext cx="2032000" cy="4349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Ist ein weiterer</a:t>
            </a:r>
          </a:p>
          <a:p>
            <a:pPr algn="ctr" eaLnBrk="1" hangingPunct="1">
              <a:lnSpc>
                <a:spcPct val="75000"/>
              </a:lnSpc>
              <a:spcBef>
                <a:spcPct val="0"/>
              </a:spcBef>
              <a:buClrTx/>
              <a:buSzTx/>
              <a:buFontTx/>
              <a:buNone/>
            </a:pPr>
            <a:r>
              <a:rPr lang="de-DE" sz="1200" i="1" noProof="0" dirty="0">
                <a:solidFill>
                  <a:srgbClr val="B2B2B2"/>
                </a:solidFill>
              </a:rPr>
              <a:t>Maßnahme beteiligt?</a:t>
            </a:r>
          </a:p>
        </p:txBody>
      </p:sp>
      <p:graphicFrame>
        <p:nvGraphicFramePr>
          <p:cNvPr id="47122" name="Group 18">
            <a:extLst>
              <a:ext uri="{FF2B5EF4-FFF2-40B4-BE49-F238E27FC236}">
                <a16:creationId xmlns:a16="http://schemas.microsoft.com/office/drawing/2014/main" id="{BDA41FB6-3B80-4FE5-B74B-6F2268D95DE9}"/>
              </a:ext>
            </a:extLst>
          </p:cNvPr>
          <p:cNvGraphicFramePr>
            <a:graphicFrameLocks noGrp="1"/>
          </p:cNvGraphicFramePr>
          <p:nvPr>
            <p:extLst>
              <p:ext uri="{D42A27DB-BD31-4B8C-83A1-F6EECF244321}">
                <p14:modId xmlns:p14="http://schemas.microsoft.com/office/powerpoint/2010/main" val="2274141400"/>
              </p:ext>
            </p:extLst>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tx1"/>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tx1"/>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40 %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A3A8DF63-690A-4AA6-AD39-362B06C3A8C4}"/>
              </a:ext>
            </a:extLst>
          </p:cNvPr>
          <p:cNvGraphicFramePr>
            <a:graphicFrameLocks noGrp="1"/>
          </p:cNvGraphicFramePr>
          <p:nvPr>
            <p:extLst>
              <p:ext uri="{D42A27DB-BD31-4B8C-83A1-F6EECF244321}">
                <p14:modId xmlns:p14="http://schemas.microsoft.com/office/powerpoint/2010/main" val="3253945067"/>
              </p:ext>
            </p:extLst>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tx1"/>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0000FF"/>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rgbClr val="0000FF"/>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67642" name="Slide Number Placeholder 1">
            <a:extLst>
              <a:ext uri="{FF2B5EF4-FFF2-40B4-BE49-F238E27FC236}">
                <a16:creationId xmlns:a16="http://schemas.microsoft.com/office/drawing/2014/main" id="{BD6799D9-FF72-4B01-8A88-F5CE9BBAF1E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5CFD3DA3-B178-4A4C-9155-1C3F96DA6076}" type="slidenum">
              <a:rPr lang="de-DE" sz="1000" noProof="0" smtClean="0"/>
              <a:t>510</a:t>
            </a:fld>
            <a:endParaRPr lang="de-DE" sz="1000" noProof="0" dirty="0"/>
          </a:p>
        </p:txBody>
      </p:sp>
      <p:sp>
        <p:nvSpPr>
          <p:cNvPr id="67643" name="Text Box 71">
            <a:extLst>
              <a:ext uri="{FF2B5EF4-FFF2-40B4-BE49-F238E27FC236}">
                <a16:creationId xmlns:a16="http://schemas.microsoft.com/office/drawing/2014/main" id="{26DB5F2E-9673-4EC5-952F-30EB683A67B0}"/>
              </a:ext>
            </a:extLst>
          </p:cNvPr>
          <p:cNvSpPr txBox="1">
            <a:spLocks noChangeArrowheads="1"/>
          </p:cNvSpPr>
          <p:nvPr/>
        </p:nvSpPr>
        <p:spPr bwMode="auto">
          <a:xfrm>
            <a:off x="1052513" y="1282700"/>
            <a:ext cx="1843087" cy="468846"/>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noProof="0" dirty="0">
                <a:solidFill>
                  <a:srgbClr val="0000FF"/>
                </a:solidFill>
              </a:rPr>
              <a:t>PrONTO</a:t>
            </a:r>
          </a:p>
          <a:p>
            <a:pPr algn="ctr" eaLnBrk="1" hangingPunct="1">
              <a:lnSpc>
                <a:spcPct val="80000"/>
              </a:lnSpc>
              <a:spcBef>
                <a:spcPct val="0"/>
              </a:spcBef>
              <a:buClrTx/>
              <a:buSzTx/>
              <a:buFontTx/>
              <a:buNone/>
            </a:pPr>
            <a:r>
              <a:rPr lang="de-DE" sz="1800" b="1" noProof="0" dirty="0">
                <a:solidFill>
                  <a:srgbClr val="0000FF"/>
                </a:solidFill>
              </a:rPr>
              <a:t>ERGEBNISSE</a:t>
            </a:r>
          </a:p>
        </p:txBody>
      </p:sp>
      <p:sp>
        <p:nvSpPr>
          <p:cNvPr id="27" name="Text Box 72">
            <a:extLst>
              <a:ext uri="{FF2B5EF4-FFF2-40B4-BE49-F238E27FC236}">
                <a16:creationId xmlns:a16="http://schemas.microsoft.com/office/drawing/2014/main" id="{F57F700F-155F-4F97-AF86-6E4A5BDE3D86}"/>
              </a:ext>
            </a:extLst>
          </p:cNvPr>
          <p:cNvSpPr txBox="1">
            <a:spLocks noChangeArrowheads="1"/>
          </p:cNvSpPr>
          <p:nvPr/>
        </p:nvSpPr>
        <p:spPr bwMode="auto">
          <a:xfrm>
            <a:off x="3567113" y="990600"/>
            <a:ext cx="1843087" cy="690445"/>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800" b="1" noProof="0" dirty="0">
                <a:solidFill>
                  <a:schemeClr val="bg1"/>
                </a:solidFill>
              </a:rPr>
              <a:t>MARINA/</a:t>
            </a:r>
          </a:p>
          <a:p>
            <a:pPr algn="ctr" eaLnBrk="1" hangingPunct="1">
              <a:lnSpc>
                <a:spcPct val="80000"/>
              </a:lnSpc>
              <a:spcBef>
                <a:spcPct val="0"/>
              </a:spcBef>
              <a:buClrTx/>
              <a:buSzTx/>
              <a:buFontTx/>
              <a:buNone/>
              <a:defRPr/>
            </a:pPr>
            <a:r>
              <a:rPr lang="de-DE" sz="1800" b="1" noProof="0" dirty="0">
                <a:solidFill>
                  <a:schemeClr val="bg1"/>
                </a:solidFill>
              </a:rPr>
              <a:t>ANCHOR</a:t>
            </a:r>
          </a:p>
          <a:p>
            <a:pPr algn="ctr" eaLnBrk="1" hangingPunct="1">
              <a:lnSpc>
                <a:spcPct val="80000"/>
              </a:lnSpc>
              <a:spcBef>
                <a:spcPct val="0"/>
              </a:spcBef>
              <a:buClrTx/>
              <a:buSzTx/>
              <a:buFontTx/>
              <a:buNone/>
              <a:defRPr/>
            </a:pPr>
            <a:r>
              <a:rPr lang="de-DE" sz="1800" b="1" noProof="0" dirty="0">
                <a:solidFill>
                  <a:schemeClr val="bg1"/>
                </a:solidFill>
              </a:rPr>
              <a:t>ERGEBNISSE</a:t>
            </a:r>
          </a:p>
        </p:txBody>
      </p:sp>
      <p:sp>
        <p:nvSpPr>
          <p:cNvPr id="2" name="Rectangle 1">
            <a:extLst>
              <a:ext uri="{FF2B5EF4-FFF2-40B4-BE49-F238E27FC236}">
                <a16:creationId xmlns:a16="http://schemas.microsoft.com/office/drawing/2014/main" id="{DB491BCE-31D5-4736-9C31-C41CC8AC9A15}"/>
              </a:ext>
            </a:extLst>
          </p:cNvPr>
          <p:cNvSpPr/>
          <p:nvPr/>
        </p:nvSpPr>
        <p:spPr>
          <a:xfrm>
            <a:off x="304800" y="5715000"/>
            <a:ext cx="5486400" cy="941388"/>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67648" name="TextBox 13">
            <a:extLst>
              <a:ext uri="{FF2B5EF4-FFF2-40B4-BE49-F238E27FC236}">
                <a16:creationId xmlns:a16="http://schemas.microsoft.com/office/drawing/2014/main" id="{BF72694A-0BFB-45AE-812C-5B6B0593B16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ext Box 8">
            <a:extLst>
              <a:ext uri="{FF2B5EF4-FFF2-40B4-BE49-F238E27FC236}">
                <a16:creationId xmlns:a16="http://schemas.microsoft.com/office/drawing/2014/main" id="{53054B13-1F0A-4534-82A2-1F504FDC761E}"/>
              </a:ext>
            </a:extLst>
          </p:cNvPr>
          <p:cNvSpPr txBox="1">
            <a:spLocks noChangeArrowheads="1"/>
          </p:cNvSpPr>
          <p:nvPr/>
        </p:nvSpPr>
        <p:spPr bwMode="auto">
          <a:xfrm>
            <a:off x="3846513" y="2889250"/>
            <a:ext cx="1401762" cy="6064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In welchen Dosierungen wird</a:t>
            </a:r>
          </a:p>
          <a:p>
            <a:pPr algn="ctr" eaLnBrk="1" hangingPunct="1">
              <a:lnSpc>
                <a:spcPct val="75000"/>
              </a:lnSpc>
              <a:spcBef>
                <a:spcPct val="0"/>
              </a:spcBef>
              <a:buClrTx/>
              <a:buSzTx/>
              <a:buFontTx/>
              <a:buNone/>
            </a:pPr>
            <a:r>
              <a:rPr lang="de-DE" sz="1200" i="1" noProof="0" dirty="0">
                <a:solidFill>
                  <a:srgbClr val="B2B2B2"/>
                </a:solidFill>
              </a:rPr>
              <a:t>Ranibizumab</a:t>
            </a:r>
          </a:p>
          <a:p>
            <a:pPr algn="ctr" eaLnBrk="1" hangingPunct="1">
              <a:lnSpc>
                <a:spcPct val="75000"/>
              </a:lnSpc>
              <a:spcBef>
                <a:spcPct val="0"/>
              </a:spcBef>
              <a:buClrTx/>
              <a:buSzTx/>
              <a:buFontTx/>
              <a:buNone/>
            </a:pPr>
            <a:r>
              <a:rPr lang="de-DE" sz="1200" i="1" noProof="0" dirty="0">
                <a:solidFill>
                  <a:srgbClr val="B2B2B2"/>
                </a:solidFill>
              </a:rPr>
              <a:t>wurden verwendet?</a:t>
            </a:r>
          </a:p>
        </p:txBody>
      </p:sp>
      <p:sp>
        <p:nvSpPr>
          <p:cNvPr id="68611" name="Text Box 10">
            <a:extLst>
              <a:ext uri="{FF2B5EF4-FFF2-40B4-BE49-F238E27FC236}">
                <a16:creationId xmlns:a16="http://schemas.microsoft.com/office/drawing/2014/main" id="{14B9286A-8952-4001-A767-A67879E883A3}"/>
              </a:ext>
            </a:extLst>
          </p:cNvPr>
          <p:cNvSpPr txBox="1">
            <a:spLocks noChangeArrowheads="1"/>
          </p:cNvSpPr>
          <p:nvPr/>
        </p:nvSpPr>
        <p:spPr bwMode="auto">
          <a:xfrm>
            <a:off x="3687763" y="3756025"/>
            <a:ext cx="1671637" cy="4349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Wie sieht der</a:t>
            </a:r>
          </a:p>
          <a:p>
            <a:pPr algn="ctr" eaLnBrk="1" hangingPunct="1">
              <a:lnSpc>
                <a:spcPct val="75000"/>
              </a:lnSpc>
              <a:spcBef>
                <a:spcPct val="0"/>
              </a:spcBef>
              <a:buClrTx/>
              <a:buSzTx/>
              <a:buFontTx/>
              <a:buNone/>
            </a:pPr>
            <a:r>
              <a:rPr lang="de-DE" sz="1200" i="1" noProof="0" dirty="0">
                <a:solidFill>
                  <a:srgbClr val="B2B2B2"/>
                </a:solidFill>
              </a:rPr>
              <a:t>Dosierungsschema?</a:t>
            </a:r>
          </a:p>
        </p:txBody>
      </p:sp>
      <p:sp>
        <p:nvSpPr>
          <p:cNvPr id="68612" name="Text Box 12">
            <a:extLst>
              <a:ext uri="{FF2B5EF4-FFF2-40B4-BE49-F238E27FC236}">
                <a16:creationId xmlns:a16="http://schemas.microsoft.com/office/drawing/2014/main" id="{502FECB5-5845-432A-9381-D9A73989D152}"/>
              </a:ext>
            </a:extLst>
          </p:cNvPr>
          <p:cNvSpPr txBox="1">
            <a:spLocks noChangeArrowheads="1"/>
          </p:cNvSpPr>
          <p:nvPr/>
        </p:nvSpPr>
        <p:spPr bwMode="auto">
          <a:xfrm>
            <a:off x="3506788" y="4572000"/>
            <a:ext cx="2032000" cy="4349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Ist ein weiterer</a:t>
            </a:r>
          </a:p>
          <a:p>
            <a:pPr algn="ctr" eaLnBrk="1" hangingPunct="1">
              <a:lnSpc>
                <a:spcPct val="75000"/>
              </a:lnSpc>
              <a:spcBef>
                <a:spcPct val="0"/>
              </a:spcBef>
              <a:buClrTx/>
              <a:buSzTx/>
              <a:buFontTx/>
              <a:buNone/>
            </a:pPr>
            <a:r>
              <a:rPr lang="de-DE" sz="1200" i="1" noProof="0" dirty="0">
                <a:solidFill>
                  <a:srgbClr val="B2B2B2"/>
                </a:solidFill>
              </a:rPr>
              <a:t>Maßnahme beteiligt?</a:t>
            </a:r>
          </a:p>
        </p:txBody>
      </p:sp>
      <p:graphicFrame>
        <p:nvGraphicFramePr>
          <p:cNvPr id="47122" name="Group 18">
            <a:extLst>
              <a:ext uri="{FF2B5EF4-FFF2-40B4-BE49-F238E27FC236}">
                <a16:creationId xmlns:a16="http://schemas.microsoft.com/office/drawing/2014/main" id="{16870F61-D312-410E-A6CF-729D49E0D433}"/>
              </a:ext>
            </a:extLst>
          </p:cNvPr>
          <p:cNvGraphicFramePr>
            <a:graphicFrameLocks noGrp="1"/>
          </p:cNvGraphicFramePr>
          <p:nvPr>
            <p:extLst>
              <p:ext uri="{D42A27DB-BD31-4B8C-83A1-F6EECF244321}">
                <p14:modId xmlns:p14="http://schemas.microsoft.com/office/powerpoint/2010/main" val="2643440666"/>
              </p:ext>
            </p:extLst>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tx1"/>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tx1"/>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40 %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D480C3AA-9FB2-41FC-B5BC-4A7C5BB8D83F}"/>
              </a:ext>
            </a:extLst>
          </p:cNvPr>
          <p:cNvGraphicFramePr>
            <a:graphicFrameLocks noGrp="1"/>
          </p:cNvGraphicFramePr>
          <p:nvPr>
            <p:extLst>
              <p:ext uri="{D42A27DB-BD31-4B8C-83A1-F6EECF244321}">
                <p14:modId xmlns:p14="http://schemas.microsoft.com/office/powerpoint/2010/main" val="3423827181"/>
              </p:ext>
            </p:extLst>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tx1"/>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0000FF"/>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rgbClr val="0000FF"/>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68665" name="Slide Number Placeholder 1">
            <a:extLst>
              <a:ext uri="{FF2B5EF4-FFF2-40B4-BE49-F238E27FC236}">
                <a16:creationId xmlns:a16="http://schemas.microsoft.com/office/drawing/2014/main" id="{01A8AAE1-CFF4-4299-AEAB-A3AF9AFC174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B9F7C15-65E0-436A-A930-A0F5357BEAE6}" type="slidenum">
              <a:rPr lang="de-DE" sz="1000" noProof="0" smtClean="0"/>
              <a:t>511</a:t>
            </a:fld>
            <a:endParaRPr lang="de-DE" sz="1000" noProof="0" dirty="0"/>
          </a:p>
        </p:txBody>
      </p:sp>
      <p:sp>
        <p:nvSpPr>
          <p:cNvPr id="68666" name="Text Box 71">
            <a:extLst>
              <a:ext uri="{FF2B5EF4-FFF2-40B4-BE49-F238E27FC236}">
                <a16:creationId xmlns:a16="http://schemas.microsoft.com/office/drawing/2014/main" id="{88A84F6D-8EB2-4D98-B16E-6884978213AD}"/>
              </a:ext>
            </a:extLst>
          </p:cNvPr>
          <p:cNvSpPr txBox="1">
            <a:spLocks noChangeArrowheads="1"/>
          </p:cNvSpPr>
          <p:nvPr/>
        </p:nvSpPr>
        <p:spPr bwMode="auto">
          <a:xfrm>
            <a:off x="1052513" y="1282700"/>
            <a:ext cx="1843087" cy="468846"/>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noProof="0" dirty="0">
                <a:solidFill>
                  <a:srgbClr val="0000FF"/>
                </a:solidFill>
              </a:rPr>
              <a:t>PrONTO</a:t>
            </a:r>
          </a:p>
          <a:p>
            <a:pPr algn="ctr" eaLnBrk="1" hangingPunct="1">
              <a:lnSpc>
                <a:spcPct val="80000"/>
              </a:lnSpc>
              <a:spcBef>
                <a:spcPct val="0"/>
              </a:spcBef>
              <a:buClrTx/>
              <a:buSzTx/>
              <a:buFontTx/>
              <a:buNone/>
            </a:pPr>
            <a:r>
              <a:rPr lang="de-DE" sz="1800" b="1" noProof="0" dirty="0">
                <a:solidFill>
                  <a:srgbClr val="0000FF"/>
                </a:solidFill>
              </a:rPr>
              <a:t>ERGEBNISSE</a:t>
            </a:r>
          </a:p>
        </p:txBody>
      </p:sp>
      <p:sp>
        <p:nvSpPr>
          <p:cNvPr id="27" name="Text Box 72">
            <a:extLst>
              <a:ext uri="{FF2B5EF4-FFF2-40B4-BE49-F238E27FC236}">
                <a16:creationId xmlns:a16="http://schemas.microsoft.com/office/drawing/2014/main" id="{F1D883DF-EADA-4C68-8AEC-DFE5BAF3F750}"/>
              </a:ext>
            </a:extLst>
          </p:cNvPr>
          <p:cNvSpPr txBox="1">
            <a:spLocks noChangeArrowheads="1"/>
          </p:cNvSpPr>
          <p:nvPr/>
        </p:nvSpPr>
        <p:spPr bwMode="auto">
          <a:xfrm>
            <a:off x="3567113" y="990600"/>
            <a:ext cx="1843087" cy="690445"/>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800" b="1" noProof="0" dirty="0">
                <a:solidFill>
                  <a:schemeClr val="bg1"/>
                </a:solidFill>
              </a:rPr>
              <a:t>MARINA/</a:t>
            </a:r>
          </a:p>
          <a:p>
            <a:pPr algn="ctr" eaLnBrk="1" hangingPunct="1">
              <a:lnSpc>
                <a:spcPct val="80000"/>
              </a:lnSpc>
              <a:spcBef>
                <a:spcPct val="0"/>
              </a:spcBef>
              <a:buClrTx/>
              <a:buSzTx/>
              <a:buFontTx/>
              <a:buNone/>
              <a:defRPr/>
            </a:pPr>
            <a:r>
              <a:rPr lang="de-DE" sz="1800" b="1" noProof="0" dirty="0">
                <a:solidFill>
                  <a:schemeClr val="bg1"/>
                </a:solidFill>
              </a:rPr>
              <a:t>ANCHOR</a:t>
            </a:r>
          </a:p>
          <a:p>
            <a:pPr algn="ctr" eaLnBrk="1" hangingPunct="1">
              <a:lnSpc>
                <a:spcPct val="80000"/>
              </a:lnSpc>
              <a:spcBef>
                <a:spcPct val="0"/>
              </a:spcBef>
              <a:buClrTx/>
              <a:buSzTx/>
              <a:buFontTx/>
              <a:buNone/>
              <a:defRPr/>
            </a:pPr>
            <a:r>
              <a:rPr lang="de-DE" sz="1800" b="1" noProof="0" dirty="0">
                <a:solidFill>
                  <a:schemeClr val="bg1"/>
                </a:solidFill>
              </a:rPr>
              <a:t>ERGEBNISSE</a:t>
            </a:r>
          </a:p>
        </p:txBody>
      </p:sp>
      <p:sp>
        <p:nvSpPr>
          <p:cNvPr id="2" name="Rectangle 1">
            <a:extLst>
              <a:ext uri="{FF2B5EF4-FFF2-40B4-BE49-F238E27FC236}">
                <a16:creationId xmlns:a16="http://schemas.microsoft.com/office/drawing/2014/main" id="{C0122D42-634B-44CD-8B8C-C46AB0CD704E}"/>
              </a:ext>
            </a:extLst>
          </p:cNvPr>
          <p:cNvSpPr/>
          <p:nvPr/>
        </p:nvSpPr>
        <p:spPr>
          <a:xfrm>
            <a:off x="304800" y="5715000"/>
            <a:ext cx="5486400" cy="941388"/>
          </a:xfrm>
          <a:prstGeom prst="rect">
            <a:avLst/>
          </a:prstGeom>
          <a:ln>
            <a:solidFill>
              <a:schemeClr val="bg1"/>
            </a:solidFill>
          </a:ln>
        </p:spPr>
        <p:style>
          <a:lnRef idx="2">
            <a:schemeClr val="accent6"/>
          </a:lnRef>
          <a:fillRef idx="1">
            <a:schemeClr val="lt1"/>
          </a:fillRef>
          <a:effectRef idx="0">
            <a:schemeClr val="accent6"/>
          </a:effectRef>
          <a:fontRef idx="minor">
            <a:schemeClr val="dk1"/>
          </a:fontRef>
        </p:style>
        <p:txBody>
          <a:bodyPr anchor="ctr"/>
          <a:lstStyle/>
          <a:p>
            <a:pPr algn="ctr">
              <a:defRPr/>
            </a:pPr>
            <a:endParaRPr lang="de-DE" noProof="0" dirty="0"/>
          </a:p>
        </p:txBody>
      </p:sp>
      <p:sp>
        <p:nvSpPr>
          <p:cNvPr id="68671" name="Text Box 70">
            <a:extLst>
              <a:ext uri="{FF2B5EF4-FFF2-40B4-BE49-F238E27FC236}">
                <a16:creationId xmlns:a16="http://schemas.microsoft.com/office/drawing/2014/main" id="{2A0E295E-6B49-42A7-9C80-4382245BCDCF}"/>
              </a:ext>
            </a:extLst>
          </p:cNvPr>
          <p:cNvSpPr txBox="1">
            <a:spLocks noChangeArrowheads="1"/>
          </p:cNvSpPr>
          <p:nvPr/>
        </p:nvSpPr>
        <p:spPr bwMode="auto">
          <a:xfrm>
            <a:off x="5791200" y="2855913"/>
            <a:ext cx="3200400" cy="2395528"/>
          </a:xfrm>
          <a:prstGeom prst="rect">
            <a:avLst/>
          </a:prstGeom>
          <a:solidFill>
            <a:srgbClr val="CC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noProof="0" dirty="0">
                <a:solidFill>
                  <a:srgbClr val="0000FF"/>
                </a:solidFill>
              </a:rPr>
              <a:t>Zum Vergleich finden Sie hier die Ergebnisse des ersten Jahres aus den MARINA- und ANCHOR-Studien. </a:t>
            </a:r>
            <a:r>
              <a:rPr lang="de-DE" sz="1400" noProof="0" dirty="0"/>
              <a:t>Beachten Sie</a:t>
            </a:r>
            <a:r>
              <a:rPr lang="de-DE" sz="1400" noProof="0" dirty="0">
                <a:solidFill>
                  <a:srgbClr val="0000FF"/>
                </a:solidFill>
              </a:rPr>
              <a:t>,</a:t>
            </a:r>
            <a:r>
              <a:rPr lang="de-DE" sz="1400" noProof="0" dirty="0"/>
              <a:t> dass das PrONTO-Protokoll (</a:t>
            </a:r>
            <a:r>
              <a:rPr lang="de-DE" sz="1400" i="1" noProof="0" dirty="0"/>
              <a:t>3 monatliche Injektionen, danach nach Bedarf</a:t>
            </a:r>
            <a:r>
              <a:rPr lang="de-DE" sz="1400" noProof="0" dirty="0"/>
              <a:t>) im Wesentlichen identische Ergebnisse wie MARINA und ANCHOR (</a:t>
            </a:r>
            <a:r>
              <a:rPr lang="de-DE" sz="1400" i="1" noProof="0" dirty="0"/>
              <a:t>monatliche Injektionen</a:t>
            </a:r>
            <a:r>
              <a:rPr lang="de-DE" sz="1400" noProof="0" dirty="0"/>
              <a:t>) lieferte…</a:t>
            </a:r>
          </a:p>
          <a:p>
            <a:pPr eaLnBrk="1" hangingPunct="1">
              <a:spcBef>
                <a:spcPct val="0"/>
              </a:spcBef>
              <a:buClrTx/>
              <a:buSzTx/>
              <a:buFontTx/>
              <a:buNone/>
            </a:pPr>
            <a:r>
              <a:rPr lang="de-DE" sz="1400" noProof="0" dirty="0">
                <a:solidFill>
                  <a:srgbClr val="CCFFFF"/>
                </a:solidFill>
              </a:rPr>
              <a:t>jedoch </a:t>
            </a:r>
            <a:r>
              <a:rPr lang="de-DE" sz="1400" b="1" noProof="0" dirty="0">
                <a:solidFill>
                  <a:srgbClr val="CCFFFF"/>
                </a:solidFill>
              </a:rPr>
              <a:t>bei weniger als der Hälfte der </a:t>
            </a:r>
          </a:p>
          <a:p>
            <a:pPr eaLnBrk="1" hangingPunct="1">
              <a:spcBef>
                <a:spcPct val="0"/>
              </a:spcBef>
              <a:buClrTx/>
              <a:buSzTx/>
              <a:buFontTx/>
              <a:buNone/>
            </a:pPr>
            <a:r>
              <a:rPr lang="de-DE" sz="1400" b="1" noProof="0" dirty="0">
                <a:solidFill>
                  <a:srgbClr val="CCFFFF"/>
                </a:solidFill>
              </a:rPr>
              <a:t>Anzahl an Injektionen</a:t>
            </a:r>
            <a:r>
              <a:rPr lang="de-DE" sz="1400" i="1" noProof="0" dirty="0">
                <a:solidFill>
                  <a:srgbClr val="CCFFFF"/>
                </a:solidFill>
              </a:rPr>
              <a:t>.</a:t>
            </a:r>
          </a:p>
        </p:txBody>
      </p:sp>
      <p:sp>
        <p:nvSpPr>
          <p:cNvPr id="68672" name="TextBox 13">
            <a:extLst>
              <a:ext uri="{FF2B5EF4-FFF2-40B4-BE49-F238E27FC236}">
                <a16:creationId xmlns:a16="http://schemas.microsoft.com/office/drawing/2014/main" id="{B74B2430-D1B0-4370-844D-81DB45EAB16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ext Box 70">
            <a:extLst>
              <a:ext uri="{FF2B5EF4-FFF2-40B4-BE49-F238E27FC236}">
                <a16:creationId xmlns:a16="http://schemas.microsoft.com/office/drawing/2014/main" id="{C382B3FA-0ADE-4FF3-9407-DEB792E255AE}"/>
              </a:ext>
            </a:extLst>
          </p:cNvPr>
          <p:cNvSpPr txBox="1">
            <a:spLocks noChangeArrowheads="1"/>
          </p:cNvSpPr>
          <p:nvPr/>
        </p:nvSpPr>
        <p:spPr bwMode="auto">
          <a:xfrm>
            <a:off x="5791200" y="2855913"/>
            <a:ext cx="3200400" cy="2395528"/>
          </a:xfrm>
          <a:prstGeom prst="rect">
            <a:avLst/>
          </a:prstGeom>
          <a:solidFill>
            <a:srgbClr val="CC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None/>
            </a:pPr>
            <a:r>
              <a:rPr lang="de-DE" sz="1400" noProof="0" dirty="0">
                <a:solidFill>
                  <a:srgbClr val="0000FF"/>
                </a:solidFill>
              </a:rPr>
              <a:t>Zum Vergleich finden Sie hier die Ergebnisse des ersten Jahres aus den MARINA- und ANCHOR-Studien. </a:t>
            </a:r>
            <a:r>
              <a:rPr lang="de-DE" sz="1400" noProof="0" dirty="0"/>
              <a:t>Beachten Sie</a:t>
            </a:r>
            <a:r>
              <a:rPr lang="de-DE" sz="1400" noProof="0" dirty="0">
                <a:solidFill>
                  <a:srgbClr val="0000FF"/>
                </a:solidFill>
              </a:rPr>
              <a:t>,</a:t>
            </a:r>
            <a:r>
              <a:rPr lang="de-DE" sz="1400" noProof="0" dirty="0"/>
              <a:t> dass das PrONTO-Protokoll (</a:t>
            </a:r>
            <a:r>
              <a:rPr lang="de-DE" sz="1400" i="1" noProof="0" dirty="0"/>
              <a:t>3 monatliche Injektionen, danach nach Bedarf</a:t>
            </a:r>
            <a:r>
              <a:rPr lang="de-DE" sz="1400" noProof="0" dirty="0"/>
              <a:t>) im Wesentlichen identische Ergebnisse </a:t>
            </a:r>
            <a:r>
              <a:rPr lang="de-DE" sz="1400" dirty="0"/>
              <a:t>wie MARINA und ANCHOR (</a:t>
            </a:r>
            <a:r>
              <a:rPr lang="de-DE" sz="1400" i="1" dirty="0"/>
              <a:t>monatliche Injektionen</a:t>
            </a:r>
            <a:r>
              <a:rPr lang="de-DE" sz="1400" dirty="0"/>
              <a:t>) lieferte…</a:t>
            </a:r>
            <a:endParaRPr lang="de-DE" sz="1400" noProof="0" dirty="0"/>
          </a:p>
          <a:p>
            <a:pPr eaLnBrk="1" hangingPunct="1">
              <a:spcBef>
                <a:spcPct val="0"/>
              </a:spcBef>
              <a:buClrTx/>
              <a:buSzTx/>
              <a:buFontTx/>
              <a:buNone/>
            </a:pPr>
            <a:r>
              <a:rPr lang="de-DE" sz="1400" noProof="0" dirty="0">
                <a:solidFill>
                  <a:srgbClr val="0000FF"/>
                </a:solidFill>
              </a:rPr>
              <a:t>jedoch </a:t>
            </a:r>
            <a:r>
              <a:rPr lang="de-DE" sz="1400" b="1" noProof="0" dirty="0">
                <a:solidFill>
                  <a:srgbClr val="0000FF"/>
                </a:solidFill>
              </a:rPr>
              <a:t>bei weniger als </a:t>
            </a:r>
            <a:r>
              <a:rPr lang="de-DE" sz="1400" b="1" i="1" noProof="0" dirty="0">
                <a:solidFill>
                  <a:srgbClr val="0000FF"/>
                </a:solidFill>
              </a:rPr>
              <a:t>der Hälfte </a:t>
            </a:r>
            <a:r>
              <a:rPr lang="de-DE" sz="1400" b="1" noProof="0" dirty="0">
                <a:solidFill>
                  <a:srgbClr val="0000FF"/>
                </a:solidFill>
              </a:rPr>
              <a:t>der </a:t>
            </a:r>
          </a:p>
          <a:p>
            <a:pPr eaLnBrk="1" hangingPunct="1">
              <a:spcBef>
                <a:spcPct val="0"/>
              </a:spcBef>
              <a:buClrTx/>
              <a:buSzTx/>
              <a:buFontTx/>
              <a:buNone/>
            </a:pPr>
            <a:r>
              <a:rPr lang="de-DE" sz="1400" b="1" noProof="0" dirty="0">
                <a:solidFill>
                  <a:srgbClr val="0000FF"/>
                </a:solidFill>
              </a:rPr>
              <a:t>Anzahl an Injektionen!</a:t>
            </a:r>
            <a:endParaRPr lang="de-DE" sz="1800" noProof="0" dirty="0">
              <a:solidFill>
                <a:srgbClr val="0000FF"/>
              </a:solidFill>
            </a:endParaRPr>
          </a:p>
        </p:txBody>
      </p:sp>
      <p:sp>
        <p:nvSpPr>
          <p:cNvPr id="69635" name="Text Box 8">
            <a:extLst>
              <a:ext uri="{FF2B5EF4-FFF2-40B4-BE49-F238E27FC236}">
                <a16:creationId xmlns:a16="http://schemas.microsoft.com/office/drawing/2014/main" id="{BED405AF-FEED-4F1E-8BC7-6049E620BA58}"/>
              </a:ext>
            </a:extLst>
          </p:cNvPr>
          <p:cNvSpPr txBox="1">
            <a:spLocks noChangeArrowheads="1"/>
          </p:cNvSpPr>
          <p:nvPr/>
        </p:nvSpPr>
        <p:spPr bwMode="auto">
          <a:xfrm>
            <a:off x="3846513" y="2889250"/>
            <a:ext cx="1401762" cy="60642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Welche Dosen von</a:t>
            </a:r>
          </a:p>
          <a:p>
            <a:pPr algn="ctr" eaLnBrk="1" hangingPunct="1">
              <a:lnSpc>
                <a:spcPct val="75000"/>
              </a:lnSpc>
              <a:spcBef>
                <a:spcPct val="0"/>
              </a:spcBef>
              <a:buClrTx/>
              <a:buSzTx/>
              <a:buFontTx/>
              <a:buNone/>
            </a:pPr>
            <a:r>
              <a:rPr lang="de-DE" sz="1200" i="1" noProof="0" dirty="0">
                <a:solidFill>
                  <a:srgbClr val="B2B2B2"/>
                </a:solidFill>
              </a:rPr>
              <a:t>Ranibizumab</a:t>
            </a:r>
          </a:p>
          <a:p>
            <a:pPr algn="ctr" eaLnBrk="1" hangingPunct="1">
              <a:lnSpc>
                <a:spcPct val="75000"/>
              </a:lnSpc>
              <a:spcBef>
                <a:spcPct val="0"/>
              </a:spcBef>
              <a:buClrTx/>
              <a:buSzTx/>
              <a:buFontTx/>
              <a:buNone/>
            </a:pPr>
            <a:r>
              <a:rPr lang="de-DE" sz="1200" i="1" noProof="0" dirty="0">
                <a:solidFill>
                  <a:srgbClr val="B2B2B2"/>
                </a:solidFill>
              </a:rPr>
              <a:t>wurden verwendet?</a:t>
            </a:r>
          </a:p>
        </p:txBody>
      </p:sp>
      <p:sp>
        <p:nvSpPr>
          <p:cNvPr id="69636" name="Text Box 10">
            <a:extLst>
              <a:ext uri="{FF2B5EF4-FFF2-40B4-BE49-F238E27FC236}">
                <a16:creationId xmlns:a16="http://schemas.microsoft.com/office/drawing/2014/main" id="{C0334009-BDF6-468C-B197-20E35C3EC6BA}"/>
              </a:ext>
            </a:extLst>
          </p:cNvPr>
          <p:cNvSpPr txBox="1">
            <a:spLocks noChangeArrowheads="1"/>
          </p:cNvSpPr>
          <p:nvPr/>
        </p:nvSpPr>
        <p:spPr bwMode="auto">
          <a:xfrm>
            <a:off x="3687763" y="3756025"/>
            <a:ext cx="1671637" cy="4349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Wie sieht der</a:t>
            </a:r>
          </a:p>
          <a:p>
            <a:pPr algn="ctr" eaLnBrk="1" hangingPunct="1">
              <a:lnSpc>
                <a:spcPct val="75000"/>
              </a:lnSpc>
              <a:spcBef>
                <a:spcPct val="0"/>
              </a:spcBef>
              <a:buClrTx/>
              <a:buSzTx/>
              <a:buFontTx/>
              <a:buNone/>
            </a:pPr>
            <a:r>
              <a:rPr lang="de-DE" sz="1200" i="1" noProof="0" dirty="0">
                <a:solidFill>
                  <a:srgbClr val="B2B2B2"/>
                </a:solidFill>
              </a:rPr>
              <a:t>Dosierungsschema?</a:t>
            </a:r>
          </a:p>
        </p:txBody>
      </p:sp>
      <p:sp>
        <p:nvSpPr>
          <p:cNvPr id="69637" name="Text Box 12">
            <a:extLst>
              <a:ext uri="{FF2B5EF4-FFF2-40B4-BE49-F238E27FC236}">
                <a16:creationId xmlns:a16="http://schemas.microsoft.com/office/drawing/2014/main" id="{B4FC4181-15C2-41D3-9DC4-4505397D4B6B}"/>
              </a:ext>
            </a:extLst>
          </p:cNvPr>
          <p:cNvSpPr txBox="1">
            <a:spLocks noChangeArrowheads="1"/>
          </p:cNvSpPr>
          <p:nvPr/>
        </p:nvSpPr>
        <p:spPr bwMode="auto">
          <a:xfrm>
            <a:off x="3506788" y="4572000"/>
            <a:ext cx="2032000" cy="4349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Ist ein weiterer</a:t>
            </a:r>
          </a:p>
          <a:p>
            <a:pPr algn="ctr" eaLnBrk="1" hangingPunct="1">
              <a:lnSpc>
                <a:spcPct val="75000"/>
              </a:lnSpc>
              <a:spcBef>
                <a:spcPct val="0"/>
              </a:spcBef>
              <a:buClrTx/>
              <a:buSzTx/>
              <a:buFontTx/>
              <a:buNone/>
            </a:pPr>
            <a:r>
              <a:rPr lang="de-DE" sz="1200" i="1" noProof="0" dirty="0">
                <a:solidFill>
                  <a:srgbClr val="B2B2B2"/>
                </a:solidFill>
              </a:rPr>
              <a:t>Maßnahme beteiligt?</a:t>
            </a:r>
          </a:p>
        </p:txBody>
      </p:sp>
      <p:sp>
        <p:nvSpPr>
          <p:cNvPr id="69638" name="Text Box 14">
            <a:extLst>
              <a:ext uri="{FF2B5EF4-FFF2-40B4-BE49-F238E27FC236}">
                <a16:creationId xmlns:a16="http://schemas.microsoft.com/office/drawing/2014/main" id="{C8C3DDA9-1C61-4FE3-B587-07C5C2FACDBC}"/>
              </a:ext>
            </a:extLst>
          </p:cNvPr>
          <p:cNvSpPr txBox="1">
            <a:spLocks noChangeArrowheads="1"/>
          </p:cNvSpPr>
          <p:nvPr/>
        </p:nvSpPr>
        <p:spPr bwMode="auto">
          <a:xfrm>
            <a:off x="3575050" y="5334000"/>
            <a:ext cx="1889125" cy="4349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Was ist der </a:t>
            </a:r>
            <a:r>
              <a:rPr lang="de-DE" sz="1200" b="1" i="1" noProof="0" dirty="0">
                <a:solidFill>
                  <a:srgbClr val="B2B2B2"/>
                </a:solidFill>
              </a:rPr>
              <a:t>primäre</a:t>
            </a:r>
          </a:p>
          <a:p>
            <a:pPr algn="ctr" eaLnBrk="1" hangingPunct="1">
              <a:lnSpc>
                <a:spcPct val="75000"/>
              </a:lnSpc>
              <a:spcBef>
                <a:spcPct val="0"/>
              </a:spcBef>
              <a:buClrTx/>
              <a:buSzTx/>
              <a:buFontTx/>
              <a:buNone/>
            </a:pPr>
            <a:r>
              <a:rPr lang="de-DE" sz="1200" i="1" noProof="0" dirty="0">
                <a:solidFill>
                  <a:srgbClr val="B2B2B2"/>
                </a:solidFill>
              </a:rPr>
              <a:t>Endpunkt?</a:t>
            </a:r>
          </a:p>
        </p:txBody>
      </p:sp>
      <p:sp>
        <p:nvSpPr>
          <p:cNvPr id="69639" name="Text Box 16">
            <a:extLst>
              <a:ext uri="{FF2B5EF4-FFF2-40B4-BE49-F238E27FC236}">
                <a16:creationId xmlns:a16="http://schemas.microsoft.com/office/drawing/2014/main" id="{2D5F88BD-E7B8-4BB0-A8FF-2E944D4CE6AA}"/>
              </a:ext>
            </a:extLst>
          </p:cNvPr>
          <p:cNvSpPr txBox="1">
            <a:spLocks noChangeArrowheads="1"/>
          </p:cNvSpPr>
          <p:nvPr/>
        </p:nvSpPr>
        <p:spPr bwMode="auto">
          <a:xfrm>
            <a:off x="3476625" y="6118225"/>
            <a:ext cx="2143125" cy="43497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200" i="1" noProof="0" dirty="0">
                <a:solidFill>
                  <a:srgbClr val="B2B2B2"/>
                </a:solidFill>
              </a:rPr>
              <a:t>Was ist der </a:t>
            </a:r>
            <a:r>
              <a:rPr lang="de-DE" sz="1200" b="1" i="1" noProof="0" dirty="0">
                <a:solidFill>
                  <a:srgbClr val="B2B2B2"/>
                </a:solidFill>
              </a:rPr>
              <a:t>sekundäre</a:t>
            </a:r>
          </a:p>
          <a:p>
            <a:pPr algn="ctr" eaLnBrk="1" hangingPunct="1">
              <a:lnSpc>
                <a:spcPct val="75000"/>
              </a:lnSpc>
              <a:spcBef>
                <a:spcPct val="0"/>
              </a:spcBef>
              <a:buClrTx/>
              <a:buSzTx/>
              <a:buFontTx/>
              <a:buNone/>
            </a:pPr>
            <a:r>
              <a:rPr lang="de-DE" sz="1200" i="1" noProof="0" dirty="0">
                <a:solidFill>
                  <a:srgbClr val="B2B2B2"/>
                </a:solidFill>
              </a:rPr>
              <a:t>Endpunkt?</a:t>
            </a:r>
          </a:p>
        </p:txBody>
      </p:sp>
      <p:graphicFrame>
        <p:nvGraphicFramePr>
          <p:cNvPr id="47122" name="Group 18">
            <a:extLst>
              <a:ext uri="{FF2B5EF4-FFF2-40B4-BE49-F238E27FC236}">
                <a16:creationId xmlns:a16="http://schemas.microsoft.com/office/drawing/2014/main" id="{0EB8E7F6-4500-4A02-BF9B-5AE2BEC87F0A}"/>
              </a:ext>
            </a:extLst>
          </p:cNvPr>
          <p:cNvGraphicFramePr>
            <a:graphicFrameLocks noGrp="1"/>
          </p:cNvGraphicFramePr>
          <p:nvPr>
            <p:extLst>
              <p:ext uri="{D42A27DB-BD31-4B8C-83A1-F6EECF244321}">
                <p14:modId xmlns:p14="http://schemas.microsoft.com/office/powerpoint/2010/main" val="1417605842"/>
              </p:ext>
            </p:extLst>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tx1"/>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tx1"/>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40 %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7F88D2F9-4A7D-461E-93A0-0D1B745E384B}"/>
              </a:ext>
            </a:extLst>
          </p:cNvPr>
          <p:cNvGraphicFramePr>
            <a:graphicFrameLocks noGrp="1"/>
          </p:cNvGraphicFramePr>
          <p:nvPr>
            <p:extLst>
              <p:ext uri="{D42A27DB-BD31-4B8C-83A1-F6EECF244321}">
                <p14:modId xmlns:p14="http://schemas.microsoft.com/office/powerpoint/2010/main" val="1945683598"/>
              </p:ext>
            </p:extLst>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tx1"/>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0000FF"/>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Gewinn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rgbClr val="0000FF"/>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rgbClr val="B2B2B2"/>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69692" name="Oval 73">
            <a:extLst>
              <a:ext uri="{FF2B5EF4-FFF2-40B4-BE49-F238E27FC236}">
                <a16:creationId xmlns:a16="http://schemas.microsoft.com/office/drawing/2014/main" id="{F13443AA-7D7A-4E8D-976E-49E97499DB31}"/>
              </a:ext>
            </a:extLst>
          </p:cNvPr>
          <p:cNvSpPr>
            <a:spLocks noChangeArrowheads="1"/>
          </p:cNvSpPr>
          <p:nvPr/>
        </p:nvSpPr>
        <p:spPr bwMode="auto">
          <a:xfrm>
            <a:off x="1600200" y="5791200"/>
            <a:ext cx="685800" cy="685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9693" name="Oval 74">
            <a:extLst>
              <a:ext uri="{FF2B5EF4-FFF2-40B4-BE49-F238E27FC236}">
                <a16:creationId xmlns:a16="http://schemas.microsoft.com/office/drawing/2014/main" id="{047D1783-F7FF-4A45-A5B0-A95BB108E9AD}"/>
              </a:ext>
            </a:extLst>
          </p:cNvPr>
          <p:cNvSpPr>
            <a:spLocks noChangeArrowheads="1"/>
          </p:cNvSpPr>
          <p:nvPr/>
        </p:nvSpPr>
        <p:spPr bwMode="auto">
          <a:xfrm>
            <a:off x="4724400" y="5791200"/>
            <a:ext cx="685800" cy="685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9694" name="Oval 75">
            <a:extLst>
              <a:ext uri="{FF2B5EF4-FFF2-40B4-BE49-F238E27FC236}">
                <a16:creationId xmlns:a16="http://schemas.microsoft.com/office/drawing/2014/main" id="{AED624A9-AE82-4EF3-B40E-2692E31EF0AD}"/>
              </a:ext>
            </a:extLst>
          </p:cNvPr>
          <p:cNvSpPr>
            <a:spLocks noChangeArrowheads="1"/>
          </p:cNvSpPr>
          <p:nvPr/>
        </p:nvSpPr>
        <p:spPr bwMode="auto">
          <a:xfrm>
            <a:off x="3657600" y="5791200"/>
            <a:ext cx="685800" cy="685800"/>
          </a:xfrm>
          <a:prstGeom prst="ellipse">
            <a:avLst/>
          </a:prstGeom>
          <a:noFill/>
          <a:ln w="28575">
            <a:solidFill>
              <a:srgbClr val="0000FF"/>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9695" name="Line 76">
            <a:extLst>
              <a:ext uri="{FF2B5EF4-FFF2-40B4-BE49-F238E27FC236}">
                <a16:creationId xmlns:a16="http://schemas.microsoft.com/office/drawing/2014/main" id="{A7BD1BCC-D57F-4589-ACDA-D2A1C4DCA783}"/>
              </a:ext>
            </a:extLst>
          </p:cNvPr>
          <p:cNvSpPr>
            <a:spLocks noChangeShapeType="1"/>
          </p:cNvSpPr>
          <p:nvPr/>
        </p:nvSpPr>
        <p:spPr bwMode="auto">
          <a:xfrm flipH="1">
            <a:off x="2286000" y="5410200"/>
            <a:ext cx="3505200" cy="533400"/>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69696" name="Line 77">
            <a:extLst>
              <a:ext uri="{FF2B5EF4-FFF2-40B4-BE49-F238E27FC236}">
                <a16:creationId xmlns:a16="http://schemas.microsoft.com/office/drawing/2014/main" id="{8AA305E4-18CA-4136-BC4E-DF63312EC18B}"/>
              </a:ext>
            </a:extLst>
          </p:cNvPr>
          <p:cNvSpPr>
            <a:spLocks noChangeShapeType="1"/>
          </p:cNvSpPr>
          <p:nvPr/>
        </p:nvSpPr>
        <p:spPr bwMode="auto">
          <a:xfrm flipH="1">
            <a:off x="4343400" y="5410200"/>
            <a:ext cx="1447800" cy="533400"/>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69697" name="Line 78">
            <a:extLst>
              <a:ext uri="{FF2B5EF4-FFF2-40B4-BE49-F238E27FC236}">
                <a16:creationId xmlns:a16="http://schemas.microsoft.com/office/drawing/2014/main" id="{A685D7F6-9801-413D-9FF7-0E70E956A118}"/>
              </a:ext>
            </a:extLst>
          </p:cNvPr>
          <p:cNvSpPr>
            <a:spLocks noChangeShapeType="1"/>
          </p:cNvSpPr>
          <p:nvPr/>
        </p:nvSpPr>
        <p:spPr bwMode="auto">
          <a:xfrm flipH="1">
            <a:off x="5334000" y="5410200"/>
            <a:ext cx="457200" cy="457200"/>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69698" name="Slide Number Placeholder 1">
            <a:extLst>
              <a:ext uri="{FF2B5EF4-FFF2-40B4-BE49-F238E27FC236}">
                <a16:creationId xmlns:a16="http://schemas.microsoft.com/office/drawing/2014/main" id="{0B251621-62F8-472B-B03F-E24617925C1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D26E77C-3534-4CBB-94A0-3EB57E6B06DA}" type="slidenum">
              <a:rPr lang="de-DE" sz="1000" noProof="0" smtClean="0"/>
              <a:t>512</a:t>
            </a:fld>
            <a:endParaRPr lang="de-DE" sz="1000" noProof="0" dirty="0"/>
          </a:p>
        </p:txBody>
      </p:sp>
      <p:sp>
        <p:nvSpPr>
          <p:cNvPr id="69699" name="Text Box 71">
            <a:extLst>
              <a:ext uri="{FF2B5EF4-FFF2-40B4-BE49-F238E27FC236}">
                <a16:creationId xmlns:a16="http://schemas.microsoft.com/office/drawing/2014/main" id="{9099557E-8499-4007-9A39-D82CE8AD604D}"/>
              </a:ext>
            </a:extLst>
          </p:cNvPr>
          <p:cNvSpPr txBox="1">
            <a:spLocks noChangeArrowheads="1"/>
          </p:cNvSpPr>
          <p:nvPr/>
        </p:nvSpPr>
        <p:spPr bwMode="auto">
          <a:xfrm>
            <a:off x="1052513" y="1282700"/>
            <a:ext cx="1843087" cy="468846"/>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800" b="1" noProof="0" dirty="0">
                <a:solidFill>
                  <a:srgbClr val="0000FF"/>
                </a:solidFill>
              </a:rPr>
              <a:t>PrONTO</a:t>
            </a:r>
          </a:p>
          <a:p>
            <a:pPr algn="ctr" eaLnBrk="1" hangingPunct="1">
              <a:lnSpc>
                <a:spcPct val="80000"/>
              </a:lnSpc>
              <a:spcBef>
                <a:spcPct val="0"/>
              </a:spcBef>
              <a:buClrTx/>
              <a:buSzTx/>
              <a:buFontTx/>
              <a:buNone/>
            </a:pPr>
            <a:r>
              <a:rPr lang="de-DE" sz="1800" b="1" noProof="0" dirty="0">
                <a:solidFill>
                  <a:srgbClr val="0000FF"/>
                </a:solidFill>
              </a:rPr>
              <a:t>ERGEBNISSE</a:t>
            </a:r>
          </a:p>
        </p:txBody>
      </p:sp>
      <p:sp>
        <p:nvSpPr>
          <p:cNvPr id="27" name="Text Box 72">
            <a:extLst>
              <a:ext uri="{FF2B5EF4-FFF2-40B4-BE49-F238E27FC236}">
                <a16:creationId xmlns:a16="http://schemas.microsoft.com/office/drawing/2014/main" id="{4C56EE33-6BD6-419E-9458-2D4E29644861}"/>
              </a:ext>
            </a:extLst>
          </p:cNvPr>
          <p:cNvSpPr txBox="1">
            <a:spLocks noChangeArrowheads="1"/>
          </p:cNvSpPr>
          <p:nvPr/>
        </p:nvSpPr>
        <p:spPr bwMode="auto">
          <a:xfrm>
            <a:off x="3567113" y="990600"/>
            <a:ext cx="1843087" cy="690445"/>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800" b="1" noProof="0" dirty="0">
                <a:solidFill>
                  <a:schemeClr val="bg1"/>
                </a:solidFill>
              </a:rPr>
              <a:t>MARINA/</a:t>
            </a:r>
          </a:p>
          <a:p>
            <a:pPr algn="ctr" eaLnBrk="1" hangingPunct="1">
              <a:lnSpc>
                <a:spcPct val="80000"/>
              </a:lnSpc>
              <a:spcBef>
                <a:spcPct val="0"/>
              </a:spcBef>
              <a:buClrTx/>
              <a:buSzTx/>
              <a:buFontTx/>
              <a:buNone/>
              <a:defRPr/>
            </a:pPr>
            <a:r>
              <a:rPr lang="de-DE" sz="1800" b="1" noProof="0" dirty="0">
                <a:solidFill>
                  <a:schemeClr val="bg1"/>
                </a:solidFill>
              </a:rPr>
              <a:t>ANCHOR</a:t>
            </a:r>
          </a:p>
          <a:p>
            <a:pPr algn="ctr" eaLnBrk="1" hangingPunct="1">
              <a:lnSpc>
                <a:spcPct val="80000"/>
              </a:lnSpc>
              <a:spcBef>
                <a:spcPct val="0"/>
              </a:spcBef>
              <a:buClrTx/>
              <a:buSzTx/>
              <a:buFontTx/>
              <a:buNone/>
              <a:defRPr/>
            </a:pPr>
            <a:r>
              <a:rPr lang="de-DE" sz="1800" b="1" noProof="0" dirty="0">
                <a:solidFill>
                  <a:schemeClr val="bg1"/>
                </a:solidFill>
              </a:rPr>
              <a:t>ERGEBNISSE</a:t>
            </a:r>
          </a:p>
        </p:txBody>
      </p:sp>
      <p:sp>
        <p:nvSpPr>
          <p:cNvPr id="69703" name="TextBox 20">
            <a:extLst>
              <a:ext uri="{FF2B5EF4-FFF2-40B4-BE49-F238E27FC236}">
                <a16:creationId xmlns:a16="http://schemas.microsoft.com/office/drawing/2014/main" id="{DDE54E4B-414C-417D-A682-BDF73DC70C2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601544-E433-1690-5E9B-72DCB94958F6}"/>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1388B355-F427-CCC8-FE70-0CD4632C1DB2}"/>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6345F57A-D32A-C6FE-5A73-28FC81D2E82C}"/>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A70E56F4-C8D8-00BA-BA0B-CAEE6DE7077F}"/>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A2C82CC5-5212-901A-FD65-6EFCF98EFE7F}"/>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189E9981-52A0-DBAC-B064-6F91557392EE}"/>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77A42787-17A9-A7DA-A79B-9164B965104A}"/>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4EA500D6-D965-E0A7-6ED8-3C080DA9B597}"/>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3F990CF3-881F-10EC-63F9-074F714CAF0A}"/>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7FA84E9D-2DB2-A4B7-7970-2487045A8669}"/>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D0673A8B-3516-5FB5-1DD5-E8FEDBF096E8}"/>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6EDB3D75-788F-6896-F4E8-736D15C2021F}"/>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C1B8FA0C-49A4-B1F9-21A0-1D8821DE3587}"/>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448C659E-0796-089F-EA42-52F32732CACB}"/>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21750339-4272-DE86-4673-2F59F91CFEB8}"/>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5E493AC6-BC43-2C19-CD65-2EB8702BD57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513</a:t>
            </a:fld>
            <a:endParaRPr lang="de-DE" sz="1000" noProof="0" dirty="0"/>
          </a:p>
        </p:txBody>
      </p:sp>
      <p:sp>
        <p:nvSpPr>
          <p:cNvPr id="36931" name="Text Box 71">
            <a:extLst>
              <a:ext uri="{FF2B5EF4-FFF2-40B4-BE49-F238E27FC236}">
                <a16:creationId xmlns:a16="http://schemas.microsoft.com/office/drawing/2014/main" id="{733288F8-F7A9-1D73-2AEF-97069BEDD552}"/>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0EB7D90E-4DAE-ED79-57F8-D6C1EC55D767}"/>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FEA5CF63-4E88-179B-3660-82C2E0FD8139}"/>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D7362E54-7FC6-6610-E028-320931ED0E15}"/>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B9D4142B-D086-A034-56D7-368E87C83EAB}"/>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FFCC99"/>
                </a:solidFill>
              </a:rPr>
              <a:t>Die </a:t>
            </a:r>
            <a:r>
              <a:rPr lang="de-DE" sz="1400" b="1" dirty="0">
                <a:solidFill>
                  <a:srgbClr val="FFCC99"/>
                </a:solidFill>
              </a:rPr>
              <a:t>PIER</a:t>
            </a:r>
            <a:r>
              <a:rPr lang="de-DE" sz="1400" dirty="0">
                <a:solidFill>
                  <a:srgbClr val="FFCC99"/>
                </a:solidFill>
              </a:rPr>
              <a:t>-Studie zeigte, dass ein </a:t>
            </a:r>
            <a:r>
              <a:rPr lang="de-DE" sz="1400" b="1" dirty="0">
                <a:solidFill>
                  <a:srgbClr val="FFCC99"/>
                </a:solidFill>
              </a:rPr>
              <a:t>„kontinuierliches q3-Monats“-Schema</a:t>
            </a:r>
            <a:r>
              <a:rPr lang="de-DE" sz="1400" dirty="0">
                <a:solidFill>
                  <a:srgbClr val="FFCC99"/>
                </a:solidFill>
              </a:rPr>
              <a:t> (alle 3 Monate) </a:t>
            </a:r>
            <a:r>
              <a:rPr lang="de-DE" sz="1400" b="1" dirty="0">
                <a:solidFill>
                  <a:srgbClr val="FFCC99"/>
                </a:solidFill>
              </a:rPr>
              <a:t>keine</a:t>
            </a:r>
            <a:r>
              <a:rPr lang="de-DE" sz="1400" dirty="0">
                <a:solidFill>
                  <a:srgbClr val="FFCC99"/>
                </a:solidFill>
              </a:rPr>
              <a:t> wirksame Alternative darstellte. Die </a:t>
            </a:r>
            <a:r>
              <a:rPr lang="de-DE" sz="1400" b="1" dirty="0" err="1">
                <a:solidFill>
                  <a:srgbClr val="FFCC99"/>
                </a:solidFill>
              </a:rPr>
              <a:t>PrONTO</a:t>
            </a:r>
            <a:r>
              <a:rPr lang="de-DE" sz="1400" dirty="0">
                <a:solidFill>
                  <a:srgbClr val="FFCC99"/>
                </a:solidFill>
              </a:rPr>
              <a:t>-Studie bewies jedoch, dass ein </a:t>
            </a:r>
            <a:r>
              <a:rPr lang="de-DE" sz="1400" b="1" dirty="0">
                <a:solidFill>
                  <a:srgbClr val="FFCC99"/>
                </a:solidFill>
              </a:rPr>
              <a:t>PRN-Behandlungsschema</a:t>
            </a:r>
            <a:r>
              <a:rPr lang="de-DE" sz="1400" dirty="0">
                <a:solidFill>
                  <a:srgbClr val="FFCC99"/>
                </a:solidFill>
              </a:rPr>
              <a:t> (Bedarfsschema) – bei dem der Patient jeden Monat untersucht, aber nur injiziert wurde, wenn Anzeichen für ein Fortschreiten der Erkrankung (</a:t>
            </a:r>
            <a:r>
              <a:rPr lang="de-DE" sz="1400" dirty="0" err="1">
                <a:solidFill>
                  <a:srgbClr val="FFCC99"/>
                </a:solidFill>
              </a:rPr>
              <a:t>dz</a:t>
            </a:r>
            <a:r>
              <a:rPr lang="de-DE" sz="1400" dirty="0">
                <a:solidFill>
                  <a:srgbClr val="FFCC99"/>
                </a:solidFill>
              </a:rPr>
              <a:t> </a:t>
            </a:r>
            <a:r>
              <a:rPr lang="de-DE" sz="1400" dirty="0" err="1">
                <a:solidFill>
                  <a:srgbClr val="FFCC99"/>
                </a:solidFill>
              </a:rPr>
              <a:t>progression</a:t>
            </a:r>
            <a:r>
              <a:rPr lang="de-DE" sz="1400" dirty="0">
                <a:solidFill>
                  <a:srgbClr val="FFCC99"/>
                </a:solidFill>
              </a:rPr>
              <a:t>) gefunden wurden – genauso wirksam sein konnte wie monatliche Injektionen, wobei weitaus weniger Injektionen erforderlich waren. Leider </a:t>
            </a:r>
            <a:r>
              <a:rPr lang="de-DE" sz="1400" b="1" dirty="0">
                <a:solidFill>
                  <a:srgbClr val="FFCC99"/>
                </a:solidFill>
              </a:rPr>
              <a:t>erforderte das PRN-Schema weiterhin monatliche Besuche</a:t>
            </a:r>
            <a:r>
              <a:rPr lang="de-DE" sz="1400" dirty="0">
                <a:solidFill>
                  <a:srgbClr val="FFCC99"/>
                </a:solidFill>
              </a:rPr>
              <a:t>, was selbst dann sehr belastend ist, wenn keine Injektion verabreicht wird. Daher wurde nach einer Alternative zum PRN-Schema gesucht.</a:t>
            </a:r>
          </a:p>
          <a:p>
            <a:r>
              <a:rPr lang="de-DE" sz="1400" dirty="0">
                <a:solidFill>
                  <a:srgbClr val="FFCC99"/>
                </a:solidFill>
              </a:rPr>
              <a:t>Hier kommt der </a:t>
            </a:r>
            <a:r>
              <a:rPr lang="de-DE" sz="1400" b="1" dirty="0">
                <a:solidFill>
                  <a:srgbClr val="FFCC99"/>
                </a:solidFill>
              </a:rPr>
              <a:t>„Treat-and-</a:t>
            </a:r>
            <a:r>
              <a:rPr lang="de-DE" sz="1400" b="1" dirty="0" err="1">
                <a:solidFill>
                  <a:srgbClr val="FFCC99"/>
                </a:solidFill>
              </a:rPr>
              <a:t>Extend</a:t>
            </a:r>
            <a:r>
              <a:rPr lang="de-DE" sz="1400" b="1" dirty="0">
                <a:solidFill>
                  <a:srgbClr val="FFCC99"/>
                </a:solidFill>
              </a:rPr>
              <a:t>“-Ansatz</a:t>
            </a:r>
            <a:r>
              <a:rPr lang="de-DE" sz="1400" dirty="0">
                <a:solidFill>
                  <a:srgbClr val="FFCC99"/>
                </a:solidFill>
              </a:rPr>
              <a:t> ins Spiel.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rgbClr val="FFCC99"/>
                </a:solidFill>
              </a:rPr>
              <a:t>untersucht als auch injiziert</a:t>
            </a:r>
            <a:r>
              <a:rPr lang="de-DE" sz="1400" dirty="0">
                <a:solidFill>
                  <a:srgbClr val="FFCC99"/>
                </a:solidFill>
              </a:rPr>
              <a:t>. Wenn die Untersuchung nach 6 Wochen zeigt, dass die Makula trocken geblieben ist, wird das Intervall bis zum nächsten Besuch auf 8 Wochen verlängert. Auch beim 8-Wochen-Besuch wird der Patient sowohl </a:t>
            </a:r>
            <a:r>
              <a:rPr lang="de-DE" sz="1400" b="1" i="1" dirty="0">
                <a:solidFill>
                  <a:srgbClr val="FFCC99"/>
                </a:solidFill>
              </a:rPr>
              <a:t>untersucht als auch injiziert</a:t>
            </a:r>
            <a:r>
              <a:rPr lang="de-DE" sz="1400" dirty="0">
                <a:solidFill>
                  <a:srgbClr val="FFCC99"/>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501727DC-BE2A-209D-D654-981A5BE7B47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1470544216"/>
      </p:ext>
    </p:extLst>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C9EC3F-AC0F-41F0-3C3C-4856629B8851}"/>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E8DA8CCF-634A-8B67-D4FF-40A08F299EEB}"/>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40549C31-83A8-A994-F580-ABF837626828}"/>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F40624A0-164B-EEF8-DD00-EAF139D1E1F7}"/>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01438CD9-8C23-BA2F-787C-7B47404F17E3}"/>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D69A18BA-D641-A68B-0501-2BBEA42D5A46}"/>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B5D8DDD1-8029-62C6-E065-62012299FCD1}"/>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A58B9EDC-2FB9-D987-3580-AEBF8F9F3267}"/>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BE67B221-7D06-80C9-1B35-439AC205D094}"/>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0E8FF247-7054-4A37-BFA8-CF7FEA19B155}"/>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95A44174-621E-AFDE-E617-FE660AD29C71}"/>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1632690D-1AF7-ED76-CBD7-706C686AABEE}"/>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0D74457C-C178-65AA-4F40-BB6802FBC5ED}"/>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DE7C2411-212F-3FC6-7202-048EED72872A}"/>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4B1BA33D-D650-5B87-FD81-A28E767E9671}"/>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EC6345BE-FEFA-D44F-548E-E53B40D826C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514</a:t>
            </a:fld>
            <a:endParaRPr lang="de-DE" sz="1000" noProof="0" dirty="0"/>
          </a:p>
        </p:txBody>
      </p:sp>
      <p:sp>
        <p:nvSpPr>
          <p:cNvPr id="36931" name="Text Box 71">
            <a:extLst>
              <a:ext uri="{FF2B5EF4-FFF2-40B4-BE49-F238E27FC236}">
                <a16:creationId xmlns:a16="http://schemas.microsoft.com/office/drawing/2014/main" id="{B0A32264-F749-5FDF-57D1-CBC56C80B622}"/>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4DF74DE6-AA55-FEB8-68CE-63DE662EC018}"/>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EA280770-CBDD-0A80-B387-2F241B6FED81}"/>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2B092086-E2B2-18C9-8C48-5E0C83F8FD37}"/>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D4C5A4B8-5FE9-F97E-3B88-3F635B257FEA}"/>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a:t>
            </a:r>
            <a:r>
              <a:rPr lang="de-DE" sz="1400" dirty="0">
                <a:solidFill>
                  <a:srgbClr val="FFCC99"/>
                </a:solidFill>
              </a:rPr>
              <a:t>Die </a:t>
            </a:r>
            <a:r>
              <a:rPr lang="de-DE" sz="1400" b="1" dirty="0" err="1">
                <a:solidFill>
                  <a:srgbClr val="FFCC99"/>
                </a:solidFill>
              </a:rPr>
              <a:t>PrONTO</a:t>
            </a:r>
            <a:r>
              <a:rPr lang="de-DE" sz="1400" dirty="0">
                <a:solidFill>
                  <a:srgbClr val="FFCC99"/>
                </a:solidFill>
              </a:rPr>
              <a:t>-Studie bewies jedoch, dass ein </a:t>
            </a:r>
            <a:r>
              <a:rPr lang="de-DE" sz="1400" b="1" dirty="0">
                <a:solidFill>
                  <a:srgbClr val="FFCC99"/>
                </a:solidFill>
              </a:rPr>
              <a:t>PRN-Behandlungsschema</a:t>
            </a:r>
            <a:r>
              <a:rPr lang="de-DE" sz="1400" dirty="0">
                <a:solidFill>
                  <a:srgbClr val="FFCC99"/>
                </a:solidFill>
              </a:rPr>
              <a:t> (Bedarfsschema) – bei dem der Patient jeden Monat untersucht, aber nur injiziert wurde, wenn Anzeichen für ein Fortschreiten der Erkrankung (</a:t>
            </a:r>
            <a:r>
              <a:rPr lang="de-DE" sz="1400" dirty="0" err="1">
                <a:solidFill>
                  <a:srgbClr val="FFCC99"/>
                </a:solidFill>
              </a:rPr>
              <a:t>dz</a:t>
            </a:r>
            <a:r>
              <a:rPr lang="de-DE" sz="1400" dirty="0">
                <a:solidFill>
                  <a:srgbClr val="FFCC99"/>
                </a:solidFill>
              </a:rPr>
              <a:t> </a:t>
            </a:r>
            <a:r>
              <a:rPr lang="de-DE" sz="1400" dirty="0" err="1">
                <a:solidFill>
                  <a:srgbClr val="FFCC99"/>
                </a:solidFill>
              </a:rPr>
              <a:t>progression</a:t>
            </a:r>
            <a:r>
              <a:rPr lang="de-DE" sz="1400" dirty="0">
                <a:solidFill>
                  <a:srgbClr val="FFCC99"/>
                </a:solidFill>
              </a:rPr>
              <a:t>) gefunden wurden – genauso wirksam sein konnte wie monatliche Injektionen, wobei weitaus weniger Injektionen erforderlich waren. Leider </a:t>
            </a:r>
            <a:r>
              <a:rPr lang="de-DE" sz="1400" b="1" dirty="0">
                <a:solidFill>
                  <a:srgbClr val="FFCC99"/>
                </a:solidFill>
              </a:rPr>
              <a:t>erforderte das PRN-Schema weiterhin monatliche Besuche</a:t>
            </a:r>
            <a:r>
              <a:rPr lang="de-DE" sz="1400" dirty="0">
                <a:solidFill>
                  <a:srgbClr val="FFCC99"/>
                </a:solidFill>
              </a:rPr>
              <a:t>, was selbst dann sehr belastend ist, wenn keine Injektion verabreicht wird. Daher wurde nach einer Alternative zum PRN-Schema gesucht.</a:t>
            </a:r>
          </a:p>
          <a:p>
            <a:r>
              <a:rPr lang="de-DE" sz="1400" dirty="0">
                <a:solidFill>
                  <a:srgbClr val="FFCC99"/>
                </a:solidFill>
              </a:rPr>
              <a:t>Hier kommt der </a:t>
            </a:r>
            <a:r>
              <a:rPr lang="de-DE" sz="1400" b="1" dirty="0">
                <a:solidFill>
                  <a:srgbClr val="FFCC99"/>
                </a:solidFill>
              </a:rPr>
              <a:t>„Treat-and-</a:t>
            </a:r>
            <a:r>
              <a:rPr lang="de-DE" sz="1400" b="1" dirty="0" err="1">
                <a:solidFill>
                  <a:srgbClr val="FFCC99"/>
                </a:solidFill>
              </a:rPr>
              <a:t>Extend</a:t>
            </a:r>
            <a:r>
              <a:rPr lang="de-DE" sz="1400" b="1" dirty="0">
                <a:solidFill>
                  <a:srgbClr val="FFCC99"/>
                </a:solidFill>
              </a:rPr>
              <a:t>“-Ansatz</a:t>
            </a:r>
            <a:r>
              <a:rPr lang="de-DE" sz="1400" dirty="0">
                <a:solidFill>
                  <a:srgbClr val="FFCC99"/>
                </a:solidFill>
              </a:rPr>
              <a:t> ins Spiel.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rgbClr val="FFCC99"/>
                </a:solidFill>
              </a:rPr>
              <a:t>untersucht als auch injiziert</a:t>
            </a:r>
            <a:r>
              <a:rPr lang="de-DE" sz="1400" dirty="0">
                <a:solidFill>
                  <a:srgbClr val="FFCC99"/>
                </a:solidFill>
              </a:rPr>
              <a:t>. Wenn die Untersuchung nach 6 Wochen zeigt, dass die Makula trocken geblieben ist, wird das Intervall bis zum nächsten Besuch auf 8 Wochen verlängert. Auch beim 8-Wochen-Besuch wird der Patient sowohl </a:t>
            </a:r>
            <a:r>
              <a:rPr lang="de-DE" sz="1400" b="1" i="1" dirty="0">
                <a:solidFill>
                  <a:srgbClr val="FFCC99"/>
                </a:solidFill>
              </a:rPr>
              <a:t>untersucht als auch injiziert</a:t>
            </a:r>
            <a:r>
              <a:rPr lang="de-DE" sz="1400" dirty="0">
                <a:solidFill>
                  <a:srgbClr val="FFCC99"/>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2686F189-25E1-D2F1-2BD1-2A7A37E6812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Rectangle 1">
            <a:extLst>
              <a:ext uri="{FF2B5EF4-FFF2-40B4-BE49-F238E27FC236}">
                <a16:creationId xmlns:a16="http://schemas.microsoft.com/office/drawing/2014/main" id="{1414E465-4E16-12BB-45C7-70D3235E7C78}"/>
              </a:ext>
            </a:extLst>
          </p:cNvPr>
          <p:cNvSpPr/>
          <p:nvPr/>
        </p:nvSpPr>
        <p:spPr>
          <a:xfrm>
            <a:off x="6084888" y="1419225"/>
            <a:ext cx="465137"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51981299"/>
      </p:ext>
    </p:extLst>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BCA4F1-0007-786B-8099-48EE6A8604E7}"/>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9297016E-2BE2-FE2D-3836-B6C3464DE3CE}"/>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0C3F986B-7A27-4444-F972-DA7ECC5ED53E}"/>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BAB0DD44-072D-2C14-20EA-635BAC16F8CD}"/>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E6B6A3CF-4DDA-D72E-744E-400D0831A9AA}"/>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D892FDAC-EA3A-9EDF-24D9-3DB1A53D22CC}"/>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05D19AA5-729E-6E2F-D158-8F2EBB06EE92}"/>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48D882B6-3D82-9B20-5271-DCB967CBA9B6}"/>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85EA8B1B-24D6-32E8-D353-5F701296C969}"/>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0500ECBD-FABD-2045-2D46-0910343F2597}"/>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D1F91A44-45C1-0976-A0AC-77D459B8DDB7}"/>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708C6349-962C-D4DC-04A5-E6C0883490E2}"/>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BF4E43A1-F842-3981-639B-F1BE2BDCBF94}"/>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FA5364CE-BED5-679D-86E8-7D2A1B506020}"/>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E5FAEE8F-7390-5E8B-7AAC-2597C155E1D2}"/>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296646C6-DB05-82A1-3153-360A2F7B412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515</a:t>
            </a:fld>
            <a:endParaRPr lang="de-DE" sz="1000" noProof="0" dirty="0"/>
          </a:p>
        </p:txBody>
      </p:sp>
      <p:sp>
        <p:nvSpPr>
          <p:cNvPr id="36931" name="Text Box 71">
            <a:extLst>
              <a:ext uri="{FF2B5EF4-FFF2-40B4-BE49-F238E27FC236}">
                <a16:creationId xmlns:a16="http://schemas.microsoft.com/office/drawing/2014/main" id="{C411EA45-48F9-FF61-2C49-440BBE56CA5A}"/>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23D7124B-D533-9C1C-4E35-90832EA817DE}"/>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F6656A3A-69DC-E9C6-BE3C-43A08DE1F10E}"/>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57E4AE90-5EF6-A4B2-0A28-5024668F2F48}"/>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2FB4FE4A-0E1B-9A25-4BA3-04F039BE3740}"/>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a:t>
            </a:r>
            <a:r>
              <a:rPr lang="de-DE" sz="1400" dirty="0">
                <a:solidFill>
                  <a:srgbClr val="FFCC99"/>
                </a:solidFill>
              </a:rPr>
              <a:t>Die </a:t>
            </a:r>
            <a:r>
              <a:rPr lang="de-DE" sz="1400" b="1" dirty="0" err="1">
                <a:solidFill>
                  <a:srgbClr val="FFCC99"/>
                </a:solidFill>
              </a:rPr>
              <a:t>PrONTO</a:t>
            </a:r>
            <a:r>
              <a:rPr lang="de-DE" sz="1400" dirty="0">
                <a:solidFill>
                  <a:srgbClr val="FFCC99"/>
                </a:solidFill>
              </a:rPr>
              <a:t>-Studie bewies jedoch, dass ein </a:t>
            </a:r>
            <a:r>
              <a:rPr lang="de-DE" sz="1400" b="1" dirty="0">
                <a:solidFill>
                  <a:srgbClr val="FFCC99"/>
                </a:solidFill>
              </a:rPr>
              <a:t>PRN-Behandlungsschema</a:t>
            </a:r>
            <a:r>
              <a:rPr lang="de-DE" sz="1400" dirty="0">
                <a:solidFill>
                  <a:srgbClr val="FFCC99"/>
                </a:solidFill>
              </a:rPr>
              <a:t> (Bedarfsschema) – bei dem der Patient jeden Monat untersucht, aber nur injiziert wurde, wenn Anzeichen für ein Fortschreiten der Erkrankung (</a:t>
            </a:r>
            <a:r>
              <a:rPr lang="de-DE" sz="1400" dirty="0" err="1">
                <a:solidFill>
                  <a:srgbClr val="FFCC99"/>
                </a:solidFill>
              </a:rPr>
              <a:t>dz</a:t>
            </a:r>
            <a:r>
              <a:rPr lang="de-DE" sz="1400" dirty="0">
                <a:solidFill>
                  <a:srgbClr val="FFCC99"/>
                </a:solidFill>
              </a:rPr>
              <a:t> </a:t>
            </a:r>
            <a:r>
              <a:rPr lang="de-DE" sz="1400" dirty="0" err="1">
                <a:solidFill>
                  <a:srgbClr val="FFCC99"/>
                </a:solidFill>
              </a:rPr>
              <a:t>progression</a:t>
            </a:r>
            <a:r>
              <a:rPr lang="de-DE" sz="1400" dirty="0">
                <a:solidFill>
                  <a:srgbClr val="FFCC99"/>
                </a:solidFill>
              </a:rPr>
              <a:t>) gefunden wurden – genauso wirksam sein konnte wie monatliche Injektionen, wobei weitaus weniger Injektionen erforderlich waren. Leider </a:t>
            </a:r>
            <a:r>
              <a:rPr lang="de-DE" sz="1400" b="1" dirty="0">
                <a:solidFill>
                  <a:srgbClr val="FFCC99"/>
                </a:solidFill>
              </a:rPr>
              <a:t>erforderte das PRN-Schema weiterhin monatliche Besuche</a:t>
            </a:r>
            <a:r>
              <a:rPr lang="de-DE" sz="1400" dirty="0">
                <a:solidFill>
                  <a:srgbClr val="FFCC99"/>
                </a:solidFill>
              </a:rPr>
              <a:t>, was selbst dann sehr belastend ist, wenn keine Injektion verabreicht wird. Daher wurde nach einer Alternative zum PRN-Schema gesucht.</a:t>
            </a:r>
          </a:p>
          <a:p>
            <a:r>
              <a:rPr lang="de-DE" sz="1400" dirty="0">
                <a:solidFill>
                  <a:srgbClr val="FFCC99"/>
                </a:solidFill>
              </a:rPr>
              <a:t>Hier kommt der </a:t>
            </a:r>
            <a:r>
              <a:rPr lang="de-DE" sz="1400" b="1" dirty="0">
                <a:solidFill>
                  <a:srgbClr val="FFCC99"/>
                </a:solidFill>
              </a:rPr>
              <a:t>„Treat-and-</a:t>
            </a:r>
            <a:r>
              <a:rPr lang="de-DE" sz="1400" b="1" dirty="0" err="1">
                <a:solidFill>
                  <a:srgbClr val="FFCC99"/>
                </a:solidFill>
              </a:rPr>
              <a:t>Extend</a:t>
            </a:r>
            <a:r>
              <a:rPr lang="de-DE" sz="1400" b="1" dirty="0">
                <a:solidFill>
                  <a:srgbClr val="FFCC99"/>
                </a:solidFill>
              </a:rPr>
              <a:t>“-Ansatz</a:t>
            </a:r>
            <a:r>
              <a:rPr lang="de-DE" sz="1400" dirty="0">
                <a:solidFill>
                  <a:srgbClr val="FFCC99"/>
                </a:solidFill>
              </a:rPr>
              <a:t> ins Spiel.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rgbClr val="FFCC99"/>
                </a:solidFill>
              </a:rPr>
              <a:t>untersucht als auch injiziert</a:t>
            </a:r>
            <a:r>
              <a:rPr lang="de-DE" sz="1400" dirty="0">
                <a:solidFill>
                  <a:srgbClr val="FFCC99"/>
                </a:solidFill>
              </a:rPr>
              <a:t>. Wenn die Untersuchung nach 6 Wochen zeigt, dass die Makula trocken geblieben ist, wird das Intervall bis zum nächsten Besuch auf 8 Wochen verlängert. Auch beim 8-Wochen-Besuch wird der Patient sowohl </a:t>
            </a:r>
            <a:r>
              <a:rPr lang="de-DE" sz="1400" b="1" i="1" dirty="0">
                <a:solidFill>
                  <a:srgbClr val="FFCC99"/>
                </a:solidFill>
              </a:rPr>
              <a:t>untersucht als auch injiziert</a:t>
            </a:r>
            <a:r>
              <a:rPr lang="de-DE" sz="1400" dirty="0">
                <a:solidFill>
                  <a:srgbClr val="FFCC99"/>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9D7CF49E-9C38-A41C-5C73-479B01E2E67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074990895"/>
      </p:ext>
    </p:extLst>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A03EBEF-D7E2-BF76-842F-CC5F81BFFC85}"/>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62335914-3EA4-98F2-52E6-865E50DB31EA}"/>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BB8F5C5A-1CB0-7851-EDE6-FA5005DE40CE}"/>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DE48589F-1962-918B-F7EC-458EAA93959F}"/>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51B67A21-4995-7791-69E2-A58F77645210}"/>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F0CDABC5-9A27-2838-8ED8-E67663C036A3}"/>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678D6F78-5ADC-D844-81DE-8625A1E83A46}"/>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C50B9189-43BB-AAE4-BBEF-A2022A229445}"/>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70EC7E5B-5E43-0CBC-2647-D6BB017B5CB8}"/>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BA1586DF-24A1-8D31-C379-5CEF7D659C26}"/>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211A0036-C38B-24C1-2E73-66E3AB7A288E}"/>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AAB18D2A-053B-E3C6-A477-3FF866196A8E}"/>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72E3E731-164A-9108-D702-4CA97F771194}"/>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1A735EA1-ED86-52B9-614E-DEBD54215E99}"/>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E311B255-BADA-1CB4-741F-65D08372EB4D}"/>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8F8271CB-1A0A-90E1-B7D9-B3271CECEA7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516</a:t>
            </a:fld>
            <a:endParaRPr lang="de-DE" sz="1000" noProof="0" dirty="0"/>
          </a:p>
        </p:txBody>
      </p:sp>
      <p:sp>
        <p:nvSpPr>
          <p:cNvPr id="36931" name="Text Box 71">
            <a:extLst>
              <a:ext uri="{FF2B5EF4-FFF2-40B4-BE49-F238E27FC236}">
                <a16:creationId xmlns:a16="http://schemas.microsoft.com/office/drawing/2014/main" id="{2C18CF4E-4509-3DE0-7660-B5CEF82D0DA6}"/>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25F3BC83-CCAC-34DC-ABC4-D28396D54C6A}"/>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3D3D92BA-1803-B1CC-0970-BD56EE0BEBD5}"/>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782FEDA1-FEDB-6185-4C8A-D154F9C1DB0F}"/>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2E3804B8-99DB-9053-A0D8-5F6F5E5BF4C9}"/>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Die </a:t>
            </a:r>
            <a:r>
              <a:rPr lang="de-DE" sz="1400" b="1" dirty="0" err="1"/>
              <a:t>PrONTO</a:t>
            </a:r>
            <a:r>
              <a:rPr lang="de-DE" sz="1400" dirty="0"/>
              <a:t>-Studie bewies jedoch, dass ein </a:t>
            </a:r>
            <a:r>
              <a:rPr lang="de-DE" sz="1400" b="1" dirty="0"/>
              <a:t>PRN-Behandlungsschema</a:t>
            </a:r>
            <a:r>
              <a:rPr lang="de-DE" sz="1400" dirty="0"/>
              <a:t> (Bedarfsschema) – bei dem der Patient jeden Monat untersucht, aber nur injiziert wurde, wenn Anzeichen für ein Fortschreiten der Erkrankung (</a:t>
            </a:r>
            <a:r>
              <a:rPr lang="de-DE" sz="1400" dirty="0" err="1"/>
              <a:t>dz</a:t>
            </a:r>
            <a:r>
              <a:rPr lang="de-DE" sz="1400" dirty="0"/>
              <a:t> </a:t>
            </a:r>
            <a:r>
              <a:rPr lang="de-DE" sz="1400" dirty="0" err="1"/>
              <a:t>progression</a:t>
            </a:r>
            <a:r>
              <a:rPr lang="de-DE" sz="1400" dirty="0"/>
              <a:t>) gefunden wurden – genauso wirksam sein konnte wie monatliche Injektionen, wobei weitaus weniger Injektionen erforderlich waren. </a:t>
            </a:r>
          </a:p>
          <a:p>
            <a:r>
              <a:rPr lang="de-DE" sz="1400" dirty="0">
                <a:solidFill>
                  <a:srgbClr val="FFCC99"/>
                </a:solidFill>
              </a:rPr>
              <a:t>Leider </a:t>
            </a:r>
            <a:r>
              <a:rPr lang="de-DE" sz="1400" b="1" dirty="0">
                <a:solidFill>
                  <a:srgbClr val="FFCC99"/>
                </a:solidFill>
              </a:rPr>
              <a:t>erforderte das PRN-Schema weiterhin monatliche Besuche</a:t>
            </a:r>
            <a:r>
              <a:rPr lang="de-DE" sz="1400" dirty="0">
                <a:solidFill>
                  <a:srgbClr val="FFCC99"/>
                </a:solidFill>
              </a:rPr>
              <a:t>, was selbst dann sehr belastend ist, wenn keine Injektion verabreicht wird. Daher wurde nach einer Alternative zum PRN-Schema gesucht.</a:t>
            </a:r>
          </a:p>
          <a:p>
            <a:r>
              <a:rPr lang="de-DE" sz="1400" dirty="0">
                <a:solidFill>
                  <a:srgbClr val="FFCC99"/>
                </a:solidFill>
              </a:rPr>
              <a:t>Hier kommt der </a:t>
            </a:r>
            <a:r>
              <a:rPr lang="de-DE" sz="1400" b="1" dirty="0">
                <a:solidFill>
                  <a:srgbClr val="FFCC99"/>
                </a:solidFill>
              </a:rPr>
              <a:t>„Treat-and-</a:t>
            </a:r>
            <a:r>
              <a:rPr lang="de-DE" sz="1400" b="1" dirty="0" err="1">
                <a:solidFill>
                  <a:srgbClr val="FFCC99"/>
                </a:solidFill>
              </a:rPr>
              <a:t>Extend</a:t>
            </a:r>
            <a:r>
              <a:rPr lang="de-DE" sz="1400" b="1" dirty="0">
                <a:solidFill>
                  <a:srgbClr val="FFCC99"/>
                </a:solidFill>
              </a:rPr>
              <a:t>“-Ansatz</a:t>
            </a:r>
            <a:r>
              <a:rPr lang="de-DE" sz="1400" dirty="0">
                <a:solidFill>
                  <a:srgbClr val="FFCC99"/>
                </a:solidFill>
              </a:rPr>
              <a:t> ins Spiel.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rgbClr val="FFCC99"/>
                </a:solidFill>
              </a:rPr>
              <a:t>untersucht als auch injiziert</a:t>
            </a:r>
            <a:r>
              <a:rPr lang="de-DE" sz="1400" dirty="0">
                <a:solidFill>
                  <a:srgbClr val="FFCC99"/>
                </a:solidFill>
              </a:rPr>
              <a:t>. Wenn die Untersuchung nach 6 Wochen zeigt, dass die Makula trocken geblieben ist, wird das Intervall bis zum nächsten Besuch auf 8 Wochen verlängert. Auch beim 8-Wochen-Besuch wird der Patient sowohl </a:t>
            </a:r>
            <a:r>
              <a:rPr lang="de-DE" sz="1400" b="1" i="1" dirty="0">
                <a:solidFill>
                  <a:srgbClr val="FFCC99"/>
                </a:solidFill>
              </a:rPr>
              <a:t>untersucht als auch injiziert</a:t>
            </a:r>
            <a:r>
              <a:rPr lang="de-DE" sz="1400" dirty="0">
                <a:solidFill>
                  <a:srgbClr val="FFCC99"/>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92235450-6E44-9AD0-7C7B-0107B4D4CAF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Rectangle 1">
            <a:extLst>
              <a:ext uri="{FF2B5EF4-FFF2-40B4-BE49-F238E27FC236}">
                <a16:creationId xmlns:a16="http://schemas.microsoft.com/office/drawing/2014/main" id="{B613DE61-5C75-A551-DE4F-1B440A5CF9D7}"/>
              </a:ext>
            </a:extLst>
          </p:cNvPr>
          <p:cNvSpPr/>
          <p:nvPr/>
        </p:nvSpPr>
        <p:spPr>
          <a:xfrm>
            <a:off x="8018463" y="1642269"/>
            <a:ext cx="774700" cy="19685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72544975"/>
      </p:ext>
    </p:extLst>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A5C903-5716-82B0-A946-AFE073CEA1BD}"/>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928B9A5F-E006-7A82-F082-D680EEF9A464}"/>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C2584D01-F236-4C2C-0951-1B08884AC893}"/>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185AA96E-9765-2D61-8206-EE7A1EA21339}"/>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74F505B5-5026-B785-8220-B0602D3148AA}"/>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384C3FEF-7155-171E-5991-DD5F9C511D59}"/>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AA6C7E40-8269-6B1A-E1B6-70DC57BC308D}"/>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715FF257-09D5-427D-7C9F-DCD57235AB07}"/>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92AFE240-6F1B-6265-EED9-39B775A9ECB5}"/>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CE7A580E-081C-DC1F-A2B9-2767010AABF0}"/>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ACD1F6BE-3101-9A5D-60D4-26292231D72C}"/>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E7E487B8-B9DA-3D08-2667-5835C4A500BE}"/>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96BF78BA-59D0-4CC9-FAA9-18F21FE92C77}"/>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557CD1F9-0F35-9122-3FAB-8E571753C59E}"/>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D7239E11-CCA0-94D9-3F0F-7712CA3D756B}"/>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70F68C96-9B55-CE60-B546-43580911F8E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517</a:t>
            </a:fld>
            <a:endParaRPr lang="de-DE" sz="1000" noProof="0" dirty="0"/>
          </a:p>
        </p:txBody>
      </p:sp>
      <p:sp>
        <p:nvSpPr>
          <p:cNvPr id="36931" name="Text Box 71">
            <a:extLst>
              <a:ext uri="{FF2B5EF4-FFF2-40B4-BE49-F238E27FC236}">
                <a16:creationId xmlns:a16="http://schemas.microsoft.com/office/drawing/2014/main" id="{9CC2CAEC-A0E0-6F21-A5D3-83F90B00DC28}"/>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9D529540-3375-3FF1-53D8-72F92F0A2A4D}"/>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16898DAC-4401-C2F2-C236-505A2F2B330B}"/>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94A1B9CE-8FF9-5F13-0B9B-1042DE515CD9}"/>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728814A8-6724-8030-38F9-2C22162AC9CD}"/>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Die </a:t>
            </a:r>
            <a:r>
              <a:rPr lang="de-DE" sz="1400" b="1" dirty="0" err="1"/>
              <a:t>PrONTO</a:t>
            </a:r>
            <a:r>
              <a:rPr lang="de-DE" sz="1400" dirty="0"/>
              <a:t>-Studie bewies jedoch, dass ein </a:t>
            </a:r>
            <a:r>
              <a:rPr lang="de-DE" sz="1400" b="1" dirty="0"/>
              <a:t>PRN-Behandlungsschema</a:t>
            </a:r>
            <a:r>
              <a:rPr lang="de-DE" sz="1400" dirty="0"/>
              <a:t> (Bedarfsschema) – bei dem der Patient jeden Monat untersucht, aber nur injiziert wurde, wenn Anzeichen für ein Fortschreiten der Erkrankung (</a:t>
            </a:r>
            <a:r>
              <a:rPr lang="de-DE" sz="1400" dirty="0" err="1"/>
              <a:t>dz</a:t>
            </a:r>
            <a:r>
              <a:rPr lang="de-DE" sz="1400" dirty="0"/>
              <a:t> </a:t>
            </a:r>
            <a:r>
              <a:rPr lang="de-DE" sz="1400" dirty="0" err="1"/>
              <a:t>progression</a:t>
            </a:r>
            <a:r>
              <a:rPr lang="de-DE" sz="1400" dirty="0"/>
              <a:t>) gefunden wurden – genauso wirksam sein konnte wie monatliche Injektionen, wobei weitaus weniger Injektionen erforderlich waren. </a:t>
            </a:r>
          </a:p>
          <a:p>
            <a:r>
              <a:rPr lang="de-DE" sz="1400" dirty="0">
                <a:solidFill>
                  <a:srgbClr val="FFCC99"/>
                </a:solidFill>
              </a:rPr>
              <a:t>Leider </a:t>
            </a:r>
            <a:r>
              <a:rPr lang="de-DE" sz="1400" b="1" dirty="0">
                <a:solidFill>
                  <a:srgbClr val="FFCC99"/>
                </a:solidFill>
              </a:rPr>
              <a:t>erforderte das PRN-Schema weiterhin monatliche Besuche</a:t>
            </a:r>
            <a:r>
              <a:rPr lang="de-DE" sz="1400" dirty="0">
                <a:solidFill>
                  <a:srgbClr val="FFCC99"/>
                </a:solidFill>
              </a:rPr>
              <a:t>, was selbst dann sehr belastend ist, wenn keine Injektion verabreicht wird. Daher wurde nach einer Alternative zum PRN-Schema gesucht.</a:t>
            </a:r>
          </a:p>
          <a:p>
            <a:r>
              <a:rPr lang="de-DE" sz="1400" dirty="0">
                <a:solidFill>
                  <a:srgbClr val="FFCC99"/>
                </a:solidFill>
              </a:rPr>
              <a:t>Hier kommt der </a:t>
            </a:r>
            <a:r>
              <a:rPr lang="de-DE" sz="1400" b="1" dirty="0">
                <a:solidFill>
                  <a:srgbClr val="FFCC99"/>
                </a:solidFill>
              </a:rPr>
              <a:t>„Treat-and-</a:t>
            </a:r>
            <a:r>
              <a:rPr lang="de-DE" sz="1400" b="1" dirty="0" err="1">
                <a:solidFill>
                  <a:srgbClr val="FFCC99"/>
                </a:solidFill>
              </a:rPr>
              <a:t>Extend</a:t>
            </a:r>
            <a:r>
              <a:rPr lang="de-DE" sz="1400" b="1" dirty="0">
                <a:solidFill>
                  <a:srgbClr val="FFCC99"/>
                </a:solidFill>
              </a:rPr>
              <a:t>“-Ansatz</a:t>
            </a:r>
            <a:r>
              <a:rPr lang="de-DE" sz="1400" dirty="0">
                <a:solidFill>
                  <a:srgbClr val="FFCC99"/>
                </a:solidFill>
              </a:rPr>
              <a:t> ins Spiel.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rgbClr val="FFCC99"/>
                </a:solidFill>
              </a:rPr>
              <a:t>untersucht als auch injiziert</a:t>
            </a:r>
            <a:r>
              <a:rPr lang="de-DE" sz="1400" dirty="0">
                <a:solidFill>
                  <a:srgbClr val="FFCC99"/>
                </a:solidFill>
              </a:rPr>
              <a:t>. Wenn die Untersuchung nach 6 Wochen zeigt, dass die Makula trocken geblieben ist, wird das Intervall bis zum nächsten Besuch auf 8 Wochen verlängert. Auch beim 8-Wochen-Besuch wird der Patient sowohl </a:t>
            </a:r>
            <a:r>
              <a:rPr lang="de-DE" sz="1400" b="1" i="1" dirty="0">
                <a:solidFill>
                  <a:srgbClr val="FFCC99"/>
                </a:solidFill>
              </a:rPr>
              <a:t>untersucht als auch injiziert</a:t>
            </a:r>
            <a:r>
              <a:rPr lang="de-DE" sz="1400" dirty="0">
                <a:solidFill>
                  <a:srgbClr val="FFCC99"/>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CC676DC8-B2DD-232C-0C23-98E1210948A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599121674"/>
      </p:ext>
    </p:extLst>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7B888-9493-153D-DF74-90F5C10AD0A0}"/>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DEBDB892-8F07-22EA-43AB-B6CBF05C336B}"/>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8E4E5F16-A2C1-C290-A2B2-326A1BE04CB0}"/>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DA4D7D51-D91C-7305-61AD-97D4A10649A5}"/>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F31DC15A-9640-76D0-9FA9-5E407556AF52}"/>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2FDC74FD-8B3A-6769-8DE8-2D0495771D5C}"/>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B11026A5-3B3E-AF79-EB0C-F08A9DE6B995}"/>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1EA2BD2E-5DE6-120A-CD6D-4127488DDA66}"/>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502252FE-3539-E6B0-0CFA-269C9AA44C00}"/>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6505E381-B420-2B87-AD6A-AAFC26D41505}"/>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ADBA6C2D-AE3D-7E00-4196-CC17FB136886}"/>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311D8012-D399-888D-75E0-889CE6A29A33}"/>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ED4C4896-3602-8F81-66D4-B780FF987628}"/>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5070C6C2-B083-0205-37BE-9D9B0FA52ABF}"/>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F2C07DDC-069A-E756-AD77-D17C7627EAE7}"/>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587E4080-A039-F4AE-78DB-77E1FC7B3A1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518</a:t>
            </a:fld>
            <a:endParaRPr lang="de-DE" sz="1000" noProof="0" dirty="0"/>
          </a:p>
        </p:txBody>
      </p:sp>
      <p:sp>
        <p:nvSpPr>
          <p:cNvPr id="36931" name="Text Box 71">
            <a:extLst>
              <a:ext uri="{FF2B5EF4-FFF2-40B4-BE49-F238E27FC236}">
                <a16:creationId xmlns:a16="http://schemas.microsoft.com/office/drawing/2014/main" id="{E74DE45C-BCAA-88DD-A361-953DE878FAEE}"/>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4AA9AC44-578E-0F86-60AA-0CC9111A61E1}"/>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D44BE2DB-9AD1-9CA7-BD44-A62F10351B29}"/>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1A981B17-205A-9E83-4B77-5F631D5C188C}"/>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B712ECCF-1299-F878-1478-A0BA3ED04530}"/>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Die </a:t>
            </a:r>
            <a:r>
              <a:rPr lang="de-DE" sz="1400" b="1" dirty="0" err="1"/>
              <a:t>PrONTO</a:t>
            </a:r>
            <a:r>
              <a:rPr lang="de-DE" sz="1400" dirty="0"/>
              <a:t>-Studie bewies jedoch, dass ein </a:t>
            </a:r>
            <a:r>
              <a:rPr lang="de-DE" sz="1400" b="1" dirty="0"/>
              <a:t>PRN-Behandlungsschema</a:t>
            </a:r>
            <a:r>
              <a:rPr lang="de-DE" sz="1400" dirty="0"/>
              <a:t> (Bedarfsschema) – bei dem der Patient jeden Monat untersucht, aber nur injiziert wurde, wenn Anzeichen für ein Fortschreiten der Erkrankung (</a:t>
            </a:r>
            <a:r>
              <a:rPr lang="de-DE" sz="1400" dirty="0" err="1"/>
              <a:t>dz</a:t>
            </a:r>
            <a:r>
              <a:rPr lang="de-DE" sz="1400" dirty="0"/>
              <a:t> </a:t>
            </a:r>
            <a:r>
              <a:rPr lang="de-DE" sz="1400" dirty="0" err="1"/>
              <a:t>progression</a:t>
            </a:r>
            <a:r>
              <a:rPr lang="de-DE" sz="1400" dirty="0"/>
              <a:t>) gefunden wurden – genauso wirksam sein konnte wie monatliche Injektionen, wobei weitaus weniger Injektionen erforderlich waren. </a:t>
            </a:r>
          </a:p>
          <a:p>
            <a:r>
              <a:rPr lang="de-DE" sz="1400" dirty="0">
                <a:solidFill>
                  <a:srgbClr val="0000FF"/>
                </a:solidFill>
              </a:rPr>
              <a:t>Leider </a:t>
            </a:r>
            <a:r>
              <a:rPr lang="de-DE" sz="1400" b="1" dirty="0">
                <a:solidFill>
                  <a:srgbClr val="0000FF"/>
                </a:solidFill>
              </a:rPr>
              <a:t>erforderte das PRN-Schema weiterhin monatliche Besuche</a:t>
            </a:r>
            <a:r>
              <a:rPr lang="de-DE" sz="1400" dirty="0">
                <a:solidFill>
                  <a:srgbClr val="0000FF"/>
                </a:solidFill>
              </a:rPr>
              <a:t>, was selbst dann sehr belastend ist, wenn keine Injektion verabreicht wird. Daher wurde nach einer Alternative zum PRN-Schema gesucht.</a:t>
            </a:r>
            <a:endParaRPr lang="de-DE" sz="1400" dirty="0">
              <a:solidFill>
                <a:srgbClr val="FFCC99"/>
              </a:solidFill>
            </a:endParaRPr>
          </a:p>
          <a:p>
            <a:r>
              <a:rPr lang="de-DE" sz="1400" dirty="0">
                <a:solidFill>
                  <a:srgbClr val="FFCC99"/>
                </a:solidFill>
              </a:rPr>
              <a:t>Hier kommt der </a:t>
            </a:r>
            <a:r>
              <a:rPr lang="de-DE" sz="1400" b="1" dirty="0">
                <a:solidFill>
                  <a:srgbClr val="FFCC99"/>
                </a:solidFill>
              </a:rPr>
              <a:t>„Treat-and-</a:t>
            </a:r>
            <a:r>
              <a:rPr lang="de-DE" sz="1400" b="1" dirty="0" err="1">
                <a:solidFill>
                  <a:srgbClr val="FFCC99"/>
                </a:solidFill>
              </a:rPr>
              <a:t>Extend</a:t>
            </a:r>
            <a:r>
              <a:rPr lang="de-DE" sz="1400" b="1" dirty="0">
                <a:solidFill>
                  <a:srgbClr val="FFCC99"/>
                </a:solidFill>
              </a:rPr>
              <a:t>“-Ansatz</a:t>
            </a:r>
            <a:r>
              <a:rPr lang="de-DE" sz="1400" dirty="0">
                <a:solidFill>
                  <a:srgbClr val="FFCC99"/>
                </a:solidFill>
              </a:rPr>
              <a:t> ins Spiel.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rgbClr val="FFCC99"/>
                </a:solidFill>
              </a:rPr>
              <a:t>untersucht als auch injiziert</a:t>
            </a:r>
            <a:r>
              <a:rPr lang="de-DE" sz="1400" dirty="0">
                <a:solidFill>
                  <a:srgbClr val="FFCC99"/>
                </a:solidFill>
              </a:rPr>
              <a:t>. Wenn die Untersuchung nach 6 Wochen zeigt, dass die Makula trocken geblieben ist, wird das Intervall bis zum nächsten Besuch auf 8 Wochen verlängert. Auch beim 8-Wochen-Besuch wird der Patient sowohl </a:t>
            </a:r>
            <a:r>
              <a:rPr lang="de-DE" sz="1400" b="1" i="1" dirty="0">
                <a:solidFill>
                  <a:srgbClr val="FFCC99"/>
                </a:solidFill>
              </a:rPr>
              <a:t>untersucht als auch injiziert</a:t>
            </a:r>
            <a:r>
              <a:rPr lang="de-DE" sz="1400" dirty="0">
                <a:solidFill>
                  <a:srgbClr val="FFCC99"/>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EC730A73-A3C0-1120-9F25-69E0D5EA02A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990345851"/>
      </p:ext>
    </p:extLst>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F8F524-A7F0-8D99-FC48-15D3784CF9B1}"/>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0B2E63C5-E6DF-01EF-6F60-C99116861412}"/>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7644B19C-D543-EF02-65CB-D0EF8E1DE9B5}"/>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76AFD849-0B95-91AB-F921-89CBA8C6E285}"/>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8B1D3E1E-7C4C-B913-B959-21123DD27B0B}"/>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7BCCF428-B3A1-9C35-E258-60524F013AA5}"/>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18EFAE28-9461-C19E-3357-21C8B12DEC0C}"/>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32C32F5D-72C1-CF54-575D-A990BB8BFD62}"/>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41FBF8BD-B3A8-3CA8-45D6-71E0151B916F}"/>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E621F75D-925B-6A17-953C-06571999C93E}"/>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9518298F-98D3-2877-44DC-1DB42373191E}"/>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4742F065-BF86-79BD-CB60-A6AD22D98B63}"/>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F71EA948-44D8-7815-3F48-E727599BA52C}"/>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418F24C4-11CE-82D1-7A44-EE7CEA98560D}"/>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43A1466A-5D59-E17F-BB20-D60B5FF6FEA8}"/>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4F2F4A91-9A6F-C8D7-C08C-2650133EC6E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519</a:t>
            </a:fld>
            <a:endParaRPr lang="de-DE" sz="1000" noProof="0" dirty="0"/>
          </a:p>
        </p:txBody>
      </p:sp>
      <p:sp>
        <p:nvSpPr>
          <p:cNvPr id="36931" name="Text Box 71">
            <a:extLst>
              <a:ext uri="{FF2B5EF4-FFF2-40B4-BE49-F238E27FC236}">
                <a16:creationId xmlns:a16="http://schemas.microsoft.com/office/drawing/2014/main" id="{4443F1A8-E5AF-4889-CCB8-78216373BFDA}"/>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385E4371-0276-5E01-7E83-9E74075BFBD4}"/>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C4FF16C6-AEAD-0BE7-9746-E3F17968E446}"/>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B9F2A2C3-0E00-2021-46CB-083D6C1D3CA4}"/>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83D05196-3288-CF18-CC3F-2483208C1636}"/>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Die </a:t>
            </a:r>
            <a:r>
              <a:rPr lang="de-DE" sz="1400" b="1" dirty="0" err="1"/>
              <a:t>PrONTO</a:t>
            </a:r>
            <a:r>
              <a:rPr lang="de-DE" sz="1400" dirty="0"/>
              <a:t>-Studie bewies jedoch, dass ein </a:t>
            </a:r>
            <a:r>
              <a:rPr lang="de-DE" sz="1400" b="1" dirty="0"/>
              <a:t>PRN-Behandlungsschema</a:t>
            </a:r>
            <a:r>
              <a:rPr lang="de-DE" sz="1400" dirty="0"/>
              <a:t> (Bedarfsschema) – bei dem der Patient jeden Monat untersucht, aber nur injiziert wurde, wenn Anzeichen für ein Fortschreiten der Erkrankung (</a:t>
            </a:r>
            <a:r>
              <a:rPr lang="de-DE" sz="1400" dirty="0" err="1"/>
              <a:t>dz</a:t>
            </a:r>
            <a:r>
              <a:rPr lang="de-DE" sz="1400" dirty="0"/>
              <a:t> </a:t>
            </a:r>
            <a:r>
              <a:rPr lang="de-DE" sz="1400" dirty="0" err="1"/>
              <a:t>progression</a:t>
            </a:r>
            <a:r>
              <a:rPr lang="de-DE" sz="1400" dirty="0"/>
              <a:t>) gefunden wurden – genauso wirksam sein konnte wie monatliche Injektionen, wobei weitaus weniger Injektionen erforderlich waren. </a:t>
            </a:r>
          </a:p>
          <a:p>
            <a:r>
              <a:rPr lang="de-DE" sz="1400" dirty="0">
                <a:solidFill>
                  <a:srgbClr val="0000FF"/>
                </a:solidFill>
              </a:rPr>
              <a:t>Leider </a:t>
            </a:r>
            <a:r>
              <a:rPr lang="de-DE" sz="1400" b="1" dirty="0">
                <a:solidFill>
                  <a:srgbClr val="0000FF"/>
                </a:solidFill>
              </a:rPr>
              <a:t>erforderte das PRN-Schema weiterhin monatliche Besuche</a:t>
            </a:r>
            <a:r>
              <a:rPr lang="de-DE" sz="1400" dirty="0">
                <a:solidFill>
                  <a:srgbClr val="0000FF"/>
                </a:solidFill>
              </a:rPr>
              <a:t>, was selbst dann sehr belastend ist, wenn keine Injektion verabreicht wird. Daher wurde nach einer Alternative zum PRN-Schema gesucht.</a:t>
            </a:r>
          </a:p>
          <a:p>
            <a:r>
              <a:rPr lang="de-DE" sz="1400" dirty="0">
                <a:solidFill>
                  <a:srgbClr val="008000"/>
                </a:solidFill>
              </a:rPr>
              <a:t>Hier kommt der </a:t>
            </a:r>
            <a:r>
              <a:rPr lang="de-DE" sz="1400" b="1" dirty="0">
                <a:solidFill>
                  <a:srgbClr val="008000"/>
                </a:solidFill>
              </a:rPr>
              <a:t>„Treat-and-</a:t>
            </a:r>
            <a:r>
              <a:rPr lang="de-DE" sz="1400" b="1" dirty="0" err="1">
                <a:solidFill>
                  <a:srgbClr val="008000"/>
                </a:solidFill>
              </a:rPr>
              <a:t>Extend</a:t>
            </a:r>
            <a:r>
              <a:rPr lang="de-DE" sz="1400" b="1" dirty="0">
                <a:solidFill>
                  <a:srgbClr val="008000"/>
                </a:solidFill>
              </a:rPr>
              <a:t>“-Ansatz</a:t>
            </a:r>
            <a:r>
              <a:rPr lang="de-DE" sz="1400" dirty="0">
                <a:solidFill>
                  <a:srgbClr val="008000"/>
                </a:solidFill>
              </a:rPr>
              <a:t> ins Spiel</a:t>
            </a:r>
            <a:r>
              <a:rPr lang="de-DE" sz="1400" dirty="0"/>
              <a:t>. </a:t>
            </a:r>
            <a:r>
              <a:rPr lang="de-DE" sz="1400" dirty="0">
                <a:solidFill>
                  <a:srgbClr val="FFCC99"/>
                </a:solidFill>
              </a:rPr>
              <a:t>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rgbClr val="FFCC99"/>
                </a:solidFill>
              </a:rPr>
              <a:t>untersucht als auch injiziert</a:t>
            </a:r>
            <a:r>
              <a:rPr lang="de-DE" sz="1400" dirty="0">
                <a:solidFill>
                  <a:srgbClr val="FFCC99"/>
                </a:solidFill>
              </a:rPr>
              <a:t>. Wenn die Untersuchung nach 6 Wochen zeigt, dass die Makula trocken geblieben ist, wird das Intervall bis zum nächsten Besuch auf 8 Wochen verlängert. Auch beim 8-Wochen-Besuch wird der Patient sowohl </a:t>
            </a:r>
            <a:r>
              <a:rPr lang="de-DE" sz="1400" b="1" i="1" dirty="0">
                <a:solidFill>
                  <a:srgbClr val="FFCC99"/>
                </a:solidFill>
              </a:rPr>
              <a:t>untersucht als auch injiziert</a:t>
            </a:r>
            <a:r>
              <a:rPr lang="de-DE" sz="1400" dirty="0">
                <a:solidFill>
                  <a:srgbClr val="FFCC99"/>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FDD55F61-6FE1-FBA9-9568-40FF4647D72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Rectangle 1">
            <a:extLst>
              <a:ext uri="{FF2B5EF4-FFF2-40B4-BE49-F238E27FC236}">
                <a16:creationId xmlns:a16="http://schemas.microsoft.com/office/drawing/2014/main" id="{E3EF5BCE-6287-9ECE-0C24-002E2D435C71}"/>
              </a:ext>
            </a:extLst>
          </p:cNvPr>
          <p:cNvSpPr/>
          <p:nvPr/>
        </p:nvSpPr>
        <p:spPr>
          <a:xfrm>
            <a:off x="1502570" y="3167062"/>
            <a:ext cx="1614487" cy="2190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tx1"/>
              </a:solidFill>
            </a:endParaRPr>
          </a:p>
        </p:txBody>
      </p:sp>
    </p:spTree>
    <p:extLst>
      <p:ext uri="{BB962C8B-B14F-4D97-AF65-F5344CB8AC3E}">
        <p14:creationId xmlns:p14="http://schemas.microsoft.com/office/powerpoint/2010/main" val="276527223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1F719-C2C7-D710-7C2D-EF856258AEF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315D24B-93B8-EE86-6830-ABBF65032B2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52</a:t>
            </a:fld>
            <a:endParaRPr lang="de-DE" noProof="0" dirty="0"/>
          </a:p>
        </p:txBody>
      </p:sp>
      <p:sp>
        <p:nvSpPr>
          <p:cNvPr id="2" name="TextBox 1">
            <a:extLst>
              <a:ext uri="{FF2B5EF4-FFF2-40B4-BE49-F238E27FC236}">
                <a16:creationId xmlns:a16="http://schemas.microsoft.com/office/drawing/2014/main" id="{291FDFC3-E8DD-37A3-B702-AC006F93B86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222229BF-9D61-1E8D-9A40-BEE4ED336D54}"/>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4FCCFC37-C141-541B-5A70-A93EF8F98C8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E7F8199C-443D-D2C3-AC87-2BF2801CC38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35380CF4-B64B-4404-F4CB-89EADB14E9EE}"/>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B5E64EB9-2A4F-F69D-7CD8-A1D1BCB9525C}"/>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31EFD7BA-F571-D5E4-81D5-A38CB87E9A3C}"/>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9CC9A2A3-291D-2D07-2E8F-50CF6BCF827D}"/>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BDFCD38D-C4C0-588E-9C4A-B83B05A98982}"/>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054C3B8F-9458-C100-E713-3EB0BAAAE154}"/>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A03B9171-E096-067C-FCFD-A5B35786056E}"/>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D163B321-0E7A-3421-95BE-530D62A17441}"/>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ABFE5838-B653-EBA7-0978-5E4277BDBD5F}"/>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50B64CE8-8000-40DA-3F3E-A7717403227A}"/>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chemeClr val="accent2">
                    <a:lumMod val="20000"/>
                    <a:lumOff val="80000"/>
                  </a:schemeClr>
                </a:solidFill>
              </a:rPr>
              <a:t>Somit kann ein PED zu einer Funktionsstörung, zum Absterben und zur Atrophie des RPE führen. Dies wiederum kann zu einer Funktionsstörung, zum Absterben und zur Atrophie </a:t>
            </a:r>
            <a:r>
              <a:rPr lang="de-DE" sz="1400" i="1" noProof="0" dirty="0">
                <a:solidFill>
                  <a:schemeClr val="accent2">
                    <a:lumMod val="20000"/>
                    <a:lumOff val="80000"/>
                  </a:schemeClr>
                </a:solidFill>
              </a:rPr>
              <a:t>der Photorezeptoren</a:t>
            </a:r>
            <a:r>
              <a:rPr lang="de-DE" sz="1400" noProof="0" dirty="0">
                <a:solidFill>
                  <a:schemeClr val="accent2">
                    <a:lumMod val="20000"/>
                    <a:lumOff val="80000"/>
                  </a:schemeClr>
                </a:solidFill>
              </a:rPr>
              <a:t> führen, was einen Sehverlust zur Folge hat.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Es gibt drei grundlegende Formen der PED – wie lauten die beiden anderen? Jede ist anhand des Erscheinungsbildes des Sub-RPE-Raums im OCT erkennbar. Wie sieht dieses Erscheinungsbild bei jeder Form aus?</a:t>
            </a:r>
          </a:p>
          <a:p>
            <a:r>
              <a:rPr lang="de-DE" sz="1400" noProof="0" dirty="0">
                <a:solidFill>
                  <a:schemeClr val="accent2">
                    <a:lumMod val="20000"/>
                    <a:lumOff val="80000"/>
                  </a:schemeClr>
                </a:solidFill>
              </a:rPr>
              <a:t>--Drusenartig: Gleichmäßig hyperreflektiv </a:t>
            </a:r>
          </a:p>
          <a:p>
            <a:r>
              <a:rPr lang="de-DE" sz="1400" noProof="0" dirty="0">
                <a:solidFill>
                  <a:schemeClr val="accent2">
                    <a:lumMod val="20000"/>
                    <a:lumOff val="80000"/>
                  </a:schemeClr>
                </a:solidFill>
              </a:rPr>
              <a:t>--Serös: Sub-RPE-Raum „leer“</a:t>
            </a:r>
          </a:p>
          <a:p>
            <a:r>
              <a:rPr lang="de-DE" sz="1400" noProof="0" dirty="0">
                <a:solidFill>
                  <a:schemeClr val="accent2">
                    <a:lumMod val="20000"/>
                    <a:lumOff val="80000"/>
                  </a:schemeClr>
                </a:solidFill>
              </a:rPr>
              <a:t>--Fibrovaskulär: </a:t>
            </a:r>
            <a:r>
              <a:rPr lang="de-DE" sz="1400" b="1" i="1" noProof="0" dirty="0">
                <a:solidFill>
                  <a:schemeClr val="accent2">
                    <a:lumMod val="20000"/>
                    <a:lumOff val="80000"/>
                  </a:schemeClr>
                </a:solidFill>
              </a:rPr>
              <a:t>?</a:t>
            </a:r>
          </a:p>
        </p:txBody>
      </p:sp>
      <p:sp>
        <p:nvSpPr>
          <p:cNvPr id="6" name="Oval 7">
            <a:extLst>
              <a:ext uri="{FF2B5EF4-FFF2-40B4-BE49-F238E27FC236}">
                <a16:creationId xmlns:a16="http://schemas.microsoft.com/office/drawing/2014/main" id="{C543CF26-64A4-B7BB-F4D4-7548C98472C3}"/>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Rectangle 20">
            <a:extLst>
              <a:ext uri="{FF2B5EF4-FFF2-40B4-BE49-F238E27FC236}">
                <a16:creationId xmlns:a16="http://schemas.microsoft.com/office/drawing/2014/main" id="{40526415-6844-AF63-4BE2-B55711EF5580}"/>
              </a:ext>
            </a:extLst>
          </p:cNvPr>
          <p:cNvSpPr/>
          <p:nvPr/>
        </p:nvSpPr>
        <p:spPr>
          <a:xfrm>
            <a:off x="5943600" y="4271029"/>
            <a:ext cx="1274744" cy="2070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17342908"/>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7F8580-01AE-4C7D-748C-80E02609A886}"/>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408FC1F3-3E24-2753-38AC-ED7A631B5E57}"/>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55137DF9-F0E2-A01E-3245-196C03460B9B}"/>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0A5F9571-D45D-EF9B-DEFC-B31BA0822FB7}"/>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49D32095-3A8F-4AE7-7C8D-989326890C3D}"/>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A121BAAF-C110-244B-07AE-5E82741EB2E2}"/>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91A5EA02-694A-5023-37D5-82EA6BA15A19}"/>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4D71D157-685B-DDA9-746B-BF64BDFC9935}"/>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7224988C-051D-564A-1C1F-D420C7138FF7}"/>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3139AEBE-372B-782F-D00A-0C6C47F69F57}"/>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3A12C77C-9C7F-B75A-184B-B10772578515}"/>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F14D9DA2-BAFC-3562-66A9-45C99BCE855F}"/>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69456B8C-47B6-AC2F-0BF0-E55D68E7AE8E}"/>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DC34738B-C0E2-611F-07CD-562F447789F5}"/>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4B73E39D-E488-D0C1-7510-19B23ABE472F}"/>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C7844C13-1F78-1CA7-F26B-535CB3A6E82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520</a:t>
            </a:fld>
            <a:endParaRPr lang="de-DE" sz="1000" noProof="0" dirty="0"/>
          </a:p>
        </p:txBody>
      </p:sp>
      <p:sp>
        <p:nvSpPr>
          <p:cNvPr id="36931" name="Text Box 71">
            <a:extLst>
              <a:ext uri="{FF2B5EF4-FFF2-40B4-BE49-F238E27FC236}">
                <a16:creationId xmlns:a16="http://schemas.microsoft.com/office/drawing/2014/main" id="{4AA6514E-7F88-599B-FD72-AB791CD1FC69}"/>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9BE9DB4F-A767-9112-CD80-3A9724493FF8}"/>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6E7FA211-A014-4DD7-9A14-623358E2B26F}"/>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2A542342-5154-865F-A520-E52BB7B3DF2D}"/>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B5735B07-F76E-54B9-39E3-54E3B238782C}"/>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Die </a:t>
            </a:r>
            <a:r>
              <a:rPr lang="de-DE" sz="1400" b="1" dirty="0" err="1"/>
              <a:t>PrONTO</a:t>
            </a:r>
            <a:r>
              <a:rPr lang="de-DE" sz="1400" dirty="0"/>
              <a:t>-Studie bewies jedoch, dass ein </a:t>
            </a:r>
            <a:r>
              <a:rPr lang="de-DE" sz="1400" b="1" dirty="0"/>
              <a:t>PRN-Behandlungsschema</a:t>
            </a:r>
            <a:r>
              <a:rPr lang="de-DE" sz="1400" dirty="0"/>
              <a:t> (Bedarfsschema) – bei dem der Patient jeden Monat untersucht, aber nur injiziert wurde, wenn Anzeichen für ein Fortschreiten der Erkrankung (</a:t>
            </a:r>
            <a:r>
              <a:rPr lang="de-DE" sz="1400" dirty="0" err="1"/>
              <a:t>dz</a:t>
            </a:r>
            <a:r>
              <a:rPr lang="de-DE" sz="1400" dirty="0"/>
              <a:t> </a:t>
            </a:r>
            <a:r>
              <a:rPr lang="de-DE" sz="1400" dirty="0" err="1"/>
              <a:t>progression</a:t>
            </a:r>
            <a:r>
              <a:rPr lang="de-DE" sz="1400" dirty="0"/>
              <a:t>) gefunden wurden – genauso wirksam sein konnte wie monatliche Injektionen, wobei weitaus weniger Injektionen erforderlich waren. </a:t>
            </a:r>
          </a:p>
          <a:p>
            <a:r>
              <a:rPr lang="de-DE" sz="1400" dirty="0">
                <a:solidFill>
                  <a:srgbClr val="0000FF"/>
                </a:solidFill>
              </a:rPr>
              <a:t>Leider </a:t>
            </a:r>
            <a:r>
              <a:rPr lang="de-DE" sz="1400" b="1" dirty="0">
                <a:solidFill>
                  <a:srgbClr val="0000FF"/>
                </a:solidFill>
              </a:rPr>
              <a:t>erforderte das PRN-Schema weiterhin monatliche Besuche</a:t>
            </a:r>
            <a:r>
              <a:rPr lang="de-DE" sz="1400" dirty="0">
                <a:solidFill>
                  <a:srgbClr val="0000FF"/>
                </a:solidFill>
              </a:rPr>
              <a:t>, was selbst dann sehr belastend ist, wenn keine Injektion verabreicht wird. Daher wurde nach einer Alternative zum PRN-Schema gesucht.</a:t>
            </a:r>
          </a:p>
          <a:p>
            <a:r>
              <a:rPr lang="de-DE" sz="1400" dirty="0">
                <a:solidFill>
                  <a:srgbClr val="008000"/>
                </a:solidFill>
              </a:rPr>
              <a:t>Hier kommt der </a:t>
            </a:r>
            <a:r>
              <a:rPr lang="de-DE" sz="1400" b="1" dirty="0">
                <a:solidFill>
                  <a:srgbClr val="008000"/>
                </a:solidFill>
              </a:rPr>
              <a:t>„Treat-and-</a:t>
            </a:r>
            <a:r>
              <a:rPr lang="de-DE" sz="1400" b="1" dirty="0" err="1">
                <a:solidFill>
                  <a:srgbClr val="008000"/>
                </a:solidFill>
              </a:rPr>
              <a:t>Extend</a:t>
            </a:r>
            <a:r>
              <a:rPr lang="de-DE" sz="1400" b="1" dirty="0">
                <a:solidFill>
                  <a:srgbClr val="008000"/>
                </a:solidFill>
              </a:rPr>
              <a:t>“-Ansatz</a:t>
            </a:r>
            <a:r>
              <a:rPr lang="de-DE" sz="1400" dirty="0">
                <a:solidFill>
                  <a:srgbClr val="008000"/>
                </a:solidFill>
              </a:rPr>
              <a:t> ins Spiel</a:t>
            </a:r>
            <a:r>
              <a:rPr lang="de-DE" sz="1400" dirty="0"/>
              <a:t>. </a:t>
            </a:r>
            <a:r>
              <a:rPr lang="de-DE" sz="1400" dirty="0">
                <a:solidFill>
                  <a:srgbClr val="FFCC99"/>
                </a:solidFill>
              </a:rPr>
              <a:t>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rgbClr val="FFCC99"/>
                </a:solidFill>
              </a:rPr>
              <a:t>untersucht als auch injiziert</a:t>
            </a:r>
            <a:r>
              <a:rPr lang="de-DE" sz="1400" dirty="0">
                <a:solidFill>
                  <a:srgbClr val="FFCC99"/>
                </a:solidFill>
              </a:rPr>
              <a:t>. Wenn die Untersuchung nach 6 Wochen zeigt, dass die Makula trocken geblieben ist, wird das Intervall bis zum nächsten Besuch auf 8 Wochen verlängert. Auch beim 8-Wochen-Besuch wird der Patient sowohl </a:t>
            </a:r>
            <a:r>
              <a:rPr lang="de-DE" sz="1400" b="1" i="1" dirty="0">
                <a:solidFill>
                  <a:srgbClr val="FFCC99"/>
                </a:solidFill>
              </a:rPr>
              <a:t>untersucht als auch injiziert</a:t>
            </a:r>
            <a:r>
              <a:rPr lang="de-DE" sz="1400" dirty="0">
                <a:solidFill>
                  <a:srgbClr val="FFCC99"/>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7F8F626F-9AE9-2A6C-D53A-BB954A525F6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1246712184"/>
      </p:ext>
    </p:extLst>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4E0035-B9AC-0A85-F646-D24B55954568}"/>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6FAAC8D0-8EC7-2E51-35F5-145A9236F197}"/>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0CE5F5DE-373A-B1BE-89D1-45F122356CF6}"/>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8F2B26F9-DA91-BDAA-A673-645E2187251D}"/>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A6EB65D0-54CF-155D-F00C-EF44562505A7}"/>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6164E4E7-5F7D-4F8D-8F71-5CB1AF8107F3}"/>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E175166E-FC6D-0FC0-6789-B297F266C65A}"/>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BE880618-40F0-26B5-7A01-98448638566F}"/>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0335EE24-D039-9DE7-1D89-A9F9A741FF7F}"/>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AC1033F7-1F59-97A4-6610-852E6D3A694F}"/>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2805B9CE-7613-1B91-7151-CBD5FC22E2BC}"/>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CC89B434-596A-CF2A-E505-620DC250A023}"/>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229B7D4B-C7BB-21E7-B226-1702DDBB1EB8}"/>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C33EDC04-5C64-F37C-B308-A45707D85C58}"/>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B4E51440-EA04-3790-D589-4EE85AB6D8F5}"/>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3CFBA602-F581-0968-65F4-3E93D89F240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521</a:t>
            </a:fld>
            <a:endParaRPr lang="de-DE" sz="1000" noProof="0" dirty="0"/>
          </a:p>
        </p:txBody>
      </p:sp>
      <p:sp>
        <p:nvSpPr>
          <p:cNvPr id="36931" name="Text Box 71">
            <a:extLst>
              <a:ext uri="{FF2B5EF4-FFF2-40B4-BE49-F238E27FC236}">
                <a16:creationId xmlns:a16="http://schemas.microsoft.com/office/drawing/2014/main" id="{80CA2D08-4897-72A8-C2E2-7F7A9971F709}"/>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EDD11524-CFAF-7B09-A348-CC3B4849C586}"/>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C26D03AB-A7B3-B2BE-77EA-5F2538082FAD}"/>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CA5D8D5B-44EB-7AA1-79EE-EE097A0A58AD}"/>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4082EB33-C08B-3557-7EAF-B5D161215B27}"/>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Die </a:t>
            </a:r>
            <a:r>
              <a:rPr lang="de-DE" sz="1400" b="1" dirty="0" err="1"/>
              <a:t>PrONTO</a:t>
            </a:r>
            <a:r>
              <a:rPr lang="de-DE" sz="1400" dirty="0"/>
              <a:t>-Studie bewies jedoch, dass ein </a:t>
            </a:r>
            <a:r>
              <a:rPr lang="de-DE" sz="1400" b="1" dirty="0"/>
              <a:t>PRN-Behandlungsschema</a:t>
            </a:r>
            <a:r>
              <a:rPr lang="de-DE" sz="1400" dirty="0"/>
              <a:t> (Bedarfsschema) – bei dem der Patient jeden Monat untersucht, aber nur injiziert wurde, wenn Anzeichen für ein Fortschreiten der Erkrankung (</a:t>
            </a:r>
            <a:r>
              <a:rPr lang="de-DE" sz="1400" dirty="0" err="1"/>
              <a:t>dz</a:t>
            </a:r>
            <a:r>
              <a:rPr lang="de-DE" sz="1400" dirty="0"/>
              <a:t> </a:t>
            </a:r>
            <a:r>
              <a:rPr lang="de-DE" sz="1400" dirty="0" err="1"/>
              <a:t>progression</a:t>
            </a:r>
            <a:r>
              <a:rPr lang="de-DE" sz="1400" dirty="0"/>
              <a:t>) gefunden wurden – genauso wirksam sein konnte wie monatliche Injektionen, wobei weitaus weniger Injektionen erforderlich waren. </a:t>
            </a:r>
          </a:p>
          <a:p>
            <a:r>
              <a:rPr lang="de-DE" sz="1400" dirty="0">
                <a:solidFill>
                  <a:srgbClr val="0000FF"/>
                </a:solidFill>
              </a:rPr>
              <a:t>Leider </a:t>
            </a:r>
            <a:r>
              <a:rPr lang="de-DE" sz="1400" b="1" dirty="0">
                <a:solidFill>
                  <a:srgbClr val="0000FF"/>
                </a:solidFill>
              </a:rPr>
              <a:t>erforderte das PRN-Schema weiterhin monatliche Besuche</a:t>
            </a:r>
            <a:r>
              <a:rPr lang="de-DE" sz="1400" dirty="0">
                <a:solidFill>
                  <a:srgbClr val="0000FF"/>
                </a:solidFill>
              </a:rPr>
              <a:t>, was selbst dann sehr belastend ist, wenn keine Injektion verabreicht wird. Daher wurde nach einer Alternative zum PRN-Schema gesucht.</a:t>
            </a:r>
          </a:p>
          <a:p>
            <a:r>
              <a:rPr lang="de-DE" sz="1400" dirty="0">
                <a:solidFill>
                  <a:srgbClr val="008000"/>
                </a:solidFill>
              </a:rPr>
              <a:t>Hier kommt der </a:t>
            </a:r>
            <a:r>
              <a:rPr lang="de-DE" sz="1400" b="1" dirty="0">
                <a:solidFill>
                  <a:srgbClr val="008000"/>
                </a:solidFill>
              </a:rPr>
              <a:t>„Treat-and-</a:t>
            </a:r>
            <a:r>
              <a:rPr lang="de-DE" sz="1400" b="1" dirty="0" err="1">
                <a:solidFill>
                  <a:srgbClr val="008000"/>
                </a:solidFill>
              </a:rPr>
              <a:t>Extend</a:t>
            </a:r>
            <a:r>
              <a:rPr lang="de-DE" sz="1400" b="1" dirty="0">
                <a:solidFill>
                  <a:srgbClr val="008000"/>
                </a:solidFill>
              </a:rPr>
              <a:t>“-Ansatz</a:t>
            </a:r>
            <a:r>
              <a:rPr lang="de-DE" sz="1400" dirty="0">
                <a:solidFill>
                  <a:srgbClr val="008000"/>
                </a:solidFill>
              </a:rPr>
              <a:t> ins Spiel</a:t>
            </a:r>
            <a:r>
              <a:rPr lang="de-DE" sz="1400" dirty="0"/>
              <a:t>.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t>untersucht als auch injiziert</a:t>
            </a:r>
            <a:r>
              <a:rPr lang="de-DE" sz="1400" dirty="0"/>
              <a:t>. Wenn die Untersuchung nach 6 Wochen zeigt, dass die Makula trocken geblieben ist, wird das Intervall bis zum nächsten Besuch auf 8 Wochen verlängert. Auch beim 8-Wochen-Besuch wird der Patient sowohl </a:t>
            </a:r>
            <a:r>
              <a:rPr lang="de-DE" sz="1400" b="1" i="1" dirty="0"/>
              <a:t>untersucht als auch injiziert</a:t>
            </a:r>
            <a:r>
              <a:rPr lang="de-DE" sz="1400" dirty="0"/>
              <a:t>, und wenn die Untersuchung zeigt, dass sie trocken geblieben ist, wird das Intervall um weitere 2 Wochen auf 10 Wochen verlängert. </a:t>
            </a:r>
            <a:r>
              <a:rPr lang="de-DE" sz="1400" dirty="0">
                <a:solidFill>
                  <a:srgbClr val="FFCC99"/>
                </a:solidFill>
              </a:rPr>
              <a:t>Sollte die Untersuchung zu irgendeinem Zeitpunkt das Wiederauftreten eines Ödems/</a:t>
            </a:r>
            <a:r>
              <a:rPr lang="de-DE" sz="1400" dirty="0" err="1">
                <a:solidFill>
                  <a:srgbClr val="FFCC99"/>
                </a:solidFill>
              </a:rPr>
              <a:t>Hämangs</a:t>
            </a:r>
            <a:r>
              <a:rPr lang="de-DE" sz="1400" dirty="0">
                <a:solidFill>
                  <a:srgbClr val="FFCC99"/>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CE51CB68-C8F8-E1DA-C742-3BFD0A0978D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524573022"/>
      </p:ext>
    </p:extLst>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6384CE-218E-76ED-41F1-4614CA83461A}"/>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0EB2C043-8DE0-D21C-46AE-F0A92E902991}"/>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EACAEB3E-6E3D-0908-7711-6C4332906068}"/>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2082EE5F-F11B-D135-0B88-B44E83393DE6}"/>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D5133BCF-48CF-BF53-57B3-D69DF346AB3F}"/>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920DFCD6-D56F-9A36-609E-8EF963400E7F}"/>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561CAF23-A966-E5FB-8980-665F782D0051}"/>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ECA16F73-053C-84FD-ACDA-7904F3BC16D0}"/>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EF79C2FC-0238-ED3B-175A-20F1B2B6B267}"/>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0A0951F3-FCDC-6D05-9A27-4123F7A4567E}"/>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9E5F92C0-D9D6-E2EA-3A4D-36638D15002F}"/>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079BE69B-B433-0DB3-0839-EE8BCF9CB7B4}"/>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9511E451-6161-F212-DA1B-F285EC3C60C0}"/>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90FFEC9B-42FD-B148-9C8C-1F11ADE1A233}"/>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2F3EA3E5-AC92-AA2E-9C9D-535DBCE3EF03}"/>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F401D796-A941-4005-4016-4B9C7EFD8A6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522</a:t>
            </a:fld>
            <a:endParaRPr lang="de-DE" sz="1000" noProof="0" dirty="0"/>
          </a:p>
        </p:txBody>
      </p:sp>
      <p:sp>
        <p:nvSpPr>
          <p:cNvPr id="36931" name="Text Box 71">
            <a:extLst>
              <a:ext uri="{FF2B5EF4-FFF2-40B4-BE49-F238E27FC236}">
                <a16:creationId xmlns:a16="http://schemas.microsoft.com/office/drawing/2014/main" id="{F6E1C060-A761-0B3A-2286-EAE3606901FA}"/>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52013E45-0F70-BAF9-020D-B622F3640CB8}"/>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9F871758-5331-6F25-DF8D-910EEA40C5B3}"/>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251B07AB-5E93-CBD1-84AA-7372D4F320F4}"/>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62D17795-4295-2856-4381-62EC86528D44}"/>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Die </a:t>
            </a:r>
            <a:r>
              <a:rPr lang="de-DE" sz="1400" b="1" dirty="0" err="1"/>
              <a:t>PrONTO</a:t>
            </a:r>
            <a:r>
              <a:rPr lang="de-DE" sz="1400" dirty="0"/>
              <a:t>-Studie bewies jedoch, dass ein </a:t>
            </a:r>
            <a:r>
              <a:rPr lang="de-DE" sz="1400" b="1" dirty="0"/>
              <a:t>PRN-Behandlungsschema</a:t>
            </a:r>
            <a:r>
              <a:rPr lang="de-DE" sz="1400" dirty="0"/>
              <a:t> (Bedarfsschema) – bei dem der Patient jeden Monat untersucht, aber nur injiziert wurde, wenn Anzeichen für ein Fortschreiten der Erkrankung (</a:t>
            </a:r>
            <a:r>
              <a:rPr lang="de-DE" sz="1400" dirty="0" err="1"/>
              <a:t>dz</a:t>
            </a:r>
            <a:r>
              <a:rPr lang="de-DE" sz="1400" dirty="0"/>
              <a:t> </a:t>
            </a:r>
            <a:r>
              <a:rPr lang="de-DE" sz="1400" dirty="0" err="1"/>
              <a:t>progression</a:t>
            </a:r>
            <a:r>
              <a:rPr lang="de-DE" sz="1400" dirty="0"/>
              <a:t>) gefunden wurden – genauso wirksam sein konnte wie monatliche Injektionen, wobei weitaus weniger Injektionen erforderlich waren. </a:t>
            </a:r>
          </a:p>
          <a:p>
            <a:r>
              <a:rPr lang="de-DE" sz="1400" dirty="0">
                <a:solidFill>
                  <a:srgbClr val="0000FF"/>
                </a:solidFill>
              </a:rPr>
              <a:t>Leider </a:t>
            </a:r>
            <a:r>
              <a:rPr lang="de-DE" sz="1400" b="1" dirty="0">
                <a:solidFill>
                  <a:srgbClr val="0000FF"/>
                </a:solidFill>
              </a:rPr>
              <a:t>erforderte das PRN-Schema weiterhin monatliche Besuche</a:t>
            </a:r>
            <a:r>
              <a:rPr lang="de-DE" sz="1400" dirty="0">
                <a:solidFill>
                  <a:srgbClr val="0000FF"/>
                </a:solidFill>
              </a:rPr>
              <a:t>, was selbst dann sehr belastend ist, wenn keine Injektion verabreicht wird. Daher wurde nach einer Alternative zum PRN-Schema gesucht.</a:t>
            </a:r>
          </a:p>
          <a:p>
            <a:r>
              <a:rPr lang="de-DE" sz="1400" dirty="0">
                <a:solidFill>
                  <a:srgbClr val="008000"/>
                </a:solidFill>
              </a:rPr>
              <a:t>Hier kommt der </a:t>
            </a:r>
            <a:r>
              <a:rPr lang="de-DE" sz="1400" b="1" dirty="0">
                <a:solidFill>
                  <a:srgbClr val="008000"/>
                </a:solidFill>
              </a:rPr>
              <a:t>„Treat-and-</a:t>
            </a:r>
            <a:r>
              <a:rPr lang="de-DE" sz="1400" b="1" dirty="0" err="1">
                <a:solidFill>
                  <a:srgbClr val="008000"/>
                </a:solidFill>
              </a:rPr>
              <a:t>Extend</a:t>
            </a:r>
            <a:r>
              <a:rPr lang="de-DE" sz="1400" b="1" dirty="0">
                <a:solidFill>
                  <a:srgbClr val="008000"/>
                </a:solidFill>
              </a:rPr>
              <a:t>“-Ansatz</a:t>
            </a:r>
            <a:r>
              <a:rPr lang="de-DE" sz="1400" dirty="0">
                <a:solidFill>
                  <a:srgbClr val="008000"/>
                </a:solidFill>
              </a:rPr>
              <a:t> ins Spiel</a:t>
            </a:r>
            <a:r>
              <a:rPr lang="de-DE" sz="1400" dirty="0"/>
              <a:t>.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t>untersucht als auch injiziert</a:t>
            </a:r>
            <a:r>
              <a:rPr lang="de-DE" sz="1400" dirty="0"/>
              <a:t>. Wenn die Untersuchung nach 6 Wochen zeigt, dass die Makula trocken geblieben ist, wird das Intervall bis zum nächsten Besuch auf 8 Wochen verlängert. Auch beim 8-Wochen-Besuch wird der Patient sowohl </a:t>
            </a:r>
            <a:r>
              <a:rPr lang="de-DE" sz="1400" b="1" i="1" dirty="0"/>
              <a:t>untersucht als auch injiziert</a:t>
            </a:r>
            <a:r>
              <a:rPr lang="de-DE" sz="1400" dirty="0"/>
              <a:t>, und wenn die Untersuchung zeigt, dass sie trocken geblieben ist, wird das Intervall um weitere 2 Wochen auf 10 Wochen verlängert. </a:t>
            </a:r>
            <a:r>
              <a:rPr lang="de-DE" sz="1400" dirty="0">
                <a:solidFill>
                  <a:srgbClr val="0000FF"/>
                </a:solidFill>
              </a:rPr>
              <a:t>Sollte die Untersuchung zu irgendeinem Zeitpunkt das Wiederauftreten eines Ödems/</a:t>
            </a:r>
            <a:r>
              <a:rPr lang="de-DE" sz="1400" dirty="0" err="1">
                <a:solidFill>
                  <a:srgbClr val="0000FF"/>
                </a:solidFill>
              </a:rPr>
              <a:t>Hämangs</a:t>
            </a:r>
            <a:r>
              <a:rPr lang="de-DE" sz="1400" dirty="0">
                <a:solidFill>
                  <a:srgbClr val="0000FF"/>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solidFill>
                <a:srgbClr val="FFCC99"/>
              </a:solidFill>
            </a:endParaRPr>
          </a:p>
          <a:p>
            <a:r>
              <a:rPr lang="de-DE" sz="1400" i="1" dirty="0">
                <a:solidFill>
                  <a:srgbClr val="FFCC99"/>
                </a:solidFill>
              </a:rPr>
              <a:t>Derzeit wenden die meisten Kliniker eine gewisse Version von Treat-and-</a:t>
            </a:r>
            <a:r>
              <a:rPr lang="de-DE" sz="1400" i="1" dirty="0" err="1">
                <a:solidFill>
                  <a:srgbClr val="FFCC99"/>
                </a:solidFill>
              </a:rPr>
              <a:t>Extend</a:t>
            </a:r>
            <a:r>
              <a:rPr lang="de-DE" sz="1400" i="1" dirty="0">
                <a:solidFill>
                  <a:srgbClr val="FFCC99"/>
                </a:solidFill>
              </a:rPr>
              <a:t> bei den meisten ihrer Patienten an.</a:t>
            </a:r>
            <a:endParaRPr lang="de-DE" sz="1400" dirty="0">
              <a:solidFill>
                <a:srgbClr val="FFCC99"/>
              </a:solidFill>
            </a:endParaRPr>
          </a:p>
        </p:txBody>
      </p:sp>
      <p:sp>
        <p:nvSpPr>
          <p:cNvPr id="70728" name="TextBox 22">
            <a:extLst>
              <a:ext uri="{FF2B5EF4-FFF2-40B4-BE49-F238E27FC236}">
                <a16:creationId xmlns:a16="http://schemas.microsoft.com/office/drawing/2014/main" id="{5D681B13-A793-314B-79DC-A8AD6C885C1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900216026"/>
      </p:ext>
    </p:extLst>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1323D8-6110-8EA1-173E-77354EEFA16D}"/>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FC815577-7C55-BEDC-AB64-491D45F08300}"/>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CDD63CB1-A20A-6270-4CFB-F0333A0D5B60}"/>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A0A653A2-9B73-6B5A-A62A-67FF6FFC8F7A}"/>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17DF0A45-C024-C775-08F4-020761604C88}"/>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FE7D3886-888F-AE6C-877D-14DC307260A6}"/>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E00C1FA6-8C8C-E918-2E81-A41FB401728E}"/>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0C9C60E2-AF71-BEA0-0860-39CDF9052F0E}"/>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22ADFE6C-CC9D-4304-B8D2-0A08CF02D0BB}"/>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788FF71C-CA6C-1BC6-D0AA-1CB36B10AC07}"/>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96A6EAB5-CB48-783D-56D1-B8E3EB23E9AF}"/>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90595EB0-D2FD-2B16-C767-BB995018B2EB}"/>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B5B3D777-B5A2-BC8C-5723-7B7D11768D61}"/>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C29B1BED-51E9-E936-CCA8-4FF368B7C0E7}"/>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379A962C-EFD5-BA5B-8479-5DC5A5CECC76}"/>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D2FEE464-1311-6AE9-2880-6252462FC24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523</a:t>
            </a:fld>
            <a:endParaRPr lang="de-DE" sz="1000" noProof="0" dirty="0"/>
          </a:p>
        </p:txBody>
      </p:sp>
      <p:sp>
        <p:nvSpPr>
          <p:cNvPr id="36931" name="Text Box 71">
            <a:extLst>
              <a:ext uri="{FF2B5EF4-FFF2-40B4-BE49-F238E27FC236}">
                <a16:creationId xmlns:a16="http://schemas.microsoft.com/office/drawing/2014/main" id="{2F771A13-3435-43D4-43B7-031592D0183C}"/>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7421B7F3-5D18-FB90-72FE-6E5F18EB210C}"/>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F5B8C00C-2DB4-D62A-C54E-A7E417BD14D1}"/>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2A2345C2-3889-FD57-FDF6-729963AB4432}"/>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BEA80943-A1D6-47CB-A0A7-7FC49B3D157F}"/>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t>Die PIER- und </a:t>
            </a:r>
            <a:r>
              <a:rPr lang="de-DE" sz="1400" dirty="0" err="1"/>
              <a:t>PrONTO</a:t>
            </a:r>
            <a:r>
              <a:rPr lang="de-DE" sz="1400" dirty="0"/>
              <a:t>-Studien (und andere) wurden durchgeführt, um alternative Behandlungsschemata (</a:t>
            </a:r>
            <a:r>
              <a:rPr lang="de-DE" sz="1400" dirty="0" err="1"/>
              <a:t>tx</a:t>
            </a:r>
            <a:r>
              <a:rPr lang="de-DE" sz="1400" dirty="0"/>
              <a:t> </a:t>
            </a:r>
            <a:r>
              <a:rPr lang="de-DE" sz="1400" dirty="0" err="1"/>
              <a:t>schedules</a:t>
            </a:r>
            <a:r>
              <a:rPr lang="de-DE" sz="1400" dirty="0"/>
              <a:t>) zu dem in den Studien MARINA und ANCHOR angewandten, zwar wirksamen, aber unpraktischen „kontinuierlichen monatlichen“ Schema zu untersuchen. </a:t>
            </a:r>
            <a:r>
              <a:rPr lang="de-DE" sz="1400" dirty="0">
                <a:solidFill>
                  <a:srgbClr val="0000FF"/>
                </a:solidFill>
              </a:rPr>
              <a:t>Die </a:t>
            </a:r>
            <a:r>
              <a:rPr lang="de-DE" sz="1400" b="1" dirty="0">
                <a:solidFill>
                  <a:srgbClr val="0000FF"/>
                </a:solidFill>
              </a:rPr>
              <a:t>PIER</a:t>
            </a:r>
            <a:r>
              <a:rPr lang="de-DE" sz="1400" dirty="0">
                <a:solidFill>
                  <a:srgbClr val="0000FF"/>
                </a:solidFill>
              </a:rPr>
              <a:t>-Studie zeigte, dass ein </a:t>
            </a:r>
            <a:r>
              <a:rPr lang="de-DE" sz="1400" b="1" dirty="0">
                <a:solidFill>
                  <a:srgbClr val="0000FF"/>
                </a:solidFill>
              </a:rPr>
              <a:t>„kontinuierliches q3-Monats“-Schema</a:t>
            </a:r>
            <a:r>
              <a:rPr lang="de-DE" sz="1400" dirty="0">
                <a:solidFill>
                  <a:srgbClr val="0000FF"/>
                </a:solidFill>
              </a:rPr>
              <a:t> (alle 3 Monate) </a:t>
            </a:r>
            <a:r>
              <a:rPr lang="de-DE" sz="1400" b="1" dirty="0">
                <a:solidFill>
                  <a:srgbClr val="0000FF"/>
                </a:solidFill>
              </a:rPr>
              <a:t>keine</a:t>
            </a:r>
            <a:r>
              <a:rPr lang="de-DE" sz="1400" dirty="0">
                <a:solidFill>
                  <a:srgbClr val="0000FF"/>
                </a:solidFill>
              </a:rPr>
              <a:t> wirksame Alternative darstellte</a:t>
            </a:r>
            <a:r>
              <a:rPr lang="de-DE" sz="1400" dirty="0"/>
              <a:t>. Die </a:t>
            </a:r>
            <a:r>
              <a:rPr lang="de-DE" sz="1400" b="1" dirty="0" err="1"/>
              <a:t>PrONTO</a:t>
            </a:r>
            <a:r>
              <a:rPr lang="de-DE" sz="1400" dirty="0"/>
              <a:t>-Studie bewies jedoch, dass ein </a:t>
            </a:r>
            <a:r>
              <a:rPr lang="de-DE" sz="1400" b="1" dirty="0"/>
              <a:t>PRN-Behandlungsschema</a:t>
            </a:r>
            <a:r>
              <a:rPr lang="de-DE" sz="1400" dirty="0"/>
              <a:t> (Bedarfsschema) – bei dem der Patient jeden Monat untersucht, aber nur injiziert wurde, wenn Anzeichen für ein Fortschreiten der Erkrankung (</a:t>
            </a:r>
            <a:r>
              <a:rPr lang="de-DE" sz="1400" dirty="0" err="1"/>
              <a:t>dz</a:t>
            </a:r>
            <a:r>
              <a:rPr lang="de-DE" sz="1400" dirty="0"/>
              <a:t> </a:t>
            </a:r>
            <a:r>
              <a:rPr lang="de-DE" sz="1400" dirty="0" err="1"/>
              <a:t>progression</a:t>
            </a:r>
            <a:r>
              <a:rPr lang="de-DE" sz="1400" dirty="0"/>
              <a:t>) gefunden wurden – genauso wirksam sein konnte wie monatliche Injektionen, wobei weitaus weniger Injektionen erforderlich waren. </a:t>
            </a:r>
          </a:p>
          <a:p>
            <a:r>
              <a:rPr lang="de-DE" sz="1400" dirty="0">
                <a:solidFill>
                  <a:srgbClr val="0000FF"/>
                </a:solidFill>
              </a:rPr>
              <a:t>Leider </a:t>
            </a:r>
            <a:r>
              <a:rPr lang="de-DE" sz="1400" b="1" dirty="0">
                <a:solidFill>
                  <a:srgbClr val="0000FF"/>
                </a:solidFill>
              </a:rPr>
              <a:t>erforderte das PRN-Schema weiterhin monatliche Besuche</a:t>
            </a:r>
            <a:r>
              <a:rPr lang="de-DE" sz="1400" dirty="0">
                <a:solidFill>
                  <a:srgbClr val="0000FF"/>
                </a:solidFill>
              </a:rPr>
              <a:t>, was selbst dann sehr belastend ist, wenn keine Injektion verabreicht wird. Daher wurde nach einer Alternative zum PRN-Schema gesucht.</a:t>
            </a:r>
          </a:p>
          <a:p>
            <a:r>
              <a:rPr lang="de-DE" sz="1400" dirty="0">
                <a:solidFill>
                  <a:srgbClr val="008000"/>
                </a:solidFill>
              </a:rPr>
              <a:t>Hier kommt der </a:t>
            </a:r>
            <a:r>
              <a:rPr lang="de-DE" sz="1400" b="1" dirty="0">
                <a:solidFill>
                  <a:srgbClr val="008000"/>
                </a:solidFill>
              </a:rPr>
              <a:t>„Treat-and-</a:t>
            </a:r>
            <a:r>
              <a:rPr lang="de-DE" sz="1400" b="1" dirty="0" err="1">
                <a:solidFill>
                  <a:srgbClr val="008000"/>
                </a:solidFill>
              </a:rPr>
              <a:t>Extend</a:t>
            </a:r>
            <a:r>
              <a:rPr lang="de-DE" sz="1400" b="1" dirty="0">
                <a:solidFill>
                  <a:srgbClr val="008000"/>
                </a:solidFill>
              </a:rPr>
              <a:t>“-Ansatz</a:t>
            </a:r>
            <a:r>
              <a:rPr lang="de-DE" sz="1400" dirty="0">
                <a:solidFill>
                  <a:srgbClr val="008000"/>
                </a:solidFill>
              </a:rPr>
              <a:t> ins Spiel</a:t>
            </a:r>
            <a:r>
              <a:rPr lang="de-DE" sz="1400" dirty="0"/>
              <a:t>.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t>untersucht als auch injiziert</a:t>
            </a:r>
            <a:r>
              <a:rPr lang="de-DE" sz="1400" dirty="0"/>
              <a:t>. Wenn die Untersuchung nach 6 Wochen zeigt, dass die Makula trocken geblieben ist, wird das Intervall bis zum nächsten Besuch auf 8 Wochen verlängert. Auch beim 8-Wochen-Besuch wird der Patient sowohl </a:t>
            </a:r>
            <a:r>
              <a:rPr lang="de-DE" sz="1400" b="1" i="1" dirty="0"/>
              <a:t>untersucht als auch injiziert</a:t>
            </a:r>
            <a:r>
              <a:rPr lang="de-DE" sz="1400" dirty="0"/>
              <a:t>, und wenn die Untersuchung zeigt, dass sie trocken geblieben ist, wird das Intervall um weitere 2 Wochen auf 10 Wochen verlängert. </a:t>
            </a:r>
            <a:r>
              <a:rPr lang="de-DE" sz="1400" dirty="0">
                <a:solidFill>
                  <a:srgbClr val="0000FF"/>
                </a:solidFill>
              </a:rPr>
              <a:t>Sollte die Untersuchung zu irgendeinem Zeitpunkt das Wiederauftreten eines Ödems/</a:t>
            </a:r>
            <a:r>
              <a:rPr lang="de-DE" sz="1400" dirty="0" err="1">
                <a:solidFill>
                  <a:srgbClr val="0000FF"/>
                </a:solidFill>
              </a:rPr>
              <a:t>Hämangs</a:t>
            </a:r>
            <a:r>
              <a:rPr lang="de-DE" sz="1400" dirty="0">
                <a:solidFill>
                  <a:srgbClr val="0000FF"/>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rgbClr val="FFCC99"/>
              </a:solidFill>
            </a:endParaRPr>
          </a:p>
          <a:p>
            <a:endParaRPr lang="de-DE" sz="1400" i="1" dirty="0"/>
          </a:p>
          <a:p>
            <a:r>
              <a:rPr lang="de-DE" sz="1400" i="1" dirty="0"/>
              <a:t>Derzeit wenden die meisten Kliniker eine gewisse Version von Treat-and-</a:t>
            </a:r>
            <a:r>
              <a:rPr lang="de-DE" sz="1400" i="1" dirty="0" err="1"/>
              <a:t>Extend</a:t>
            </a:r>
            <a:r>
              <a:rPr lang="de-DE" sz="1400" i="1" dirty="0"/>
              <a:t> bei den meisten ihrer Patienten an.</a:t>
            </a:r>
            <a:endParaRPr lang="de-DE" sz="1400" dirty="0"/>
          </a:p>
        </p:txBody>
      </p:sp>
      <p:sp>
        <p:nvSpPr>
          <p:cNvPr id="70728" name="TextBox 22">
            <a:extLst>
              <a:ext uri="{FF2B5EF4-FFF2-40B4-BE49-F238E27FC236}">
                <a16:creationId xmlns:a16="http://schemas.microsoft.com/office/drawing/2014/main" id="{2A9645C1-5AD8-CA92-E5F7-846434E3749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1372599425"/>
      </p:ext>
    </p:extLst>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95CAC1-879A-35CC-2701-3F00013E66DF}"/>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E1478C10-FFDB-3280-D156-A4F8EC74A3A2}"/>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7D24D3F5-4D4D-76E9-5453-B6379A681B9B}"/>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4F638A12-2304-DC96-D8D6-3AC8043DF9E7}"/>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F03BAFCF-ADA9-2038-8E22-E1028AB9B1BB}"/>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B3D19DC2-9B31-7F77-20DD-E46EAE187FC9}"/>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603D44DA-2BF6-8F63-B78E-6557CC420148}"/>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5F909848-E31E-4A4A-CADA-824F5A089516}"/>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0435A6EC-D9CB-222A-D325-AB8ED2F7E0B8}"/>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E3F5939B-38D6-7478-F5FD-38A3C3CD647A}"/>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13F24F89-424C-8913-90E0-E9CE7A05A9FA}"/>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48723BE2-125C-2897-1EF0-B9AAD4D01C63}"/>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FA755D23-98DD-03D6-CC8C-767559FAD1D3}"/>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96C8A889-DBAC-4ABB-EA17-D9E5721A2460}"/>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8D468A26-7BC4-825E-3F31-D630F5795163}"/>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9943396D-72FE-AD96-1192-79ECC29E0B1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524</a:t>
            </a:fld>
            <a:endParaRPr lang="de-DE" sz="1000" noProof="0" dirty="0"/>
          </a:p>
        </p:txBody>
      </p:sp>
      <p:sp>
        <p:nvSpPr>
          <p:cNvPr id="36931" name="Text Box 71">
            <a:extLst>
              <a:ext uri="{FF2B5EF4-FFF2-40B4-BE49-F238E27FC236}">
                <a16:creationId xmlns:a16="http://schemas.microsoft.com/office/drawing/2014/main" id="{3CAAD0B2-F783-0E5C-308C-88FEB404E3ED}"/>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F2C6EBEB-34AF-983E-FC10-254957929C3D}"/>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96AA8859-19D1-869C-98CA-49EAE8A86FD8}"/>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4FC2A368-D96E-6566-9A75-81651D6CED8A}"/>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C8301410-814E-1BF8-BDF8-E984FFF2BC91}"/>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solidFill>
                  <a:schemeClr val="bg1">
                    <a:lumMod val="65000"/>
                  </a:schemeClr>
                </a:solidFill>
              </a:rPr>
              <a:t>Die PIER- und </a:t>
            </a:r>
            <a:r>
              <a:rPr lang="de-DE" sz="1400" dirty="0" err="1">
                <a:solidFill>
                  <a:schemeClr val="bg1">
                    <a:lumMod val="65000"/>
                  </a:schemeClr>
                </a:solidFill>
              </a:rPr>
              <a:t>PrONTO</a:t>
            </a:r>
            <a:r>
              <a:rPr lang="de-DE" sz="1400" dirty="0">
                <a:solidFill>
                  <a:schemeClr val="bg1">
                    <a:lumMod val="65000"/>
                  </a:schemeClr>
                </a:solidFill>
              </a:rPr>
              <a:t>-Studien (und andere) wurden durchgeführt, um alternative Behandlungsschemata (</a:t>
            </a:r>
            <a:r>
              <a:rPr lang="de-DE" sz="1400" dirty="0" err="1">
                <a:solidFill>
                  <a:schemeClr val="bg1">
                    <a:lumMod val="65000"/>
                  </a:schemeClr>
                </a:solidFill>
              </a:rPr>
              <a:t>tx</a:t>
            </a:r>
            <a:r>
              <a:rPr lang="de-DE" sz="1400" dirty="0">
                <a:solidFill>
                  <a:schemeClr val="bg1">
                    <a:lumMod val="65000"/>
                  </a:schemeClr>
                </a:solidFill>
              </a:rPr>
              <a:t> </a:t>
            </a:r>
            <a:r>
              <a:rPr lang="de-DE" sz="1400" dirty="0" err="1">
                <a:solidFill>
                  <a:schemeClr val="bg1">
                    <a:lumMod val="65000"/>
                  </a:schemeClr>
                </a:solidFill>
              </a:rPr>
              <a:t>schedules</a:t>
            </a:r>
            <a:r>
              <a:rPr lang="de-DE" sz="1400" dirty="0">
                <a:solidFill>
                  <a:schemeClr val="bg1">
                    <a:lumMod val="65000"/>
                  </a:schemeClr>
                </a:solidFill>
              </a:rPr>
              <a:t>) zu dem in den Studien MARINA und ANCHOR angewandten, zwar wirksamen, aber unpraktischen „kontinuierlichen monatlichen“ Schema zu untersuchen. Die </a:t>
            </a:r>
            <a:r>
              <a:rPr lang="de-DE" sz="1400" b="1" dirty="0">
                <a:solidFill>
                  <a:schemeClr val="bg1">
                    <a:lumMod val="65000"/>
                  </a:schemeClr>
                </a:solidFill>
              </a:rPr>
              <a:t>PIER</a:t>
            </a:r>
            <a:r>
              <a:rPr lang="de-DE" sz="1400" dirty="0">
                <a:solidFill>
                  <a:schemeClr val="bg1">
                    <a:lumMod val="65000"/>
                  </a:schemeClr>
                </a:solidFill>
              </a:rPr>
              <a:t>-Studie zeigte, dass ein </a:t>
            </a:r>
            <a:r>
              <a:rPr lang="de-DE" sz="1400" b="1" dirty="0">
                <a:solidFill>
                  <a:schemeClr val="bg1">
                    <a:lumMod val="65000"/>
                  </a:schemeClr>
                </a:solidFill>
              </a:rPr>
              <a:t>„kontinuierliches q3-Monats“-Schema</a:t>
            </a:r>
            <a:r>
              <a:rPr lang="de-DE" sz="1400" dirty="0">
                <a:solidFill>
                  <a:schemeClr val="bg1">
                    <a:lumMod val="65000"/>
                  </a:schemeClr>
                </a:solidFill>
              </a:rPr>
              <a:t> (alle 3 Monate) </a:t>
            </a:r>
            <a:r>
              <a:rPr lang="de-DE" sz="1400" b="1" dirty="0">
                <a:solidFill>
                  <a:schemeClr val="bg1">
                    <a:lumMod val="65000"/>
                  </a:schemeClr>
                </a:solidFill>
              </a:rPr>
              <a:t>keine</a:t>
            </a:r>
            <a:r>
              <a:rPr lang="de-DE" sz="1400" dirty="0">
                <a:solidFill>
                  <a:schemeClr val="bg1">
                    <a:lumMod val="65000"/>
                  </a:schemeClr>
                </a:solidFill>
              </a:rPr>
              <a:t> wirksame Alternative darstellte. Die </a:t>
            </a:r>
            <a:r>
              <a:rPr lang="de-DE" sz="1400" b="1" dirty="0" err="1">
                <a:solidFill>
                  <a:schemeClr val="bg1">
                    <a:lumMod val="65000"/>
                  </a:schemeClr>
                </a:solidFill>
              </a:rPr>
              <a:t>PrONTO</a:t>
            </a:r>
            <a:r>
              <a:rPr lang="de-DE" sz="1400" dirty="0">
                <a:solidFill>
                  <a:schemeClr val="bg1">
                    <a:lumMod val="65000"/>
                  </a:schemeClr>
                </a:solidFill>
              </a:rPr>
              <a:t>-Studie bewies jedoch, dass ein </a:t>
            </a:r>
            <a:r>
              <a:rPr lang="de-DE" sz="1400" b="1" dirty="0">
                <a:solidFill>
                  <a:schemeClr val="bg1">
                    <a:lumMod val="65000"/>
                  </a:schemeClr>
                </a:solidFill>
              </a:rPr>
              <a:t>PRN-Behandlungsschema</a:t>
            </a:r>
            <a:r>
              <a:rPr lang="de-DE" sz="1400" dirty="0">
                <a:solidFill>
                  <a:schemeClr val="bg1">
                    <a:lumMod val="65000"/>
                  </a:schemeClr>
                </a:solidFill>
              </a:rPr>
              <a:t> (Bedarfsschema) – bei dem der Patient jeden Monat untersucht, aber nur injiziert wurde, wenn Anzeichen für ein Fortschreiten der Erkrankung (</a:t>
            </a:r>
            <a:r>
              <a:rPr lang="de-DE" sz="1400" dirty="0" err="1">
                <a:solidFill>
                  <a:schemeClr val="bg1">
                    <a:lumMod val="65000"/>
                  </a:schemeClr>
                </a:solidFill>
              </a:rPr>
              <a:t>dz</a:t>
            </a:r>
            <a:r>
              <a:rPr lang="de-DE" sz="1400" dirty="0">
                <a:solidFill>
                  <a:schemeClr val="bg1">
                    <a:lumMod val="65000"/>
                  </a:schemeClr>
                </a:solidFill>
              </a:rPr>
              <a:t> </a:t>
            </a:r>
            <a:r>
              <a:rPr lang="de-DE" sz="1400" dirty="0" err="1">
                <a:solidFill>
                  <a:schemeClr val="bg1">
                    <a:lumMod val="65000"/>
                  </a:schemeClr>
                </a:solidFill>
              </a:rPr>
              <a:t>progression</a:t>
            </a:r>
            <a:r>
              <a:rPr lang="de-DE" sz="1400" dirty="0">
                <a:solidFill>
                  <a:schemeClr val="bg1">
                    <a:lumMod val="65000"/>
                  </a:schemeClr>
                </a:solidFill>
              </a:rPr>
              <a:t>) gefunden wurden – genauso wirksam sein konnte wie monatliche Injektionen, wobei weitaus weniger Injektionen erforderlich waren. Leider </a:t>
            </a:r>
            <a:r>
              <a:rPr lang="de-DE" sz="1400" b="1" dirty="0">
                <a:solidFill>
                  <a:schemeClr val="bg1">
                    <a:lumMod val="65000"/>
                  </a:schemeClr>
                </a:solidFill>
              </a:rPr>
              <a:t>erforderte das PRN-Schema weiterhin monatliche Besuche</a:t>
            </a:r>
            <a:r>
              <a:rPr lang="de-DE" sz="1400" dirty="0">
                <a:solidFill>
                  <a:schemeClr val="bg1">
                    <a:lumMod val="65000"/>
                  </a:schemeClr>
                </a:solidFill>
              </a:rPr>
              <a:t>, was selbst dann sehr belastend ist, wenn keine Injektion verabreicht wird. Daher wurde nach einer Alternative zum PRN-Schema gesucht.</a:t>
            </a:r>
          </a:p>
          <a:p>
            <a:r>
              <a:rPr lang="de-DE" sz="1400" dirty="0">
                <a:solidFill>
                  <a:schemeClr val="bg1">
                    <a:lumMod val="65000"/>
                  </a:schemeClr>
                </a:solidFill>
              </a:rPr>
              <a:t>Hier kommt der </a:t>
            </a:r>
            <a:r>
              <a:rPr lang="de-DE" sz="1400" b="1" dirty="0">
                <a:solidFill>
                  <a:schemeClr val="bg1">
                    <a:lumMod val="65000"/>
                  </a:schemeClr>
                </a:solidFill>
              </a:rPr>
              <a:t>„Treat-and-</a:t>
            </a:r>
            <a:r>
              <a:rPr lang="de-DE" sz="1400" b="1" dirty="0" err="1">
                <a:solidFill>
                  <a:schemeClr val="bg1">
                    <a:lumMod val="65000"/>
                  </a:schemeClr>
                </a:solidFill>
              </a:rPr>
              <a:t>Extend</a:t>
            </a:r>
            <a:r>
              <a:rPr lang="de-DE" sz="1400" b="1" dirty="0">
                <a:solidFill>
                  <a:schemeClr val="bg1">
                    <a:lumMod val="65000"/>
                  </a:schemeClr>
                </a:solidFill>
              </a:rPr>
              <a:t>“-Ansatz</a:t>
            </a:r>
            <a:r>
              <a:rPr lang="de-DE" sz="1400" dirty="0">
                <a:solidFill>
                  <a:schemeClr val="bg1">
                    <a:lumMod val="65000"/>
                  </a:schemeClr>
                </a:solidFill>
              </a:rPr>
              <a:t> ins Spiel.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chemeClr val="bg1">
                    <a:lumMod val="65000"/>
                  </a:schemeClr>
                </a:solidFill>
              </a:rPr>
              <a:t>untersucht als auch injiziert</a:t>
            </a:r>
            <a:r>
              <a:rPr lang="de-DE" sz="1400" dirty="0">
                <a:solidFill>
                  <a:schemeClr val="bg1">
                    <a:lumMod val="65000"/>
                  </a:schemeClr>
                </a:solidFill>
              </a:rPr>
              <a:t>. Wenn die Untersuchung nach 6 Wochen zeigt, dass die Makula trocken geblieben ist, wird das Intervall bis zum nächsten Besuch auf 8 Wochen verlängert. Auch beim 8-Wochen-Besuch wird der Patient sowohl </a:t>
            </a:r>
            <a:r>
              <a:rPr lang="de-DE" sz="1400" b="1" i="1" dirty="0">
                <a:solidFill>
                  <a:schemeClr val="bg1">
                    <a:lumMod val="65000"/>
                  </a:schemeClr>
                </a:solidFill>
              </a:rPr>
              <a:t>untersucht als auch injiziert</a:t>
            </a:r>
            <a:r>
              <a:rPr lang="de-DE" sz="1400" dirty="0">
                <a:solidFill>
                  <a:schemeClr val="bg1">
                    <a:lumMod val="65000"/>
                  </a:schemeClr>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chemeClr val="bg1">
                    <a:lumMod val="65000"/>
                  </a:schemeClr>
                </a:solidFill>
              </a:rPr>
              <a:t>Hämangs</a:t>
            </a:r>
            <a:r>
              <a:rPr lang="de-DE" sz="1400" dirty="0">
                <a:solidFill>
                  <a:schemeClr val="bg1">
                    <a:lumMod val="65000"/>
                  </a:schemeClr>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chemeClr val="bg1">
                  <a:lumMod val="65000"/>
                </a:schemeClr>
              </a:solidFill>
            </a:endParaRPr>
          </a:p>
          <a:p>
            <a:endParaRPr lang="de-DE" sz="1400" i="1" dirty="0">
              <a:solidFill>
                <a:schemeClr val="bg1">
                  <a:lumMod val="65000"/>
                </a:schemeClr>
              </a:solidFill>
            </a:endParaRPr>
          </a:p>
          <a:p>
            <a:r>
              <a:rPr lang="de-DE" sz="1400" i="1" dirty="0">
                <a:solidFill>
                  <a:schemeClr val="bg1">
                    <a:lumMod val="65000"/>
                  </a:schemeClr>
                </a:solidFill>
              </a:rPr>
              <a:t>Derzeit wenden die meisten Kliniker eine gewisse Version von Treat-and-</a:t>
            </a:r>
            <a:r>
              <a:rPr lang="de-DE" sz="1400" i="1" dirty="0" err="1">
                <a:solidFill>
                  <a:schemeClr val="bg1">
                    <a:lumMod val="65000"/>
                  </a:schemeClr>
                </a:solidFill>
              </a:rPr>
              <a:t>Extend</a:t>
            </a:r>
            <a:r>
              <a:rPr lang="de-DE" sz="1400" i="1" dirty="0">
                <a:solidFill>
                  <a:schemeClr val="bg1">
                    <a:lumMod val="65000"/>
                  </a:schemeClr>
                </a:solidFill>
              </a:rPr>
              <a:t> bei den meisten ihrer Patienten an.</a:t>
            </a:r>
            <a:endParaRPr lang="de-DE" sz="1400" dirty="0">
              <a:solidFill>
                <a:schemeClr val="bg1">
                  <a:lumMod val="65000"/>
                </a:schemeClr>
              </a:solidFill>
            </a:endParaRPr>
          </a:p>
        </p:txBody>
      </p:sp>
      <p:sp>
        <p:nvSpPr>
          <p:cNvPr id="70728" name="TextBox 22">
            <a:extLst>
              <a:ext uri="{FF2B5EF4-FFF2-40B4-BE49-F238E27FC236}">
                <a16:creationId xmlns:a16="http://schemas.microsoft.com/office/drawing/2014/main" id="{9ACDBEFD-6456-B567-79D7-593E43D6431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Box 21">
            <a:extLst>
              <a:ext uri="{FF2B5EF4-FFF2-40B4-BE49-F238E27FC236}">
                <a16:creationId xmlns:a16="http://schemas.microsoft.com/office/drawing/2014/main" id="{D0AEC232-3D35-865D-7F91-2499F29872B3}"/>
              </a:ext>
            </a:extLst>
          </p:cNvPr>
          <p:cNvSpPr txBox="1"/>
          <p:nvPr/>
        </p:nvSpPr>
        <p:spPr>
          <a:xfrm>
            <a:off x="492125" y="1953730"/>
            <a:ext cx="7508875" cy="1533753"/>
          </a:xfrm>
          <a:prstGeom prst="rect">
            <a:avLst/>
          </a:prstGeom>
          <a:solidFill>
            <a:schemeClr val="accent1">
              <a:lumMod val="40000"/>
              <a:lumOff val="60000"/>
            </a:schemeClr>
          </a:solidFill>
        </p:spPr>
        <p:txBody>
          <a:bodyPr wrap="square" lIns="25400" tIns="12700" rIns="25400" bIns="12700">
            <a:spAutoFit/>
          </a:bodyPr>
          <a:lstStyle/>
          <a:p>
            <a:pPr>
              <a:defRPr/>
            </a:pPr>
            <a:r>
              <a:rPr lang="de-DE" sz="1400" i="1" u="sng" noProof="0" dirty="0"/>
              <a:t>Zeitplan für Anti-VEGF-Injektionen – Zusammenfassung</a:t>
            </a:r>
          </a:p>
          <a:p>
            <a:pPr>
              <a:defRPr/>
            </a:pPr>
            <a:r>
              <a:rPr lang="de-DE" sz="1400" b="1" noProof="0" dirty="0"/>
              <a:t>Kontinuierlich</a:t>
            </a:r>
            <a:r>
              <a:rPr lang="de-DE" sz="1400" noProof="0" dirty="0"/>
              <a:t>: Der Patient wird monatlich untersucht </a:t>
            </a:r>
            <a:r>
              <a:rPr lang="de-DE" sz="1400" b="1" noProof="0" dirty="0"/>
              <a:t>und </a:t>
            </a:r>
            <a:r>
              <a:rPr lang="de-DE" sz="1400" noProof="0" dirty="0"/>
              <a:t>behandelt</a:t>
            </a:r>
          </a:p>
          <a:p>
            <a:pPr>
              <a:defRPr/>
            </a:pPr>
            <a:r>
              <a:rPr lang="de-DE" sz="1400" b="1" noProof="0" dirty="0"/>
              <a:t>PRN</a:t>
            </a:r>
            <a:r>
              <a:rPr lang="de-DE" sz="1400" i="1" noProof="0" dirty="0"/>
              <a:t>: </a:t>
            </a:r>
            <a:r>
              <a:rPr lang="de-DE" sz="1400" noProof="0" dirty="0"/>
              <a:t>Der Patient wird monatlich untersucht und </a:t>
            </a:r>
            <a:r>
              <a:rPr lang="de-DE" sz="1400" b="1" noProof="0" dirty="0"/>
              <a:t>bei </a:t>
            </a:r>
            <a:r>
              <a:rPr lang="de-DE" sz="1400" noProof="0" dirty="0"/>
              <a:t>Anzeichen einer aktiven Erkrankung behandelt</a:t>
            </a:r>
          </a:p>
          <a:p>
            <a:pPr>
              <a:defRPr/>
            </a:pPr>
            <a:r>
              <a:rPr lang="de-DE" sz="1400" b="1" noProof="0" dirty="0"/>
              <a:t>Treat-and-Extend</a:t>
            </a:r>
            <a:r>
              <a:rPr lang="de-DE" sz="1400" noProof="0" dirty="0"/>
              <a:t>: Nach Erreichen der Krankheitsremission wird das Intervall zwischen Untersuchungs- und Behandlungsterminen schrittweise auf das Maximum erhöht, das der Patient ohne Rezidiv vertragen kann (oder auf 12 Wochen, je nachdem, was zuerst eintritt)</a:t>
            </a:r>
          </a:p>
        </p:txBody>
      </p:sp>
    </p:spTree>
    <p:extLst>
      <p:ext uri="{BB962C8B-B14F-4D97-AF65-F5344CB8AC3E}">
        <p14:creationId xmlns:p14="http://schemas.microsoft.com/office/powerpoint/2010/main" val="3154373517"/>
      </p:ext>
    </p:extLst>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69F8C6-2662-1FB2-E549-565160FDE235}"/>
            </a:ext>
          </a:extLst>
        </p:cNvPr>
        <p:cNvGrpSpPr/>
        <p:nvPr/>
      </p:nvGrpSpPr>
      <p:grpSpPr>
        <a:xfrm>
          <a:off x="0" y="0"/>
          <a:ext cx="0" cy="0"/>
          <a:chOff x="0" y="0"/>
          <a:chExt cx="0" cy="0"/>
        </a:xfrm>
      </p:grpSpPr>
      <p:sp>
        <p:nvSpPr>
          <p:cNvPr id="36866" name="Text Box 70">
            <a:extLst>
              <a:ext uri="{FF2B5EF4-FFF2-40B4-BE49-F238E27FC236}">
                <a16:creationId xmlns:a16="http://schemas.microsoft.com/office/drawing/2014/main" id="{DA3008CE-B56E-2627-7176-7010A311BEF6}"/>
              </a:ext>
            </a:extLst>
          </p:cNvPr>
          <p:cNvSpPr txBox="1">
            <a:spLocks noChangeArrowheads="1"/>
          </p:cNvSpPr>
          <p:nvPr/>
        </p:nvSpPr>
        <p:spPr bwMode="auto">
          <a:xfrm>
            <a:off x="5791200" y="2855913"/>
            <a:ext cx="3200400" cy="2554287"/>
          </a:xfrm>
          <a:prstGeom prst="rect">
            <a:avLst/>
          </a:prstGeom>
          <a:solidFill>
            <a:srgbClr val="CCFF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noProof="0" dirty="0">
                <a:solidFill>
                  <a:schemeClr val="bg1">
                    <a:lumMod val="75000"/>
                  </a:schemeClr>
                </a:solidFill>
              </a:rPr>
              <a:t>Zum Vergleich finden Sie hier die Ergebnisse des ersten Jahres aus den MARINA- und ANCHOR-Studien. Beachten Sie, dass das PrONTO-Protokoll (</a:t>
            </a:r>
            <a:r>
              <a:rPr lang="de-DE" sz="1200" i="1" noProof="0" dirty="0">
                <a:solidFill>
                  <a:schemeClr val="bg1">
                    <a:lumMod val="75000"/>
                  </a:schemeClr>
                </a:solidFill>
              </a:rPr>
              <a:t>3 monatliche Injektionen, danach nach Bedarf</a:t>
            </a:r>
            <a:r>
              <a:rPr lang="de-DE" sz="1200" noProof="0" dirty="0">
                <a:solidFill>
                  <a:schemeClr val="bg1">
                    <a:lumMod val="75000"/>
                  </a:schemeClr>
                </a:solidFill>
              </a:rPr>
              <a:t>) im Wesentlichen identische Ergebnisse wie die MARINA- und ANCHOR-Studien (</a:t>
            </a:r>
            <a:r>
              <a:rPr lang="de-DE" sz="1200" i="1" noProof="0" dirty="0">
                <a:solidFill>
                  <a:schemeClr val="bg1">
                    <a:lumMod val="75000"/>
                  </a:schemeClr>
                </a:solidFill>
              </a:rPr>
              <a:t>monatliche Injektionen</a:t>
            </a:r>
            <a:r>
              <a:rPr lang="de-DE" sz="1200" noProof="0" dirty="0">
                <a:solidFill>
                  <a:schemeClr val="bg1">
                    <a:lumMod val="75000"/>
                  </a:schemeClr>
                </a:solidFill>
              </a:rPr>
              <a:t>) lieferte…</a:t>
            </a:r>
          </a:p>
          <a:p>
            <a:pPr eaLnBrk="1" hangingPunct="1">
              <a:spcBef>
                <a:spcPct val="0"/>
              </a:spcBef>
              <a:buClrTx/>
              <a:buSzTx/>
              <a:buFontTx/>
              <a:buNone/>
              <a:defRPr/>
            </a:pPr>
            <a:r>
              <a:rPr lang="de-DE" sz="1200" noProof="0" dirty="0">
                <a:solidFill>
                  <a:schemeClr val="bg1">
                    <a:lumMod val="75000"/>
                  </a:schemeClr>
                </a:solidFill>
              </a:rPr>
              <a:t>jedoch </a:t>
            </a:r>
            <a:r>
              <a:rPr lang="de-DE" sz="1200" b="1" noProof="0" dirty="0">
                <a:solidFill>
                  <a:schemeClr val="bg1">
                    <a:lumMod val="75000"/>
                  </a:schemeClr>
                </a:solidFill>
              </a:rPr>
              <a:t>bei weniger als </a:t>
            </a:r>
            <a:r>
              <a:rPr lang="de-DE" sz="1200" b="1" i="1" noProof="0" dirty="0">
                <a:solidFill>
                  <a:schemeClr val="bg1">
                    <a:lumMod val="75000"/>
                  </a:schemeClr>
                </a:solidFill>
              </a:rPr>
              <a:t>der Hälfte </a:t>
            </a:r>
            <a:r>
              <a:rPr lang="de-DE" sz="1200" b="1" noProof="0" dirty="0">
                <a:solidFill>
                  <a:schemeClr val="bg1">
                    <a:lumMod val="75000"/>
                  </a:schemeClr>
                </a:solidFill>
              </a:rPr>
              <a:t>der </a:t>
            </a:r>
          </a:p>
          <a:p>
            <a:pPr eaLnBrk="1" hangingPunct="1">
              <a:spcBef>
                <a:spcPct val="0"/>
              </a:spcBef>
              <a:buClrTx/>
              <a:buSzTx/>
              <a:buFontTx/>
              <a:buNone/>
              <a:defRPr/>
            </a:pPr>
            <a:r>
              <a:rPr lang="de-DE" sz="1200" b="1" noProof="0" dirty="0">
                <a:solidFill>
                  <a:schemeClr val="bg1">
                    <a:lumMod val="75000"/>
                  </a:schemeClr>
                </a:solidFill>
              </a:rPr>
              <a:t>Anzahl an Injektionen!</a:t>
            </a:r>
            <a:endParaRPr lang="de-DE" sz="1600" noProof="0" dirty="0">
              <a:solidFill>
                <a:schemeClr val="bg1">
                  <a:lumMod val="75000"/>
                </a:schemeClr>
              </a:solidFill>
            </a:endParaRPr>
          </a:p>
        </p:txBody>
      </p:sp>
      <p:sp>
        <p:nvSpPr>
          <p:cNvPr id="36867" name="Text Box 8">
            <a:extLst>
              <a:ext uri="{FF2B5EF4-FFF2-40B4-BE49-F238E27FC236}">
                <a16:creationId xmlns:a16="http://schemas.microsoft.com/office/drawing/2014/main" id="{5F3B983F-287F-291E-23DB-AB1A67D8853D}"/>
              </a:ext>
            </a:extLst>
          </p:cNvPr>
          <p:cNvSpPr txBox="1">
            <a:spLocks noChangeArrowheads="1"/>
          </p:cNvSpPr>
          <p:nvPr/>
        </p:nvSpPr>
        <p:spPr bwMode="auto">
          <a:xfrm>
            <a:off x="3846513" y="2889250"/>
            <a:ext cx="1401762" cy="60642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Welche Dosen von</a:t>
            </a:r>
          </a:p>
          <a:p>
            <a:pPr algn="ctr" eaLnBrk="1" hangingPunct="1">
              <a:lnSpc>
                <a:spcPct val="75000"/>
              </a:lnSpc>
              <a:spcBef>
                <a:spcPct val="0"/>
              </a:spcBef>
              <a:buClrTx/>
              <a:buSzTx/>
              <a:buFontTx/>
              <a:buNone/>
              <a:defRPr/>
            </a:pPr>
            <a:r>
              <a:rPr lang="de-DE" sz="1200" i="1" noProof="0" dirty="0">
                <a:solidFill>
                  <a:schemeClr val="bg1">
                    <a:lumMod val="75000"/>
                  </a:schemeClr>
                </a:solidFill>
              </a:rPr>
              <a:t>Ranibizumab</a:t>
            </a:r>
          </a:p>
          <a:p>
            <a:pPr algn="ctr" eaLnBrk="1" hangingPunct="1">
              <a:lnSpc>
                <a:spcPct val="75000"/>
              </a:lnSpc>
              <a:spcBef>
                <a:spcPct val="0"/>
              </a:spcBef>
              <a:buClrTx/>
              <a:buSzTx/>
              <a:buFontTx/>
              <a:buNone/>
              <a:defRPr/>
            </a:pPr>
            <a:r>
              <a:rPr lang="de-DE" sz="1200" i="1" noProof="0" dirty="0">
                <a:solidFill>
                  <a:schemeClr val="bg1">
                    <a:lumMod val="75000"/>
                  </a:schemeClr>
                </a:solidFill>
              </a:rPr>
              <a:t>wurden verwendet?</a:t>
            </a:r>
          </a:p>
        </p:txBody>
      </p:sp>
      <p:sp>
        <p:nvSpPr>
          <p:cNvPr id="36868" name="Text Box 10">
            <a:extLst>
              <a:ext uri="{FF2B5EF4-FFF2-40B4-BE49-F238E27FC236}">
                <a16:creationId xmlns:a16="http://schemas.microsoft.com/office/drawing/2014/main" id="{F7571326-4444-9E7D-4BF4-F6EAB4855E8B}"/>
              </a:ext>
            </a:extLst>
          </p:cNvPr>
          <p:cNvSpPr txBox="1">
            <a:spLocks noChangeArrowheads="1"/>
          </p:cNvSpPr>
          <p:nvPr/>
        </p:nvSpPr>
        <p:spPr bwMode="auto">
          <a:xfrm>
            <a:off x="3687763" y="3756025"/>
            <a:ext cx="1671637"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Wie sieht der</a:t>
            </a:r>
          </a:p>
          <a:p>
            <a:pPr algn="ctr" eaLnBrk="1" hangingPunct="1">
              <a:lnSpc>
                <a:spcPct val="75000"/>
              </a:lnSpc>
              <a:spcBef>
                <a:spcPct val="0"/>
              </a:spcBef>
              <a:buClrTx/>
              <a:buSzTx/>
              <a:buFontTx/>
              <a:buNone/>
              <a:defRPr/>
            </a:pPr>
            <a:r>
              <a:rPr lang="de-DE" sz="1200" i="1" noProof="0" dirty="0">
                <a:solidFill>
                  <a:schemeClr val="bg1">
                    <a:lumMod val="75000"/>
                  </a:schemeClr>
                </a:solidFill>
              </a:rPr>
              <a:t>Dosierungsschema?</a:t>
            </a:r>
          </a:p>
        </p:txBody>
      </p:sp>
      <p:sp>
        <p:nvSpPr>
          <p:cNvPr id="36869" name="Text Box 12">
            <a:extLst>
              <a:ext uri="{FF2B5EF4-FFF2-40B4-BE49-F238E27FC236}">
                <a16:creationId xmlns:a16="http://schemas.microsoft.com/office/drawing/2014/main" id="{85E94330-18C1-C769-2D84-128A35D91C96}"/>
              </a:ext>
            </a:extLst>
          </p:cNvPr>
          <p:cNvSpPr txBox="1">
            <a:spLocks noChangeArrowheads="1"/>
          </p:cNvSpPr>
          <p:nvPr/>
        </p:nvSpPr>
        <p:spPr bwMode="auto">
          <a:xfrm>
            <a:off x="3506788" y="4572000"/>
            <a:ext cx="2032000" cy="434975"/>
          </a:xfrm>
          <a:prstGeom prst="rect">
            <a:avLst/>
          </a:prstGeom>
          <a:solidFill>
            <a:srgbClr val="CCECFF"/>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Ist ein weiterer</a:t>
            </a:r>
          </a:p>
          <a:p>
            <a:pPr algn="ctr" eaLnBrk="1" hangingPunct="1">
              <a:lnSpc>
                <a:spcPct val="75000"/>
              </a:lnSpc>
              <a:spcBef>
                <a:spcPct val="0"/>
              </a:spcBef>
              <a:buClrTx/>
              <a:buSzTx/>
              <a:buFontTx/>
              <a:buNone/>
              <a:defRPr/>
            </a:pPr>
            <a:r>
              <a:rPr lang="de-DE" sz="1200" i="1" noProof="0" dirty="0">
                <a:solidFill>
                  <a:schemeClr val="bg1">
                    <a:lumMod val="75000"/>
                  </a:schemeClr>
                </a:solidFill>
              </a:rPr>
              <a:t>Maßnahme beteiligt?</a:t>
            </a:r>
          </a:p>
        </p:txBody>
      </p:sp>
      <p:sp>
        <p:nvSpPr>
          <p:cNvPr id="36870" name="Text Box 14">
            <a:extLst>
              <a:ext uri="{FF2B5EF4-FFF2-40B4-BE49-F238E27FC236}">
                <a16:creationId xmlns:a16="http://schemas.microsoft.com/office/drawing/2014/main" id="{D4C68065-B004-CD04-DFC1-CCEC53789EDA}"/>
              </a:ext>
            </a:extLst>
          </p:cNvPr>
          <p:cNvSpPr txBox="1">
            <a:spLocks noChangeArrowheads="1"/>
          </p:cNvSpPr>
          <p:nvPr/>
        </p:nvSpPr>
        <p:spPr bwMode="auto">
          <a:xfrm>
            <a:off x="3575050" y="5334000"/>
            <a:ext cx="1889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primäre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sp>
        <p:nvSpPr>
          <p:cNvPr id="36871" name="Text Box 16">
            <a:extLst>
              <a:ext uri="{FF2B5EF4-FFF2-40B4-BE49-F238E27FC236}">
                <a16:creationId xmlns:a16="http://schemas.microsoft.com/office/drawing/2014/main" id="{72DA7609-EA36-5D58-D71A-7AB1FF71A4DA}"/>
              </a:ext>
            </a:extLst>
          </p:cNvPr>
          <p:cNvSpPr txBox="1">
            <a:spLocks noChangeArrowheads="1"/>
          </p:cNvSpPr>
          <p:nvPr/>
        </p:nvSpPr>
        <p:spPr bwMode="auto">
          <a:xfrm>
            <a:off x="3476625" y="6118225"/>
            <a:ext cx="2143125" cy="434975"/>
          </a:xfrm>
          <a:prstGeom prst="rect">
            <a:avLst/>
          </a:prstGeom>
          <a:solidFill>
            <a:srgbClr val="CCECFF"/>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defRPr/>
            </a:pPr>
            <a:r>
              <a:rPr lang="de-DE" sz="1200" i="1" noProof="0" dirty="0">
                <a:solidFill>
                  <a:schemeClr val="bg1">
                    <a:lumMod val="75000"/>
                  </a:schemeClr>
                </a:solidFill>
              </a:rPr>
              <a:t>Was ist der </a:t>
            </a:r>
            <a:r>
              <a:rPr lang="de-DE" sz="1200" b="1" i="1" noProof="0" dirty="0">
                <a:solidFill>
                  <a:schemeClr val="bg1">
                    <a:lumMod val="75000"/>
                  </a:schemeClr>
                </a:solidFill>
              </a:rPr>
              <a:t>sekundäre</a:t>
            </a:r>
          </a:p>
          <a:p>
            <a:pPr algn="ctr" eaLnBrk="1" hangingPunct="1">
              <a:lnSpc>
                <a:spcPct val="75000"/>
              </a:lnSpc>
              <a:spcBef>
                <a:spcPct val="0"/>
              </a:spcBef>
              <a:buClrTx/>
              <a:buSzTx/>
              <a:buFontTx/>
              <a:buNone/>
              <a:defRPr/>
            </a:pPr>
            <a:r>
              <a:rPr lang="de-DE" sz="1200" i="1" noProof="0" dirty="0">
                <a:solidFill>
                  <a:schemeClr val="bg1">
                    <a:lumMod val="75000"/>
                  </a:schemeClr>
                </a:solidFill>
              </a:rPr>
              <a:t>Endpunkt?</a:t>
            </a:r>
          </a:p>
        </p:txBody>
      </p:sp>
      <p:graphicFrame>
        <p:nvGraphicFramePr>
          <p:cNvPr id="47122" name="Group 18">
            <a:extLst>
              <a:ext uri="{FF2B5EF4-FFF2-40B4-BE49-F238E27FC236}">
                <a16:creationId xmlns:a16="http://schemas.microsoft.com/office/drawing/2014/main" id="{2CB167D2-FCE2-2D68-4D6C-E859638DCC96}"/>
              </a:ext>
            </a:extLst>
          </p:cNvPr>
          <p:cNvGraphicFramePr>
            <a:graphicFrameLocks noGrp="1"/>
          </p:cNvGraphicFramePr>
          <p:nvPr/>
        </p:nvGraphicFramePr>
        <p:xfrm>
          <a:off x="2438400" y="2209800"/>
          <a:ext cx="32004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16000">
                  <a:extLst>
                    <a:ext uri="{9D8B030D-6E8A-4147-A177-3AD203B41FA5}">
                      <a16:colId xmlns:a16="http://schemas.microsoft.com/office/drawing/2014/main" val="20001"/>
                    </a:ext>
                  </a:extLst>
                </a:gridCol>
                <a:gridCol w="11430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MARINA</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chemeClr val="bg1">
                              <a:lumMod val="75000"/>
                            </a:schemeClr>
                          </a:solidFill>
                          <a:effectLst/>
                          <a:latin typeface="Arial" charset="0"/>
                        </a:rPr>
                        <a:t>ANCHOR</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96</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Gewonnen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34 %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40</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Durchschnittlicher </a:t>
                      </a:r>
                      <a:r>
                        <a:rPr kumimoji="0" lang="de-DE" sz="1200" b="0" i="0" u="none" strike="noStrike" cap="none" normalizeH="0" baseline="0" noProof="0" dirty="0">
                          <a:ln>
                            <a:noFill/>
                          </a:ln>
                          <a:solidFill>
                            <a:schemeClr val="tx1"/>
                          </a:solidFill>
                          <a:effectLst/>
                          <a:latin typeface="Arial" charset="0"/>
                          <a:cs typeface="Arial" charset="0"/>
                        </a:rPr>
                        <a:t>Anstieg </a:t>
                      </a:r>
                      <a:r>
                        <a:rPr kumimoji="0" lang="de-DE" sz="1200" b="0" i="0" u="none" strike="noStrike" cap="none" normalizeH="0" baseline="0" noProof="0" dirty="0">
                          <a:ln>
                            <a:noFill/>
                          </a:ln>
                          <a:solidFill>
                            <a:schemeClr val="tx1"/>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7,2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13</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graphicFrame>
        <p:nvGraphicFramePr>
          <p:cNvPr id="47148" name="Group 44">
            <a:extLst>
              <a:ext uri="{FF2B5EF4-FFF2-40B4-BE49-F238E27FC236}">
                <a16:creationId xmlns:a16="http://schemas.microsoft.com/office/drawing/2014/main" id="{0EF64476-178E-065E-5F29-6565E8D94D5A}"/>
              </a:ext>
            </a:extLst>
          </p:cNvPr>
          <p:cNvGraphicFramePr>
            <a:graphicFrameLocks noGrp="1"/>
          </p:cNvGraphicFramePr>
          <p:nvPr/>
        </p:nvGraphicFramePr>
        <p:xfrm>
          <a:off x="381000" y="2209800"/>
          <a:ext cx="3124200" cy="4343402"/>
        </p:xfrm>
        <a:graphic>
          <a:graphicData uri="http://schemas.openxmlformats.org/drawingml/2006/table">
            <a:tbl>
              <a:tblPr/>
              <a:tblGrid>
                <a:gridCol w="1041400">
                  <a:extLst>
                    <a:ext uri="{9D8B030D-6E8A-4147-A177-3AD203B41FA5}">
                      <a16:colId xmlns:a16="http://schemas.microsoft.com/office/drawing/2014/main" val="20000"/>
                    </a:ext>
                  </a:extLst>
                </a:gridCol>
                <a:gridCol w="1041400">
                  <a:extLst>
                    <a:ext uri="{9D8B030D-6E8A-4147-A177-3AD203B41FA5}">
                      <a16:colId xmlns:a16="http://schemas.microsoft.com/office/drawing/2014/main" val="20001"/>
                    </a:ext>
                  </a:extLst>
                </a:gridCol>
                <a:gridCol w="1041400">
                  <a:extLst>
                    <a:ext uri="{9D8B030D-6E8A-4147-A177-3AD203B41FA5}">
                      <a16:colId xmlns:a16="http://schemas.microsoft.com/office/drawing/2014/main" val="20002"/>
                    </a:ext>
                  </a:extLst>
                </a:gridCol>
              </a:tblGrid>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75000"/>
                      </a:schemeClr>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Erstes Jahr</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1"/>
                  </a:ext>
                </a:extLst>
              </a:tr>
              <a:tr h="869950">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Zuwachs &gt;15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35 %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2"/>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Durchschnittlicher </a:t>
                      </a:r>
                      <a:r>
                        <a:rPr kumimoji="0" lang="de-DE" sz="1200" b="0" i="0" u="none" strike="noStrike" cap="none" normalizeH="0" baseline="0" noProof="0" dirty="0">
                          <a:ln>
                            <a:noFill/>
                          </a:ln>
                          <a:solidFill>
                            <a:schemeClr val="bg1">
                              <a:lumMod val="75000"/>
                            </a:schemeClr>
                          </a:solidFill>
                          <a:effectLst/>
                          <a:latin typeface="Arial" charset="0"/>
                          <a:cs typeface="Arial" charset="0"/>
                        </a:rPr>
                        <a:t>Anstieg </a:t>
                      </a:r>
                      <a:r>
                        <a:rPr kumimoji="0" lang="de-DE" sz="1200" b="0" i="0" u="none" strike="noStrike" cap="none" normalizeH="0" baseline="0" noProof="0" dirty="0">
                          <a:ln>
                            <a:noFill/>
                          </a:ln>
                          <a:solidFill>
                            <a:schemeClr val="bg1">
                              <a:lumMod val="75000"/>
                            </a:schemeClr>
                          </a:solidFill>
                          <a:effectLst/>
                          <a:latin typeface="Arial" charset="0"/>
                        </a:rPr>
                        <a:t>der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9,3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3"/>
                  </a:ext>
                </a:extLst>
              </a:tr>
              <a:tr h="868363">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charset="0"/>
                        </a:rPr>
                        <a:t>Durchschnittliche Anzahl der Injektionen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charset="0"/>
                        </a:rPr>
                        <a:t>5,6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CC"/>
                    </a:solidFill>
                  </a:tcPr>
                </a:tc>
                <a:extLst>
                  <a:ext uri="{0D108BD9-81ED-4DB2-BD59-A6C34878D82A}">
                    <a16:rowId xmlns:a16="http://schemas.microsoft.com/office/drawing/2014/main" val="10004"/>
                  </a:ext>
                </a:extLst>
              </a:tr>
            </a:tbl>
          </a:graphicData>
        </a:graphic>
      </p:graphicFrame>
      <p:sp>
        <p:nvSpPr>
          <p:cNvPr id="36924" name="Oval 73">
            <a:extLst>
              <a:ext uri="{FF2B5EF4-FFF2-40B4-BE49-F238E27FC236}">
                <a16:creationId xmlns:a16="http://schemas.microsoft.com/office/drawing/2014/main" id="{377D1A7E-A00B-0277-ED29-5ACA13630852}"/>
              </a:ext>
            </a:extLst>
          </p:cNvPr>
          <p:cNvSpPr>
            <a:spLocks noChangeArrowheads="1"/>
          </p:cNvSpPr>
          <p:nvPr/>
        </p:nvSpPr>
        <p:spPr bwMode="auto">
          <a:xfrm>
            <a:off x="16002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5" name="Oval 74">
            <a:extLst>
              <a:ext uri="{FF2B5EF4-FFF2-40B4-BE49-F238E27FC236}">
                <a16:creationId xmlns:a16="http://schemas.microsoft.com/office/drawing/2014/main" id="{A148F3D8-7B2C-5C4E-28D8-CD8E74ABA1B1}"/>
              </a:ext>
            </a:extLst>
          </p:cNvPr>
          <p:cNvSpPr>
            <a:spLocks noChangeArrowheads="1"/>
          </p:cNvSpPr>
          <p:nvPr/>
        </p:nvSpPr>
        <p:spPr bwMode="auto">
          <a:xfrm>
            <a:off x="47244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6" name="Oval 75">
            <a:extLst>
              <a:ext uri="{FF2B5EF4-FFF2-40B4-BE49-F238E27FC236}">
                <a16:creationId xmlns:a16="http://schemas.microsoft.com/office/drawing/2014/main" id="{9F2F64D9-1918-E197-0CEE-43B72911D246}"/>
              </a:ext>
            </a:extLst>
          </p:cNvPr>
          <p:cNvSpPr>
            <a:spLocks noChangeArrowheads="1"/>
          </p:cNvSpPr>
          <p:nvPr/>
        </p:nvSpPr>
        <p:spPr bwMode="auto">
          <a:xfrm>
            <a:off x="3657600" y="5791200"/>
            <a:ext cx="685800" cy="685800"/>
          </a:xfrm>
          <a:prstGeom prst="ellipse">
            <a:avLst/>
          </a:prstGeom>
          <a:noFill/>
          <a:ln w="28575">
            <a:solidFill>
              <a:schemeClr val="bg1">
                <a:lumMod val="75000"/>
              </a:schemeClr>
            </a:solidFill>
            <a:round/>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27" name="Line 76">
            <a:extLst>
              <a:ext uri="{FF2B5EF4-FFF2-40B4-BE49-F238E27FC236}">
                <a16:creationId xmlns:a16="http://schemas.microsoft.com/office/drawing/2014/main" id="{04A50AE9-7E12-70EB-5585-D66F0705A29C}"/>
              </a:ext>
            </a:extLst>
          </p:cNvPr>
          <p:cNvSpPr>
            <a:spLocks noChangeShapeType="1"/>
          </p:cNvSpPr>
          <p:nvPr/>
        </p:nvSpPr>
        <p:spPr bwMode="auto">
          <a:xfrm flipH="1">
            <a:off x="2286000" y="5410200"/>
            <a:ext cx="35052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8" name="Line 77">
            <a:extLst>
              <a:ext uri="{FF2B5EF4-FFF2-40B4-BE49-F238E27FC236}">
                <a16:creationId xmlns:a16="http://schemas.microsoft.com/office/drawing/2014/main" id="{942B81A8-27A5-8FF9-471B-8823E5786553}"/>
              </a:ext>
            </a:extLst>
          </p:cNvPr>
          <p:cNvSpPr>
            <a:spLocks noChangeShapeType="1"/>
          </p:cNvSpPr>
          <p:nvPr/>
        </p:nvSpPr>
        <p:spPr bwMode="auto">
          <a:xfrm flipH="1">
            <a:off x="4343400" y="5410200"/>
            <a:ext cx="1447800" cy="5334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36929" name="Line 78">
            <a:extLst>
              <a:ext uri="{FF2B5EF4-FFF2-40B4-BE49-F238E27FC236}">
                <a16:creationId xmlns:a16="http://schemas.microsoft.com/office/drawing/2014/main" id="{169C1369-FBF7-2E86-A9DD-DD7DE7628027}"/>
              </a:ext>
            </a:extLst>
          </p:cNvPr>
          <p:cNvSpPr>
            <a:spLocks noChangeShapeType="1"/>
          </p:cNvSpPr>
          <p:nvPr/>
        </p:nvSpPr>
        <p:spPr bwMode="auto">
          <a:xfrm flipH="1">
            <a:off x="5334000" y="5410200"/>
            <a:ext cx="457200" cy="457200"/>
          </a:xfrm>
          <a:prstGeom prst="line">
            <a:avLst/>
          </a:prstGeom>
          <a:noFill/>
          <a:ln w="28575">
            <a:solidFill>
              <a:schemeClr val="bg1">
                <a:lumMod val="75000"/>
              </a:schemeClr>
            </a:solidFill>
            <a:round/>
            <a:headEnd/>
            <a:tailEnd type="triangle" w="med" len="med"/>
          </a:ln>
          <a:effectLst/>
        </p:spPr>
        <p:txBody>
          <a:bodyPr/>
          <a:lstStyle/>
          <a:p>
            <a:pPr>
              <a:defRPr/>
            </a:pPr>
            <a:endParaRPr lang="de-DE" noProof="0" dirty="0">
              <a:solidFill>
                <a:schemeClr val="bg1">
                  <a:lumMod val="75000"/>
                </a:schemeClr>
              </a:solidFill>
            </a:endParaRPr>
          </a:p>
        </p:txBody>
      </p:sp>
      <p:sp>
        <p:nvSpPr>
          <p:cNvPr id="70722" name="Slide Number Placeholder 1">
            <a:extLst>
              <a:ext uri="{FF2B5EF4-FFF2-40B4-BE49-F238E27FC236}">
                <a16:creationId xmlns:a16="http://schemas.microsoft.com/office/drawing/2014/main" id="{BEE30E80-81E5-F28B-2CA0-CAE7FF60018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D3842B7-50AD-4130-A7AF-79B13613D0DF}" type="slidenum">
              <a:rPr lang="de-DE" sz="1000" noProof="0" smtClean="0"/>
              <a:t>525</a:t>
            </a:fld>
            <a:endParaRPr lang="de-DE" sz="1000" noProof="0" dirty="0"/>
          </a:p>
        </p:txBody>
      </p:sp>
      <p:sp>
        <p:nvSpPr>
          <p:cNvPr id="36931" name="Text Box 71">
            <a:extLst>
              <a:ext uri="{FF2B5EF4-FFF2-40B4-BE49-F238E27FC236}">
                <a16:creationId xmlns:a16="http://schemas.microsoft.com/office/drawing/2014/main" id="{9CCF8490-8160-022D-FAFF-9E63F16706F0}"/>
              </a:ext>
            </a:extLst>
          </p:cNvPr>
          <p:cNvSpPr txBox="1">
            <a:spLocks noChangeArrowheads="1"/>
          </p:cNvSpPr>
          <p:nvPr/>
        </p:nvSpPr>
        <p:spPr bwMode="auto">
          <a:xfrm>
            <a:off x="1052513" y="1282700"/>
            <a:ext cx="1843087" cy="774700"/>
          </a:xfrm>
          <a:prstGeom prst="rect">
            <a:avLst/>
          </a:prstGeom>
          <a:solidFill>
            <a:srgbClr val="FFCCFF"/>
          </a:solidFill>
          <a:ln>
            <a:noFill/>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PrONTO</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36932" name="Rectangle 3">
            <a:extLst>
              <a:ext uri="{FF2B5EF4-FFF2-40B4-BE49-F238E27FC236}">
                <a16:creationId xmlns:a16="http://schemas.microsoft.com/office/drawing/2014/main" id="{4E44532B-1B98-69D3-1522-16114895287F}"/>
              </a:ext>
            </a:extLst>
          </p:cNvPr>
          <p:cNvSpPr>
            <a:spLocks noChangeArrowheads="1"/>
          </p:cNvSpPr>
          <p:nvPr/>
        </p:nvSpPr>
        <p:spPr bwMode="auto">
          <a:xfrm>
            <a:off x="6477000" y="1371600"/>
            <a:ext cx="1600200" cy="609600"/>
          </a:xfrm>
          <a:prstGeom prst="rect">
            <a:avLst/>
          </a:prstGeom>
          <a:solidFill>
            <a:srgbClr val="FFCCFF"/>
          </a:solidFill>
          <a:ln w="9525">
            <a:solidFill>
              <a:schemeClr val="tx1"/>
            </a:solid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endParaRPr lang="de-DE" sz="1800" noProof="0" dirty="0">
              <a:solidFill>
                <a:schemeClr val="bg1">
                  <a:lumMod val="75000"/>
                </a:schemeClr>
              </a:solidFill>
            </a:endParaRPr>
          </a:p>
        </p:txBody>
      </p:sp>
      <p:sp>
        <p:nvSpPr>
          <p:cNvPr id="36933" name="Text Box 6">
            <a:extLst>
              <a:ext uri="{FF2B5EF4-FFF2-40B4-BE49-F238E27FC236}">
                <a16:creationId xmlns:a16="http://schemas.microsoft.com/office/drawing/2014/main" id="{176A666E-C978-CAD7-123A-BD53BDAF3409}"/>
              </a:ext>
            </a:extLst>
          </p:cNvPr>
          <p:cNvSpPr txBox="1">
            <a:spLocks noChangeArrowheads="1"/>
          </p:cNvSpPr>
          <p:nvPr/>
        </p:nvSpPr>
        <p:spPr bwMode="auto">
          <a:xfrm>
            <a:off x="6550025" y="1419225"/>
            <a:ext cx="1585913" cy="519113"/>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200" b="1" noProof="0" dirty="0">
                <a:solidFill>
                  <a:schemeClr val="bg1">
                    <a:lumMod val="75000"/>
                  </a:schemeClr>
                </a:solidFill>
              </a:rPr>
              <a:t>PrONTO</a:t>
            </a:r>
          </a:p>
        </p:txBody>
      </p:sp>
      <p:sp>
        <p:nvSpPr>
          <p:cNvPr id="27" name="Text Box 72">
            <a:extLst>
              <a:ext uri="{FF2B5EF4-FFF2-40B4-BE49-F238E27FC236}">
                <a16:creationId xmlns:a16="http://schemas.microsoft.com/office/drawing/2014/main" id="{A70499C7-ED9A-CC3C-7264-E1ABC8BA42FB}"/>
              </a:ext>
            </a:extLst>
          </p:cNvPr>
          <p:cNvSpPr txBox="1">
            <a:spLocks noChangeArrowheads="1"/>
          </p:cNvSpPr>
          <p:nvPr/>
        </p:nvSpPr>
        <p:spPr bwMode="auto">
          <a:xfrm>
            <a:off x="3567113" y="990600"/>
            <a:ext cx="1843087" cy="1116013"/>
          </a:xfrm>
          <a:prstGeom prst="rect">
            <a:avLst/>
          </a:prstGeom>
          <a:solidFill>
            <a:schemeClr val="accent6">
              <a:lumMod val="75000"/>
            </a:schemeClr>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defRPr/>
            </a:pPr>
            <a:r>
              <a:rPr lang="de-DE" sz="1200" b="1" noProof="0" dirty="0">
                <a:solidFill>
                  <a:schemeClr val="bg1">
                    <a:lumMod val="75000"/>
                  </a:schemeClr>
                </a:solidFill>
              </a:rPr>
              <a:t>MARINA/</a:t>
            </a:r>
          </a:p>
          <a:p>
            <a:pPr algn="ctr" eaLnBrk="1" hangingPunct="1">
              <a:lnSpc>
                <a:spcPct val="80000"/>
              </a:lnSpc>
              <a:spcBef>
                <a:spcPct val="0"/>
              </a:spcBef>
              <a:buClrTx/>
              <a:buSzTx/>
              <a:buFontTx/>
              <a:buNone/>
              <a:defRPr/>
            </a:pPr>
            <a:r>
              <a:rPr lang="de-DE" sz="1200" b="1" noProof="0" dirty="0">
                <a:solidFill>
                  <a:schemeClr val="bg1">
                    <a:lumMod val="75000"/>
                  </a:schemeClr>
                </a:solidFill>
              </a:rPr>
              <a:t>ANCHOR</a:t>
            </a:r>
          </a:p>
          <a:p>
            <a:pPr algn="ctr" eaLnBrk="1" hangingPunct="1">
              <a:lnSpc>
                <a:spcPct val="80000"/>
              </a:lnSpc>
              <a:spcBef>
                <a:spcPct val="0"/>
              </a:spcBef>
              <a:buClrTx/>
              <a:buSzTx/>
              <a:buFontTx/>
              <a:buNone/>
              <a:defRPr/>
            </a:pPr>
            <a:r>
              <a:rPr lang="de-DE" sz="1200" b="1" noProof="0" dirty="0">
                <a:solidFill>
                  <a:schemeClr val="bg1">
                    <a:lumMod val="75000"/>
                  </a:schemeClr>
                </a:solidFill>
              </a:rPr>
              <a:t>ERGEBNISSE</a:t>
            </a:r>
          </a:p>
        </p:txBody>
      </p:sp>
      <p:sp>
        <p:nvSpPr>
          <p:cNvPr id="70727" name="TextBox 1">
            <a:extLst>
              <a:ext uri="{FF2B5EF4-FFF2-40B4-BE49-F238E27FC236}">
                <a16:creationId xmlns:a16="http://schemas.microsoft.com/office/drawing/2014/main" id="{7CD98ED4-0266-B48D-4A01-CE6C569CA10E}"/>
              </a:ext>
            </a:extLst>
          </p:cNvPr>
          <p:cNvSpPr txBox="1">
            <a:spLocks noChangeArrowheads="1"/>
          </p:cNvSpPr>
          <p:nvPr/>
        </p:nvSpPr>
        <p:spPr bwMode="auto">
          <a:xfrm>
            <a:off x="182563" y="990600"/>
            <a:ext cx="8610600" cy="5196294"/>
          </a:xfrm>
          <a:prstGeom prst="rect">
            <a:avLst/>
          </a:prstGeom>
          <a:solidFill>
            <a:srgbClr val="FFCC99"/>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dirty="0">
                <a:solidFill>
                  <a:schemeClr val="bg1">
                    <a:lumMod val="65000"/>
                  </a:schemeClr>
                </a:solidFill>
              </a:rPr>
              <a:t>Die PIER- und </a:t>
            </a:r>
            <a:r>
              <a:rPr lang="de-DE" sz="1400" dirty="0" err="1">
                <a:solidFill>
                  <a:schemeClr val="bg1">
                    <a:lumMod val="65000"/>
                  </a:schemeClr>
                </a:solidFill>
              </a:rPr>
              <a:t>PrONTO</a:t>
            </a:r>
            <a:r>
              <a:rPr lang="de-DE" sz="1400" dirty="0">
                <a:solidFill>
                  <a:schemeClr val="bg1">
                    <a:lumMod val="65000"/>
                  </a:schemeClr>
                </a:solidFill>
              </a:rPr>
              <a:t>-Studien (und andere) wurden durchgeführt, um alternative Behandlungsschemata (</a:t>
            </a:r>
            <a:r>
              <a:rPr lang="de-DE" sz="1400" dirty="0" err="1">
                <a:solidFill>
                  <a:schemeClr val="bg1">
                    <a:lumMod val="65000"/>
                  </a:schemeClr>
                </a:solidFill>
              </a:rPr>
              <a:t>tx</a:t>
            </a:r>
            <a:r>
              <a:rPr lang="de-DE" sz="1400" dirty="0">
                <a:solidFill>
                  <a:schemeClr val="bg1">
                    <a:lumMod val="65000"/>
                  </a:schemeClr>
                </a:solidFill>
              </a:rPr>
              <a:t> </a:t>
            </a:r>
            <a:r>
              <a:rPr lang="de-DE" sz="1400" dirty="0" err="1">
                <a:solidFill>
                  <a:schemeClr val="bg1">
                    <a:lumMod val="65000"/>
                  </a:schemeClr>
                </a:solidFill>
              </a:rPr>
              <a:t>schedules</a:t>
            </a:r>
            <a:r>
              <a:rPr lang="de-DE" sz="1400" dirty="0">
                <a:solidFill>
                  <a:schemeClr val="bg1">
                    <a:lumMod val="65000"/>
                  </a:schemeClr>
                </a:solidFill>
              </a:rPr>
              <a:t>) zu dem in den Studien MARINA und ANCHOR angewandten, zwar wirksamen, aber unpraktischen „kontinuierlichen monatlichen“ Schema zu untersuchen. Die </a:t>
            </a:r>
            <a:r>
              <a:rPr lang="de-DE" sz="1400" b="1" dirty="0">
                <a:solidFill>
                  <a:schemeClr val="bg1">
                    <a:lumMod val="65000"/>
                  </a:schemeClr>
                </a:solidFill>
              </a:rPr>
              <a:t>PIER</a:t>
            </a:r>
            <a:r>
              <a:rPr lang="de-DE" sz="1400" dirty="0">
                <a:solidFill>
                  <a:schemeClr val="bg1">
                    <a:lumMod val="65000"/>
                  </a:schemeClr>
                </a:solidFill>
              </a:rPr>
              <a:t>-Studie zeigte, dass ein </a:t>
            </a:r>
            <a:r>
              <a:rPr lang="de-DE" sz="1400" b="1" dirty="0">
                <a:solidFill>
                  <a:schemeClr val="bg1">
                    <a:lumMod val="65000"/>
                  </a:schemeClr>
                </a:solidFill>
              </a:rPr>
              <a:t>„kontinuierliches q3-Monats“-Schema</a:t>
            </a:r>
            <a:r>
              <a:rPr lang="de-DE" sz="1400" dirty="0">
                <a:solidFill>
                  <a:schemeClr val="bg1">
                    <a:lumMod val="65000"/>
                  </a:schemeClr>
                </a:solidFill>
              </a:rPr>
              <a:t> (alle 3 Monate) </a:t>
            </a:r>
            <a:r>
              <a:rPr lang="de-DE" sz="1400" b="1" dirty="0">
                <a:solidFill>
                  <a:schemeClr val="bg1">
                    <a:lumMod val="65000"/>
                  </a:schemeClr>
                </a:solidFill>
              </a:rPr>
              <a:t>keine</a:t>
            </a:r>
            <a:r>
              <a:rPr lang="de-DE" sz="1400" dirty="0">
                <a:solidFill>
                  <a:schemeClr val="bg1">
                    <a:lumMod val="65000"/>
                  </a:schemeClr>
                </a:solidFill>
              </a:rPr>
              <a:t> wirksame Alternative darstellte. Die </a:t>
            </a:r>
            <a:r>
              <a:rPr lang="de-DE" sz="1400" b="1" dirty="0" err="1">
                <a:solidFill>
                  <a:schemeClr val="bg1">
                    <a:lumMod val="65000"/>
                  </a:schemeClr>
                </a:solidFill>
              </a:rPr>
              <a:t>PrONTO</a:t>
            </a:r>
            <a:r>
              <a:rPr lang="de-DE" sz="1400" dirty="0">
                <a:solidFill>
                  <a:schemeClr val="bg1">
                    <a:lumMod val="65000"/>
                  </a:schemeClr>
                </a:solidFill>
              </a:rPr>
              <a:t>-Studie bewies jedoch, dass ein </a:t>
            </a:r>
            <a:r>
              <a:rPr lang="de-DE" sz="1400" b="1" dirty="0">
                <a:solidFill>
                  <a:schemeClr val="bg1">
                    <a:lumMod val="65000"/>
                  </a:schemeClr>
                </a:solidFill>
              </a:rPr>
              <a:t>PRN-Behandlungsschema</a:t>
            </a:r>
            <a:r>
              <a:rPr lang="de-DE" sz="1400" dirty="0">
                <a:solidFill>
                  <a:schemeClr val="bg1">
                    <a:lumMod val="65000"/>
                  </a:schemeClr>
                </a:solidFill>
              </a:rPr>
              <a:t> (Bedarfsschema) – bei dem der Patient jeden Monat untersucht, aber nur injiziert wurde, wenn Anzeichen für ein Fortschreiten der Erkrankung (</a:t>
            </a:r>
            <a:r>
              <a:rPr lang="de-DE" sz="1400" dirty="0" err="1">
                <a:solidFill>
                  <a:schemeClr val="bg1">
                    <a:lumMod val="65000"/>
                  </a:schemeClr>
                </a:solidFill>
              </a:rPr>
              <a:t>dz</a:t>
            </a:r>
            <a:r>
              <a:rPr lang="de-DE" sz="1400" dirty="0">
                <a:solidFill>
                  <a:schemeClr val="bg1">
                    <a:lumMod val="65000"/>
                  </a:schemeClr>
                </a:solidFill>
              </a:rPr>
              <a:t> </a:t>
            </a:r>
            <a:r>
              <a:rPr lang="de-DE" sz="1400" dirty="0" err="1">
                <a:solidFill>
                  <a:schemeClr val="bg1">
                    <a:lumMod val="65000"/>
                  </a:schemeClr>
                </a:solidFill>
              </a:rPr>
              <a:t>progression</a:t>
            </a:r>
            <a:r>
              <a:rPr lang="de-DE" sz="1400" dirty="0">
                <a:solidFill>
                  <a:schemeClr val="bg1">
                    <a:lumMod val="65000"/>
                  </a:schemeClr>
                </a:solidFill>
              </a:rPr>
              <a:t>) gefunden wurden – genauso wirksam sein konnte wie monatliche Injektionen, wobei weitaus weniger Injektionen erforderlich waren. Leider </a:t>
            </a:r>
            <a:r>
              <a:rPr lang="de-DE" sz="1400" b="1" dirty="0">
                <a:solidFill>
                  <a:schemeClr val="bg1">
                    <a:lumMod val="65000"/>
                  </a:schemeClr>
                </a:solidFill>
              </a:rPr>
              <a:t>erforderte das PRN-Schema weiterhin monatliche Besuche</a:t>
            </a:r>
            <a:r>
              <a:rPr lang="de-DE" sz="1400" dirty="0">
                <a:solidFill>
                  <a:schemeClr val="bg1">
                    <a:lumMod val="65000"/>
                  </a:schemeClr>
                </a:solidFill>
              </a:rPr>
              <a:t>, was selbst dann sehr belastend ist, wenn keine Injektion verabreicht wird. Daher wurde nach einer Alternative zum PRN-Schema gesucht.</a:t>
            </a:r>
          </a:p>
          <a:p>
            <a:r>
              <a:rPr lang="de-DE" sz="1400" dirty="0">
                <a:solidFill>
                  <a:schemeClr val="bg1">
                    <a:lumMod val="65000"/>
                  </a:schemeClr>
                </a:solidFill>
              </a:rPr>
              <a:t>Hier kommt der </a:t>
            </a:r>
            <a:r>
              <a:rPr lang="de-DE" sz="1400" b="1" dirty="0">
                <a:solidFill>
                  <a:schemeClr val="bg1">
                    <a:lumMod val="65000"/>
                  </a:schemeClr>
                </a:solidFill>
              </a:rPr>
              <a:t>„Treat-and-</a:t>
            </a:r>
            <a:r>
              <a:rPr lang="de-DE" sz="1400" b="1" dirty="0" err="1">
                <a:solidFill>
                  <a:schemeClr val="bg1">
                    <a:lumMod val="65000"/>
                  </a:schemeClr>
                </a:solidFill>
              </a:rPr>
              <a:t>Extend</a:t>
            </a:r>
            <a:r>
              <a:rPr lang="de-DE" sz="1400" b="1" dirty="0">
                <a:solidFill>
                  <a:schemeClr val="bg1">
                    <a:lumMod val="65000"/>
                  </a:schemeClr>
                </a:solidFill>
              </a:rPr>
              <a:t>“-Ansatz</a:t>
            </a:r>
            <a:r>
              <a:rPr lang="de-DE" sz="1400" dirty="0">
                <a:solidFill>
                  <a:schemeClr val="bg1">
                    <a:lumMod val="65000"/>
                  </a:schemeClr>
                </a:solidFill>
              </a:rPr>
              <a:t> ins Spiel. Obwohl die Details unter den Klinikern variieren, gehen die meisten nach folgendem Prinzip vor: Zuerst wird der Patient monatlich behandelt, bis die Makula „trocken“ ist. Sobald die Trockenheit erreicht ist, wird der Zeitraum bis zum nächsten Besuch auf 6 Wochen verlängert. Beim 6-Wochen-Besuch wird der Patient sowohl </a:t>
            </a:r>
            <a:r>
              <a:rPr lang="de-DE" sz="1400" b="1" i="1" dirty="0">
                <a:solidFill>
                  <a:schemeClr val="bg1">
                    <a:lumMod val="65000"/>
                  </a:schemeClr>
                </a:solidFill>
              </a:rPr>
              <a:t>untersucht als auch injiziert</a:t>
            </a:r>
            <a:r>
              <a:rPr lang="de-DE" sz="1400" dirty="0">
                <a:solidFill>
                  <a:schemeClr val="bg1">
                    <a:lumMod val="65000"/>
                  </a:schemeClr>
                </a:solidFill>
              </a:rPr>
              <a:t>. Wenn die Untersuchung nach 6 Wochen zeigt, dass die Makula trocken geblieben ist, wird das Intervall bis zum nächsten Besuch auf 8 Wochen verlängert. Auch beim 8-Wochen-Besuch wird der Patient sowohl </a:t>
            </a:r>
            <a:r>
              <a:rPr lang="de-DE" sz="1400" b="1" i="1" dirty="0">
                <a:solidFill>
                  <a:schemeClr val="bg1">
                    <a:lumMod val="65000"/>
                  </a:schemeClr>
                </a:solidFill>
              </a:rPr>
              <a:t>untersucht als auch injiziert</a:t>
            </a:r>
            <a:r>
              <a:rPr lang="de-DE" sz="1400" dirty="0">
                <a:solidFill>
                  <a:schemeClr val="bg1">
                    <a:lumMod val="65000"/>
                  </a:schemeClr>
                </a:solidFill>
              </a:rPr>
              <a:t>, und wenn die Untersuchung zeigt, dass sie trocken geblieben ist, wird das Intervall um weitere 2 Wochen auf 10 Wochen verlängert. Sollte die Untersuchung zu irgendeinem Zeitpunkt das Wiederauftreten eines Ödems/</a:t>
            </a:r>
            <a:r>
              <a:rPr lang="de-DE" sz="1400" dirty="0" err="1">
                <a:solidFill>
                  <a:schemeClr val="bg1">
                    <a:lumMod val="65000"/>
                  </a:schemeClr>
                </a:solidFill>
              </a:rPr>
              <a:t>Hämangs</a:t>
            </a:r>
            <a:r>
              <a:rPr lang="de-DE" sz="1400" dirty="0">
                <a:solidFill>
                  <a:schemeClr val="bg1">
                    <a:lumMod val="65000"/>
                  </a:schemeClr>
                </a:solidFill>
              </a:rPr>
              <a:t> zeigen, wird das Intervall zwischen den Behandlungen auf das längste bisher erreichte progressionsfreie Intervall zurückgesetzt. (Viele Ärzte legen ein Intervall von 12 Wochen als Obergrenze fest, d. h., sie versuchen nicht, dieses zu überschreiten.)</a:t>
            </a:r>
            <a:endParaRPr lang="de-DE" sz="1400" i="1" dirty="0">
              <a:solidFill>
                <a:schemeClr val="bg1">
                  <a:lumMod val="65000"/>
                </a:schemeClr>
              </a:solidFill>
            </a:endParaRPr>
          </a:p>
          <a:p>
            <a:endParaRPr lang="de-DE" sz="1400" i="1" dirty="0">
              <a:solidFill>
                <a:schemeClr val="bg1">
                  <a:lumMod val="65000"/>
                </a:schemeClr>
              </a:solidFill>
            </a:endParaRPr>
          </a:p>
          <a:p>
            <a:r>
              <a:rPr lang="de-DE" sz="1400" i="1" dirty="0">
                <a:solidFill>
                  <a:schemeClr val="bg1">
                    <a:lumMod val="65000"/>
                  </a:schemeClr>
                </a:solidFill>
              </a:rPr>
              <a:t>Derzeit wenden die meisten Kliniker eine gewisse Version von Treat-and-</a:t>
            </a:r>
            <a:r>
              <a:rPr lang="de-DE" sz="1400" i="1" dirty="0" err="1">
                <a:solidFill>
                  <a:schemeClr val="bg1">
                    <a:lumMod val="65000"/>
                  </a:schemeClr>
                </a:solidFill>
              </a:rPr>
              <a:t>Extend</a:t>
            </a:r>
            <a:r>
              <a:rPr lang="de-DE" sz="1400" i="1" dirty="0">
                <a:solidFill>
                  <a:schemeClr val="bg1">
                    <a:lumMod val="65000"/>
                  </a:schemeClr>
                </a:solidFill>
              </a:rPr>
              <a:t> bei den meisten ihrer Patienten an.</a:t>
            </a:r>
            <a:endParaRPr lang="de-DE" sz="1400" dirty="0">
              <a:solidFill>
                <a:schemeClr val="bg1">
                  <a:lumMod val="65000"/>
                </a:schemeClr>
              </a:solidFill>
            </a:endParaRPr>
          </a:p>
        </p:txBody>
      </p:sp>
      <p:sp>
        <p:nvSpPr>
          <p:cNvPr id="70728" name="TextBox 22">
            <a:extLst>
              <a:ext uri="{FF2B5EF4-FFF2-40B4-BE49-F238E27FC236}">
                <a16:creationId xmlns:a16="http://schemas.microsoft.com/office/drawing/2014/main" id="{4BE9D8A6-C426-237A-977F-8AC53D0BDB6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Box 21">
            <a:extLst>
              <a:ext uri="{FF2B5EF4-FFF2-40B4-BE49-F238E27FC236}">
                <a16:creationId xmlns:a16="http://schemas.microsoft.com/office/drawing/2014/main" id="{AAD220F6-E79C-E433-FF79-E7DDEB346EB1}"/>
              </a:ext>
            </a:extLst>
          </p:cNvPr>
          <p:cNvSpPr txBox="1"/>
          <p:nvPr/>
        </p:nvSpPr>
        <p:spPr>
          <a:xfrm>
            <a:off x="492125" y="1953730"/>
            <a:ext cx="7508875" cy="1533753"/>
          </a:xfrm>
          <a:prstGeom prst="rect">
            <a:avLst/>
          </a:prstGeom>
          <a:solidFill>
            <a:schemeClr val="accent1">
              <a:lumMod val="40000"/>
              <a:lumOff val="60000"/>
            </a:schemeClr>
          </a:solidFill>
        </p:spPr>
        <p:txBody>
          <a:bodyPr wrap="square" lIns="25400" tIns="12700" rIns="25400" bIns="12700">
            <a:spAutoFit/>
          </a:bodyPr>
          <a:lstStyle/>
          <a:p>
            <a:pPr>
              <a:defRPr/>
            </a:pPr>
            <a:r>
              <a:rPr lang="de-DE" sz="1400" i="1" u="sng" noProof="0" dirty="0">
                <a:solidFill>
                  <a:schemeClr val="bg1">
                    <a:lumMod val="65000"/>
                  </a:schemeClr>
                </a:solidFill>
              </a:rPr>
              <a:t>Zeitplan für Anti-VEGF-Injektionen – Zusammenfassung</a:t>
            </a:r>
          </a:p>
          <a:p>
            <a:pPr>
              <a:defRPr/>
            </a:pPr>
            <a:r>
              <a:rPr lang="de-DE" sz="1400" b="1" noProof="0" dirty="0">
                <a:solidFill>
                  <a:schemeClr val="bg1">
                    <a:lumMod val="65000"/>
                  </a:schemeClr>
                </a:solidFill>
              </a:rPr>
              <a:t>Kontinuierlich</a:t>
            </a:r>
            <a:r>
              <a:rPr lang="de-DE" sz="1400" noProof="0" dirty="0">
                <a:solidFill>
                  <a:schemeClr val="bg1">
                    <a:lumMod val="65000"/>
                  </a:schemeClr>
                </a:solidFill>
              </a:rPr>
              <a:t>: Der Patient wird monatlich untersucht </a:t>
            </a:r>
            <a:r>
              <a:rPr lang="de-DE" sz="1400" b="1" noProof="0" dirty="0">
                <a:solidFill>
                  <a:schemeClr val="bg1">
                    <a:lumMod val="65000"/>
                  </a:schemeClr>
                </a:solidFill>
              </a:rPr>
              <a:t>und </a:t>
            </a:r>
            <a:r>
              <a:rPr lang="de-DE" sz="1400" noProof="0" dirty="0">
                <a:solidFill>
                  <a:schemeClr val="bg1">
                    <a:lumMod val="65000"/>
                  </a:schemeClr>
                </a:solidFill>
              </a:rPr>
              <a:t>behandelt</a:t>
            </a:r>
          </a:p>
          <a:p>
            <a:pPr>
              <a:defRPr/>
            </a:pPr>
            <a:r>
              <a:rPr lang="de-DE" sz="1400" b="1" noProof="0" dirty="0">
                <a:solidFill>
                  <a:schemeClr val="bg1">
                    <a:lumMod val="65000"/>
                  </a:schemeClr>
                </a:solidFill>
              </a:rPr>
              <a:t>PRN</a:t>
            </a:r>
            <a:r>
              <a:rPr lang="de-DE" sz="1400" i="1" noProof="0" dirty="0">
                <a:solidFill>
                  <a:schemeClr val="bg1">
                    <a:lumMod val="65000"/>
                  </a:schemeClr>
                </a:solidFill>
              </a:rPr>
              <a:t>: </a:t>
            </a:r>
            <a:r>
              <a:rPr lang="de-DE" sz="1400" noProof="0" dirty="0">
                <a:solidFill>
                  <a:schemeClr val="bg1">
                    <a:lumMod val="65000"/>
                  </a:schemeClr>
                </a:solidFill>
              </a:rPr>
              <a:t>Der Patient wird monatlich untersucht und </a:t>
            </a:r>
            <a:r>
              <a:rPr lang="de-DE" sz="1400" b="1" noProof="0" dirty="0">
                <a:solidFill>
                  <a:schemeClr val="bg1">
                    <a:lumMod val="65000"/>
                  </a:schemeClr>
                </a:solidFill>
              </a:rPr>
              <a:t>bei </a:t>
            </a:r>
            <a:r>
              <a:rPr lang="de-DE" sz="1400" noProof="0" dirty="0">
                <a:solidFill>
                  <a:schemeClr val="bg1">
                    <a:lumMod val="65000"/>
                  </a:schemeClr>
                </a:solidFill>
              </a:rPr>
              <a:t>Anzeichen einer aktiven Erkrankung behandelt</a:t>
            </a:r>
          </a:p>
          <a:p>
            <a:pPr>
              <a:defRPr/>
            </a:pPr>
            <a:r>
              <a:rPr lang="de-DE" sz="1400" b="1" noProof="0" dirty="0">
                <a:solidFill>
                  <a:schemeClr val="bg1">
                    <a:lumMod val="65000"/>
                  </a:schemeClr>
                </a:solidFill>
              </a:rPr>
              <a:t>Treat-and-Extend</a:t>
            </a:r>
            <a:r>
              <a:rPr lang="de-DE" sz="1400" noProof="0" dirty="0">
                <a:solidFill>
                  <a:schemeClr val="bg1">
                    <a:lumMod val="65000"/>
                  </a:schemeClr>
                </a:solidFill>
              </a:rPr>
              <a:t>: Nach Erreichen der Krankheitsremission wird das Intervall zwischen Untersuchungs- und Behandlungsterminen schrittweise auf das Maximum erhöht, das der Patient ohne Rezidiv vertragen kann (oder auf 12 Wochen, je nachdem, was zuerst eintritt)</a:t>
            </a:r>
          </a:p>
        </p:txBody>
      </p:sp>
      <p:sp>
        <p:nvSpPr>
          <p:cNvPr id="3" name="TextBox 3">
            <a:extLst>
              <a:ext uri="{FF2B5EF4-FFF2-40B4-BE49-F238E27FC236}">
                <a16:creationId xmlns:a16="http://schemas.microsoft.com/office/drawing/2014/main" id="{5DA22AE1-E57F-488B-96E5-9571DE154EC0}"/>
              </a:ext>
            </a:extLst>
          </p:cNvPr>
          <p:cNvSpPr txBox="1"/>
          <p:nvPr/>
        </p:nvSpPr>
        <p:spPr>
          <a:xfrm>
            <a:off x="685800" y="2771597"/>
            <a:ext cx="7772400" cy="456535"/>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r>
              <a:rPr lang="de-DE" sz="1400" i="1" noProof="0" dirty="0">
                <a:effectLst>
                  <a:outerShdw blurRad="38100" dist="38100" dir="2700000" algn="tl">
                    <a:srgbClr val="000000">
                      <a:alpha val="43137"/>
                    </a:srgbClr>
                  </a:outerShdw>
                </a:effectLst>
              </a:rPr>
              <a:t>Als Nächstes wenden wir uns einem weiteren Medikament zu, das sich bei der Behandlung der feuchten AMD (und anderer Erkrankungen*) als äußerst wichtig erwiesen hat</a:t>
            </a:r>
          </a:p>
        </p:txBody>
      </p:sp>
      <p:sp>
        <p:nvSpPr>
          <p:cNvPr id="4" name="TextBox 4">
            <a:extLst>
              <a:ext uri="{FF2B5EF4-FFF2-40B4-BE49-F238E27FC236}">
                <a16:creationId xmlns:a16="http://schemas.microsoft.com/office/drawing/2014/main" id="{185B341F-1E83-03C4-2734-A0CCF3FD08D0}"/>
              </a:ext>
            </a:extLst>
          </p:cNvPr>
          <p:cNvSpPr txBox="1"/>
          <p:nvPr/>
        </p:nvSpPr>
        <p:spPr>
          <a:xfrm>
            <a:off x="4714161" y="5808193"/>
            <a:ext cx="4079002" cy="369332"/>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r>
              <a:rPr lang="de-DE" sz="1200" noProof="0" dirty="0"/>
              <a:t>*Dies ist jedoch ein Thema für eine andere Folienreihe</a:t>
            </a:r>
          </a:p>
        </p:txBody>
      </p:sp>
    </p:spTree>
    <p:extLst>
      <p:ext uri="{BB962C8B-B14F-4D97-AF65-F5344CB8AC3E}">
        <p14:creationId xmlns:p14="http://schemas.microsoft.com/office/powerpoint/2010/main" val="2970184377"/>
      </p:ext>
    </p:extLst>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EA66E6-8944-4A9C-EAF6-2CF481533E39}"/>
            </a:ext>
          </a:extLst>
        </p:cNvPr>
        <p:cNvGrpSpPr/>
        <p:nvPr/>
      </p:nvGrpSpPr>
      <p:grpSpPr>
        <a:xfrm>
          <a:off x="0" y="0"/>
          <a:ext cx="0" cy="0"/>
          <a:chOff x="0" y="0"/>
          <a:chExt cx="0" cy="0"/>
        </a:xfrm>
      </p:grpSpPr>
      <p:sp>
        <p:nvSpPr>
          <p:cNvPr id="5" name="Text Box 7">
            <a:extLst>
              <a:ext uri="{FF2B5EF4-FFF2-40B4-BE49-F238E27FC236}">
                <a16:creationId xmlns:a16="http://schemas.microsoft.com/office/drawing/2014/main" id="{3D7CD0DA-BE5C-606C-D9C5-C1DA6BDF548B}"/>
              </a:ext>
            </a:extLst>
          </p:cNvPr>
          <p:cNvSpPr txBox="1">
            <a:spLocks noChangeArrowheads="1"/>
          </p:cNvSpPr>
          <p:nvPr/>
        </p:nvSpPr>
        <p:spPr bwMode="auto">
          <a:xfrm>
            <a:off x="4822825" y="5638800"/>
            <a:ext cx="4244975" cy="995144"/>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chemeClr val="bg1">
                    <a:lumMod val="75000"/>
                  </a:schemeClr>
                </a:solidFill>
              </a:rPr>
              <a:t>Was bedeutet</a:t>
            </a:r>
            <a:r>
              <a:rPr lang="de-DE" sz="1400" noProof="0" dirty="0">
                <a:solidFill>
                  <a:schemeClr val="bg1">
                    <a:lumMod val="75000"/>
                  </a:schemeClr>
                </a:solidFill>
              </a:rPr>
              <a:t> „Fragment“ </a:t>
            </a:r>
            <a:r>
              <a:rPr lang="de-DE" sz="1400" i="1" noProof="0" dirty="0">
                <a:solidFill>
                  <a:schemeClr val="bg1">
                    <a:lumMod val="75000"/>
                  </a:schemeClr>
                </a:solidFill>
              </a:rPr>
              <a:t>in diesem Zusammenhang?</a:t>
            </a:r>
          </a:p>
          <a:p>
            <a:pPr eaLnBrk="1" hangingPunct="1">
              <a:lnSpc>
                <a:spcPct val="90000"/>
              </a:lnSpc>
              <a:spcBef>
                <a:spcPct val="0"/>
              </a:spcBef>
              <a:buClrTx/>
              <a:buSzTx/>
              <a:buFontTx/>
              <a:buNone/>
            </a:pPr>
            <a:r>
              <a:rPr lang="de-DE" sz="1400" noProof="0" dirty="0">
                <a:solidFill>
                  <a:schemeClr val="bg1">
                    <a:lumMod val="75000"/>
                  </a:schemeClr>
                </a:solidFill>
              </a:rPr>
              <a:t>Ranibizumab ist </a:t>
            </a:r>
            <a:r>
              <a:rPr lang="de-DE" sz="1400" i="1" noProof="0" dirty="0">
                <a:solidFill>
                  <a:schemeClr val="bg1">
                    <a:lumMod val="75000"/>
                  </a:schemeClr>
                </a:solidFill>
              </a:rPr>
              <a:t>kein </a:t>
            </a:r>
            <a:r>
              <a:rPr lang="de-DE" sz="1400" noProof="0" dirty="0">
                <a:solidFill>
                  <a:schemeClr val="bg1">
                    <a:lumMod val="75000"/>
                  </a:schemeClr>
                </a:solidFill>
              </a:rPr>
              <a:t>vollständiger Antikörper;</a:t>
            </a:r>
          </a:p>
          <a:p>
            <a:pPr eaLnBrk="1" hangingPunct="1">
              <a:lnSpc>
                <a:spcPct val="90000"/>
              </a:lnSpc>
              <a:spcBef>
                <a:spcPct val="0"/>
              </a:spcBef>
              <a:buClrTx/>
              <a:buSzTx/>
              <a:buFontTx/>
              <a:buNone/>
            </a:pPr>
            <a:r>
              <a:rPr lang="de-DE" sz="1400" noProof="0" dirty="0">
                <a:solidFill>
                  <a:schemeClr val="bg1">
                    <a:lumMod val="75000"/>
                  </a:schemeClr>
                </a:solidFill>
              </a:rPr>
              <a:t>sondern </a:t>
            </a:r>
            <a:r>
              <a:rPr lang="de-DE" sz="1400" u="sng" noProof="0" dirty="0">
                <a:solidFill>
                  <a:srgbClr val="0000FF"/>
                </a:solidFill>
              </a:rPr>
              <a:t>besteht aus einem Teil – oder </a:t>
            </a:r>
            <a:r>
              <a:rPr lang="de-DE" sz="1400" i="1" u="sng" noProof="0" dirty="0">
                <a:solidFill>
                  <a:srgbClr val="0000FF"/>
                </a:solidFill>
              </a:rPr>
              <a:t>Fragment </a:t>
            </a:r>
            <a:r>
              <a:rPr lang="de-DE" sz="1400" u="sng" noProof="0" dirty="0">
                <a:solidFill>
                  <a:srgbClr val="0000FF"/>
                </a:solidFill>
              </a:rPr>
              <a:t>–</a:t>
            </a:r>
          </a:p>
          <a:p>
            <a:pPr eaLnBrk="1" hangingPunct="1">
              <a:lnSpc>
                <a:spcPct val="90000"/>
              </a:lnSpc>
              <a:spcBef>
                <a:spcPct val="0"/>
              </a:spcBef>
              <a:buClrTx/>
              <a:buSzTx/>
              <a:buFontTx/>
              <a:buNone/>
            </a:pPr>
            <a:r>
              <a:rPr lang="de-DE" sz="1400" u="sng" noProof="0" dirty="0">
                <a:solidFill>
                  <a:srgbClr val="0000FF"/>
                </a:solidFill>
              </a:rPr>
              <a:t>eines Antikörpers</a:t>
            </a:r>
          </a:p>
        </p:txBody>
      </p:sp>
      <p:sp>
        <p:nvSpPr>
          <p:cNvPr id="19458" name="Text Box 2">
            <a:extLst>
              <a:ext uri="{FF2B5EF4-FFF2-40B4-BE49-F238E27FC236}">
                <a16:creationId xmlns:a16="http://schemas.microsoft.com/office/drawing/2014/main" id="{F57454F6-767F-C105-AA44-66FA0DA89FD1}"/>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t>Ranibizumab</a:t>
            </a:r>
            <a:r>
              <a:rPr lang="de-DE" sz="2400" b="1" dirty="0">
                <a:solidFill>
                  <a:schemeClr val="bg1">
                    <a:lumMod val="65000"/>
                  </a:schemeClr>
                </a:solidFill>
              </a:rPr>
              <a:t> </a:t>
            </a:r>
            <a:r>
              <a:rPr lang="de-DE" sz="2400" i="1" dirty="0">
                <a:solidFill>
                  <a:schemeClr val="bg1">
                    <a:lumMod val="65000"/>
                  </a:schemeClr>
                </a:solidFill>
              </a:rPr>
              <a:t>ist ein rekombinantes, humanisiertes,</a:t>
            </a:r>
          </a:p>
          <a:p>
            <a:pPr algn="ctr" eaLnBrk="1" hangingPunct="1">
              <a:lnSpc>
                <a:spcPct val="90000"/>
              </a:lnSpc>
              <a:spcBef>
                <a:spcPct val="0"/>
              </a:spcBef>
              <a:buClrTx/>
              <a:buSzTx/>
              <a:buFontTx/>
              <a:buNone/>
            </a:pPr>
            <a:r>
              <a:rPr lang="de-DE" sz="2400" i="1" dirty="0">
                <a:solidFill>
                  <a:schemeClr val="bg1">
                    <a:lumMod val="65000"/>
                  </a:schemeClr>
                </a:solidFill>
              </a:rPr>
              <a:t>affinitätsgereiftes, monoklonales Antikörper</a:t>
            </a:r>
            <a:r>
              <a:rPr lang="de-DE" sz="2400" b="1" i="1" dirty="0">
                <a:solidFill>
                  <a:srgbClr val="008000"/>
                </a:solidFill>
              </a:rPr>
              <a:t>fragment</a:t>
            </a:r>
            <a:endParaRPr lang="de-DE" sz="2400" b="1" i="1" baseline="-25000" dirty="0">
              <a:solidFill>
                <a:srgbClr val="008000"/>
              </a:solidFill>
            </a:endParaRPr>
          </a:p>
        </p:txBody>
      </p:sp>
      <p:sp>
        <p:nvSpPr>
          <p:cNvPr id="18435" name="Text Box 3">
            <a:extLst>
              <a:ext uri="{FF2B5EF4-FFF2-40B4-BE49-F238E27FC236}">
                <a16:creationId xmlns:a16="http://schemas.microsoft.com/office/drawing/2014/main" id="{06F00551-6F25-6CD4-05C1-7257F1D101C9}"/>
              </a:ext>
            </a:extLst>
          </p:cNvPr>
          <p:cNvSpPr txBox="1">
            <a:spLocks noChangeArrowheads="1"/>
          </p:cNvSpPr>
          <p:nvPr/>
        </p:nvSpPr>
        <p:spPr bwMode="auto">
          <a:xfrm>
            <a:off x="228600" y="1547813"/>
            <a:ext cx="32337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„rekombinant“?</a:t>
            </a:r>
          </a:p>
          <a:p>
            <a:pPr eaLnBrk="1" hangingPunct="1">
              <a:lnSpc>
                <a:spcPct val="90000"/>
              </a:lnSpc>
              <a:spcBef>
                <a:spcPct val="0"/>
              </a:spcBef>
              <a:buClrTx/>
              <a:buSzTx/>
              <a:buFontTx/>
              <a:buNone/>
              <a:defRPr/>
            </a:pPr>
            <a:r>
              <a:rPr lang="de-DE" sz="1200" i="1" noProof="0" dirty="0">
                <a:solidFill>
                  <a:schemeClr val="bg1">
                    <a:lumMod val="75000"/>
                  </a:schemeClr>
                </a:solidFill>
              </a:rPr>
              <a:t>Dass die Substanz mittels rekombinanter DNA hergestellt wurde; d. h., DNA, die durch die Neukombination von Abschnitten</a:t>
            </a:r>
          </a:p>
          <a:p>
            <a:pPr eaLnBrk="1" hangingPunct="1">
              <a:lnSpc>
                <a:spcPct val="90000"/>
              </a:lnSpc>
              <a:spcBef>
                <a:spcPct val="0"/>
              </a:spcBef>
              <a:buClrTx/>
              <a:buSzTx/>
              <a:buFontTx/>
              <a:buNone/>
              <a:defRPr/>
            </a:pPr>
            <a:r>
              <a:rPr lang="de-DE" sz="1200" i="1" noProof="0" dirty="0">
                <a:solidFill>
                  <a:schemeClr val="bg1">
                    <a:lumMod val="75000"/>
                  </a:schemeClr>
                </a:solidFill>
              </a:rPr>
              <a:t>von mindestens zwei verschiedenen DNA-Molekülen</a:t>
            </a:r>
          </a:p>
        </p:txBody>
      </p:sp>
      <p:sp>
        <p:nvSpPr>
          <p:cNvPr id="18436" name="Text Box 4">
            <a:extLst>
              <a:ext uri="{FF2B5EF4-FFF2-40B4-BE49-F238E27FC236}">
                <a16:creationId xmlns:a16="http://schemas.microsoft.com/office/drawing/2014/main" id="{FB4D2E0A-7E27-6491-21AB-9DA76B9F68BB}"/>
              </a:ext>
            </a:extLst>
          </p:cNvPr>
          <p:cNvSpPr txBox="1">
            <a:spLocks noChangeArrowheads="1"/>
          </p:cNvSpPr>
          <p:nvPr/>
        </p:nvSpPr>
        <p:spPr bwMode="auto">
          <a:xfrm>
            <a:off x="3984625" y="990600"/>
            <a:ext cx="5083175" cy="1189043"/>
          </a:xfrm>
          <a:prstGeom prst="rect">
            <a:avLst/>
          </a:prstGeom>
          <a:solidFill>
            <a:schemeClr val="bg1"/>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„humanisiert“?</a:t>
            </a:r>
          </a:p>
          <a:p>
            <a:pPr eaLnBrk="1" hangingPunct="1">
              <a:lnSpc>
                <a:spcPct val="90000"/>
              </a:lnSpc>
              <a:spcBef>
                <a:spcPct val="0"/>
              </a:spcBef>
              <a:buClrTx/>
              <a:buSzTx/>
              <a:buFontTx/>
              <a:buNone/>
              <a:defRPr/>
            </a:pPr>
            <a:r>
              <a:rPr lang="de-DE" sz="1200" i="1" noProof="0" dirty="0">
                <a:solidFill>
                  <a:schemeClr val="bg1">
                    <a:lumMod val="75000"/>
                  </a:schemeClr>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defRPr/>
            </a:pPr>
            <a:r>
              <a:rPr lang="de-DE" sz="1200" i="1" noProof="0" dirty="0">
                <a:solidFill>
                  <a:schemeClr val="bg1">
                    <a:lumMod val="75000"/>
                  </a:schemeClr>
                </a:solidFill>
              </a:rPr>
              <a:t>Um dies zu verhindern, wird ein Teil des Maus-Antikörpers</a:t>
            </a:r>
          </a:p>
          <a:p>
            <a:pPr eaLnBrk="1" hangingPunct="1">
              <a:lnSpc>
                <a:spcPct val="90000"/>
              </a:lnSpc>
              <a:spcBef>
                <a:spcPct val="0"/>
              </a:spcBef>
              <a:buClrTx/>
              <a:buSzTx/>
              <a:buFontTx/>
              <a:buNone/>
              <a:defRPr/>
            </a:pPr>
            <a:r>
              <a:rPr lang="de-DE" sz="1200" i="1" noProof="0" dirty="0">
                <a:solidFill>
                  <a:schemeClr val="bg1">
                    <a:lumMod val="75000"/>
                  </a:schemeClr>
                </a:solidFill>
              </a:rPr>
              <a:t>mittels rekombinanter DNA-Techniken ersetzt.</a:t>
            </a:r>
          </a:p>
        </p:txBody>
      </p:sp>
      <p:sp>
        <p:nvSpPr>
          <p:cNvPr id="18437" name="Text Box 5">
            <a:extLst>
              <a:ext uri="{FF2B5EF4-FFF2-40B4-BE49-F238E27FC236}">
                <a16:creationId xmlns:a16="http://schemas.microsoft.com/office/drawing/2014/main" id="{F30B2BAB-27F1-950E-9F85-96F0ACDA4DB3}"/>
              </a:ext>
            </a:extLst>
          </p:cNvPr>
          <p:cNvSpPr txBox="1">
            <a:spLocks noChangeArrowheads="1"/>
          </p:cNvSpPr>
          <p:nvPr/>
        </p:nvSpPr>
        <p:spPr bwMode="auto">
          <a:xfrm>
            <a:off x="76200" y="4648200"/>
            <a:ext cx="32972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„affinitätsgereift“?</a:t>
            </a:r>
          </a:p>
          <a:p>
            <a:pPr eaLnBrk="1" hangingPunct="1">
              <a:lnSpc>
                <a:spcPct val="90000"/>
              </a:lnSpc>
              <a:spcBef>
                <a:spcPct val="0"/>
              </a:spcBef>
              <a:buClrTx/>
              <a:buSzTx/>
              <a:buFontTx/>
              <a:buNone/>
              <a:defRPr/>
            </a:pPr>
            <a:r>
              <a:rPr lang="de-DE" sz="1200" i="1" noProof="0" dirty="0">
                <a:solidFill>
                  <a:schemeClr val="bg1">
                    <a:lumMod val="75000"/>
                  </a:schemeClr>
                </a:solidFill>
              </a:rPr>
              <a:t>Die Affinitätsreifung ist ein Prozess, bei dem antikörperproduzierende Zellen wiederholt dem betreffenden Antigen ausgesetzt werden, was zu Antikörper-Generationen mit einer progressiv höheren Affinität für das Antigen führt.</a:t>
            </a:r>
          </a:p>
        </p:txBody>
      </p:sp>
      <p:sp>
        <p:nvSpPr>
          <p:cNvPr id="18438" name="Text Box 6">
            <a:extLst>
              <a:ext uri="{FF2B5EF4-FFF2-40B4-BE49-F238E27FC236}">
                <a16:creationId xmlns:a16="http://schemas.microsoft.com/office/drawing/2014/main" id="{0AA1D565-F58C-8314-9AEF-CEDC2EA80C58}"/>
              </a:ext>
            </a:extLst>
          </p:cNvPr>
          <p:cNvSpPr txBox="1">
            <a:spLocks noChangeArrowheads="1"/>
          </p:cNvSpPr>
          <p:nvPr/>
        </p:nvSpPr>
        <p:spPr bwMode="auto">
          <a:xfrm>
            <a:off x="3733800" y="4191000"/>
            <a:ext cx="3062288"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ist ein monoklonaler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Antikörper, die von einer Gruppe von Immunzellen produziert werden, die alle von derselben Ursprungszelle abstammen</a:t>
            </a:r>
          </a:p>
        </p:txBody>
      </p:sp>
      <p:sp>
        <p:nvSpPr>
          <p:cNvPr id="19463" name="Line 7">
            <a:extLst>
              <a:ext uri="{FF2B5EF4-FFF2-40B4-BE49-F238E27FC236}">
                <a16:creationId xmlns:a16="http://schemas.microsoft.com/office/drawing/2014/main" id="{C0C8155F-AD1A-9281-6BAC-DD3215221286}"/>
              </a:ext>
            </a:extLst>
          </p:cNvPr>
          <p:cNvSpPr>
            <a:spLocks noChangeShapeType="1"/>
          </p:cNvSpPr>
          <p:nvPr/>
        </p:nvSpPr>
        <p:spPr bwMode="auto">
          <a:xfrm flipV="1">
            <a:off x="5181600" y="3886200"/>
            <a:ext cx="152400" cy="304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4" name="Line 8">
            <a:extLst>
              <a:ext uri="{FF2B5EF4-FFF2-40B4-BE49-F238E27FC236}">
                <a16:creationId xmlns:a16="http://schemas.microsoft.com/office/drawing/2014/main" id="{1CB71B24-204E-D6DD-B366-A16BC296B68B}"/>
              </a:ext>
            </a:extLst>
          </p:cNvPr>
          <p:cNvSpPr>
            <a:spLocks noChangeShapeType="1"/>
          </p:cNvSpPr>
          <p:nvPr/>
        </p:nvSpPr>
        <p:spPr bwMode="auto">
          <a:xfrm flipV="1">
            <a:off x="1676400" y="3962400"/>
            <a:ext cx="304800" cy="685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5" name="Line 9">
            <a:extLst>
              <a:ext uri="{FF2B5EF4-FFF2-40B4-BE49-F238E27FC236}">
                <a16:creationId xmlns:a16="http://schemas.microsoft.com/office/drawing/2014/main" id="{A104F322-6759-5DE7-0B29-972F46803285}"/>
              </a:ext>
            </a:extLst>
          </p:cNvPr>
          <p:cNvSpPr>
            <a:spLocks noChangeShapeType="1"/>
          </p:cNvSpPr>
          <p:nvPr/>
        </p:nvSpPr>
        <p:spPr bwMode="auto">
          <a:xfrm>
            <a:off x="3124200" y="2743200"/>
            <a:ext cx="1066800" cy="4572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6" name="Line 10">
            <a:extLst>
              <a:ext uri="{FF2B5EF4-FFF2-40B4-BE49-F238E27FC236}">
                <a16:creationId xmlns:a16="http://schemas.microsoft.com/office/drawing/2014/main" id="{16744A9B-E5C2-7683-73E6-EC46BD5E0637}"/>
              </a:ext>
            </a:extLst>
          </p:cNvPr>
          <p:cNvSpPr>
            <a:spLocks noChangeShapeType="1"/>
          </p:cNvSpPr>
          <p:nvPr/>
        </p:nvSpPr>
        <p:spPr bwMode="auto">
          <a:xfrm>
            <a:off x="6781800" y="2667000"/>
            <a:ext cx="228600" cy="6096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70" name="Line 14">
            <a:extLst>
              <a:ext uri="{FF2B5EF4-FFF2-40B4-BE49-F238E27FC236}">
                <a16:creationId xmlns:a16="http://schemas.microsoft.com/office/drawing/2014/main" id="{5301E359-8958-DD5B-C6DC-02A8A825CDA1}"/>
              </a:ext>
            </a:extLst>
          </p:cNvPr>
          <p:cNvSpPr>
            <a:spLocks noChangeShapeType="1"/>
          </p:cNvSpPr>
          <p:nvPr/>
        </p:nvSpPr>
        <p:spPr bwMode="auto">
          <a:xfrm flipV="1">
            <a:off x="7010400" y="3962400"/>
            <a:ext cx="533400" cy="22098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71" name="Slide Number Placeholder 1">
            <a:extLst>
              <a:ext uri="{FF2B5EF4-FFF2-40B4-BE49-F238E27FC236}">
                <a16:creationId xmlns:a16="http://schemas.microsoft.com/office/drawing/2014/main" id="{D2FB7FAD-9D14-3F46-A6D6-32AB1C9AE7F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0D5325B-1928-4735-BBE7-4D90DB1681A4}" type="slidenum">
              <a:rPr lang="de-DE" sz="1000" noProof="0" smtClean="0"/>
              <a:t>526</a:t>
            </a:fld>
            <a:endParaRPr lang="de-DE" sz="1000" noProof="0" dirty="0"/>
          </a:p>
        </p:txBody>
      </p:sp>
      <p:sp>
        <p:nvSpPr>
          <p:cNvPr id="16" name="TextBox 21">
            <a:extLst>
              <a:ext uri="{FF2B5EF4-FFF2-40B4-BE49-F238E27FC236}">
                <a16:creationId xmlns:a16="http://schemas.microsoft.com/office/drawing/2014/main" id="{7BD9A752-69F5-838B-7C3A-FC2D6BB83BC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4" name="TextBox 1">
            <a:extLst>
              <a:ext uri="{FF2B5EF4-FFF2-40B4-BE49-F238E27FC236}">
                <a16:creationId xmlns:a16="http://schemas.microsoft.com/office/drawing/2014/main" id="{230C1992-11CF-019C-C541-AF866584C4A4}"/>
              </a:ext>
            </a:extLst>
          </p:cNvPr>
          <p:cNvSpPr txBox="1">
            <a:spLocks noChangeArrowheads="1"/>
          </p:cNvSpPr>
          <p:nvPr/>
        </p:nvSpPr>
        <p:spPr bwMode="auto">
          <a:xfrm>
            <a:off x="762000" y="4687888"/>
            <a:ext cx="8186738" cy="764312"/>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chemeClr val="bg1"/>
                </a:solidFill>
              </a:rPr>
              <a:t>Welcher „</a:t>
            </a:r>
            <a:r>
              <a:rPr lang="de-DE" sz="1600" i="1" dirty="0">
                <a:solidFill>
                  <a:schemeClr val="bg1"/>
                </a:solidFill>
              </a:rPr>
              <a:t> Ausgangs</a:t>
            </a:r>
            <a:r>
              <a:rPr lang="de-DE" sz="1600" i="1" noProof="0" dirty="0">
                <a:solidFill>
                  <a:schemeClr val="bg1"/>
                </a:solidFill>
              </a:rPr>
              <a:t>“-Antikörper ist die Quelle, aus der das Ranibizumab-Fragment gewonnen wird?</a:t>
            </a:r>
          </a:p>
          <a:p>
            <a:pPr eaLnBrk="1" hangingPunct="1">
              <a:spcBef>
                <a:spcPct val="0"/>
              </a:spcBef>
              <a:buClrTx/>
              <a:buSzTx/>
              <a:buFontTx/>
              <a:buNone/>
            </a:pPr>
            <a:r>
              <a:rPr lang="de-DE" sz="1600" b="1" noProof="0" dirty="0">
                <a:solidFill>
                  <a:srgbClr val="000000"/>
                </a:solidFill>
              </a:rPr>
              <a:t>Bevacizumab</a:t>
            </a:r>
          </a:p>
        </p:txBody>
      </p:sp>
    </p:spTree>
    <p:extLst>
      <p:ext uri="{BB962C8B-B14F-4D97-AF65-F5344CB8AC3E}">
        <p14:creationId xmlns:p14="http://schemas.microsoft.com/office/powerpoint/2010/main" val="1073079605"/>
      </p:ext>
    </p:extLst>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4853D8-EA8F-DB9D-82E9-2E49ABD4C53E}"/>
            </a:ext>
          </a:extLst>
        </p:cNvPr>
        <p:cNvGrpSpPr/>
        <p:nvPr/>
      </p:nvGrpSpPr>
      <p:grpSpPr>
        <a:xfrm>
          <a:off x="0" y="0"/>
          <a:ext cx="0" cy="0"/>
          <a:chOff x="0" y="0"/>
          <a:chExt cx="0" cy="0"/>
        </a:xfrm>
      </p:grpSpPr>
      <p:sp>
        <p:nvSpPr>
          <p:cNvPr id="5" name="Text Box 7">
            <a:extLst>
              <a:ext uri="{FF2B5EF4-FFF2-40B4-BE49-F238E27FC236}">
                <a16:creationId xmlns:a16="http://schemas.microsoft.com/office/drawing/2014/main" id="{2AD3C3E9-C2FB-8B9B-EC8E-16C7DE64D953}"/>
              </a:ext>
            </a:extLst>
          </p:cNvPr>
          <p:cNvSpPr txBox="1">
            <a:spLocks noChangeArrowheads="1"/>
          </p:cNvSpPr>
          <p:nvPr/>
        </p:nvSpPr>
        <p:spPr bwMode="auto">
          <a:xfrm>
            <a:off x="4822825" y="5638800"/>
            <a:ext cx="4244975" cy="995144"/>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chemeClr val="bg1">
                    <a:lumMod val="75000"/>
                  </a:schemeClr>
                </a:solidFill>
              </a:rPr>
              <a:t>Was bedeutet</a:t>
            </a:r>
            <a:r>
              <a:rPr lang="de-DE" sz="1400" noProof="0" dirty="0">
                <a:solidFill>
                  <a:schemeClr val="bg1">
                    <a:lumMod val="75000"/>
                  </a:schemeClr>
                </a:solidFill>
              </a:rPr>
              <a:t> „Fragment“ </a:t>
            </a:r>
            <a:r>
              <a:rPr lang="de-DE" sz="1400" i="1" noProof="0" dirty="0">
                <a:solidFill>
                  <a:schemeClr val="bg1">
                    <a:lumMod val="75000"/>
                  </a:schemeClr>
                </a:solidFill>
              </a:rPr>
              <a:t>in diesem Zusammenhang?</a:t>
            </a:r>
          </a:p>
          <a:p>
            <a:pPr eaLnBrk="1" hangingPunct="1">
              <a:lnSpc>
                <a:spcPct val="90000"/>
              </a:lnSpc>
              <a:spcBef>
                <a:spcPct val="0"/>
              </a:spcBef>
              <a:buClrTx/>
              <a:buSzTx/>
              <a:buFontTx/>
              <a:buNone/>
            </a:pPr>
            <a:r>
              <a:rPr lang="de-DE" sz="1400" noProof="0" dirty="0">
                <a:solidFill>
                  <a:schemeClr val="bg1">
                    <a:lumMod val="75000"/>
                  </a:schemeClr>
                </a:solidFill>
              </a:rPr>
              <a:t>Ranibizumab ist </a:t>
            </a:r>
            <a:r>
              <a:rPr lang="de-DE" sz="1400" i="1" noProof="0" dirty="0">
                <a:solidFill>
                  <a:schemeClr val="bg1">
                    <a:lumMod val="75000"/>
                  </a:schemeClr>
                </a:solidFill>
              </a:rPr>
              <a:t>kein </a:t>
            </a:r>
            <a:r>
              <a:rPr lang="de-DE" sz="1400" noProof="0" dirty="0">
                <a:solidFill>
                  <a:schemeClr val="bg1">
                    <a:lumMod val="75000"/>
                  </a:schemeClr>
                </a:solidFill>
              </a:rPr>
              <a:t>vollständiger Antikörper;</a:t>
            </a:r>
          </a:p>
          <a:p>
            <a:pPr eaLnBrk="1" hangingPunct="1">
              <a:lnSpc>
                <a:spcPct val="90000"/>
              </a:lnSpc>
              <a:spcBef>
                <a:spcPct val="0"/>
              </a:spcBef>
              <a:buClrTx/>
              <a:buSzTx/>
              <a:buFontTx/>
              <a:buNone/>
            </a:pPr>
            <a:r>
              <a:rPr lang="de-DE" sz="1400" noProof="0" dirty="0">
                <a:solidFill>
                  <a:schemeClr val="bg1">
                    <a:lumMod val="75000"/>
                  </a:schemeClr>
                </a:solidFill>
              </a:rPr>
              <a:t>sondern </a:t>
            </a:r>
            <a:r>
              <a:rPr lang="de-DE" sz="1400" u="sng" noProof="0" dirty="0">
                <a:solidFill>
                  <a:srgbClr val="0000FF"/>
                </a:solidFill>
              </a:rPr>
              <a:t>besteht aus einem Teil – oder </a:t>
            </a:r>
            <a:r>
              <a:rPr lang="de-DE" sz="1400" i="1" u="sng" noProof="0" dirty="0">
                <a:solidFill>
                  <a:srgbClr val="0000FF"/>
                </a:solidFill>
              </a:rPr>
              <a:t>Fragment </a:t>
            </a:r>
            <a:r>
              <a:rPr lang="de-DE" sz="1400" u="sng" noProof="0" dirty="0">
                <a:solidFill>
                  <a:srgbClr val="0000FF"/>
                </a:solidFill>
              </a:rPr>
              <a:t>–</a:t>
            </a:r>
          </a:p>
          <a:p>
            <a:pPr eaLnBrk="1" hangingPunct="1">
              <a:lnSpc>
                <a:spcPct val="90000"/>
              </a:lnSpc>
              <a:spcBef>
                <a:spcPct val="0"/>
              </a:spcBef>
              <a:buClrTx/>
              <a:buSzTx/>
              <a:buFontTx/>
              <a:buNone/>
            </a:pPr>
            <a:r>
              <a:rPr lang="de-DE" sz="1400" u="sng" noProof="0" dirty="0">
                <a:solidFill>
                  <a:srgbClr val="0000FF"/>
                </a:solidFill>
              </a:rPr>
              <a:t>eines Antikörpers</a:t>
            </a:r>
          </a:p>
        </p:txBody>
      </p:sp>
      <p:sp>
        <p:nvSpPr>
          <p:cNvPr id="19458" name="Text Box 2">
            <a:extLst>
              <a:ext uri="{FF2B5EF4-FFF2-40B4-BE49-F238E27FC236}">
                <a16:creationId xmlns:a16="http://schemas.microsoft.com/office/drawing/2014/main" id="{BF6EA220-8F74-96C8-317A-483D6BAFE1B1}"/>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dirty="0"/>
              <a:t>Ranibizumab</a:t>
            </a:r>
            <a:r>
              <a:rPr lang="de-DE" sz="2400" b="1" dirty="0">
                <a:solidFill>
                  <a:schemeClr val="bg1">
                    <a:lumMod val="65000"/>
                  </a:schemeClr>
                </a:solidFill>
              </a:rPr>
              <a:t> </a:t>
            </a:r>
            <a:r>
              <a:rPr lang="de-DE" sz="2400" i="1" dirty="0">
                <a:solidFill>
                  <a:schemeClr val="bg1">
                    <a:lumMod val="65000"/>
                  </a:schemeClr>
                </a:solidFill>
              </a:rPr>
              <a:t>ist ein rekombinantes, humanisiertes,</a:t>
            </a:r>
          </a:p>
          <a:p>
            <a:pPr algn="ctr" eaLnBrk="1" hangingPunct="1">
              <a:lnSpc>
                <a:spcPct val="90000"/>
              </a:lnSpc>
              <a:spcBef>
                <a:spcPct val="0"/>
              </a:spcBef>
              <a:buClrTx/>
              <a:buSzTx/>
              <a:buFontTx/>
              <a:buNone/>
            </a:pPr>
            <a:r>
              <a:rPr lang="de-DE" sz="2400" i="1" dirty="0">
                <a:solidFill>
                  <a:schemeClr val="bg1">
                    <a:lumMod val="65000"/>
                  </a:schemeClr>
                </a:solidFill>
              </a:rPr>
              <a:t>affinitätsgereiftes, monoklonales Antikörper</a:t>
            </a:r>
            <a:r>
              <a:rPr lang="de-DE" sz="2400" b="1" i="1" dirty="0">
                <a:solidFill>
                  <a:srgbClr val="008000"/>
                </a:solidFill>
              </a:rPr>
              <a:t>fragment</a:t>
            </a:r>
            <a:endParaRPr lang="de-DE" sz="2400" b="1" i="1" baseline="-25000" dirty="0">
              <a:solidFill>
                <a:srgbClr val="008000"/>
              </a:solidFill>
            </a:endParaRPr>
          </a:p>
        </p:txBody>
      </p:sp>
      <p:sp>
        <p:nvSpPr>
          <p:cNvPr id="18435" name="Text Box 3">
            <a:extLst>
              <a:ext uri="{FF2B5EF4-FFF2-40B4-BE49-F238E27FC236}">
                <a16:creationId xmlns:a16="http://schemas.microsoft.com/office/drawing/2014/main" id="{67097EDA-1E83-6305-739B-651B33DB710D}"/>
              </a:ext>
            </a:extLst>
          </p:cNvPr>
          <p:cNvSpPr txBox="1">
            <a:spLocks noChangeArrowheads="1"/>
          </p:cNvSpPr>
          <p:nvPr/>
        </p:nvSpPr>
        <p:spPr bwMode="auto">
          <a:xfrm>
            <a:off x="228600" y="1547813"/>
            <a:ext cx="32337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„rekombinant“?</a:t>
            </a:r>
          </a:p>
          <a:p>
            <a:pPr eaLnBrk="1" hangingPunct="1">
              <a:lnSpc>
                <a:spcPct val="90000"/>
              </a:lnSpc>
              <a:spcBef>
                <a:spcPct val="0"/>
              </a:spcBef>
              <a:buClrTx/>
              <a:buSzTx/>
              <a:buFontTx/>
              <a:buNone/>
              <a:defRPr/>
            </a:pPr>
            <a:r>
              <a:rPr lang="de-DE" sz="1200" i="1" noProof="0" dirty="0">
                <a:solidFill>
                  <a:schemeClr val="bg1">
                    <a:lumMod val="75000"/>
                  </a:schemeClr>
                </a:solidFill>
              </a:rPr>
              <a:t>Dass die Substanz mittels rekombinanter DNA hergestellt wurde; d. h., DNA, die durch die Neukombination von Abschnitten</a:t>
            </a:r>
          </a:p>
          <a:p>
            <a:pPr eaLnBrk="1" hangingPunct="1">
              <a:lnSpc>
                <a:spcPct val="90000"/>
              </a:lnSpc>
              <a:spcBef>
                <a:spcPct val="0"/>
              </a:spcBef>
              <a:buClrTx/>
              <a:buSzTx/>
              <a:buFontTx/>
              <a:buNone/>
              <a:defRPr/>
            </a:pPr>
            <a:r>
              <a:rPr lang="de-DE" sz="1200" i="1" noProof="0" dirty="0">
                <a:solidFill>
                  <a:schemeClr val="bg1">
                    <a:lumMod val="75000"/>
                  </a:schemeClr>
                </a:solidFill>
              </a:rPr>
              <a:t>von mindestens zwei verschiedenen DNA-Molekülen</a:t>
            </a:r>
          </a:p>
        </p:txBody>
      </p:sp>
      <p:sp>
        <p:nvSpPr>
          <p:cNvPr id="18436" name="Text Box 4">
            <a:extLst>
              <a:ext uri="{FF2B5EF4-FFF2-40B4-BE49-F238E27FC236}">
                <a16:creationId xmlns:a16="http://schemas.microsoft.com/office/drawing/2014/main" id="{369348EF-985D-30D9-86C3-62C7BD7290D4}"/>
              </a:ext>
            </a:extLst>
          </p:cNvPr>
          <p:cNvSpPr txBox="1">
            <a:spLocks noChangeArrowheads="1"/>
          </p:cNvSpPr>
          <p:nvPr/>
        </p:nvSpPr>
        <p:spPr bwMode="auto">
          <a:xfrm>
            <a:off x="3984625" y="990600"/>
            <a:ext cx="5083175" cy="1189043"/>
          </a:xfrm>
          <a:prstGeom prst="rect">
            <a:avLst/>
          </a:prstGeom>
          <a:solidFill>
            <a:schemeClr val="bg1"/>
          </a:solid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„humanisiert“?</a:t>
            </a:r>
          </a:p>
          <a:p>
            <a:pPr eaLnBrk="1" hangingPunct="1">
              <a:lnSpc>
                <a:spcPct val="90000"/>
              </a:lnSpc>
              <a:spcBef>
                <a:spcPct val="0"/>
              </a:spcBef>
              <a:buClrTx/>
              <a:buSzTx/>
              <a:buFontTx/>
              <a:buNone/>
              <a:defRPr/>
            </a:pPr>
            <a:r>
              <a:rPr lang="de-DE" sz="1200" i="1" noProof="0" dirty="0">
                <a:solidFill>
                  <a:schemeClr val="bg1">
                    <a:lumMod val="75000"/>
                  </a:schemeClr>
                </a:solidFill>
              </a:rPr>
              <a:t>Wie bei vielen monoklonalen Antikörpern wurde das Ausgangsmolekül von Ranibizumab aus Mauszellen gewonnen. Solche Maus-Antikörper würden vom menschlichen Immunsystem als fremd erkannt und als solche angegriffen.</a:t>
            </a:r>
          </a:p>
          <a:p>
            <a:pPr eaLnBrk="1" hangingPunct="1">
              <a:lnSpc>
                <a:spcPct val="90000"/>
              </a:lnSpc>
              <a:spcBef>
                <a:spcPct val="0"/>
              </a:spcBef>
              <a:buClrTx/>
              <a:buSzTx/>
              <a:buFontTx/>
              <a:buNone/>
              <a:defRPr/>
            </a:pPr>
            <a:r>
              <a:rPr lang="de-DE" sz="1200" i="1" noProof="0" dirty="0">
                <a:solidFill>
                  <a:schemeClr val="bg1">
                    <a:lumMod val="75000"/>
                  </a:schemeClr>
                </a:solidFill>
              </a:rPr>
              <a:t>Um dies zu verhindern, wird ein Teil des Maus-Antikörpers</a:t>
            </a:r>
          </a:p>
          <a:p>
            <a:pPr eaLnBrk="1" hangingPunct="1">
              <a:lnSpc>
                <a:spcPct val="90000"/>
              </a:lnSpc>
              <a:spcBef>
                <a:spcPct val="0"/>
              </a:spcBef>
              <a:buClrTx/>
              <a:buSzTx/>
              <a:buFontTx/>
              <a:buNone/>
              <a:defRPr/>
            </a:pPr>
            <a:r>
              <a:rPr lang="de-DE" sz="1200" i="1" noProof="0" dirty="0">
                <a:solidFill>
                  <a:schemeClr val="bg1">
                    <a:lumMod val="75000"/>
                  </a:schemeClr>
                </a:solidFill>
              </a:rPr>
              <a:t>mittels rekombinanter DNA-Techniken ersetzt.</a:t>
            </a:r>
          </a:p>
        </p:txBody>
      </p:sp>
      <p:sp>
        <p:nvSpPr>
          <p:cNvPr id="18437" name="Text Box 5">
            <a:extLst>
              <a:ext uri="{FF2B5EF4-FFF2-40B4-BE49-F238E27FC236}">
                <a16:creationId xmlns:a16="http://schemas.microsoft.com/office/drawing/2014/main" id="{F37A27A1-35F0-C736-744A-DA3DB531D6F8}"/>
              </a:ext>
            </a:extLst>
          </p:cNvPr>
          <p:cNvSpPr txBox="1">
            <a:spLocks noChangeArrowheads="1"/>
          </p:cNvSpPr>
          <p:nvPr/>
        </p:nvSpPr>
        <p:spPr bwMode="auto">
          <a:xfrm>
            <a:off x="76200" y="4648200"/>
            <a:ext cx="3297238" cy="1022844"/>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bedeutet „affinitätsgereift“?</a:t>
            </a:r>
          </a:p>
          <a:p>
            <a:pPr eaLnBrk="1" hangingPunct="1">
              <a:lnSpc>
                <a:spcPct val="90000"/>
              </a:lnSpc>
              <a:spcBef>
                <a:spcPct val="0"/>
              </a:spcBef>
              <a:buClrTx/>
              <a:buSzTx/>
              <a:buFontTx/>
              <a:buNone/>
              <a:defRPr/>
            </a:pPr>
            <a:r>
              <a:rPr lang="de-DE" sz="1200" i="1" noProof="0" dirty="0">
                <a:solidFill>
                  <a:schemeClr val="bg1">
                    <a:lumMod val="75000"/>
                  </a:schemeClr>
                </a:solidFill>
              </a:rPr>
              <a:t>Die Affinitätsreifung ist ein Prozess, bei dem antikörperproduzierende Zellen wiederholt dem betreffenden Antigen ausgesetzt werden, was zu Antikörper-Generationen mit einer progressiv höheren Affinität für das Antigen führt.</a:t>
            </a:r>
          </a:p>
        </p:txBody>
      </p:sp>
      <p:sp>
        <p:nvSpPr>
          <p:cNvPr id="18438" name="Text Box 6">
            <a:extLst>
              <a:ext uri="{FF2B5EF4-FFF2-40B4-BE49-F238E27FC236}">
                <a16:creationId xmlns:a16="http://schemas.microsoft.com/office/drawing/2014/main" id="{7EAA86BB-4B0B-AAA6-23EA-9B5C59F5F0C6}"/>
              </a:ext>
            </a:extLst>
          </p:cNvPr>
          <p:cNvSpPr txBox="1">
            <a:spLocks noChangeArrowheads="1"/>
          </p:cNvSpPr>
          <p:nvPr/>
        </p:nvSpPr>
        <p:spPr bwMode="auto">
          <a:xfrm>
            <a:off x="3733800" y="4191000"/>
            <a:ext cx="3062288" cy="690445"/>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defRPr/>
            </a:pPr>
            <a:r>
              <a:rPr lang="de-DE" sz="1200" i="1" noProof="0" dirty="0">
                <a:solidFill>
                  <a:schemeClr val="bg1">
                    <a:lumMod val="75000"/>
                  </a:schemeClr>
                </a:solidFill>
              </a:rPr>
              <a:t>Was ist ein monoklonaler Antikörper?</a:t>
            </a:r>
          </a:p>
          <a:p>
            <a:pPr eaLnBrk="1" hangingPunct="1">
              <a:lnSpc>
                <a:spcPct val="90000"/>
              </a:lnSpc>
              <a:spcBef>
                <a:spcPct val="0"/>
              </a:spcBef>
              <a:buClrTx/>
              <a:buSzTx/>
              <a:buFontTx/>
              <a:buNone/>
              <a:defRPr/>
            </a:pPr>
            <a:r>
              <a:rPr lang="de-DE" sz="1200" i="1" noProof="0" dirty="0">
                <a:solidFill>
                  <a:schemeClr val="bg1">
                    <a:lumMod val="75000"/>
                  </a:schemeClr>
                </a:solidFill>
              </a:rPr>
              <a:t>Antikörper, die von einer Gruppe von Immunzellen produziert werden, die alle von derselben Ursprungszelle abstammen</a:t>
            </a:r>
          </a:p>
        </p:txBody>
      </p:sp>
      <p:sp>
        <p:nvSpPr>
          <p:cNvPr id="19463" name="Line 7">
            <a:extLst>
              <a:ext uri="{FF2B5EF4-FFF2-40B4-BE49-F238E27FC236}">
                <a16:creationId xmlns:a16="http://schemas.microsoft.com/office/drawing/2014/main" id="{C865FEC2-187D-0618-72A4-CF2CC5EB7EAD}"/>
              </a:ext>
            </a:extLst>
          </p:cNvPr>
          <p:cNvSpPr>
            <a:spLocks noChangeShapeType="1"/>
          </p:cNvSpPr>
          <p:nvPr/>
        </p:nvSpPr>
        <p:spPr bwMode="auto">
          <a:xfrm flipV="1">
            <a:off x="5181600" y="3886200"/>
            <a:ext cx="152400" cy="304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4" name="Line 8">
            <a:extLst>
              <a:ext uri="{FF2B5EF4-FFF2-40B4-BE49-F238E27FC236}">
                <a16:creationId xmlns:a16="http://schemas.microsoft.com/office/drawing/2014/main" id="{AFAD8512-69B1-852D-93EC-19079194BCF9}"/>
              </a:ext>
            </a:extLst>
          </p:cNvPr>
          <p:cNvSpPr>
            <a:spLocks noChangeShapeType="1"/>
          </p:cNvSpPr>
          <p:nvPr/>
        </p:nvSpPr>
        <p:spPr bwMode="auto">
          <a:xfrm flipV="1">
            <a:off x="1676400" y="3962400"/>
            <a:ext cx="304800" cy="6858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5" name="Line 9">
            <a:extLst>
              <a:ext uri="{FF2B5EF4-FFF2-40B4-BE49-F238E27FC236}">
                <a16:creationId xmlns:a16="http://schemas.microsoft.com/office/drawing/2014/main" id="{9D966260-798D-53E1-598C-879FF01489CB}"/>
              </a:ext>
            </a:extLst>
          </p:cNvPr>
          <p:cNvSpPr>
            <a:spLocks noChangeShapeType="1"/>
          </p:cNvSpPr>
          <p:nvPr/>
        </p:nvSpPr>
        <p:spPr bwMode="auto">
          <a:xfrm>
            <a:off x="3124200" y="2743200"/>
            <a:ext cx="1066800" cy="4572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66" name="Line 10">
            <a:extLst>
              <a:ext uri="{FF2B5EF4-FFF2-40B4-BE49-F238E27FC236}">
                <a16:creationId xmlns:a16="http://schemas.microsoft.com/office/drawing/2014/main" id="{7C30E294-1079-565A-B5BF-699328304E42}"/>
              </a:ext>
            </a:extLst>
          </p:cNvPr>
          <p:cNvSpPr>
            <a:spLocks noChangeShapeType="1"/>
          </p:cNvSpPr>
          <p:nvPr/>
        </p:nvSpPr>
        <p:spPr bwMode="auto">
          <a:xfrm>
            <a:off x="6781800" y="2667000"/>
            <a:ext cx="228600" cy="609600"/>
          </a:xfrm>
          <a:prstGeom prst="line">
            <a:avLst/>
          </a:prstGeom>
          <a:noFill/>
          <a:ln w="9525">
            <a:solidFill>
              <a:srgbClr val="DDDDDD"/>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70" name="Line 14">
            <a:extLst>
              <a:ext uri="{FF2B5EF4-FFF2-40B4-BE49-F238E27FC236}">
                <a16:creationId xmlns:a16="http://schemas.microsoft.com/office/drawing/2014/main" id="{847F9F8E-22A4-388D-86C2-9A0BB855B512}"/>
              </a:ext>
            </a:extLst>
          </p:cNvPr>
          <p:cNvSpPr>
            <a:spLocks noChangeShapeType="1"/>
          </p:cNvSpPr>
          <p:nvPr/>
        </p:nvSpPr>
        <p:spPr bwMode="auto">
          <a:xfrm flipV="1">
            <a:off x="7010400" y="3962400"/>
            <a:ext cx="533400" cy="22098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9471" name="Slide Number Placeholder 1">
            <a:extLst>
              <a:ext uri="{FF2B5EF4-FFF2-40B4-BE49-F238E27FC236}">
                <a16:creationId xmlns:a16="http://schemas.microsoft.com/office/drawing/2014/main" id="{B11F2DB7-DCD1-1EBB-7008-9D9211F70030}"/>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0D5325B-1928-4735-BBE7-4D90DB1681A4}" type="slidenum">
              <a:rPr lang="de-DE" sz="1000" noProof="0" smtClean="0"/>
              <a:t>527</a:t>
            </a:fld>
            <a:endParaRPr lang="de-DE" sz="1000" noProof="0" dirty="0"/>
          </a:p>
        </p:txBody>
      </p:sp>
      <p:sp>
        <p:nvSpPr>
          <p:cNvPr id="16" name="TextBox 21">
            <a:extLst>
              <a:ext uri="{FF2B5EF4-FFF2-40B4-BE49-F238E27FC236}">
                <a16:creationId xmlns:a16="http://schemas.microsoft.com/office/drawing/2014/main" id="{4AC748C3-1E2B-8F7A-7441-C043FD9A77B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4" name="TextBox 1">
            <a:extLst>
              <a:ext uri="{FF2B5EF4-FFF2-40B4-BE49-F238E27FC236}">
                <a16:creationId xmlns:a16="http://schemas.microsoft.com/office/drawing/2014/main" id="{7D26DBF8-B7D8-259E-8B59-154FD9C94157}"/>
              </a:ext>
            </a:extLst>
          </p:cNvPr>
          <p:cNvSpPr txBox="1">
            <a:spLocks noChangeArrowheads="1"/>
          </p:cNvSpPr>
          <p:nvPr/>
        </p:nvSpPr>
        <p:spPr bwMode="auto">
          <a:xfrm>
            <a:off x="762000" y="4687888"/>
            <a:ext cx="8186738" cy="764312"/>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chemeClr val="bg1"/>
                </a:solidFill>
              </a:rPr>
              <a:t>Welcher „</a:t>
            </a:r>
            <a:r>
              <a:rPr lang="de-DE" sz="1600" i="1" dirty="0">
                <a:solidFill>
                  <a:schemeClr val="bg1"/>
                </a:solidFill>
              </a:rPr>
              <a:t> Ausgangs</a:t>
            </a:r>
            <a:r>
              <a:rPr lang="de-DE" sz="1600" i="1" noProof="0" dirty="0">
                <a:solidFill>
                  <a:schemeClr val="bg1"/>
                </a:solidFill>
              </a:rPr>
              <a:t>“-Antikörper ist die Quelle, aus der das Ranibizumab-Fragment gewonnen wird?</a:t>
            </a:r>
          </a:p>
          <a:p>
            <a:pPr eaLnBrk="1" hangingPunct="1">
              <a:spcBef>
                <a:spcPct val="0"/>
              </a:spcBef>
              <a:buClrTx/>
              <a:buSzTx/>
              <a:buFontTx/>
              <a:buNone/>
            </a:pPr>
            <a:r>
              <a:rPr lang="de-DE" sz="1600" b="1" noProof="0" dirty="0">
                <a:solidFill>
                  <a:schemeClr val="bg1"/>
                </a:solidFill>
              </a:rPr>
              <a:t>Bevacizumab</a:t>
            </a:r>
          </a:p>
        </p:txBody>
      </p:sp>
    </p:spTree>
    <p:extLst>
      <p:ext uri="{BB962C8B-B14F-4D97-AF65-F5344CB8AC3E}">
        <p14:creationId xmlns:p14="http://schemas.microsoft.com/office/powerpoint/2010/main" val="2432537675"/>
      </p:ext>
    </p:extLst>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Text Box 3">
            <a:extLst>
              <a:ext uri="{FF2B5EF4-FFF2-40B4-BE49-F238E27FC236}">
                <a16:creationId xmlns:a16="http://schemas.microsoft.com/office/drawing/2014/main" id="{23770DEE-4777-4C1A-980B-1C6D893C5A65}"/>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05272601-2E71-40D5-8E9E-F3A3291629B3}"/>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526DFDCF-E805-4C76-B39C-E12A563389F8}"/>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A7356E90-67F7-49C4-8A32-A8EA207A421D}"/>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2A7A27C1-2598-4111-8889-8337722A1B46}"/>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60FD72EE-EBE0-4701-B809-18A05CBC495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528</a:t>
            </a:fld>
            <a:endParaRPr lang="de-DE" sz="1000" noProof="0" dirty="0"/>
          </a:p>
        </p:txBody>
      </p:sp>
      <p:sp>
        <p:nvSpPr>
          <p:cNvPr id="74760" name="Line 6">
            <a:extLst>
              <a:ext uri="{FF2B5EF4-FFF2-40B4-BE49-F238E27FC236}">
                <a16:creationId xmlns:a16="http://schemas.microsoft.com/office/drawing/2014/main" id="{0AFCD458-ACB9-4D5E-95B7-489CF00E9F3E}"/>
              </a:ext>
            </a:extLst>
          </p:cNvPr>
          <p:cNvSpPr>
            <a:spLocks noChangeShapeType="1"/>
          </p:cNvSpPr>
          <p:nvPr/>
        </p:nvSpPr>
        <p:spPr bwMode="auto">
          <a:xfrm flipH="1" flipV="1">
            <a:off x="1828800" y="1905000"/>
            <a:ext cx="152400" cy="838200"/>
          </a:xfrm>
          <a:prstGeom prst="line">
            <a:avLst/>
          </a:prstGeom>
          <a:noFill/>
          <a:ln w="28575">
            <a:solidFill>
              <a:schemeClr val="tx1"/>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74761" name="Text Box 7">
            <a:extLst>
              <a:ext uri="{FF2B5EF4-FFF2-40B4-BE49-F238E27FC236}">
                <a16:creationId xmlns:a16="http://schemas.microsoft.com/office/drawing/2014/main" id="{C1B3852B-AF63-4321-93E8-D2B347BFE9A5}"/>
              </a:ext>
            </a:extLst>
          </p:cNvPr>
          <p:cNvSpPr txBox="1">
            <a:spLocks noChangeArrowheads="1"/>
          </p:cNvSpPr>
          <p:nvPr/>
        </p:nvSpPr>
        <p:spPr bwMode="auto">
          <a:xfrm>
            <a:off x="806450" y="1752600"/>
            <a:ext cx="2241550" cy="764312"/>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Hinweis</a:t>
            </a:r>
            <a:r>
              <a:rPr lang="de-DE" sz="1600" noProof="0" dirty="0">
                <a:solidFill>
                  <a:srgbClr val="0000FF"/>
                </a:solidFill>
              </a:rPr>
              <a:t>: Es handelt sich um ein anderes Medikament!</a:t>
            </a:r>
          </a:p>
        </p:txBody>
      </p:sp>
      <p:sp>
        <p:nvSpPr>
          <p:cNvPr id="10" name="TextBox 21">
            <a:extLst>
              <a:ext uri="{FF2B5EF4-FFF2-40B4-BE49-F238E27FC236}">
                <a16:creationId xmlns:a16="http://schemas.microsoft.com/office/drawing/2014/main" id="{CE7508B2-B466-4BEC-8371-FF6AABCA3C6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1C12A6-95B6-0183-E18D-A453DEECB716}"/>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F0242753-8249-D5C6-4467-D42A271393CC}"/>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29D459F1-55BF-2D23-5DBF-74D32215BCF1}"/>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214EE998-44FE-5E4C-B29A-636E82AAE80E}"/>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EC7BD07E-C403-526B-960B-FE91AF8F2136}"/>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A360EAC0-8328-FDAC-5419-0EA5D4FC3F88}"/>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7EC08A0E-E4A3-1D63-E4AA-1D4689508A0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529</a:t>
            </a:fld>
            <a:endParaRPr lang="de-DE" sz="1000" noProof="0" dirty="0"/>
          </a:p>
        </p:txBody>
      </p:sp>
      <p:sp>
        <p:nvSpPr>
          <p:cNvPr id="10" name="TextBox 21">
            <a:extLst>
              <a:ext uri="{FF2B5EF4-FFF2-40B4-BE49-F238E27FC236}">
                <a16:creationId xmlns:a16="http://schemas.microsoft.com/office/drawing/2014/main" id="{E13FA3E1-4C34-6487-9866-30EC3525F03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4">
            <a:extLst>
              <a:ext uri="{FF2B5EF4-FFF2-40B4-BE49-F238E27FC236}">
                <a16:creationId xmlns:a16="http://schemas.microsoft.com/office/drawing/2014/main" id="{093D5DD3-1EB7-4CB4-4235-2DC86D90FA0E}"/>
              </a:ext>
            </a:extLst>
          </p:cNvPr>
          <p:cNvSpPr txBox="1">
            <a:spLocks noChangeArrowheads="1"/>
          </p:cNvSpPr>
          <p:nvPr/>
        </p:nvSpPr>
        <p:spPr bwMode="auto">
          <a:xfrm>
            <a:off x="533400" y="2047875"/>
            <a:ext cx="8251825" cy="764312"/>
          </a:xfrm>
          <a:prstGeom prst="rect">
            <a:avLst/>
          </a:prstGeom>
          <a:solidFill>
            <a:srgbClr val="CCFFCC"/>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t>Bevacizumab ist der generische, nicht geschützte Name. Wie lautet der Markenname dieses Medikaments?</a:t>
            </a:r>
          </a:p>
          <a:p>
            <a:pPr eaLnBrk="1" hangingPunct="1">
              <a:spcBef>
                <a:spcPct val="0"/>
              </a:spcBef>
              <a:buClrTx/>
              <a:buSzTx/>
              <a:buFontTx/>
              <a:buNone/>
            </a:pPr>
            <a:r>
              <a:rPr lang="de-DE" sz="1600" noProof="0" dirty="0">
                <a:solidFill>
                  <a:srgbClr val="CCFFCC"/>
                </a:solidFill>
              </a:rPr>
              <a:t>Avastin</a:t>
            </a:r>
          </a:p>
        </p:txBody>
      </p:sp>
    </p:spTree>
    <p:extLst>
      <p:ext uri="{BB962C8B-B14F-4D97-AF65-F5344CB8AC3E}">
        <p14:creationId xmlns:p14="http://schemas.microsoft.com/office/powerpoint/2010/main" val="61783896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C78C78-4228-345A-E15C-EA0DD15C3813}"/>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EE4EEB2-82EF-242A-908B-F207088B8C51}"/>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53</a:t>
            </a:fld>
            <a:endParaRPr lang="de-DE" noProof="0" dirty="0"/>
          </a:p>
        </p:txBody>
      </p:sp>
      <p:sp>
        <p:nvSpPr>
          <p:cNvPr id="2" name="TextBox 1">
            <a:extLst>
              <a:ext uri="{FF2B5EF4-FFF2-40B4-BE49-F238E27FC236}">
                <a16:creationId xmlns:a16="http://schemas.microsoft.com/office/drawing/2014/main" id="{4C102DC4-08B9-9618-011F-F4D4921B0C8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B884BDC7-FFA8-A60D-CBCB-3A0D9DCF18BE}"/>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F4D586C9-3ECE-4EDD-40B2-93F1C4DC9B7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DF213338-5C6E-E833-7AAD-7E9C8CE08D7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6B5D5B4F-D840-4135-9015-8F2E0FE0ED2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34695EC9-503A-5A1C-44F6-2E285F5C6741}"/>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42F221AD-C632-DBD0-5F4A-E28F41985C40}"/>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52FAA08F-F030-E018-7760-DCBB5DFAE7AD}"/>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8BE3EB56-BBD4-194B-A13F-CF49B768D081}"/>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436C6967-EFD2-86DB-42F0-FC1E84502DC9}"/>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80CDF87D-7A6A-FDC5-1A85-C42E2AF32311}"/>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1D57DD3A-3762-6800-03D2-3C9C4D4CDA6D}"/>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02100151-5D65-B0F1-DB9F-7572CC415703}"/>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E3F3B229-2416-B708-17A6-261E12AD54B2}"/>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chemeClr val="accent2">
                    <a:lumMod val="20000"/>
                    <a:lumOff val="80000"/>
                  </a:schemeClr>
                </a:solidFill>
              </a:rPr>
              <a:t>Somit kann ein PED zu einer Funktionsstörung, zum Absterben und zur Atrophie des RPE führen. Dies wiederum kann zu einer Funktionsstörung, zum Absterben und zur Atrophie </a:t>
            </a:r>
            <a:r>
              <a:rPr lang="de-DE" sz="1400" i="1" noProof="0" dirty="0">
                <a:solidFill>
                  <a:schemeClr val="accent2">
                    <a:lumMod val="20000"/>
                    <a:lumOff val="80000"/>
                  </a:schemeClr>
                </a:solidFill>
              </a:rPr>
              <a:t>der Photorezeptoren</a:t>
            </a:r>
            <a:r>
              <a:rPr lang="de-DE" sz="1400" noProof="0" dirty="0">
                <a:solidFill>
                  <a:schemeClr val="accent2">
                    <a:lumMod val="20000"/>
                    <a:lumOff val="80000"/>
                  </a:schemeClr>
                </a:solidFill>
              </a:rPr>
              <a:t> führen, was einen Sehverlust zur Folge hat.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Es gibt drei grundlegende Formen der PED – wie lauten die beiden anderen? Jede ist anhand des Erscheinungsbildes des Sub-RPE-Raums im OCT erkennbar. Wie sieht dieses Erscheinungsbild bei jeder Form aus?</a:t>
            </a:r>
          </a:p>
          <a:p>
            <a:r>
              <a:rPr lang="de-DE" sz="1400" noProof="0" dirty="0">
                <a:solidFill>
                  <a:schemeClr val="accent2">
                    <a:lumMod val="20000"/>
                    <a:lumOff val="80000"/>
                  </a:schemeClr>
                </a:solidFill>
              </a:rPr>
              <a:t>--Drusenartig: Gleichmäßig hyperreflektiv </a:t>
            </a:r>
          </a:p>
          <a:p>
            <a:r>
              <a:rPr lang="de-DE" sz="1400" noProof="0" dirty="0">
                <a:solidFill>
                  <a:schemeClr val="accent2">
                    <a:lumMod val="20000"/>
                    <a:lumOff val="80000"/>
                  </a:schemeClr>
                </a:solidFill>
              </a:rPr>
              <a:t>--Serös: Sub-RPE-Raum „leer“</a:t>
            </a:r>
          </a:p>
          <a:p>
            <a:r>
              <a:rPr lang="de-DE" sz="1400" noProof="0" dirty="0">
                <a:solidFill>
                  <a:schemeClr val="accent2">
                    <a:lumMod val="20000"/>
                    <a:lumOff val="80000"/>
                  </a:schemeClr>
                </a:solidFill>
              </a:rPr>
              <a:t>--Fibrovaskulär: </a:t>
            </a:r>
            <a:r>
              <a:rPr lang="de-DE" sz="1400" b="1" i="1" noProof="0" dirty="0">
                <a:solidFill>
                  <a:schemeClr val="accent2">
                    <a:lumMod val="20000"/>
                    <a:lumOff val="80000"/>
                  </a:schemeClr>
                </a:solidFill>
              </a:rPr>
              <a:t>?</a:t>
            </a:r>
          </a:p>
        </p:txBody>
      </p:sp>
      <p:sp>
        <p:nvSpPr>
          <p:cNvPr id="6" name="Oval 7">
            <a:extLst>
              <a:ext uri="{FF2B5EF4-FFF2-40B4-BE49-F238E27FC236}">
                <a16:creationId xmlns:a16="http://schemas.microsoft.com/office/drawing/2014/main" id="{A79503BD-8AB6-38B2-B995-AF8FAF428C87}"/>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60265991"/>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FF1A3B-4DAD-A3DE-BBB8-49F42A60ED52}"/>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25230453-B1E9-4082-5E7B-947BA2D9F714}"/>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1558DC1F-76A9-C6B7-1141-C3EC32BA0CFB}"/>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67A67344-9C69-11A3-44D1-B683041310ED}"/>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2DFB090A-9C61-955D-A54E-21E50C02C213}"/>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786505DC-B5FC-D388-3303-8CA767E8D4F0}"/>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BBEE6571-2D29-3AFA-3D80-C75E800BC74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530</a:t>
            </a:fld>
            <a:endParaRPr lang="de-DE" sz="1000" noProof="0" dirty="0"/>
          </a:p>
        </p:txBody>
      </p:sp>
      <p:sp>
        <p:nvSpPr>
          <p:cNvPr id="10" name="TextBox 21">
            <a:extLst>
              <a:ext uri="{FF2B5EF4-FFF2-40B4-BE49-F238E27FC236}">
                <a16:creationId xmlns:a16="http://schemas.microsoft.com/office/drawing/2014/main" id="{5564EE4D-B0D9-555C-522C-872798A9058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4">
            <a:extLst>
              <a:ext uri="{FF2B5EF4-FFF2-40B4-BE49-F238E27FC236}">
                <a16:creationId xmlns:a16="http://schemas.microsoft.com/office/drawing/2014/main" id="{1CC8B18B-A3A8-639B-D0FA-5EBF9982983B}"/>
              </a:ext>
            </a:extLst>
          </p:cNvPr>
          <p:cNvSpPr txBox="1">
            <a:spLocks noChangeArrowheads="1"/>
          </p:cNvSpPr>
          <p:nvPr/>
        </p:nvSpPr>
        <p:spPr bwMode="auto">
          <a:xfrm>
            <a:off x="533400" y="2047875"/>
            <a:ext cx="8251825" cy="764312"/>
          </a:xfrm>
          <a:prstGeom prst="rect">
            <a:avLst/>
          </a:prstGeom>
          <a:solidFill>
            <a:srgbClr val="CCFFCC"/>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t>Bevacizumab ist der generische, nicht geschützte Name. Wie lautet der Markenname dieses Medikaments?</a:t>
            </a:r>
          </a:p>
          <a:p>
            <a:pPr eaLnBrk="1" hangingPunct="1">
              <a:spcBef>
                <a:spcPct val="0"/>
              </a:spcBef>
              <a:buClrTx/>
              <a:buSzTx/>
              <a:buFontTx/>
              <a:buNone/>
            </a:pPr>
            <a:r>
              <a:rPr lang="de-DE" sz="1600" noProof="0" dirty="0"/>
              <a:t>Avastin</a:t>
            </a:r>
          </a:p>
        </p:txBody>
      </p:sp>
    </p:spTree>
    <p:extLst>
      <p:ext uri="{BB962C8B-B14F-4D97-AF65-F5344CB8AC3E}">
        <p14:creationId xmlns:p14="http://schemas.microsoft.com/office/powerpoint/2010/main" val="4101117018"/>
      </p:ext>
    </p:extLst>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194046-2603-E764-B992-1898818F1EC3}"/>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002AF465-55AE-5BD1-227A-BFD20B2CC3C6}"/>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63A18B39-7985-1D2D-96C8-3584B404E89A}"/>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759C8F28-66DD-DEBE-6BAA-563FBF7A1D13}"/>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77EEA50F-C601-0446-39F0-6959AE04361D}"/>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00"/>
                </a:solidFill>
              </a:rPr>
              <a:t>Bevaci</a:t>
            </a:r>
            <a:r>
              <a:rPr lang="de-DE" sz="2400" b="1" i="1" noProof="0" dirty="0">
                <a:solidFill>
                  <a:srgbClr val="CC00CC"/>
                </a:solidFill>
              </a:rPr>
              <a:t>zu</a:t>
            </a:r>
            <a:r>
              <a:rPr lang="de-DE" sz="2400" i="1" noProof="0" dirty="0">
                <a:solidFill>
                  <a:srgbClr val="0000FF"/>
                </a:solidFill>
              </a:rPr>
              <a:t>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92640200-585E-6072-7E3D-69154C8FA71E}"/>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1153C728-7693-9AAE-46F7-E6EFD9928CC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531</a:t>
            </a:fld>
            <a:endParaRPr lang="de-DE" sz="1000" noProof="0" dirty="0"/>
          </a:p>
        </p:txBody>
      </p:sp>
      <p:sp>
        <p:nvSpPr>
          <p:cNvPr id="10" name="TextBox 21">
            <a:extLst>
              <a:ext uri="{FF2B5EF4-FFF2-40B4-BE49-F238E27FC236}">
                <a16:creationId xmlns:a16="http://schemas.microsoft.com/office/drawing/2014/main" id="{A7FD2BD1-61C4-AA72-B716-05DE1B2B9A26}"/>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AutoShape 6">
            <a:extLst>
              <a:ext uri="{FF2B5EF4-FFF2-40B4-BE49-F238E27FC236}">
                <a16:creationId xmlns:a16="http://schemas.microsoft.com/office/drawing/2014/main" id="{3720F608-287E-56E6-95AA-B1D20C855863}"/>
              </a:ext>
            </a:extLst>
          </p:cNvPr>
          <p:cNvSpPr>
            <a:spLocks noChangeArrowheads="1"/>
          </p:cNvSpPr>
          <p:nvPr/>
        </p:nvSpPr>
        <p:spPr bwMode="auto">
          <a:xfrm rot="11074881">
            <a:off x="1752600" y="1447800"/>
            <a:ext cx="5715000" cy="1524000"/>
          </a:xfrm>
          <a:prstGeom prst="curvedUpArrow">
            <a:avLst>
              <a:gd name="adj1" fmla="val 25208"/>
              <a:gd name="adj2" fmla="val 100208"/>
              <a:gd name="adj3" fmla="val 22185"/>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 name="Text Box 7">
            <a:extLst>
              <a:ext uri="{FF2B5EF4-FFF2-40B4-BE49-F238E27FC236}">
                <a16:creationId xmlns:a16="http://schemas.microsoft.com/office/drawing/2014/main" id="{B03D15D3-4EFC-C4CB-27DF-ACAEF5E33D7D}"/>
              </a:ext>
            </a:extLst>
          </p:cNvPr>
          <p:cNvSpPr txBox="1">
            <a:spLocks noChangeArrowheads="1"/>
          </p:cNvSpPr>
          <p:nvPr/>
        </p:nvSpPr>
        <p:spPr bwMode="auto">
          <a:xfrm>
            <a:off x="2655888" y="1066800"/>
            <a:ext cx="4905375"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noProof="0" dirty="0">
                <a:solidFill>
                  <a:srgbClr val="CC00CC"/>
                </a:solidFill>
              </a:rPr>
              <a:t>Sie wissen, dass Bevacizumab </a:t>
            </a:r>
            <a:r>
              <a:rPr lang="de-DE" sz="1400" b="1" noProof="0" dirty="0">
                <a:solidFill>
                  <a:srgbClr val="CC00CC"/>
                </a:solidFill>
              </a:rPr>
              <a:t>humanisiert</a:t>
            </a:r>
            <a:r>
              <a:rPr lang="de-DE" sz="1400" noProof="0" dirty="0">
                <a:solidFill>
                  <a:srgbClr val="CC00CC"/>
                </a:solidFill>
              </a:rPr>
              <a:t> ist, da der Namenszusatz</a:t>
            </a:r>
          </a:p>
        </p:txBody>
      </p:sp>
    </p:spTree>
    <p:extLst>
      <p:ext uri="{BB962C8B-B14F-4D97-AF65-F5344CB8AC3E}">
        <p14:creationId xmlns:p14="http://schemas.microsoft.com/office/powerpoint/2010/main" val="871672372"/>
      </p:ext>
    </p:extLst>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F84138-F7B2-F91E-9FD8-9F0D90A858D2}"/>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A5D98DF2-3E4A-8F4C-9C49-64C48A333F42}"/>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01602EAD-E0CE-76D4-C9BF-7C2978F00884}"/>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0590F9D9-EB1E-43CC-FF11-2C84BDBCE947}"/>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F42B715D-B284-64E9-B209-21739897D52C}"/>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00"/>
                </a:solidFill>
              </a:rPr>
              <a:t>Bevaci</a:t>
            </a:r>
            <a:r>
              <a:rPr lang="de-DE" sz="2400" b="1" i="1" noProof="0" dirty="0">
                <a:solidFill>
                  <a:srgbClr val="CC00CC"/>
                </a:solidFill>
              </a:rPr>
              <a:t>zu</a:t>
            </a:r>
            <a:r>
              <a:rPr lang="de-DE" sz="2400" b="1" i="1" noProof="0" dirty="0">
                <a:solidFill>
                  <a:schemeClr val="accent1">
                    <a:lumMod val="50000"/>
                  </a:schemeClr>
                </a:solidFill>
              </a:rPr>
              <a:t>mab</a:t>
            </a:r>
            <a:endParaRPr lang="de-DE" sz="4800" b="1" i="1" baseline="-25000" noProof="0" dirty="0">
              <a:solidFill>
                <a:schemeClr val="accent1">
                  <a:lumMod val="50000"/>
                </a:schemeClr>
              </a:solidFill>
            </a:endParaRPr>
          </a:p>
        </p:txBody>
      </p:sp>
      <p:sp>
        <p:nvSpPr>
          <p:cNvPr id="74758" name="Line 9">
            <a:extLst>
              <a:ext uri="{FF2B5EF4-FFF2-40B4-BE49-F238E27FC236}">
                <a16:creationId xmlns:a16="http://schemas.microsoft.com/office/drawing/2014/main" id="{F4B9898B-FA9F-153E-3080-7D5ED10BDBCC}"/>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DF2B5BA2-8305-B6D6-4C2D-5D8AB190D0B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532</a:t>
            </a:fld>
            <a:endParaRPr lang="de-DE" sz="1000" noProof="0" dirty="0"/>
          </a:p>
        </p:txBody>
      </p:sp>
      <p:sp>
        <p:nvSpPr>
          <p:cNvPr id="10" name="TextBox 21">
            <a:extLst>
              <a:ext uri="{FF2B5EF4-FFF2-40B4-BE49-F238E27FC236}">
                <a16:creationId xmlns:a16="http://schemas.microsoft.com/office/drawing/2014/main" id="{A8B6D193-E9B0-466A-1088-892FBE35F64E}"/>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AutoShape 6">
            <a:extLst>
              <a:ext uri="{FF2B5EF4-FFF2-40B4-BE49-F238E27FC236}">
                <a16:creationId xmlns:a16="http://schemas.microsoft.com/office/drawing/2014/main" id="{77968EDB-CC40-B731-DF64-C4683267F57A}"/>
              </a:ext>
            </a:extLst>
          </p:cNvPr>
          <p:cNvSpPr>
            <a:spLocks noChangeArrowheads="1"/>
          </p:cNvSpPr>
          <p:nvPr/>
        </p:nvSpPr>
        <p:spPr bwMode="auto">
          <a:xfrm rot="11074881">
            <a:off x="1752600" y="1447800"/>
            <a:ext cx="5715000" cy="1524000"/>
          </a:xfrm>
          <a:prstGeom prst="curvedUpArrow">
            <a:avLst>
              <a:gd name="adj1" fmla="val 25208"/>
              <a:gd name="adj2" fmla="val 100208"/>
              <a:gd name="adj3" fmla="val 22185"/>
            </a:avLst>
          </a:prstGeom>
          <a:solidFill>
            <a:srgbClr val="CC00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 name="Text Box 7">
            <a:extLst>
              <a:ext uri="{FF2B5EF4-FFF2-40B4-BE49-F238E27FC236}">
                <a16:creationId xmlns:a16="http://schemas.microsoft.com/office/drawing/2014/main" id="{AF4BD3AA-0E79-B0FD-C905-00C8A0318690}"/>
              </a:ext>
            </a:extLst>
          </p:cNvPr>
          <p:cNvSpPr txBox="1">
            <a:spLocks noChangeArrowheads="1"/>
          </p:cNvSpPr>
          <p:nvPr/>
        </p:nvSpPr>
        <p:spPr bwMode="auto">
          <a:xfrm>
            <a:off x="2655888" y="1066800"/>
            <a:ext cx="4905375"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noProof="0" dirty="0">
                <a:solidFill>
                  <a:srgbClr val="CC00CC"/>
                </a:solidFill>
              </a:rPr>
              <a:t>Sie wissen, dass Bevacizumab </a:t>
            </a:r>
            <a:r>
              <a:rPr lang="de-DE" sz="1400" b="1" noProof="0" dirty="0">
                <a:solidFill>
                  <a:srgbClr val="CC00CC"/>
                </a:solidFill>
              </a:rPr>
              <a:t>humanisiert</a:t>
            </a:r>
            <a:r>
              <a:rPr lang="de-DE" sz="1400" noProof="0" dirty="0">
                <a:solidFill>
                  <a:srgbClr val="CC00CC"/>
                </a:solidFill>
              </a:rPr>
              <a:t> ist, da der Namenszusatz</a:t>
            </a:r>
          </a:p>
        </p:txBody>
      </p:sp>
      <p:sp>
        <p:nvSpPr>
          <p:cNvPr id="2" name="Text Box 8">
            <a:extLst>
              <a:ext uri="{FF2B5EF4-FFF2-40B4-BE49-F238E27FC236}">
                <a16:creationId xmlns:a16="http://schemas.microsoft.com/office/drawing/2014/main" id="{38CAC884-10E9-12F1-02AE-1D7E824937D5}"/>
              </a:ext>
            </a:extLst>
          </p:cNvPr>
          <p:cNvSpPr txBox="1">
            <a:spLocks noChangeArrowheads="1"/>
          </p:cNvSpPr>
          <p:nvPr/>
        </p:nvSpPr>
        <p:spPr bwMode="auto">
          <a:xfrm>
            <a:off x="2197100" y="5257800"/>
            <a:ext cx="5006975"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noProof="0" dirty="0">
                <a:solidFill>
                  <a:srgbClr val="808000"/>
                </a:solidFill>
              </a:rPr>
              <a:t>Sie wissen, dass es sich um einen </a:t>
            </a:r>
            <a:r>
              <a:rPr lang="de-DE" sz="1400" b="1" noProof="0" dirty="0">
                <a:solidFill>
                  <a:srgbClr val="808000"/>
                </a:solidFill>
              </a:rPr>
              <a:t>monoklonalen Antikörper </a:t>
            </a:r>
            <a:r>
              <a:rPr lang="de-DE" sz="1400" noProof="0" dirty="0">
                <a:solidFill>
                  <a:srgbClr val="808000"/>
                </a:solidFill>
              </a:rPr>
              <a:t>handelt, aufgrund der Endung</a:t>
            </a:r>
          </a:p>
        </p:txBody>
      </p:sp>
      <p:sp>
        <p:nvSpPr>
          <p:cNvPr id="5" name="AutoShape 11">
            <a:extLst>
              <a:ext uri="{FF2B5EF4-FFF2-40B4-BE49-F238E27FC236}">
                <a16:creationId xmlns:a16="http://schemas.microsoft.com/office/drawing/2014/main" id="{2A5E13DE-FA72-71F5-EBAC-D48B39F09583}"/>
              </a:ext>
            </a:extLst>
          </p:cNvPr>
          <p:cNvSpPr>
            <a:spLocks noChangeArrowheads="1"/>
          </p:cNvSpPr>
          <p:nvPr/>
        </p:nvSpPr>
        <p:spPr bwMode="auto">
          <a:xfrm rot="12089966" flipV="1">
            <a:off x="2057400" y="3657600"/>
            <a:ext cx="3505200" cy="1268413"/>
          </a:xfrm>
          <a:prstGeom prst="curvedUpArrow">
            <a:avLst>
              <a:gd name="adj1" fmla="val 27417"/>
              <a:gd name="adj2" fmla="val 82686"/>
              <a:gd name="adj3" fmla="val 24060"/>
            </a:avLst>
          </a:prstGeom>
          <a:solidFill>
            <a:srgbClr val="808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Tree>
    <p:extLst>
      <p:ext uri="{BB962C8B-B14F-4D97-AF65-F5344CB8AC3E}">
        <p14:creationId xmlns:p14="http://schemas.microsoft.com/office/powerpoint/2010/main" val="1195082844"/>
      </p:ext>
    </p:extLst>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B01386-4283-C190-3047-E12A92DAF19D}"/>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A4AD8945-2C43-A01F-A9A5-D26D2F05B869}"/>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EAD220BC-6A51-27FE-C13F-CD762C1F42C2}"/>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A6C2C5C9-6CDB-0425-F1AF-57CDCC5EEEE9}"/>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43F3923E-1347-418E-B005-078B48D6CD82}"/>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80666FB7-77F8-829D-88DD-ED0F1DF44341}"/>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E30AAA6C-F927-747B-7CDC-4C2A269967B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533</a:t>
            </a:fld>
            <a:endParaRPr lang="de-DE" sz="1000" noProof="0" dirty="0"/>
          </a:p>
        </p:txBody>
      </p:sp>
      <p:sp>
        <p:nvSpPr>
          <p:cNvPr id="10" name="TextBox 21">
            <a:extLst>
              <a:ext uri="{FF2B5EF4-FFF2-40B4-BE49-F238E27FC236}">
                <a16:creationId xmlns:a16="http://schemas.microsoft.com/office/drawing/2014/main" id="{4FE553DF-0172-1D4E-225C-A0819F03791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Line 8">
            <a:extLst>
              <a:ext uri="{FF2B5EF4-FFF2-40B4-BE49-F238E27FC236}">
                <a16:creationId xmlns:a16="http://schemas.microsoft.com/office/drawing/2014/main" id="{826B4203-C7D2-50E5-EF72-AC42B2A536E2}"/>
              </a:ext>
            </a:extLst>
          </p:cNvPr>
          <p:cNvSpPr>
            <a:spLocks noChangeShapeType="1"/>
          </p:cNvSpPr>
          <p:nvPr/>
        </p:nvSpPr>
        <p:spPr bwMode="auto">
          <a:xfrm flipH="1" flipV="1">
            <a:off x="2356644" y="3926622"/>
            <a:ext cx="228600" cy="685800"/>
          </a:xfrm>
          <a:prstGeom prst="line">
            <a:avLst/>
          </a:prstGeom>
          <a:noFill/>
          <a:ln w="28575">
            <a:solidFill>
              <a:srgbClr val="CC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 name="Text Box 9">
            <a:extLst>
              <a:ext uri="{FF2B5EF4-FFF2-40B4-BE49-F238E27FC236}">
                <a16:creationId xmlns:a16="http://schemas.microsoft.com/office/drawing/2014/main" id="{2CB0535A-0955-0B29-97D2-236AAE9593E4}"/>
              </a:ext>
            </a:extLst>
          </p:cNvPr>
          <p:cNvSpPr txBox="1">
            <a:spLocks noChangeArrowheads="1"/>
          </p:cNvSpPr>
          <p:nvPr/>
        </p:nvSpPr>
        <p:spPr bwMode="auto">
          <a:xfrm>
            <a:off x="457200" y="4651375"/>
            <a:ext cx="3810000" cy="801245"/>
          </a:xfrm>
          <a:prstGeom prst="rect">
            <a:avLst/>
          </a:prstGeom>
          <a:solidFill>
            <a:srgbClr val="99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3300"/>
                </a:solidFill>
              </a:rPr>
              <a:t>Warum haben wir den Begriff </a:t>
            </a:r>
            <a:r>
              <a:rPr lang="de-DE" sz="1400" noProof="0" dirty="0">
                <a:solidFill>
                  <a:srgbClr val="CC3300"/>
                </a:solidFill>
              </a:rPr>
              <a:t>„affinitätsgereift“ </a:t>
            </a:r>
            <a:r>
              <a:rPr lang="de-DE" sz="1400" i="1" noProof="0" dirty="0">
                <a:solidFill>
                  <a:srgbClr val="CC3300"/>
                </a:solidFill>
              </a:rPr>
              <a:t>weggelassen</a:t>
            </a:r>
            <a:r>
              <a:rPr lang="de-DE" sz="1400" noProof="0" dirty="0">
                <a:solidFill>
                  <a:srgbClr val="CC3300"/>
                </a:solidFill>
              </a:rPr>
              <a:t>?</a:t>
            </a:r>
            <a:endParaRPr lang="de-DE" sz="1400" noProof="0" dirty="0">
              <a:solidFill>
                <a:srgbClr val="99FFCC"/>
              </a:solidFill>
            </a:endParaRPr>
          </a:p>
          <a:p>
            <a:pPr eaLnBrk="1" hangingPunct="1">
              <a:lnSpc>
                <a:spcPct val="90000"/>
              </a:lnSpc>
              <a:spcBef>
                <a:spcPct val="0"/>
              </a:spcBef>
              <a:buClrTx/>
              <a:buSzTx/>
              <a:buFontTx/>
              <a:buNone/>
            </a:pPr>
            <a:r>
              <a:rPr lang="de-DE" sz="1400" noProof="0" dirty="0">
                <a:solidFill>
                  <a:srgbClr val="99FFCC"/>
                </a:solidFill>
              </a:rPr>
              <a:t>Im Gegensatz zu Ranibizumab wurde Bevacizumab </a:t>
            </a:r>
            <a:r>
              <a:rPr lang="de-DE" sz="1400" b="1" noProof="0" dirty="0">
                <a:solidFill>
                  <a:srgbClr val="99FFCC"/>
                </a:solidFill>
              </a:rPr>
              <a:t>nicht </a:t>
            </a:r>
            <a:r>
              <a:rPr lang="de-DE" sz="1400" noProof="0" dirty="0">
                <a:solidFill>
                  <a:srgbClr val="99FFCC"/>
                </a:solidFill>
              </a:rPr>
              <a:t>für VEGF-A affinitätsgereift</a:t>
            </a:r>
          </a:p>
        </p:txBody>
      </p:sp>
    </p:spTree>
    <p:extLst>
      <p:ext uri="{BB962C8B-B14F-4D97-AF65-F5344CB8AC3E}">
        <p14:creationId xmlns:p14="http://schemas.microsoft.com/office/powerpoint/2010/main" val="2981245305"/>
      </p:ext>
    </p:extLst>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9C0F1B-9F37-5BAB-40DE-ECE472175440}"/>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AFF8031C-F344-E5A6-11A6-4508021C3986}"/>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36648D57-9C58-DD3F-52A3-D19FB12F73BA}"/>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CD608000-161E-576F-4F20-90E016149A1D}"/>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053F28A9-FB1B-D880-F940-C39CD9D0B9DD}"/>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FD96B1A4-DB4E-5FB5-7E14-E35B61B2E174}"/>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4B96C441-431B-1ED8-3A78-BAEF8291277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534</a:t>
            </a:fld>
            <a:endParaRPr lang="de-DE" sz="1000" noProof="0" dirty="0"/>
          </a:p>
        </p:txBody>
      </p:sp>
      <p:sp>
        <p:nvSpPr>
          <p:cNvPr id="10" name="TextBox 21">
            <a:extLst>
              <a:ext uri="{FF2B5EF4-FFF2-40B4-BE49-F238E27FC236}">
                <a16:creationId xmlns:a16="http://schemas.microsoft.com/office/drawing/2014/main" id="{BE05BB31-478B-5441-CB15-0ADCB00A417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Line 8">
            <a:extLst>
              <a:ext uri="{FF2B5EF4-FFF2-40B4-BE49-F238E27FC236}">
                <a16:creationId xmlns:a16="http://schemas.microsoft.com/office/drawing/2014/main" id="{D719257B-F7F0-8D0F-A6C7-AA99590CA073}"/>
              </a:ext>
            </a:extLst>
          </p:cNvPr>
          <p:cNvSpPr>
            <a:spLocks noChangeShapeType="1"/>
          </p:cNvSpPr>
          <p:nvPr/>
        </p:nvSpPr>
        <p:spPr bwMode="auto">
          <a:xfrm flipH="1" flipV="1">
            <a:off x="2356644" y="3926622"/>
            <a:ext cx="228600" cy="685800"/>
          </a:xfrm>
          <a:prstGeom prst="line">
            <a:avLst/>
          </a:prstGeom>
          <a:noFill/>
          <a:ln w="28575">
            <a:solidFill>
              <a:srgbClr val="CC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 name="Text Box 9">
            <a:extLst>
              <a:ext uri="{FF2B5EF4-FFF2-40B4-BE49-F238E27FC236}">
                <a16:creationId xmlns:a16="http://schemas.microsoft.com/office/drawing/2014/main" id="{D1860731-8997-A2EF-C272-DCD3224C89F5}"/>
              </a:ext>
            </a:extLst>
          </p:cNvPr>
          <p:cNvSpPr txBox="1">
            <a:spLocks noChangeArrowheads="1"/>
          </p:cNvSpPr>
          <p:nvPr/>
        </p:nvSpPr>
        <p:spPr bwMode="auto">
          <a:xfrm>
            <a:off x="457200" y="4651375"/>
            <a:ext cx="3810000" cy="801245"/>
          </a:xfrm>
          <a:prstGeom prst="rect">
            <a:avLst/>
          </a:prstGeom>
          <a:solidFill>
            <a:srgbClr val="99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3300"/>
                </a:solidFill>
              </a:rPr>
              <a:t>Warum haben wir den Begriff </a:t>
            </a:r>
            <a:r>
              <a:rPr lang="de-DE" sz="1400" noProof="0" dirty="0">
                <a:solidFill>
                  <a:srgbClr val="CC3300"/>
                </a:solidFill>
              </a:rPr>
              <a:t>„affinitätsgereift“ </a:t>
            </a:r>
            <a:r>
              <a:rPr lang="de-DE" sz="1400" i="1" noProof="0" dirty="0">
                <a:solidFill>
                  <a:srgbClr val="CC3300"/>
                </a:solidFill>
              </a:rPr>
              <a:t>weggelassen</a:t>
            </a:r>
            <a:r>
              <a:rPr lang="de-DE" sz="1400" noProof="0" dirty="0">
                <a:solidFill>
                  <a:srgbClr val="CC3300"/>
                </a:solidFill>
              </a:rPr>
              <a:t>?</a:t>
            </a:r>
          </a:p>
          <a:p>
            <a:pPr eaLnBrk="1" hangingPunct="1">
              <a:lnSpc>
                <a:spcPct val="90000"/>
              </a:lnSpc>
              <a:spcBef>
                <a:spcPct val="0"/>
              </a:spcBef>
              <a:buClrTx/>
              <a:buSzTx/>
              <a:buFontTx/>
              <a:buNone/>
            </a:pPr>
            <a:r>
              <a:rPr lang="de-DE" sz="1400" noProof="0" dirty="0">
                <a:solidFill>
                  <a:srgbClr val="CC3300"/>
                </a:solidFill>
              </a:rPr>
              <a:t>Im Gegensatz zu Ranibizumab wurde Bevacizumab </a:t>
            </a:r>
            <a:r>
              <a:rPr lang="de-DE" sz="1400" b="1" noProof="0" dirty="0">
                <a:solidFill>
                  <a:srgbClr val="CC3300"/>
                </a:solidFill>
              </a:rPr>
              <a:t>nicht </a:t>
            </a:r>
            <a:r>
              <a:rPr lang="de-DE" sz="1400" noProof="0" dirty="0">
                <a:solidFill>
                  <a:srgbClr val="CC3300"/>
                </a:solidFill>
              </a:rPr>
              <a:t>für VEGF-A affinitätsgereift</a:t>
            </a:r>
          </a:p>
        </p:txBody>
      </p:sp>
    </p:spTree>
    <p:extLst>
      <p:ext uri="{BB962C8B-B14F-4D97-AF65-F5344CB8AC3E}">
        <p14:creationId xmlns:p14="http://schemas.microsoft.com/office/powerpoint/2010/main" val="3985693718"/>
      </p:ext>
    </p:extLst>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001CA1D-E973-03F0-274C-4D5AA9E3D8E3}"/>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36BBB431-04E2-9AFB-147B-FAB6BB4ECA9E}"/>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57EBDC40-724D-31DF-9F2A-4B8364A1EAE6}"/>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13CD63E4-68CA-9467-BBA6-0E7D1F0A9AD0}"/>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DB1E76F9-9E98-0028-ACAF-84AA105760F6}"/>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52023E08-222A-8F94-8577-47B10F2A3597}"/>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62715283-532E-4AD7-AC87-852D90FDFC9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535</a:t>
            </a:fld>
            <a:endParaRPr lang="de-DE" sz="1000" noProof="0" dirty="0"/>
          </a:p>
        </p:txBody>
      </p:sp>
      <p:sp>
        <p:nvSpPr>
          <p:cNvPr id="10" name="TextBox 21">
            <a:extLst>
              <a:ext uri="{FF2B5EF4-FFF2-40B4-BE49-F238E27FC236}">
                <a16:creationId xmlns:a16="http://schemas.microsoft.com/office/drawing/2014/main" id="{D7CD4579-8C27-A687-9AFC-D9A10A42DBA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Line 8">
            <a:extLst>
              <a:ext uri="{FF2B5EF4-FFF2-40B4-BE49-F238E27FC236}">
                <a16:creationId xmlns:a16="http://schemas.microsoft.com/office/drawing/2014/main" id="{BF136D22-3C0B-0AEE-4CA4-EAC835ABC7A1}"/>
              </a:ext>
            </a:extLst>
          </p:cNvPr>
          <p:cNvSpPr>
            <a:spLocks noChangeShapeType="1"/>
          </p:cNvSpPr>
          <p:nvPr/>
        </p:nvSpPr>
        <p:spPr bwMode="auto">
          <a:xfrm flipH="1" flipV="1">
            <a:off x="2356644" y="3926622"/>
            <a:ext cx="228600" cy="685800"/>
          </a:xfrm>
          <a:prstGeom prst="line">
            <a:avLst/>
          </a:prstGeom>
          <a:noFill/>
          <a:ln w="28575">
            <a:solidFill>
              <a:srgbClr val="CC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 name="Text Box 9">
            <a:extLst>
              <a:ext uri="{FF2B5EF4-FFF2-40B4-BE49-F238E27FC236}">
                <a16:creationId xmlns:a16="http://schemas.microsoft.com/office/drawing/2014/main" id="{CCF7A7C9-DD06-2475-7D55-C8A11E320C12}"/>
              </a:ext>
            </a:extLst>
          </p:cNvPr>
          <p:cNvSpPr txBox="1">
            <a:spLocks noChangeArrowheads="1"/>
          </p:cNvSpPr>
          <p:nvPr/>
        </p:nvSpPr>
        <p:spPr bwMode="auto">
          <a:xfrm>
            <a:off x="457200" y="4651375"/>
            <a:ext cx="3810000" cy="801245"/>
          </a:xfrm>
          <a:prstGeom prst="rect">
            <a:avLst/>
          </a:prstGeom>
          <a:solidFill>
            <a:srgbClr val="99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3300"/>
                </a:solidFill>
              </a:rPr>
              <a:t>Warum haben wir den Begriff </a:t>
            </a:r>
            <a:r>
              <a:rPr lang="de-DE" sz="1400" noProof="0" dirty="0">
                <a:solidFill>
                  <a:srgbClr val="CC3300"/>
                </a:solidFill>
              </a:rPr>
              <a:t>„affinitätsgereift“ </a:t>
            </a:r>
            <a:r>
              <a:rPr lang="de-DE" sz="1400" i="1" noProof="0" dirty="0">
                <a:solidFill>
                  <a:srgbClr val="CC3300"/>
                </a:solidFill>
              </a:rPr>
              <a:t>weggelassen</a:t>
            </a:r>
            <a:r>
              <a:rPr lang="de-DE" sz="1400" noProof="0" dirty="0">
                <a:solidFill>
                  <a:srgbClr val="CC3300"/>
                </a:solidFill>
              </a:rPr>
              <a:t>?</a:t>
            </a:r>
          </a:p>
          <a:p>
            <a:pPr eaLnBrk="1" hangingPunct="1">
              <a:lnSpc>
                <a:spcPct val="90000"/>
              </a:lnSpc>
              <a:spcBef>
                <a:spcPct val="0"/>
              </a:spcBef>
              <a:buClrTx/>
              <a:buSzTx/>
              <a:buFontTx/>
              <a:buNone/>
            </a:pPr>
            <a:r>
              <a:rPr lang="de-DE" sz="1400" noProof="0" dirty="0">
                <a:solidFill>
                  <a:srgbClr val="CC3300"/>
                </a:solidFill>
              </a:rPr>
              <a:t>Im Gegensatz zu Ranibizumab wurde Bevacizumab </a:t>
            </a:r>
            <a:r>
              <a:rPr lang="de-DE" sz="1400" b="1" noProof="0" dirty="0">
                <a:solidFill>
                  <a:srgbClr val="CC3300"/>
                </a:solidFill>
              </a:rPr>
              <a:t>nicht </a:t>
            </a:r>
            <a:r>
              <a:rPr lang="de-DE" sz="1400" noProof="0" dirty="0">
                <a:solidFill>
                  <a:srgbClr val="CC3300"/>
                </a:solidFill>
              </a:rPr>
              <a:t>für VEGF-A affinitätsgereift</a:t>
            </a:r>
          </a:p>
        </p:txBody>
      </p:sp>
      <p:sp>
        <p:nvSpPr>
          <p:cNvPr id="2" name="Line 5">
            <a:extLst>
              <a:ext uri="{FF2B5EF4-FFF2-40B4-BE49-F238E27FC236}">
                <a16:creationId xmlns:a16="http://schemas.microsoft.com/office/drawing/2014/main" id="{387C362F-DB65-9DC9-7191-99A090E8D561}"/>
              </a:ext>
            </a:extLst>
          </p:cNvPr>
          <p:cNvSpPr>
            <a:spLocks noChangeShapeType="1"/>
          </p:cNvSpPr>
          <p:nvPr/>
        </p:nvSpPr>
        <p:spPr bwMode="auto">
          <a:xfrm flipV="1">
            <a:off x="7416006" y="3923447"/>
            <a:ext cx="228600" cy="6096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CDF76718-9DEA-E0D1-172C-D7472E41E6F6}"/>
              </a:ext>
            </a:extLst>
          </p:cNvPr>
          <p:cNvSpPr txBox="1">
            <a:spLocks noChangeArrowheads="1"/>
          </p:cNvSpPr>
          <p:nvPr/>
        </p:nvSpPr>
        <p:spPr bwMode="auto">
          <a:xfrm>
            <a:off x="4979988" y="4587875"/>
            <a:ext cx="3606800" cy="995144"/>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8000"/>
                </a:solidFill>
              </a:rPr>
              <a:t>Warum fehlt das Wort </a:t>
            </a:r>
            <a:r>
              <a:rPr lang="de-DE" sz="1400" noProof="0" dirty="0">
                <a:solidFill>
                  <a:srgbClr val="008000"/>
                </a:solidFill>
              </a:rPr>
              <a:t>„Fragment“</a:t>
            </a:r>
            <a:r>
              <a:rPr lang="de-DE" sz="1400" i="1" noProof="0" dirty="0">
                <a:solidFill>
                  <a:srgbClr val="008000"/>
                </a:solidFill>
              </a:rPr>
              <a:t>?</a:t>
            </a:r>
            <a:endParaRPr lang="de-DE" sz="1400" i="1" noProof="0" dirty="0">
              <a:solidFill>
                <a:srgbClr val="EAEAEA"/>
              </a:solidFill>
            </a:endParaRPr>
          </a:p>
          <a:p>
            <a:pPr eaLnBrk="1" hangingPunct="1">
              <a:lnSpc>
                <a:spcPct val="90000"/>
              </a:lnSpc>
              <a:spcBef>
                <a:spcPct val="0"/>
              </a:spcBef>
              <a:buClrTx/>
              <a:buSzTx/>
              <a:buFontTx/>
              <a:buNone/>
            </a:pPr>
            <a:r>
              <a:rPr lang="de-DE" sz="1400" noProof="0" dirty="0">
                <a:solidFill>
                  <a:srgbClr val="EAEAEA"/>
                </a:solidFill>
              </a:rPr>
              <a:t>Im Gegensatz zu Ranibizumab, das aus</a:t>
            </a:r>
          </a:p>
          <a:p>
            <a:pPr eaLnBrk="1" hangingPunct="1">
              <a:lnSpc>
                <a:spcPct val="90000"/>
              </a:lnSpc>
              <a:spcBef>
                <a:spcPct val="0"/>
              </a:spcBef>
              <a:buClrTx/>
              <a:buSzTx/>
              <a:buFontTx/>
              <a:buNone/>
            </a:pPr>
            <a:r>
              <a:rPr lang="de-DE" sz="1400" noProof="0" dirty="0">
                <a:solidFill>
                  <a:srgbClr val="EAEAEA"/>
                </a:solidFill>
              </a:rPr>
              <a:t>einem Antikörper</a:t>
            </a:r>
            <a:r>
              <a:rPr lang="de-DE" sz="1400" i="1" noProof="0" dirty="0">
                <a:solidFill>
                  <a:srgbClr val="EAEAEA"/>
                </a:solidFill>
              </a:rPr>
              <a:t>fragment </a:t>
            </a:r>
            <a:r>
              <a:rPr lang="de-DE" sz="1400" noProof="0" dirty="0">
                <a:solidFill>
                  <a:srgbClr val="EAEAEA"/>
                </a:solidFill>
              </a:rPr>
              <a:t>besteht, ist Bevacizumab</a:t>
            </a:r>
          </a:p>
          <a:p>
            <a:pPr eaLnBrk="1" hangingPunct="1">
              <a:lnSpc>
                <a:spcPct val="90000"/>
              </a:lnSpc>
              <a:spcBef>
                <a:spcPct val="0"/>
              </a:spcBef>
              <a:buClrTx/>
              <a:buSzTx/>
              <a:buFontTx/>
              <a:buNone/>
            </a:pPr>
            <a:r>
              <a:rPr lang="de-DE" sz="1400" noProof="0" dirty="0">
                <a:solidFill>
                  <a:srgbClr val="EAEAEA"/>
                </a:solidFill>
              </a:rPr>
              <a:t>ein </a:t>
            </a:r>
            <a:r>
              <a:rPr lang="de-DE" sz="1400" b="1" noProof="0" dirty="0">
                <a:solidFill>
                  <a:srgbClr val="EAEAEA"/>
                </a:solidFill>
              </a:rPr>
              <a:t>Antikörper in voller Länge</a:t>
            </a:r>
          </a:p>
        </p:txBody>
      </p:sp>
    </p:spTree>
    <p:extLst>
      <p:ext uri="{BB962C8B-B14F-4D97-AF65-F5344CB8AC3E}">
        <p14:creationId xmlns:p14="http://schemas.microsoft.com/office/powerpoint/2010/main" val="2183885074"/>
      </p:ext>
    </p:extLst>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D5D703-EA58-61BF-FAC1-523B3D0759D7}"/>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BA46EAF7-6B56-7879-4567-19DBBE8E69E1}"/>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B2B2B2"/>
                </a:solidFill>
              </a:rPr>
              <a:t>Ranibizumab </a:t>
            </a:r>
            <a:r>
              <a:rPr lang="de-DE" sz="2400" i="1" noProof="0" dirty="0"/>
              <a:t>ist ein </a:t>
            </a:r>
            <a:r>
              <a:rPr lang="de-DE" sz="2400" i="1" noProof="0" dirty="0">
                <a:solidFill>
                  <a:srgbClr val="33CC33"/>
                </a:solidFill>
              </a:rPr>
              <a:t>rekombinantes</a:t>
            </a:r>
            <a:r>
              <a:rPr lang="de-DE" sz="2400" i="1" noProof="0" dirty="0"/>
              <a:t>, </a:t>
            </a:r>
            <a:r>
              <a:rPr lang="de-DE" sz="2400" i="1" noProof="0" dirty="0">
                <a:solidFill>
                  <a:srgbClr val="CC00CC"/>
                </a:solidFill>
              </a:rPr>
              <a:t>humanisiertes</a:t>
            </a:r>
            <a:r>
              <a:rPr lang="de-DE" sz="2400" i="1" noProof="0" dirty="0"/>
              <a:t>,</a:t>
            </a:r>
          </a:p>
          <a:p>
            <a:pPr algn="ctr" eaLnBrk="1" hangingPunct="1">
              <a:lnSpc>
                <a:spcPct val="90000"/>
              </a:lnSpc>
              <a:spcBef>
                <a:spcPct val="0"/>
              </a:spcBef>
              <a:buClrTx/>
              <a:buSzTx/>
              <a:buFontTx/>
              <a:buNone/>
            </a:pPr>
            <a:r>
              <a:rPr lang="de-DE" sz="2400" i="1" noProof="0" dirty="0">
                <a:solidFill>
                  <a:srgbClr val="CC3300"/>
                </a:solidFill>
              </a:rPr>
              <a:t>affinitätsgereiftes</a:t>
            </a:r>
            <a:r>
              <a:rPr lang="de-DE" sz="2400" i="1" noProof="0" dirty="0"/>
              <a:t>, </a:t>
            </a:r>
            <a:r>
              <a:rPr lang="de-DE" sz="2400" i="1" noProof="0" dirty="0">
                <a:solidFill>
                  <a:srgbClr val="808000"/>
                </a:solidFill>
              </a:rPr>
              <a:t>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2C8C8BD9-7555-A0A4-052B-59B235F1AA0C}"/>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D9371781-73E8-B981-4ACE-F09D6F5FC5A1}"/>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FF142BC8-6623-F824-3299-1E35B2EDB01F}"/>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1009234F-F4F5-5881-3006-0A565B473C95}"/>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62FDD155-B24D-DDAE-1AB9-A798E912E4F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536</a:t>
            </a:fld>
            <a:endParaRPr lang="de-DE" sz="1000" noProof="0" dirty="0"/>
          </a:p>
        </p:txBody>
      </p:sp>
      <p:sp>
        <p:nvSpPr>
          <p:cNvPr id="10" name="TextBox 21">
            <a:extLst>
              <a:ext uri="{FF2B5EF4-FFF2-40B4-BE49-F238E27FC236}">
                <a16:creationId xmlns:a16="http://schemas.microsoft.com/office/drawing/2014/main" id="{7DDF2B04-FD54-5026-2506-FC19AE7294F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Line 8">
            <a:extLst>
              <a:ext uri="{FF2B5EF4-FFF2-40B4-BE49-F238E27FC236}">
                <a16:creationId xmlns:a16="http://schemas.microsoft.com/office/drawing/2014/main" id="{D68B8C22-BD3F-83FA-2149-DB718681E2F8}"/>
              </a:ext>
            </a:extLst>
          </p:cNvPr>
          <p:cNvSpPr>
            <a:spLocks noChangeShapeType="1"/>
          </p:cNvSpPr>
          <p:nvPr/>
        </p:nvSpPr>
        <p:spPr bwMode="auto">
          <a:xfrm flipH="1" flipV="1">
            <a:off x="2356644" y="3926622"/>
            <a:ext cx="228600" cy="685800"/>
          </a:xfrm>
          <a:prstGeom prst="line">
            <a:avLst/>
          </a:prstGeom>
          <a:noFill/>
          <a:ln w="28575">
            <a:solidFill>
              <a:srgbClr val="CC33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 name="Text Box 9">
            <a:extLst>
              <a:ext uri="{FF2B5EF4-FFF2-40B4-BE49-F238E27FC236}">
                <a16:creationId xmlns:a16="http://schemas.microsoft.com/office/drawing/2014/main" id="{7B7EB58D-F2B3-FC2B-5CF6-27E0DB0A1E47}"/>
              </a:ext>
            </a:extLst>
          </p:cNvPr>
          <p:cNvSpPr txBox="1">
            <a:spLocks noChangeArrowheads="1"/>
          </p:cNvSpPr>
          <p:nvPr/>
        </p:nvSpPr>
        <p:spPr bwMode="auto">
          <a:xfrm>
            <a:off x="457200" y="4651375"/>
            <a:ext cx="3810000" cy="801245"/>
          </a:xfrm>
          <a:prstGeom prst="rect">
            <a:avLst/>
          </a:prstGeom>
          <a:solidFill>
            <a:srgbClr val="99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CC3300"/>
                </a:solidFill>
              </a:rPr>
              <a:t>Warum haben wir den Begriff </a:t>
            </a:r>
            <a:r>
              <a:rPr lang="de-DE" sz="1400" noProof="0" dirty="0">
                <a:solidFill>
                  <a:srgbClr val="CC3300"/>
                </a:solidFill>
              </a:rPr>
              <a:t>„affinitätsgereift“ </a:t>
            </a:r>
            <a:r>
              <a:rPr lang="de-DE" sz="1400" i="1" noProof="0" dirty="0">
                <a:solidFill>
                  <a:srgbClr val="CC3300"/>
                </a:solidFill>
              </a:rPr>
              <a:t>weggelassen</a:t>
            </a:r>
            <a:r>
              <a:rPr lang="de-DE" sz="1400" noProof="0" dirty="0">
                <a:solidFill>
                  <a:srgbClr val="CC3300"/>
                </a:solidFill>
              </a:rPr>
              <a:t>?</a:t>
            </a:r>
          </a:p>
          <a:p>
            <a:pPr eaLnBrk="1" hangingPunct="1">
              <a:lnSpc>
                <a:spcPct val="90000"/>
              </a:lnSpc>
              <a:spcBef>
                <a:spcPct val="0"/>
              </a:spcBef>
              <a:buClrTx/>
              <a:buSzTx/>
              <a:buFontTx/>
              <a:buNone/>
            </a:pPr>
            <a:r>
              <a:rPr lang="de-DE" sz="1400" noProof="0" dirty="0">
                <a:solidFill>
                  <a:srgbClr val="CC3300"/>
                </a:solidFill>
              </a:rPr>
              <a:t>Im Gegensatz zu Ranibizumab wurde Bevacizumab </a:t>
            </a:r>
            <a:r>
              <a:rPr lang="de-DE" sz="1400" b="1" noProof="0" dirty="0">
                <a:solidFill>
                  <a:srgbClr val="CC3300"/>
                </a:solidFill>
              </a:rPr>
              <a:t>nicht </a:t>
            </a:r>
            <a:r>
              <a:rPr lang="de-DE" sz="1400" noProof="0" dirty="0">
                <a:solidFill>
                  <a:srgbClr val="CC3300"/>
                </a:solidFill>
              </a:rPr>
              <a:t>für VEGF-A affinitätsgereift</a:t>
            </a:r>
          </a:p>
        </p:txBody>
      </p:sp>
      <p:sp>
        <p:nvSpPr>
          <p:cNvPr id="2" name="Line 5">
            <a:extLst>
              <a:ext uri="{FF2B5EF4-FFF2-40B4-BE49-F238E27FC236}">
                <a16:creationId xmlns:a16="http://schemas.microsoft.com/office/drawing/2014/main" id="{4D84BF51-5460-F6C2-B85B-0945F5FDBA05}"/>
              </a:ext>
            </a:extLst>
          </p:cNvPr>
          <p:cNvSpPr>
            <a:spLocks noChangeShapeType="1"/>
          </p:cNvSpPr>
          <p:nvPr/>
        </p:nvSpPr>
        <p:spPr bwMode="auto">
          <a:xfrm flipV="1">
            <a:off x="7416006" y="3923447"/>
            <a:ext cx="228600" cy="6096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D5D6DAA4-B080-A7B6-483C-83FF816091B0}"/>
              </a:ext>
            </a:extLst>
          </p:cNvPr>
          <p:cNvSpPr txBox="1">
            <a:spLocks noChangeArrowheads="1"/>
          </p:cNvSpPr>
          <p:nvPr/>
        </p:nvSpPr>
        <p:spPr bwMode="auto">
          <a:xfrm>
            <a:off x="4979988" y="4587875"/>
            <a:ext cx="3606800" cy="995144"/>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8000"/>
                </a:solidFill>
              </a:rPr>
              <a:t>Warum fehlt das Wort </a:t>
            </a:r>
            <a:r>
              <a:rPr lang="de-DE" sz="1400" noProof="0" dirty="0">
                <a:solidFill>
                  <a:srgbClr val="008000"/>
                </a:solidFill>
              </a:rPr>
              <a:t>„Fragment“</a:t>
            </a:r>
            <a:r>
              <a:rPr lang="de-DE" sz="1400" i="1" noProof="0" dirty="0">
                <a:solidFill>
                  <a:srgbClr val="008000"/>
                </a:solidFill>
              </a:rPr>
              <a:t>?</a:t>
            </a:r>
          </a:p>
          <a:p>
            <a:pPr eaLnBrk="1" hangingPunct="1">
              <a:lnSpc>
                <a:spcPct val="90000"/>
              </a:lnSpc>
              <a:spcBef>
                <a:spcPct val="0"/>
              </a:spcBef>
              <a:buClrTx/>
              <a:buSzTx/>
              <a:buFontTx/>
              <a:buNone/>
            </a:pPr>
            <a:r>
              <a:rPr lang="de-DE" sz="1400" noProof="0" dirty="0">
                <a:solidFill>
                  <a:srgbClr val="008000"/>
                </a:solidFill>
              </a:rPr>
              <a:t>Im Gegensatz zu Ranibizumab, das aus</a:t>
            </a:r>
          </a:p>
          <a:p>
            <a:pPr eaLnBrk="1" hangingPunct="1">
              <a:lnSpc>
                <a:spcPct val="90000"/>
              </a:lnSpc>
              <a:spcBef>
                <a:spcPct val="0"/>
              </a:spcBef>
              <a:buClrTx/>
              <a:buSzTx/>
              <a:buFontTx/>
              <a:buNone/>
            </a:pPr>
            <a:r>
              <a:rPr lang="de-DE" sz="1400" noProof="0" dirty="0">
                <a:solidFill>
                  <a:srgbClr val="008000"/>
                </a:solidFill>
              </a:rPr>
              <a:t>einem Antikörper</a:t>
            </a:r>
            <a:r>
              <a:rPr lang="de-DE" sz="1400" i="1" noProof="0" dirty="0">
                <a:solidFill>
                  <a:srgbClr val="008000"/>
                </a:solidFill>
              </a:rPr>
              <a:t>fragment </a:t>
            </a:r>
            <a:r>
              <a:rPr lang="de-DE" sz="1400" noProof="0" dirty="0">
                <a:solidFill>
                  <a:srgbClr val="008000"/>
                </a:solidFill>
              </a:rPr>
              <a:t>besteht, ist Bevacizumab</a:t>
            </a:r>
          </a:p>
          <a:p>
            <a:pPr eaLnBrk="1" hangingPunct="1">
              <a:lnSpc>
                <a:spcPct val="90000"/>
              </a:lnSpc>
              <a:spcBef>
                <a:spcPct val="0"/>
              </a:spcBef>
              <a:buClrTx/>
              <a:buSzTx/>
              <a:buFontTx/>
              <a:buNone/>
            </a:pPr>
            <a:r>
              <a:rPr lang="de-DE" sz="1400" noProof="0" dirty="0">
                <a:solidFill>
                  <a:srgbClr val="008000"/>
                </a:solidFill>
              </a:rPr>
              <a:t>ein </a:t>
            </a:r>
            <a:r>
              <a:rPr lang="de-DE" sz="1400" b="1" noProof="0" dirty="0">
                <a:solidFill>
                  <a:srgbClr val="008000"/>
                </a:solidFill>
              </a:rPr>
              <a:t>Antikörper in voller Länge</a:t>
            </a:r>
          </a:p>
        </p:txBody>
      </p:sp>
    </p:spTree>
    <p:extLst>
      <p:ext uri="{BB962C8B-B14F-4D97-AF65-F5344CB8AC3E}">
        <p14:creationId xmlns:p14="http://schemas.microsoft.com/office/powerpoint/2010/main" val="1772659596"/>
      </p:ext>
    </p:extLst>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426E53-33E0-5C8F-FC79-6CBBD2A89B4C}"/>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A82430F5-2E37-FB1A-79E0-517126CA37AA}"/>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chemeClr val="bg1">
                    <a:lumMod val="75000"/>
                  </a:schemeClr>
                </a:solidFill>
              </a:rPr>
              <a:t>Ranibizumab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0D5951F2-59E3-E05F-F77B-3D70F1F27D8D}"/>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D9514EBC-7F4D-E0B3-A4A7-B080B7931F9E}"/>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7FF92096-DBEC-3CDB-E66E-342CCA63C42F}"/>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A822A303-2809-3F21-E73D-F793BD429BEC}"/>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D7BC5285-E3A5-ADC3-80A8-5491885A215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537</a:t>
            </a:fld>
            <a:endParaRPr lang="de-DE" sz="1000" noProof="0" dirty="0"/>
          </a:p>
        </p:txBody>
      </p:sp>
      <p:sp>
        <p:nvSpPr>
          <p:cNvPr id="10" name="TextBox 21">
            <a:extLst>
              <a:ext uri="{FF2B5EF4-FFF2-40B4-BE49-F238E27FC236}">
                <a16:creationId xmlns:a16="http://schemas.microsoft.com/office/drawing/2014/main" id="{04002519-118C-73AA-ABF0-287B933912C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Line 8">
            <a:extLst>
              <a:ext uri="{FF2B5EF4-FFF2-40B4-BE49-F238E27FC236}">
                <a16:creationId xmlns:a16="http://schemas.microsoft.com/office/drawing/2014/main" id="{6277A0FE-C014-70F9-AA4A-984AD2E0AC64}"/>
              </a:ext>
            </a:extLst>
          </p:cNvPr>
          <p:cNvSpPr>
            <a:spLocks noChangeShapeType="1"/>
          </p:cNvSpPr>
          <p:nvPr/>
        </p:nvSpPr>
        <p:spPr bwMode="auto">
          <a:xfrm flipH="1" flipV="1">
            <a:off x="2356644" y="3926622"/>
            <a:ext cx="228600" cy="685800"/>
          </a:xfrm>
          <a:prstGeom prst="line">
            <a:avLst/>
          </a:prstGeom>
          <a:noFill/>
          <a:ln w="28575">
            <a:solidFill>
              <a:schemeClr val="bg1">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 name="Text Box 9">
            <a:extLst>
              <a:ext uri="{FF2B5EF4-FFF2-40B4-BE49-F238E27FC236}">
                <a16:creationId xmlns:a16="http://schemas.microsoft.com/office/drawing/2014/main" id="{2A6CB8E1-1D12-4AA8-003C-D6388759A545}"/>
              </a:ext>
            </a:extLst>
          </p:cNvPr>
          <p:cNvSpPr txBox="1">
            <a:spLocks noChangeArrowheads="1"/>
          </p:cNvSpPr>
          <p:nvPr/>
        </p:nvSpPr>
        <p:spPr bwMode="auto">
          <a:xfrm>
            <a:off x="457200" y="4651375"/>
            <a:ext cx="3810000" cy="801245"/>
          </a:xfrm>
          <a:prstGeom prst="rect">
            <a:avLst/>
          </a:prstGeom>
          <a:solidFill>
            <a:srgbClr val="99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chemeClr val="bg1">
                    <a:lumMod val="75000"/>
                  </a:schemeClr>
                </a:solidFill>
              </a:rPr>
              <a:t>Warum haben wir den Begriff </a:t>
            </a:r>
            <a:r>
              <a:rPr lang="de-DE" sz="1400" noProof="0" dirty="0">
                <a:solidFill>
                  <a:schemeClr val="bg1">
                    <a:lumMod val="75000"/>
                  </a:schemeClr>
                </a:solidFill>
              </a:rPr>
              <a:t>„affinitätsgereift“ </a:t>
            </a:r>
            <a:r>
              <a:rPr lang="de-DE" sz="1400" i="1" noProof="0" dirty="0">
                <a:solidFill>
                  <a:schemeClr val="bg1">
                    <a:lumMod val="75000"/>
                  </a:schemeClr>
                </a:solidFill>
              </a:rPr>
              <a:t>weggelassen</a:t>
            </a:r>
            <a:r>
              <a:rPr lang="de-DE" sz="1400" noProof="0" dirty="0">
                <a:solidFill>
                  <a:schemeClr val="bg1">
                    <a:lumMod val="75000"/>
                  </a:schemeClr>
                </a:solidFill>
              </a:rPr>
              <a:t>?</a:t>
            </a:r>
          </a:p>
          <a:p>
            <a:pPr eaLnBrk="1" hangingPunct="1">
              <a:lnSpc>
                <a:spcPct val="90000"/>
              </a:lnSpc>
              <a:spcBef>
                <a:spcPct val="0"/>
              </a:spcBef>
              <a:buClrTx/>
              <a:buSzTx/>
              <a:buFontTx/>
              <a:buNone/>
            </a:pPr>
            <a:r>
              <a:rPr lang="de-DE" sz="1400" noProof="0" dirty="0">
                <a:solidFill>
                  <a:schemeClr val="bg1">
                    <a:lumMod val="75000"/>
                  </a:schemeClr>
                </a:solidFill>
              </a:rPr>
              <a:t>Im Gegensatz zu Ranibizumab wurde Bevacizumab </a:t>
            </a:r>
            <a:r>
              <a:rPr lang="de-DE" sz="1400" b="1" noProof="0" dirty="0">
                <a:solidFill>
                  <a:schemeClr val="bg1">
                    <a:lumMod val="75000"/>
                  </a:schemeClr>
                </a:solidFill>
              </a:rPr>
              <a:t>nicht </a:t>
            </a:r>
            <a:r>
              <a:rPr lang="de-DE" sz="1400" noProof="0" dirty="0">
                <a:solidFill>
                  <a:schemeClr val="bg1">
                    <a:lumMod val="75000"/>
                  </a:schemeClr>
                </a:solidFill>
              </a:rPr>
              <a:t>für VEGF-A affinitätsgereift</a:t>
            </a:r>
          </a:p>
        </p:txBody>
      </p:sp>
      <p:sp>
        <p:nvSpPr>
          <p:cNvPr id="2" name="Line 5">
            <a:extLst>
              <a:ext uri="{FF2B5EF4-FFF2-40B4-BE49-F238E27FC236}">
                <a16:creationId xmlns:a16="http://schemas.microsoft.com/office/drawing/2014/main" id="{B362B8E2-6D3B-83CB-A344-BBF97D620483}"/>
              </a:ext>
            </a:extLst>
          </p:cNvPr>
          <p:cNvSpPr>
            <a:spLocks noChangeShapeType="1"/>
          </p:cNvSpPr>
          <p:nvPr/>
        </p:nvSpPr>
        <p:spPr bwMode="auto">
          <a:xfrm flipV="1">
            <a:off x="7416006" y="3923447"/>
            <a:ext cx="228600" cy="6096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16166A47-5DCD-A68D-4D35-FBA75DE59475}"/>
              </a:ext>
            </a:extLst>
          </p:cNvPr>
          <p:cNvSpPr txBox="1">
            <a:spLocks noChangeArrowheads="1"/>
          </p:cNvSpPr>
          <p:nvPr/>
        </p:nvSpPr>
        <p:spPr bwMode="auto">
          <a:xfrm>
            <a:off x="4979988" y="4587875"/>
            <a:ext cx="3606800" cy="995144"/>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8000"/>
                </a:solidFill>
              </a:rPr>
              <a:t>Warum fehlt das Wort </a:t>
            </a:r>
            <a:r>
              <a:rPr lang="de-DE" sz="1400" noProof="0" dirty="0">
                <a:solidFill>
                  <a:srgbClr val="008000"/>
                </a:solidFill>
              </a:rPr>
              <a:t>„Fragment“</a:t>
            </a:r>
            <a:r>
              <a:rPr lang="de-DE" sz="1400" i="1" noProof="0" dirty="0">
                <a:solidFill>
                  <a:srgbClr val="008000"/>
                </a:solidFill>
              </a:rPr>
              <a:t>?</a:t>
            </a:r>
          </a:p>
          <a:p>
            <a:pPr eaLnBrk="1" hangingPunct="1">
              <a:lnSpc>
                <a:spcPct val="90000"/>
              </a:lnSpc>
              <a:spcBef>
                <a:spcPct val="0"/>
              </a:spcBef>
              <a:buClrTx/>
              <a:buSzTx/>
              <a:buFontTx/>
              <a:buNone/>
            </a:pPr>
            <a:r>
              <a:rPr lang="de-DE" sz="1400" noProof="0" dirty="0">
                <a:solidFill>
                  <a:srgbClr val="008000"/>
                </a:solidFill>
              </a:rPr>
              <a:t>Im Gegensatz zu Ranibizumab, das aus</a:t>
            </a:r>
          </a:p>
          <a:p>
            <a:pPr eaLnBrk="1" hangingPunct="1">
              <a:lnSpc>
                <a:spcPct val="90000"/>
              </a:lnSpc>
              <a:spcBef>
                <a:spcPct val="0"/>
              </a:spcBef>
              <a:buClrTx/>
              <a:buSzTx/>
              <a:buFontTx/>
              <a:buNone/>
            </a:pPr>
            <a:r>
              <a:rPr lang="de-DE" sz="1400" noProof="0" dirty="0">
                <a:solidFill>
                  <a:srgbClr val="008000"/>
                </a:solidFill>
              </a:rPr>
              <a:t>einem Antikörper</a:t>
            </a:r>
            <a:r>
              <a:rPr lang="de-DE" sz="1400" i="1" noProof="0" dirty="0">
                <a:solidFill>
                  <a:srgbClr val="008000"/>
                </a:solidFill>
              </a:rPr>
              <a:t>fragment </a:t>
            </a:r>
            <a:r>
              <a:rPr lang="de-DE" sz="1400" noProof="0" dirty="0">
                <a:solidFill>
                  <a:srgbClr val="008000"/>
                </a:solidFill>
              </a:rPr>
              <a:t>besteht, ist Bevacizumab</a:t>
            </a:r>
          </a:p>
          <a:p>
            <a:pPr eaLnBrk="1" hangingPunct="1">
              <a:lnSpc>
                <a:spcPct val="90000"/>
              </a:lnSpc>
              <a:spcBef>
                <a:spcPct val="0"/>
              </a:spcBef>
              <a:buClrTx/>
              <a:buSzTx/>
              <a:buFontTx/>
              <a:buNone/>
            </a:pPr>
            <a:r>
              <a:rPr lang="de-DE" sz="1400" noProof="0" dirty="0">
                <a:solidFill>
                  <a:srgbClr val="008000"/>
                </a:solidFill>
              </a:rPr>
              <a:t>ein </a:t>
            </a:r>
            <a:r>
              <a:rPr lang="de-DE" sz="1400" b="1" noProof="0" dirty="0">
                <a:solidFill>
                  <a:srgbClr val="008000"/>
                </a:solidFill>
              </a:rPr>
              <a:t>Antikörper in voller Länge</a:t>
            </a:r>
          </a:p>
        </p:txBody>
      </p:sp>
      <p:sp>
        <p:nvSpPr>
          <p:cNvPr id="4" name="TextBox 1">
            <a:extLst>
              <a:ext uri="{FF2B5EF4-FFF2-40B4-BE49-F238E27FC236}">
                <a16:creationId xmlns:a16="http://schemas.microsoft.com/office/drawing/2014/main" id="{A6545175-1416-9C74-0F5A-FD0D2A054E32}"/>
              </a:ext>
            </a:extLst>
          </p:cNvPr>
          <p:cNvSpPr txBox="1">
            <a:spLocks noChangeArrowheads="1"/>
          </p:cNvSpPr>
          <p:nvPr/>
        </p:nvSpPr>
        <p:spPr bwMode="auto">
          <a:xfrm>
            <a:off x="381000" y="6045200"/>
            <a:ext cx="8194675" cy="67197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solidFill>
              </a:rPr>
              <a:t>Da es kleiner ist, wird Ranibizumab schneller abgebaut als Bevacizumab. Wie lang sind ihre systemischen Halbwertszeiten?</a:t>
            </a:r>
            <a:endParaRPr lang="de-DE" sz="1400" i="1" noProof="0" dirty="0"/>
          </a:p>
          <a:p>
            <a:pPr eaLnBrk="1" hangingPunct="1">
              <a:spcBef>
                <a:spcPct val="0"/>
              </a:spcBef>
              <a:buClrTx/>
              <a:buSzTx/>
              <a:buFontTx/>
              <a:buNone/>
            </a:pPr>
            <a:r>
              <a:rPr lang="de-DE" sz="1400" noProof="0" dirty="0"/>
              <a:t>Die von Bevacizumab beträgt etwa 21 Tage, während die von Ranibizumab nur 2,1 </a:t>
            </a:r>
            <a:r>
              <a:rPr lang="de-DE" sz="1400" b="1" noProof="0" dirty="0"/>
              <a:t>Stunden</a:t>
            </a:r>
            <a:r>
              <a:rPr lang="de-DE" sz="1400" noProof="0" dirty="0"/>
              <a:t> beträgt</a:t>
            </a:r>
          </a:p>
        </p:txBody>
      </p:sp>
      <p:sp>
        <p:nvSpPr>
          <p:cNvPr id="5" name="Line 5">
            <a:extLst>
              <a:ext uri="{FF2B5EF4-FFF2-40B4-BE49-F238E27FC236}">
                <a16:creationId xmlns:a16="http://schemas.microsoft.com/office/drawing/2014/main" id="{927A4DA0-1198-2CF2-3FBD-A78B27AC8D78}"/>
              </a:ext>
            </a:extLst>
          </p:cNvPr>
          <p:cNvSpPr>
            <a:spLocks noChangeShapeType="1"/>
          </p:cNvSpPr>
          <p:nvPr/>
        </p:nvSpPr>
        <p:spPr bwMode="auto">
          <a:xfrm flipV="1">
            <a:off x="6019800" y="5583019"/>
            <a:ext cx="152400" cy="458153"/>
          </a:xfrm>
          <a:prstGeom prst="line">
            <a:avLst/>
          </a:prstGeom>
          <a:noFill/>
          <a:ln w="28575">
            <a:solidFill>
              <a:srgbClr val="008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extLst>
      <p:ext uri="{BB962C8B-B14F-4D97-AF65-F5344CB8AC3E}">
        <p14:creationId xmlns:p14="http://schemas.microsoft.com/office/powerpoint/2010/main" val="1126851535"/>
      </p:ext>
    </p:extLst>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C97AB4-F7F7-0697-77F7-D9C799F76B1C}"/>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7B5910A1-B54D-3043-E20A-41FE46BA8D0A}"/>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chemeClr val="bg1">
                    <a:lumMod val="75000"/>
                  </a:schemeClr>
                </a:solidFill>
              </a:rPr>
              <a:t>Ranibizumab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AB1ABC7A-AA60-1AA8-0F04-629ED8B51A07}"/>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0C12A776-7391-F1E4-6275-FA0163A0317C}"/>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E9924E22-76E7-B616-6AFB-CA94153E4A97}"/>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D614F56F-0638-1083-2EC7-5E87ED73D41A}"/>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71EC56C5-EE4A-A093-CBF1-C6EF0F20E77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538</a:t>
            </a:fld>
            <a:endParaRPr lang="de-DE" sz="1000" noProof="0" dirty="0"/>
          </a:p>
        </p:txBody>
      </p:sp>
      <p:sp>
        <p:nvSpPr>
          <p:cNvPr id="10" name="TextBox 21">
            <a:extLst>
              <a:ext uri="{FF2B5EF4-FFF2-40B4-BE49-F238E27FC236}">
                <a16:creationId xmlns:a16="http://schemas.microsoft.com/office/drawing/2014/main" id="{683D4C80-8370-447B-6A76-A322D8D4F9E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Line 8">
            <a:extLst>
              <a:ext uri="{FF2B5EF4-FFF2-40B4-BE49-F238E27FC236}">
                <a16:creationId xmlns:a16="http://schemas.microsoft.com/office/drawing/2014/main" id="{8FBC4A93-D738-B719-852F-AA30D626DCFB}"/>
              </a:ext>
            </a:extLst>
          </p:cNvPr>
          <p:cNvSpPr>
            <a:spLocks noChangeShapeType="1"/>
          </p:cNvSpPr>
          <p:nvPr/>
        </p:nvSpPr>
        <p:spPr bwMode="auto">
          <a:xfrm flipH="1" flipV="1">
            <a:off x="2356644" y="3926622"/>
            <a:ext cx="228600" cy="685800"/>
          </a:xfrm>
          <a:prstGeom prst="line">
            <a:avLst/>
          </a:prstGeom>
          <a:noFill/>
          <a:ln w="28575">
            <a:solidFill>
              <a:schemeClr val="bg1">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 name="Text Box 9">
            <a:extLst>
              <a:ext uri="{FF2B5EF4-FFF2-40B4-BE49-F238E27FC236}">
                <a16:creationId xmlns:a16="http://schemas.microsoft.com/office/drawing/2014/main" id="{E326EBD0-524A-6166-7EE7-38DB5D7CA22F}"/>
              </a:ext>
            </a:extLst>
          </p:cNvPr>
          <p:cNvSpPr txBox="1">
            <a:spLocks noChangeArrowheads="1"/>
          </p:cNvSpPr>
          <p:nvPr/>
        </p:nvSpPr>
        <p:spPr bwMode="auto">
          <a:xfrm>
            <a:off x="457200" y="4651375"/>
            <a:ext cx="3810000" cy="801245"/>
          </a:xfrm>
          <a:prstGeom prst="rect">
            <a:avLst/>
          </a:prstGeom>
          <a:solidFill>
            <a:srgbClr val="99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chemeClr val="bg1">
                    <a:lumMod val="75000"/>
                  </a:schemeClr>
                </a:solidFill>
              </a:rPr>
              <a:t>Warum haben wir den Begriff </a:t>
            </a:r>
            <a:r>
              <a:rPr lang="de-DE" sz="1400" noProof="0" dirty="0">
                <a:solidFill>
                  <a:schemeClr val="bg1">
                    <a:lumMod val="75000"/>
                  </a:schemeClr>
                </a:solidFill>
              </a:rPr>
              <a:t>„affinitätsgereift“ </a:t>
            </a:r>
            <a:r>
              <a:rPr lang="de-DE" sz="1400" i="1" noProof="0" dirty="0">
                <a:solidFill>
                  <a:schemeClr val="bg1">
                    <a:lumMod val="75000"/>
                  </a:schemeClr>
                </a:solidFill>
              </a:rPr>
              <a:t>weggelassen</a:t>
            </a:r>
            <a:r>
              <a:rPr lang="de-DE" sz="1400" noProof="0" dirty="0">
                <a:solidFill>
                  <a:schemeClr val="bg1">
                    <a:lumMod val="75000"/>
                  </a:schemeClr>
                </a:solidFill>
              </a:rPr>
              <a:t>?</a:t>
            </a:r>
          </a:p>
          <a:p>
            <a:pPr eaLnBrk="1" hangingPunct="1">
              <a:lnSpc>
                <a:spcPct val="90000"/>
              </a:lnSpc>
              <a:spcBef>
                <a:spcPct val="0"/>
              </a:spcBef>
              <a:buClrTx/>
              <a:buSzTx/>
              <a:buFontTx/>
              <a:buNone/>
            </a:pPr>
            <a:r>
              <a:rPr lang="de-DE" sz="1400" noProof="0" dirty="0">
                <a:solidFill>
                  <a:schemeClr val="bg1">
                    <a:lumMod val="75000"/>
                  </a:schemeClr>
                </a:solidFill>
              </a:rPr>
              <a:t>Im Gegensatz zu Ranibizumab wurde Bevacizumab </a:t>
            </a:r>
            <a:r>
              <a:rPr lang="de-DE" sz="1400" b="1" noProof="0" dirty="0">
                <a:solidFill>
                  <a:schemeClr val="bg1">
                    <a:lumMod val="75000"/>
                  </a:schemeClr>
                </a:solidFill>
              </a:rPr>
              <a:t>nicht </a:t>
            </a:r>
            <a:r>
              <a:rPr lang="de-DE" sz="1400" noProof="0" dirty="0">
                <a:solidFill>
                  <a:schemeClr val="bg1">
                    <a:lumMod val="75000"/>
                  </a:schemeClr>
                </a:solidFill>
              </a:rPr>
              <a:t>für VEGF-A affinitätsgereift</a:t>
            </a:r>
          </a:p>
        </p:txBody>
      </p:sp>
      <p:sp>
        <p:nvSpPr>
          <p:cNvPr id="2" name="Line 5">
            <a:extLst>
              <a:ext uri="{FF2B5EF4-FFF2-40B4-BE49-F238E27FC236}">
                <a16:creationId xmlns:a16="http://schemas.microsoft.com/office/drawing/2014/main" id="{FF5773F3-FD4E-BBB4-9A47-EE353816B2EB}"/>
              </a:ext>
            </a:extLst>
          </p:cNvPr>
          <p:cNvSpPr>
            <a:spLocks noChangeShapeType="1"/>
          </p:cNvSpPr>
          <p:nvPr/>
        </p:nvSpPr>
        <p:spPr bwMode="auto">
          <a:xfrm flipV="1">
            <a:off x="7416006" y="3923447"/>
            <a:ext cx="228600" cy="6096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86B2B7CC-A91B-5D49-6C23-9DE0AA234BE1}"/>
              </a:ext>
            </a:extLst>
          </p:cNvPr>
          <p:cNvSpPr txBox="1">
            <a:spLocks noChangeArrowheads="1"/>
          </p:cNvSpPr>
          <p:nvPr/>
        </p:nvSpPr>
        <p:spPr bwMode="auto">
          <a:xfrm>
            <a:off x="4979988" y="4587875"/>
            <a:ext cx="3606800" cy="995144"/>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8000"/>
                </a:solidFill>
              </a:rPr>
              <a:t>Warum fehlt das Wort </a:t>
            </a:r>
            <a:r>
              <a:rPr lang="de-DE" sz="1400" noProof="0" dirty="0">
                <a:solidFill>
                  <a:srgbClr val="008000"/>
                </a:solidFill>
              </a:rPr>
              <a:t>„Fragment“</a:t>
            </a:r>
            <a:r>
              <a:rPr lang="de-DE" sz="1400" i="1" noProof="0" dirty="0">
                <a:solidFill>
                  <a:srgbClr val="008000"/>
                </a:solidFill>
              </a:rPr>
              <a:t>?</a:t>
            </a:r>
          </a:p>
          <a:p>
            <a:pPr eaLnBrk="1" hangingPunct="1">
              <a:lnSpc>
                <a:spcPct val="90000"/>
              </a:lnSpc>
              <a:spcBef>
                <a:spcPct val="0"/>
              </a:spcBef>
              <a:buClrTx/>
              <a:buSzTx/>
              <a:buFontTx/>
              <a:buNone/>
            </a:pPr>
            <a:r>
              <a:rPr lang="de-DE" sz="1400" noProof="0" dirty="0">
                <a:solidFill>
                  <a:srgbClr val="008000"/>
                </a:solidFill>
              </a:rPr>
              <a:t>Im Gegensatz zu Ranibizumab, das aus</a:t>
            </a:r>
          </a:p>
          <a:p>
            <a:pPr eaLnBrk="1" hangingPunct="1">
              <a:lnSpc>
                <a:spcPct val="90000"/>
              </a:lnSpc>
              <a:spcBef>
                <a:spcPct val="0"/>
              </a:spcBef>
              <a:buClrTx/>
              <a:buSzTx/>
              <a:buFontTx/>
              <a:buNone/>
            </a:pPr>
            <a:r>
              <a:rPr lang="de-DE" sz="1400" noProof="0" dirty="0">
                <a:solidFill>
                  <a:srgbClr val="008000"/>
                </a:solidFill>
              </a:rPr>
              <a:t>einem Antikörper</a:t>
            </a:r>
            <a:r>
              <a:rPr lang="de-DE" sz="1400" i="1" noProof="0" dirty="0">
                <a:solidFill>
                  <a:srgbClr val="008000"/>
                </a:solidFill>
              </a:rPr>
              <a:t>fragment </a:t>
            </a:r>
            <a:r>
              <a:rPr lang="de-DE" sz="1400" noProof="0" dirty="0">
                <a:solidFill>
                  <a:srgbClr val="008000"/>
                </a:solidFill>
              </a:rPr>
              <a:t>besteht, ist Bevacizumab</a:t>
            </a:r>
          </a:p>
          <a:p>
            <a:pPr eaLnBrk="1" hangingPunct="1">
              <a:lnSpc>
                <a:spcPct val="90000"/>
              </a:lnSpc>
              <a:spcBef>
                <a:spcPct val="0"/>
              </a:spcBef>
              <a:buClrTx/>
              <a:buSzTx/>
              <a:buFontTx/>
              <a:buNone/>
            </a:pPr>
            <a:r>
              <a:rPr lang="de-DE" sz="1400" noProof="0" dirty="0">
                <a:solidFill>
                  <a:srgbClr val="008000"/>
                </a:solidFill>
              </a:rPr>
              <a:t>ein </a:t>
            </a:r>
            <a:r>
              <a:rPr lang="de-DE" sz="1400" b="1" noProof="0" dirty="0">
                <a:solidFill>
                  <a:srgbClr val="008000"/>
                </a:solidFill>
              </a:rPr>
              <a:t>Antikörper in voller Länge</a:t>
            </a:r>
          </a:p>
        </p:txBody>
      </p:sp>
      <p:sp>
        <p:nvSpPr>
          <p:cNvPr id="4" name="TextBox 1">
            <a:extLst>
              <a:ext uri="{FF2B5EF4-FFF2-40B4-BE49-F238E27FC236}">
                <a16:creationId xmlns:a16="http://schemas.microsoft.com/office/drawing/2014/main" id="{BC139D39-A2C4-775E-EC99-DC738DF3FE78}"/>
              </a:ext>
            </a:extLst>
          </p:cNvPr>
          <p:cNvSpPr txBox="1">
            <a:spLocks noChangeArrowheads="1"/>
          </p:cNvSpPr>
          <p:nvPr/>
        </p:nvSpPr>
        <p:spPr bwMode="auto">
          <a:xfrm>
            <a:off x="381000" y="6045200"/>
            <a:ext cx="8194675" cy="67197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solidFill>
              </a:rPr>
              <a:t>Da es kleiner ist, wird Ranibizumab schneller abgebaut als Bevacizumab. Wie lang sind ihre systemischen Halbwertszeiten?</a:t>
            </a:r>
          </a:p>
          <a:p>
            <a:pPr eaLnBrk="1" hangingPunct="1">
              <a:spcBef>
                <a:spcPct val="0"/>
              </a:spcBef>
              <a:buClrTx/>
              <a:buSzTx/>
              <a:buFontTx/>
              <a:buNone/>
            </a:pPr>
            <a:r>
              <a:rPr lang="de-DE" sz="1400" noProof="0" dirty="0">
                <a:solidFill>
                  <a:schemeClr val="bg1"/>
                </a:solidFill>
              </a:rPr>
              <a:t>Die von Bevacizumab beträgt etwa 21 Tage, während die von Ranibizumab nur 2,1 </a:t>
            </a:r>
            <a:r>
              <a:rPr lang="de-DE" sz="1400" b="1" noProof="0" dirty="0">
                <a:solidFill>
                  <a:schemeClr val="bg1"/>
                </a:solidFill>
              </a:rPr>
              <a:t>Stunden</a:t>
            </a:r>
            <a:r>
              <a:rPr lang="de-DE" sz="1400" noProof="0" dirty="0">
                <a:solidFill>
                  <a:schemeClr val="bg1"/>
                </a:solidFill>
              </a:rPr>
              <a:t> beträgt</a:t>
            </a:r>
          </a:p>
        </p:txBody>
      </p:sp>
      <p:sp>
        <p:nvSpPr>
          <p:cNvPr id="5" name="Line 5">
            <a:extLst>
              <a:ext uri="{FF2B5EF4-FFF2-40B4-BE49-F238E27FC236}">
                <a16:creationId xmlns:a16="http://schemas.microsoft.com/office/drawing/2014/main" id="{803D92B5-1375-4A5C-9FA7-AE4BC6924BA4}"/>
              </a:ext>
            </a:extLst>
          </p:cNvPr>
          <p:cNvSpPr>
            <a:spLocks noChangeShapeType="1"/>
          </p:cNvSpPr>
          <p:nvPr/>
        </p:nvSpPr>
        <p:spPr bwMode="auto">
          <a:xfrm flipV="1">
            <a:off x="6019800" y="5583019"/>
            <a:ext cx="152400" cy="458153"/>
          </a:xfrm>
          <a:prstGeom prst="line">
            <a:avLst/>
          </a:prstGeom>
          <a:noFill/>
          <a:ln w="28575">
            <a:solidFill>
              <a:srgbClr val="008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extLst>
      <p:ext uri="{BB962C8B-B14F-4D97-AF65-F5344CB8AC3E}">
        <p14:creationId xmlns:p14="http://schemas.microsoft.com/office/powerpoint/2010/main" val="1307938797"/>
      </p:ext>
    </p:extLst>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441567-009F-0619-146A-EFC0E0B48C9F}"/>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2FF0A883-9E37-52B1-EEAA-46012AFC2B3A}"/>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chemeClr val="bg1">
                    <a:lumMod val="75000"/>
                  </a:schemeClr>
                </a:solidFill>
              </a:rPr>
              <a:t>Ranibizumab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43E65EC1-2114-1EA3-9245-78603DE98E86}"/>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867BB889-F163-F1BA-1934-99F0673C4C82}"/>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29D2727D-5D22-F999-643B-C96C8FB92D29}"/>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4F522E7C-CABA-E9F2-AEF2-8A2FC764D1BF}"/>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95448FC6-C855-EF98-0F21-85C423F83CB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539</a:t>
            </a:fld>
            <a:endParaRPr lang="de-DE" sz="1000" noProof="0" dirty="0"/>
          </a:p>
        </p:txBody>
      </p:sp>
      <p:sp>
        <p:nvSpPr>
          <p:cNvPr id="10" name="TextBox 21">
            <a:extLst>
              <a:ext uri="{FF2B5EF4-FFF2-40B4-BE49-F238E27FC236}">
                <a16:creationId xmlns:a16="http://schemas.microsoft.com/office/drawing/2014/main" id="{09FAE336-727C-30A2-BC4A-AF1D965C461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Line 8">
            <a:extLst>
              <a:ext uri="{FF2B5EF4-FFF2-40B4-BE49-F238E27FC236}">
                <a16:creationId xmlns:a16="http://schemas.microsoft.com/office/drawing/2014/main" id="{A25E3D87-058B-E133-84D8-9D83BA91A425}"/>
              </a:ext>
            </a:extLst>
          </p:cNvPr>
          <p:cNvSpPr>
            <a:spLocks noChangeShapeType="1"/>
          </p:cNvSpPr>
          <p:nvPr/>
        </p:nvSpPr>
        <p:spPr bwMode="auto">
          <a:xfrm flipH="1" flipV="1">
            <a:off x="2356644" y="3926622"/>
            <a:ext cx="228600" cy="685800"/>
          </a:xfrm>
          <a:prstGeom prst="line">
            <a:avLst/>
          </a:prstGeom>
          <a:noFill/>
          <a:ln w="28575">
            <a:solidFill>
              <a:schemeClr val="bg1">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 name="Text Box 9">
            <a:extLst>
              <a:ext uri="{FF2B5EF4-FFF2-40B4-BE49-F238E27FC236}">
                <a16:creationId xmlns:a16="http://schemas.microsoft.com/office/drawing/2014/main" id="{B18DF028-8675-B3D8-3890-B02A53D00849}"/>
              </a:ext>
            </a:extLst>
          </p:cNvPr>
          <p:cNvSpPr txBox="1">
            <a:spLocks noChangeArrowheads="1"/>
          </p:cNvSpPr>
          <p:nvPr/>
        </p:nvSpPr>
        <p:spPr bwMode="auto">
          <a:xfrm>
            <a:off x="457200" y="4651375"/>
            <a:ext cx="3810000" cy="801245"/>
          </a:xfrm>
          <a:prstGeom prst="rect">
            <a:avLst/>
          </a:prstGeom>
          <a:solidFill>
            <a:srgbClr val="99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chemeClr val="bg1">
                    <a:lumMod val="75000"/>
                  </a:schemeClr>
                </a:solidFill>
              </a:rPr>
              <a:t>Warum haben wir den Begriff </a:t>
            </a:r>
            <a:r>
              <a:rPr lang="de-DE" sz="1400" noProof="0" dirty="0">
                <a:solidFill>
                  <a:schemeClr val="bg1">
                    <a:lumMod val="75000"/>
                  </a:schemeClr>
                </a:solidFill>
              </a:rPr>
              <a:t>„affinitätsgereift“ </a:t>
            </a:r>
            <a:r>
              <a:rPr lang="de-DE" sz="1400" i="1" noProof="0" dirty="0">
                <a:solidFill>
                  <a:schemeClr val="bg1">
                    <a:lumMod val="75000"/>
                  </a:schemeClr>
                </a:solidFill>
              </a:rPr>
              <a:t>weggelassen</a:t>
            </a:r>
            <a:r>
              <a:rPr lang="de-DE" sz="1400" noProof="0" dirty="0">
                <a:solidFill>
                  <a:schemeClr val="bg1">
                    <a:lumMod val="75000"/>
                  </a:schemeClr>
                </a:solidFill>
              </a:rPr>
              <a:t>?</a:t>
            </a:r>
          </a:p>
          <a:p>
            <a:pPr eaLnBrk="1" hangingPunct="1">
              <a:lnSpc>
                <a:spcPct val="90000"/>
              </a:lnSpc>
              <a:spcBef>
                <a:spcPct val="0"/>
              </a:spcBef>
              <a:buClrTx/>
              <a:buSzTx/>
              <a:buFontTx/>
              <a:buNone/>
            </a:pPr>
            <a:r>
              <a:rPr lang="de-DE" sz="1400" noProof="0" dirty="0">
                <a:solidFill>
                  <a:schemeClr val="bg1">
                    <a:lumMod val="75000"/>
                  </a:schemeClr>
                </a:solidFill>
              </a:rPr>
              <a:t>Im Gegensatz zu Ranibizumab wurde Bevacizumab </a:t>
            </a:r>
            <a:r>
              <a:rPr lang="de-DE" sz="1400" b="1" noProof="0" dirty="0">
                <a:solidFill>
                  <a:schemeClr val="bg1">
                    <a:lumMod val="75000"/>
                  </a:schemeClr>
                </a:solidFill>
              </a:rPr>
              <a:t>nicht </a:t>
            </a:r>
            <a:r>
              <a:rPr lang="de-DE" sz="1400" noProof="0" dirty="0">
                <a:solidFill>
                  <a:schemeClr val="bg1">
                    <a:lumMod val="75000"/>
                  </a:schemeClr>
                </a:solidFill>
              </a:rPr>
              <a:t>für VEGF-A affinitätsgereift</a:t>
            </a:r>
          </a:p>
        </p:txBody>
      </p:sp>
      <p:sp>
        <p:nvSpPr>
          <p:cNvPr id="2" name="Line 5">
            <a:extLst>
              <a:ext uri="{FF2B5EF4-FFF2-40B4-BE49-F238E27FC236}">
                <a16:creationId xmlns:a16="http://schemas.microsoft.com/office/drawing/2014/main" id="{AD358B07-49AB-FD49-76EB-CB941AAD9AA1}"/>
              </a:ext>
            </a:extLst>
          </p:cNvPr>
          <p:cNvSpPr>
            <a:spLocks noChangeShapeType="1"/>
          </p:cNvSpPr>
          <p:nvPr/>
        </p:nvSpPr>
        <p:spPr bwMode="auto">
          <a:xfrm flipV="1">
            <a:off x="7416006" y="3923447"/>
            <a:ext cx="228600" cy="6096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76A34520-DD52-6476-31C4-7CDA439C1809}"/>
              </a:ext>
            </a:extLst>
          </p:cNvPr>
          <p:cNvSpPr txBox="1">
            <a:spLocks noChangeArrowheads="1"/>
          </p:cNvSpPr>
          <p:nvPr/>
        </p:nvSpPr>
        <p:spPr bwMode="auto">
          <a:xfrm>
            <a:off x="4979988" y="4587875"/>
            <a:ext cx="3606800" cy="995144"/>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8000"/>
                </a:solidFill>
              </a:rPr>
              <a:t>Warum fehlt das Wort </a:t>
            </a:r>
            <a:r>
              <a:rPr lang="de-DE" sz="1400" noProof="0" dirty="0">
                <a:solidFill>
                  <a:srgbClr val="008000"/>
                </a:solidFill>
              </a:rPr>
              <a:t>„Fragment“</a:t>
            </a:r>
            <a:r>
              <a:rPr lang="de-DE" sz="1400" i="1" noProof="0" dirty="0">
                <a:solidFill>
                  <a:srgbClr val="008000"/>
                </a:solidFill>
              </a:rPr>
              <a:t>?</a:t>
            </a:r>
          </a:p>
          <a:p>
            <a:pPr eaLnBrk="1" hangingPunct="1">
              <a:lnSpc>
                <a:spcPct val="90000"/>
              </a:lnSpc>
              <a:spcBef>
                <a:spcPct val="0"/>
              </a:spcBef>
              <a:buClrTx/>
              <a:buSzTx/>
              <a:buFontTx/>
              <a:buNone/>
            </a:pPr>
            <a:r>
              <a:rPr lang="de-DE" sz="1400" noProof="0" dirty="0">
                <a:solidFill>
                  <a:srgbClr val="008000"/>
                </a:solidFill>
              </a:rPr>
              <a:t>Im Gegensatz zu Ranibizumab, das aus</a:t>
            </a:r>
          </a:p>
          <a:p>
            <a:pPr eaLnBrk="1" hangingPunct="1">
              <a:lnSpc>
                <a:spcPct val="90000"/>
              </a:lnSpc>
              <a:spcBef>
                <a:spcPct val="0"/>
              </a:spcBef>
              <a:buClrTx/>
              <a:buSzTx/>
              <a:buFontTx/>
              <a:buNone/>
            </a:pPr>
            <a:r>
              <a:rPr lang="de-DE" sz="1400" noProof="0" dirty="0">
                <a:solidFill>
                  <a:srgbClr val="008000"/>
                </a:solidFill>
              </a:rPr>
              <a:t>einem Antikörper</a:t>
            </a:r>
            <a:r>
              <a:rPr lang="de-DE" sz="1400" i="1" noProof="0" dirty="0">
                <a:solidFill>
                  <a:srgbClr val="008000"/>
                </a:solidFill>
              </a:rPr>
              <a:t>fragment </a:t>
            </a:r>
            <a:r>
              <a:rPr lang="de-DE" sz="1400" noProof="0" dirty="0">
                <a:solidFill>
                  <a:srgbClr val="008000"/>
                </a:solidFill>
              </a:rPr>
              <a:t>besteht, ist Bevacizumab</a:t>
            </a:r>
          </a:p>
          <a:p>
            <a:pPr eaLnBrk="1" hangingPunct="1">
              <a:lnSpc>
                <a:spcPct val="90000"/>
              </a:lnSpc>
              <a:spcBef>
                <a:spcPct val="0"/>
              </a:spcBef>
              <a:buClrTx/>
              <a:buSzTx/>
              <a:buFontTx/>
              <a:buNone/>
            </a:pPr>
            <a:r>
              <a:rPr lang="de-DE" sz="1400" noProof="0" dirty="0">
                <a:solidFill>
                  <a:srgbClr val="008000"/>
                </a:solidFill>
              </a:rPr>
              <a:t>ein </a:t>
            </a:r>
            <a:r>
              <a:rPr lang="de-DE" sz="1400" b="1" noProof="0" dirty="0">
                <a:solidFill>
                  <a:srgbClr val="008000"/>
                </a:solidFill>
              </a:rPr>
              <a:t>Antikörper in voller Länge</a:t>
            </a:r>
          </a:p>
        </p:txBody>
      </p:sp>
      <p:sp>
        <p:nvSpPr>
          <p:cNvPr id="4" name="TextBox 1">
            <a:extLst>
              <a:ext uri="{FF2B5EF4-FFF2-40B4-BE49-F238E27FC236}">
                <a16:creationId xmlns:a16="http://schemas.microsoft.com/office/drawing/2014/main" id="{E70EE742-2949-E253-EED1-5355B0ED4F2E}"/>
              </a:ext>
            </a:extLst>
          </p:cNvPr>
          <p:cNvSpPr txBox="1">
            <a:spLocks noChangeArrowheads="1"/>
          </p:cNvSpPr>
          <p:nvPr/>
        </p:nvSpPr>
        <p:spPr bwMode="auto">
          <a:xfrm>
            <a:off x="381000" y="6045200"/>
            <a:ext cx="8194675" cy="67197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solidFill>
              </a:rPr>
              <a:t>Da es kleiner ist, wird Ranibizumab schneller abgebaut als Bevacizumab. Wie lang sind ihre systemischen Halbwertszeiten?</a:t>
            </a:r>
          </a:p>
          <a:p>
            <a:pPr eaLnBrk="1" hangingPunct="1">
              <a:spcBef>
                <a:spcPct val="0"/>
              </a:spcBef>
              <a:buClrTx/>
              <a:buSzTx/>
              <a:buFontTx/>
              <a:buNone/>
            </a:pPr>
            <a:r>
              <a:rPr lang="de-DE" sz="1400" noProof="0" dirty="0">
                <a:solidFill>
                  <a:schemeClr val="bg1"/>
                </a:solidFill>
              </a:rPr>
              <a:t>Die von Bevacizumab beträgt etwa 21 Tage, während die von Ranibizumab nur 2,1 </a:t>
            </a:r>
            <a:r>
              <a:rPr lang="de-DE" sz="1400" b="1" noProof="0" dirty="0">
                <a:solidFill>
                  <a:schemeClr val="bg1"/>
                </a:solidFill>
              </a:rPr>
              <a:t>Stunden</a:t>
            </a:r>
            <a:r>
              <a:rPr lang="de-DE" sz="1400" noProof="0" dirty="0">
                <a:solidFill>
                  <a:schemeClr val="bg1"/>
                </a:solidFill>
              </a:rPr>
              <a:t> beträgt</a:t>
            </a:r>
          </a:p>
        </p:txBody>
      </p:sp>
      <p:sp>
        <p:nvSpPr>
          <p:cNvPr id="5" name="Line 5">
            <a:extLst>
              <a:ext uri="{FF2B5EF4-FFF2-40B4-BE49-F238E27FC236}">
                <a16:creationId xmlns:a16="http://schemas.microsoft.com/office/drawing/2014/main" id="{FB5B9CDB-5E5D-524C-DFFA-F90DD33FE3E9}"/>
              </a:ext>
            </a:extLst>
          </p:cNvPr>
          <p:cNvSpPr>
            <a:spLocks noChangeShapeType="1"/>
          </p:cNvSpPr>
          <p:nvPr/>
        </p:nvSpPr>
        <p:spPr bwMode="auto">
          <a:xfrm flipV="1">
            <a:off x="6019800" y="5583019"/>
            <a:ext cx="152400" cy="458153"/>
          </a:xfrm>
          <a:prstGeom prst="line">
            <a:avLst/>
          </a:prstGeom>
          <a:noFill/>
          <a:ln w="28575">
            <a:solidFill>
              <a:srgbClr val="008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8" name="TextBox 14">
            <a:extLst>
              <a:ext uri="{FF2B5EF4-FFF2-40B4-BE49-F238E27FC236}">
                <a16:creationId xmlns:a16="http://schemas.microsoft.com/office/drawing/2014/main" id="{5AF083CA-3145-97DD-756F-F7F988F872A2}"/>
              </a:ext>
            </a:extLst>
          </p:cNvPr>
          <p:cNvSpPr txBox="1">
            <a:spLocks noChangeArrowheads="1"/>
          </p:cNvSpPr>
          <p:nvPr/>
        </p:nvSpPr>
        <p:spPr bwMode="auto">
          <a:xfrm>
            <a:off x="1465263" y="1371600"/>
            <a:ext cx="6200775" cy="1102866"/>
          </a:xfrm>
          <a:prstGeom prst="rect">
            <a:avLst/>
          </a:prstGeom>
          <a:solidFill>
            <a:srgbClr val="0000FF"/>
          </a:solidFill>
          <a:ln w="9525">
            <a:solidFill>
              <a:srgbClr val="000000"/>
            </a:solidFill>
            <a:miter lim="800000"/>
            <a:headEnd/>
            <a:tailEnd/>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solidFill>
              </a:rPr>
              <a:t>Warum sollte man sich überhaupt die Mühe machen, ein Antikörperfragment zu entwickeln?</a:t>
            </a:r>
            <a:endParaRPr lang="de-DE" sz="1400" i="1" noProof="0" dirty="0">
              <a:solidFill>
                <a:srgbClr val="0000FF"/>
              </a:solidFill>
            </a:endParaRPr>
          </a:p>
          <a:p>
            <a:pPr eaLnBrk="1" hangingPunct="1">
              <a:spcBef>
                <a:spcPct val="0"/>
              </a:spcBef>
              <a:buClrTx/>
              <a:buSzTx/>
              <a:buFontTx/>
              <a:buNone/>
            </a:pPr>
            <a:r>
              <a:rPr lang="de-DE" sz="1400" noProof="0" dirty="0">
                <a:solidFill>
                  <a:srgbClr val="0000FF"/>
                </a:solidFill>
              </a:rPr>
              <a:t>Forscher gingen ursprünglich davon aus, dass das Bevacizumab-Molekül in voller Länge </a:t>
            </a:r>
            <a:r>
              <a:rPr lang="de-DE" sz="1400" b="1" noProof="0" dirty="0">
                <a:solidFill>
                  <a:srgbClr val="0000FF"/>
                </a:solidFill>
              </a:rPr>
              <a:t>zu groß </a:t>
            </a:r>
            <a:r>
              <a:rPr lang="de-DE" sz="1400" noProof="0" dirty="0">
                <a:solidFill>
                  <a:srgbClr val="0000FF"/>
                </a:solidFill>
              </a:rPr>
              <a:t>sei, um die ILM zu passieren und in den subretinalen Raum zu gelangen</a:t>
            </a:r>
          </a:p>
        </p:txBody>
      </p:sp>
      <p:sp>
        <p:nvSpPr>
          <p:cNvPr id="9" name="Line 5">
            <a:extLst>
              <a:ext uri="{FF2B5EF4-FFF2-40B4-BE49-F238E27FC236}">
                <a16:creationId xmlns:a16="http://schemas.microsoft.com/office/drawing/2014/main" id="{EAB14A85-55A5-60BC-BD0F-51A270469EEF}"/>
              </a:ext>
            </a:extLst>
          </p:cNvPr>
          <p:cNvSpPr>
            <a:spLocks noChangeShapeType="1"/>
          </p:cNvSpPr>
          <p:nvPr/>
        </p:nvSpPr>
        <p:spPr bwMode="auto">
          <a:xfrm flipV="1">
            <a:off x="3855243" y="2590804"/>
            <a:ext cx="869157" cy="3365353"/>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extLst>
      <p:ext uri="{BB962C8B-B14F-4D97-AF65-F5344CB8AC3E}">
        <p14:creationId xmlns:p14="http://schemas.microsoft.com/office/powerpoint/2010/main" val="141625439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99788B-EECD-F7A3-AF11-9952D7C2060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B9E2C63D-0095-7CD7-F5BF-FD3A578312F8}"/>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54</a:t>
            </a:fld>
            <a:endParaRPr lang="de-DE" noProof="0" dirty="0"/>
          </a:p>
        </p:txBody>
      </p:sp>
      <p:sp>
        <p:nvSpPr>
          <p:cNvPr id="2" name="TextBox 1">
            <a:extLst>
              <a:ext uri="{FF2B5EF4-FFF2-40B4-BE49-F238E27FC236}">
                <a16:creationId xmlns:a16="http://schemas.microsoft.com/office/drawing/2014/main" id="{328DFF3F-27A4-8C58-D47A-0FC8B8C9FE0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03ED3E00-C046-1ABA-8B68-D319AD0F412C}"/>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22B6F1A5-3D91-6466-6CC3-83E314A3098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64A7A755-AF07-32B9-50F7-AE134410C8F8}"/>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8CB867A8-4AF0-91B8-EE73-56D39573DE4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A8DBFC7D-8661-E24C-D9CA-3CDD2699C4C4}"/>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95D8BEE9-3DE8-6C05-BBD9-5CCF7C49EF81}"/>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72A0E54B-F8BA-121D-E9CF-BC80A02309EF}"/>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6AFDABFC-05F7-987D-8317-0A6995D2FA3E}"/>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0C92BA40-7637-9564-EBBE-60DD8E54EDE6}"/>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275541B2-B345-9B6A-1615-481A7D4AB2AF}"/>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C81C1AE0-BB5B-26C1-B9A3-5F87EF3EDF44}"/>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C91E08BC-61AC-F981-C07B-A83530462CD3}"/>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69AA0632-7CED-F41C-C590-5E49ABC5226D}"/>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chemeClr val="accent2">
                  <a:lumMod val="20000"/>
                  <a:lumOff val="80000"/>
                </a:schemeClr>
              </a:solidFill>
            </a:endParaRPr>
          </a:p>
          <a:p>
            <a:r>
              <a:rPr lang="de-DE" sz="1400" i="1" noProof="0" dirty="0">
                <a:solidFill>
                  <a:schemeClr val="accent2">
                    <a:lumMod val="20000"/>
                    <a:lumOff val="80000"/>
                  </a:schemeClr>
                </a:solidFill>
              </a:rPr>
              <a:t>Es gibt drei grundlegende Formen der PED – wie lauten die beiden anderen? Jede ist anhand des Erscheinungsbildes des Sub-RPE-Raums im OCT erkennbar. Wie sieht dieses Erscheinungsbild bei jeder Form aus?</a:t>
            </a:r>
          </a:p>
          <a:p>
            <a:r>
              <a:rPr lang="de-DE" sz="1400" noProof="0" dirty="0">
                <a:solidFill>
                  <a:schemeClr val="accent2">
                    <a:lumMod val="20000"/>
                    <a:lumOff val="80000"/>
                  </a:schemeClr>
                </a:solidFill>
              </a:rPr>
              <a:t>--Drusenartig: Gleichmäßig hyperreflektiv </a:t>
            </a:r>
          </a:p>
          <a:p>
            <a:r>
              <a:rPr lang="de-DE" sz="1400" noProof="0" dirty="0">
                <a:solidFill>
                  <a:schemeClr val="accent2">
                    <a:lumMod val="20000"/>
                    <a:lumOff val="80000"/>
                  </a:schemeClr>
                </a:solidFill>
              </a:rPr>
              <a:t>--Serös: Sub-RPE-Raum „leer“</a:t>
            </a:r>
          </a:p>
          <a:p>
            <a:r>
              <a:rPr lang="de-DE" sz="1400" noProof="0" dirty="0">
                <a:solidFill>
                  <a:schemeClr val="accent2">
                    <a:lumMod val="20000"/>
                    <a:lumOff val="80000"/>
                  </a:schemeClr>
                </a:solidFill>
              </a:rPr>
              <a:t>--Fibrovaskulär: </a:t>
            </a:r>
            <a:r>
              <a:rPr lang="de-DE" sz="1400" b="1" i="1" noProof="0" dirty="0">
                <a:solidFill>
                  <a:schemeClr val="accent2">
                    <a:lumMod val="20000"/>
                    <a:lumOff val="80000"/>
                  </a:schemeClr>
                </a:solidFill>
              </a:rPr>
              <a:t>?</a:t>
            </a:r>
          </a:p>
        </p:txBody>
      </p:sp>
      <p:sp>
        <p:nvSpPr>
          <p:cNvPr id="6" name="Oval 7">
            <a:extLst>
              <a:ext uri="{FF2B5EF4-FFF2-40B4-BE49-F238E27FC236}">
                <a16:creationId xmlns:a16="http://schemas.microsoft.com/office/drawing/2014/main" id="{F9A7CE8E-4C12-6F03-B94F-6C795C5377EA}"/>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0814080"/>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8165FD-959D-AC5B-BA9A-93241B8185D3}"/>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962B64DD-FBCD-B5ED-ED2B-967790FD41AD}"/>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chemeClr val="bg1">
                    <a:lumMod val="75000"/>
                  </a:schemeClr>
                </a:solidFill>
              </a:rPr>
              <a:t>Ranibizumab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a:t>
            </a:r>
            <a:r>
              <a:rPr lang="de-DE" sz="2400" i="1" noProof="0" dirty="0">
                <a:solidFill>
                  <a:srgbClr val="339966"/>
                </a:solidFill>
              </a:rPr>
              <a:t>fragment</a:t>
            </a:r>
            <a:endParaRPr lang="de-DE" sz="2400" i="1" baseline="-25000" noProof="0" dirty="0">
              <a:solidFill>
                <a:srgbClr val="339966"/>
              </a:solidFill>
            </a:endParaRPr>
          </a:p>
        </p:txBody>
      </p:sp>
      <p:sp>
        <p:nvSpPr>
          <p:cNvPr id="74755" name="Line 4">
            <a:extLst>
              <a:ext uri="{FF2B5EF4-FFF2-40B4-BE49-F238E27FC236}">
                <a16:creationId xmlns:a16="http://schemas.microsoft.com/office/drawing/2014/main" id="{2BC7B348-06EE-CF29-0853-B42EDA1AEDCB}"/>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0462F648-9076-633A-F9E5-272B0CA711D2}"/>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9F5413D1-FB8D-FC20-9F5D-4E2B42EAC5E0}"/>
              </a:ext>
            </a:extLst>
          </p:cNvPr>
          <p:cNvSpPr txBox="1">
            <a:spLocks noChangeArrowheads="1"/>
          </p:cNvSpPr>
          <p:nvPr/>
        </p:nvSpPr>
        <p:spPr bwMode="auto">
          <a:xfrm>
            <a:off x="1095375"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8" name="Line 9">
            <a:extLst>
              <a:ext uri="{FF2B5EF4-FFF2-40B4-BE49-F238E27FC236}">
                <a16:creationId xmlns:a16="http://schemas.microsoft.com/office/drawing/2014/main" id="{DED12B47-1586-4936-F50E-4BADF7D2F06B}"/>
              </a:ext>
            </a:extLst>
          </p:cNvPr>
          <p:cNvSpPr>
            <a:spLocks noChangeShapeType="1"/>
          </p:cNvSpPr>
          <p:nvPr/>
        </p:nvSpPr>
        <p:spPr bwMode="auto">
          <a:xfrm flipH="1">
            <a:off x="1095375" y="3352800"/>
            <a:ext cx="1828800"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9" name="Slide Number Placeholder 1">
            <a:extLst>
              <a:ext uri="{FF2B5EF4-FFF2-40B4-BE49-F238E27FC236}">
                <a16:creationId xmlns:a16="http://schemas.microsoft.com/office/drawing/2014/main" id="{EB58DD7C-C0A5-CF84-FC1C-492539CB941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540</a:t>
            </a:fld>
            <a:endParaRPr lang="de-DE" sz="1000" noProof="0" dirty="0"/>
          </a:p>
        </p:txBody>
      </p:sp>
      <p:sp>
        <p:nvSpPr>
          <p:cNvPr id="10" name="TextBox 21">
            <a:extLst>
              <a:ext uri="{FF2B5EF4-FFF2-40B4-BE49-F238E27FC236}">
                <a16:creationId xmlns:a16="http://schemas.microsoft.com/office/drawing/2014/main" id="{3538891A-1BA9-7A4B-9B88-6048405281A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Line 8">
            <a:extLst>
              <a:ext uri="{FF2B5EF4-FFF2-40B4-BE49-F238E27FC236}">
                <a16:creationId xmlns:a16="http://schemas.microsoft.com/office/drawing/2014/main" id="{D2481E11-50FA-01BE-7832-7A157FC63CAA}"/>
              </a:ext>
            </a:extLst>
          </p:cNvPr>
          <p:cNvSpPr>
            <a:spLocks noChangeShapeType="1"/>
          </p:cNvSpPr>
          <p:nvPr/>
        </p:nvSpPr>
        <p:spPr bwMode="auto">
          <a:xfrm flipH="1" flipV="1">
            <a:off x="2356644" y="3926622"/>
            <a:ext cx="228600" cy="685800"/>
          </a:xfrm>
          <a:prstGeom prst="line">
            <a:avLst/>
          </a:prstGeom>
          <a:noFill/>
          <a:ln w="28575">
            <a:solidFill>
              <a:schemeClr val="bg1">
                <a:lumMod val="75000"/>
              </a:schemeClr>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 name="Text Box 9">
            <a:extLst>
              <a:ext uri="{FF2B5EF4-FFF2-40B4-BE49-F238E27FC236}">
                <a16:creationId xmlns:a16="http://schemas.microsoft.com/office/drawing/2014/main" id="{47BA73B7-6DCF-6096-C57F-A187E9D80978}"/>
              </a:ext>
            </a:extLst>
          </p:cNvPr>
          <p:cNvSpPr txBox="1">
            <a:spLocks noChangeArrowheads="1"/>
          </p:cNvSpPr>
          <p:nvPr/>
        </p:nvSpPr>
        <p:spPr bwMode="auto">
          <a:xfrm>
            <a:off x="457200" y="4651375"/>
            <a:ext cx="3810000" cy="801245"/>
          </a:xfrm>
          <a:prstGeom prst="rect">
            <a:avLst/>
          </a:prstGeom>
          <a:solidFill>
            <a:srgbClr val="99FF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chemeClr val="bg1">
                    <a:lumMod val="75000"/>
                  </a:schemeClr>
                </a:solidFill>
              </a:rPr>
              <a:t>Warum haben wir den Begriff </a:t>
            </a:r>
            <a:r>
              <a:rPr lang="de-DE" sz="1400" noProof="0" dirty="0">
                <a:solidFill>
                  <a:schemeClr val="bg1">
                    <a:lumMod val="75000"/>
                  </a:schemeClr>
                </a:solidFill>
              </a:rPr>
              <a:t>„affinitätsgereift“ </a:t>
            </a:r>
            <a:r>
              <a:rPr lang="de-DE" sz="1400" i="1" noProof="0" dirty="0">
                <a:solidFill>
                  <a:schemeClr val="bg1">
                    <a:lumMod val="75000"/>
                  </a:schemeClr>
                </a:solidFill>
              </a:rPr>
              <a:t>weggelassen</a:t>
            </a:r>
            <a:r>
              <a:rPr lang="de-DE" sz="1400" noProof="0" dirty="0">
                <a:solidFill>
                  <a:schemeClr val="bg1">
                    <a:lumMod val="75000"/>
                  </a:schemeClr>
                </a:solidFill>
              </a:rPr>
              <a:t>?</a:t>
            </a:r>
          </a:p>
          <a:p>
            <a:pPr eaLnBrk="1" hangingPunct="1">
              <a:lnSpc>
                <a:spcPct val="90000"/>
              </a:lnSpc>
              <a:spcBef>
                <a:spcPct val="0"/>
              </a:spcBef>
              <a:buClrTx/>
              <a:buSzTx/>
              <a:buFontTx/>
              <a:buNone/>
            </a:pPr>
            <a:r>
              <a:rPr lang="de-DE" sz="1400" noProof="0" dirty="0">
                <a:solidFill>
                  <a:schemeClr val="bg1">
                    <a:lumMod val="75000"/>
                  </a:schemeClr>
                </a:solidFill>
              </a:rPr>
              <a:t>Im Gegensatz zu Ranibizumab wurde Bevacizumab </a:t>
            </a:r>
            <a:r>
              <a:rPr lang="de-DE" sz="1400" b="1" noProof="0" dirty="0">
                <a:solidFill>
                  <a:schemeClr val="bg1">
                    <a:lumMod val="75000"/>
                  </a:schemeClr>
                </a:solidFill>
              </a:rPr>
              <a:t>nicht </a:t>
            </a:r>
            <a:r>
              <a:rPr lang="de-DE" sz="1400" noProof="0" dirty="0">
                <a:solidFill>
                  <a:schemeClr val="bg1">
                    <a:lumMod val="75000"/>
                  </a:schemeClr>
                </a:solidFill>
              </a:rPr>
              <a:t>für VEGF-A affinitätsgereift</a:t>
            </a:r>
          </a:p>
        </p:txBody>
      </p:sp>
      <p:sp>
        <p:nvSpPr>
          <p:cNvPr id="2" name="Line 5">
            <a:extLst>
              <a:ext uri="{FF2B5EF4-FFF2-40B4-BE49-F238E27FC236}">
                <a16:creationId xmlns:a16="http://schemas.microsoft.com/office/drawing/2014/main" id="{CA2D7393-871A-1948-280B-73A88230E5BA}"/>
              </a:ext>
            </a:extLst>
          </p:cNvPr>
          <p:cNvSpPr>
            <a:spLocks noChangeShapeType="1"/>
          </p:cNvSpPr>
          <p:nvPr/>
        </p:nvSpPr>
        <p:spPr bwMode="auto">
          <a:xfrm flipV="1">
            <a:off x="7416006" y="3923447"/>
            <a:ext cx="228600" cy="609600"/>
          </a:xfrm>
          <a:prstGeom prst="line">
            <a:avLst/>
          </a:prstGeom>
          <a:noFill/>
          <a:ln w="28575">
            <a:solidFill>
              <a:srgbClr val="008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Text Box 6">
            <a:extLst>
              <a:ext uri="{FF2B5EF4-FFF2-40B4-BE49-F238E27FC236}">
                <a16:creationId xmlns:a16="http://schemas.microsoft.com/office/drawing/2014/main" id="{58B1D03A-5BA9-9FE7-4EB1-048C92742415}"/>
              </a:ext>
            </a:extLst>
          </p:cNvPr>
          <p:cNvSpPr txBox="1">
            <a:spLocks noChangeArrowheads="1"/>
          </p:cNvSpPr>
          <p:nvPr/>
        </p:nvSpPr>
        <p:spPr bwMode="auto">
          <a:xfrm>
            <a:off x="4979988" y="4587875"/>
            <a:ext cx="3606800" cy="995144"/>
          </a:xfrm>
          <a:prstGeom prst="rect">
            <a:avLst/>
          </a:prstGeom>
          <a:solidFill>
            <a:srgbClr val="EAEAEA"/>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8000"/>
                </a:solidFill>
              </a:rPr>
              <a:t>Warum fehlt das Wort </a:t>
            </a:r>
            <a:r>
              <a:rPr lang="de-DE" sz="1400" noProof="0" dirty="0">
                <a:solidFill>
                  <a:srgbClr val="008000"/>
                </a:solidFill>
              </a:rPr>
              <a:t>„Fragment“</a:t>
            </a:r>
            <a:r>
              <a:rPr lang="de-DE" sz="1400" i="1" noProof="0" dirty="0">
                <a:solidFill>
                  <a:srgbClr val="008000"/>
                </a:solidFill>
              </a:rPr>
              <a:t>?</a:t>
            </a:r>
          </a:p>
          <a:p>
            <a:pPr eaLnBrk="1" hangingPunct="1">
              <a:lnSpc>
                <a:spcPct val="90000"/>
              </a:lnSpc>
              <a:spcBef>
                <a:spcPct val="0"/>
              </a:spcBef>
              <a:buClrTx/>
              <a:buSzTx/>
              <a:buFontTx/>
              <a:buNone/>
            </a:pPr>
            <a:r>
              <a:rPr lang="de-DE" sz="1400" noProof="0" dirty="0">
                <a:solidFill>
                  <a:srgbClr val="008000"/>
                </a:solidFill>
              </a:rPr>
              <a:t>Im Gegensatz zu Ranibizumab, das aus</a:t>
            </a:r>
          </a:p>
          <a:p>
            <a:pPr eaLnBrk="1" hangingPunct="1">
              <a:lnSpc>
                <a:spcPct val="90000"/>
              </a:lnSpc>
              <a:spcBef>
                <a:spcPct val="0"/>
              </a:spcBef>
              <a:buClrTx/>
              <a:buSzTx/>
              <a:buFontTx/>
              <a:buNone/>
            </a:pPr>
            <a:r>
              <a:rPr lang="de-DE" sz="1400" noProof="0" dirty="0">
                <a:solidFill>
                  <a:srgbClr val="008000"/>
                </a:solidFill>
              </a:rPr>
              <a:t>einem Antikörper</a:t>
            </a:r>
            <a:r>
              <a:rPr lang="de-DE" sz="1400" i="1" noProof="0" dirty="0">
                <a:solidFill>
                  <a:srgbClr val="008000"/>
                </a:solidFill>
              </a:rPr>
              <a:t>fragment </a:t>
            </a:r>
            <a:r>
              <a:rPr lang="de-DE" sz="1400" noProof="0" dirty="0">
                <a:solidFill>
                  <a:srgbClr val="008000"/>
                </a:solidFill>
              </a:rPr>
              <a:t>besteht, ist Bevacizumab</a:t>
            </a:r>
          </a:p>
          <a:p>
            <a:pPr eaLnBrk="1" hangingPunct="1">
              <a:lnSpc>
                <a:spcPct val="90000"/>
              </a:lnSpc>
              <a:spcBef>
                <a:spcPct val="0"/>
              </a:spcBef>
              <a:buClrTx/>
              <a:buSzTx/>
              <a:buFontTx/>
              <a:buNone/>
            </a:pPr>
            <a:r>
              <a:rPr lang="de-DE" sz="1400" noProof="0" dirty="0">
                <a:solidFill>
                  <a:srgbClr val="008000"/>
                </a:solidFill>
              </a:rPr>
              <a:t>ein </a:t>
            </a:r>
            <a:r>
              <a:rPr lang="de-DE" sz="1400" b="1" noProof="0" dirty="0">
                <a:solidFill>
                  <a:srgbClr val="008000"/>
                </a:solidFill>
              </a:rPr>
              <a:t>Antikörper in voller Länge</a:t>
            </a:r>
          </a:p>
        </p:txBody>
      </p:sp>
      <p:sp>
        <p:nvSpPr>
          <p:cNvPr id="4" name="TextBox 1">
            <a:extLst>
              <a:ext uri="{FF2B5EF4-FFF2-40B4-BE49-F238E27FC236}">
                <a16:creationId xmlns:a16="http://schemas.microsoft.com/office/drawing/2014/main" id="{C0B29195-18BF-3C49-93F2-7304E2D33206}"/>
              </a:ext>
            </a:extLst>
          </p:cNvPr>
          <p:cNvSpPr txBox="1">
            <a:spLocks noChangeArrowheads="1"/>
          </p:cNvSpPr>
          <p:nvPr/>
        </p:nvSpPr>
        <p:spPr bwMode="auto">
          <a:xfrm>
            <a:off x="381000" y="6045200"/>
            <a:ext cx="8194675" cy="671979"/>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solidFill>
              </a:rPr>
              <a:t>Da es kleiner ist, wird Ranibizumab schneller abgebaut als Bevacizumab. Wie lang sind ihre systemischen Halbwertszeiten?</a:t>
            </a:r>
          </a:p>
          <a:p>
            <a:pPr eaLnBrk="1" hangingPunct="1">
              <a:spcBef>
                <a:spcPct val="0"/>
              </a:spcBef>
              <a:buClrTx/>
              <a:buSzTx/>
              <a:buFontTx/>
              <a:buNone/>
            </a:pPr>
            <a:r>
              <a:rPr lang="de-DE" sz="1400" noProof="0" dirty="0">
                <a:solidFill>
                  <a:schemeClr val="bg1"/>
                </a:solidFill>
              </a:rPr>
              <a:t>Die von Bevacizumab beträgt etwa 21 Tage, während die von Ranibizumab nur 2,1 </a:t>
            </a:r>
            <a:r>
              <a:rPr lang="de-DE" sz="1400" b="1" noProof="0" dirty="0">
                <a:solidFill>
                  <a:schemeClr val="bg1"/>
                </a:solidFill>
              </a:rPr>
              <a:t>Stunden</a:t>
            </a:r>
            <a:r>
              <a:rPr lang="de-DE" sz="1400" noProof="0" dirty="0">
                <a:solidFill>
                  <a:schemeClr val="bg1"/>
                </a:solidFill>
              </a:rPr>
              <a:t> beträgt</a:t>
            </a:r>
          </a:p>
        </p:txBody>
      </p:sp>
      <p:sp>
        <p:nvSpPr>
          <p:cNvPr id="5" name="Line 5">
            <a:extLst>
              <a:ext uri="{FF2B5EF4-FFF2-40B4-BE49-F238E27FC236}">
                <a16:creationId xmlns:a16="http://schemas.microsoft.com/office/drawing/2014/main" id="{9321CC31-D212-0DB3-26AB-6C6FF6413C4C}"/>
              </a:ext>
            </a:extLst>
          </p:cNvPr>
          <p:cNvSpPr>
            <a:spLocks noChangeShapeType="1"/>
          </p:cNvSpPr>
          <p:nvPr/>
        </p:nvSpPr>
        <p:spPr bwMode="auto">
          <a:xfrm flipV="1">
            <a:off x="6019800" y="5583019"/>
            <a:ext cx="152400" cy="458153"/>
          </a:xfrm>
          <a:prstGeom prst="line">
            <a:avLst/>
          </a:prstGeom>
          <a:noFill/>
          <a:ln w="28575">
            <a:solidFill>
              <a:srgbClr val="008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8" name="TextBox 14">
            <a:extLst>
              <a:ext uri="{FF2B5EF4-FFF2-40B4-BE49-F238E27FC236}">
                <a16:creationId xmlns:a16="http://schemas.microsoft.com/office/drawing/2014/main" id="{AA7D3D1D-66A7-674E-F708-8805D8D5B755}"/>
              </a:ext>
            </a:extLst>
          </p:cNvPr>
          <p:cNvSpPr txBox="1">
            <a:spLocks noChangeArrowheads="1"/>
          </p:cNvSpPr>
          <p:nvPr/>
        </p:nvSpPr>
        <p:spPr bwMode="auto">
          <a:xfrm>
            <a:off x="1465263" y="1371600"/>
            <a:ext cx="6200775" cy="1102866"/>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400" i="1" noProof="0" dirty="0">
                <a:solidFill>
                  <a:schemeClr val="bg1"/>
                </a:solidFill>
              </a:rPr>
              <a:t>Warum sollte man sich überhaupt die Mühe machen, ein Antikörperfragment zu entwickeln?</a:t>
            </a:r>
          </a:p>
          <a:p>
            <a:pPr eaLnBrk="1" hangingPunct="1">
              <a:spcBef>
                <a:spcPct val="0"/>
              </a:spcBef>
              <a:buClrTx/>
              <a:buSzTx/>
              <a:buFontTx/>
              <a:buNone/>
            </a:pPr>
            <a:r>
              <a:rPr lang="de-DE" sz="1400" noProof="0" dirty="0">
                <a:solidFill>
                  <a:schemeClr val="bg1"/>
                </a:solidFill>
              </a:rPr>
              <a:t>Forscher gingen ursprünglich davon aus, dass das Bevacizumab-Molekül in voller Länge </a:t>
            </a:r>
            <a:r>
              <a:rPr lang="de-DE" sz="1400" b="1" noProof="0" dirty="0">
                <a:solidFill>
                  <a:schemeClr val="bg1"/>
                </a:solidFill>
              </a:rPr>
              <a:t>zu groß </a:t>
            </a:r>
            <a:r>
              <a:rPr lang="de-DE" sz="1400" noProof="0" dirty="0">
                <a:solidFill>
                  <a:schemeClr val="bg1"/>
                </a:solidFill>
              </a:rPr>
              <a:t>sei, um die ILM zu passieren und in den subretinalen Raum zu gelangen</a:t>
            </a:r>
          </a:p>
        </p:txBody>
      </p:sp>
      <p:sp>
        <p:nvSpPr>
          <p:cNvPr id="9" name="Line 5">
            <a:extLst>
              <a:ext uri="{FF2B5EF4-FFF2-40B4-BE49-F238E27FC236}">
                <a16:creationId xmlns:a16="http://schemas.microsoft.com/office/drawing/2014/main" id="{C2A18C8D-3B1D-3B97-B7EE-320CF113CB6D}"/>
              </a:ext>
            </a:extLst>
          </p:cNvPr>
          <p:cNvSpPr>
            <a:spLocks noChangeShapeType="1"/>
          </p:cNvSpPr>
          <p:nvPr/>
        </p:nvSpPr>
        <p:spPr bwMode="auto">
          <a:xfrm flipV="1">
            <a:off x="3855243" y="2590804"/>
            <a:ext cx="869157" cy="3365353"/>
          </a:xfrm>
          <a:prstGeom prst="line">
            <a:avLst/>
          </a:prstGeom>
          <a:noFill/>
          <a:ln w="28575">
            <a:solidFill>
              <a:srgbClr val="0000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extLst>
      <p:ext uri="{BB962C8B-B14F-4D97-AF65-F5344CB8AC3E}">
        <p14:creationId xmlns:p14="http://schemas.microsoft.com/office/powerpoint/2010/main" val="2144631601"/>
      </p:ext>
    </p:extLst>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670D693-A386-0756-CC69-92DA96499485}"/>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6EEE232D-5207-2DDA-4FFB-4565EEB5B5E9}"/>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t>Ranibizumab</a:t>
            </a:r>
            <a:r>
              <a:rPr lang="de-DE" sz="2400" noProof="0" dirty="0">
                <a:solidFill>
                  <a:schemeClr val="bg1">
                    <a:lumMod val="75000"/>
                  </a:schemeClr>
                </a:solidFill>
              </a:rPr>
              <a:t>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Antikörperfragment</a:t>
            </a:r>
            <a:endParaRPr lang="de-DE" sz="2400" i="1" baseline="-25000" noProof="0" dirty="0">
              <a:solidFill>
                <a:schemeClr val="bg1">
                  <a:lumMod val="75000"/>
                </a:schemeClr>
              </a:solidFill>
            </a:endParaRPr>
          </a:p>
        </p:txBody>
      </p:sp>
      <p:sp>
        <p:nvSpPr>
          <p:cNvPr id="74755" name="Line 4">
            <a:extLst>
              <a:ext uri="{FF2B5EF4-FFF2-40B4-BE49-F238E27FC236}">
                <a16:creationId xmlns:a16="http://schemas.microsoft.com/office/drawing/2014/main" id="{8FC725B6-95C6-9E2E-B130-ECEEF29BF431}"/>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C7AD6FF3-19CA-67B6-16E1-395F1DC0A26C}"/>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C1451198-BFA0-0EFA-2C51-BD1BCB8A5668}"/>
              </a:ext>
            </a:extLst>
          </p:cNvPr>
          <p:cNvSpPr txBox="1">
            <a:spLocks noChangeArrowheads="1"/>
          </p:cNvSpPr>
          <p:nvPr/>
        </p:nvSpPr>
        <p:spPr bwMode="auto">
          <a:xfrm>
            <a:off x="877887"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9" name="Slide Number Placeholder 1">
            <a:extLst>
              <a:ext uri="{FF2B5EF4-FFF2-40B4-BE49-F238E27FC236}">
                <a16:creationId xmlns:a16="http://schemas.microsoft.com/office/drawing/2014/main" id="{EDEF3E4D-7FDA-A730-200A-CE6ED573C87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541</a:t>
            </a:fld>
            <a:endParaRPr lang="de-DE" sz="1000" noProof="0" dirty="0"/>
          </a:p>
        </p:txBody>
      </p:sp>
      <p:sp>
        <p:nvSpPr>
          <p:cNvPr id="10" name="TextBox 21">
            <a:extLst>
              <a:ext uri="{FF2B5EF4-FFF2-40B4-BE49-F238E27FC236}">
                <a16:creationId xmlns:a16="http://schemas.microsoft.com/office/drawing/2014/main" id="{3044EBB4-7668-4655-FD76-0F11BA55653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11" name="Text Box 2">
            <a:extLst>
              <a:ext uri="{FF2B5EF4-FFF2-40B4-BE49-F238E27FC236}">
                <a16:creationId xmlns:a16="http://schemas.microsoft.com/office/drawing/2014/main" id="{042E910B-2808-FF84-E66C-C3142AE484A4}"/>
              </a:ext>
            </a:extLst>
          </p:cNvPr>
          <p:cNvSpPr txBox="1">
            <a:spLocks noChangeArrowheads="1"/>
          </p:cNvSpPr>
          <p:nvPr/>
        </p:nvSpPr>
        <p:spPr bwMode="auto">
          <a:xfrm>
            <a:off x="1167088" y="1447800"/>
            <a:ext cx="6300512" cy="46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t>Welches Medikament wurde zuerst entwickelt – Ranibizumab oder Bevacizumab?</a:t>
            </a:r>
          </a:p>
        </p:txBody>
      </p:sp>
      <p:sp>
        <p:nvSpPr>
          <p:cNvPr id="12" name="Left Brace 1">
            <a:extLst>
              <a:ext uri="{FF2B5EF4-FFF2-40B4-BE49-F238E27FC236}">
                <a16:creationId xmlns:a16="http://schemas.microsoft.com/office/drawing/2014/main" id="{80FE02DE-EAFD-5C9A-6C2B-F984D59359D1}"/>
              </a:ext>
            </a:extLst>
          </p:cNvPr>
          <p:cNvSpPr/>
          <p:nvPr/>
        </p:nvSpPr>
        <p:spPr>
          <a:xfrm>
            <a:off x="923925" y="2772188"/>
            <a:ext cx="180975" cy="768350"/>
          </a:xfrm>
          <a:prstGeom prst="leftBrace">
            <a:avLst/>
          </a:prstGeom>
          <a:ln w="22225"/>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
        <p:nvSpPr>
          <p:cNvPr id="13" name="Freeform: Shape 4">
            <a:extLst>
              <a:ext uri="{FF2B5EF4-FFF2-40B4-BE49-F238E27FC236}">
                <a16:creationId xmlns:a16="http://schemas.microsoft.com/office/drawing/2014/main" id="{166881AE-D2F8-E519-0BCF-29B406D4E105}"/>
              </a:ext>
            </a:extLst>
          </p:cNvPr>
          <p:cNvSpPr/>
          <p:nvPr/>
        </p:nvSpPr>
        <p:spPr>
          <a:xfrm>
            <a:off x="381000" y="1559338"/>
            <a:ext cx="815975" cy="1597025"/>
          </a:xfrm>
          <a:custGeom>
            <a:avLst/>
            <a:gdLst>
              <a:gd name="connsiteX0" fmla="*/ 432000 w 816313"/>
              <a:gd name="connsiteY0" fmla="*/ 2557670 h 2659630"/>
              <a:gd name="connsiteX1" fmla="*/ 405496 w 816313"/>
              <a:gd name="connsiteY1" fmla="*/ 2504661 h 2659630"/>
              <a:gd name="connsiteX2" fmla="*/ 7931 w 816313"/>
              <a:gd name="connsiteY2" fmla="*/ 1086678 h 2659630"/>
              <a:gd name="connsiteX3" fmla="*/ 816313 w 816313"/>
              <a:gd name="connsiteY3" fmla="*/ 0 h 2659630"/>
            </a:gdLst>
            <a:ahLst/>
            <a:cxnLst>
              <a:cxn ang="0">
                <a:pos x="connsiteX0" y="connsiteY0"/>
              </a:cxn>
              <a:cxn ang="0">
                <a:pos x="connsiteX1" y="connsiteY1"/>
              </a:cxn>
              <a:cxn ang="0">
                <a:pos x="connsiteX2" y="connsiteY2"/>
              </a:cxn>
              <a:cxn ang="0">
                <a:pos x="connsiteX3" y="connsiteY3"/>
              </a:cxn>
            </a:cxnLst>
            <a:rect l="l" t="t" r="r" b="b"/>
            <a:pathLst>
              <a:path w="816313" h="2659630">
                <a:moveTo>
                  <a:pt x="432000" y="2557670"/>
                </a:moveTo>
                <a:cubicBezTo>
                  <a:pt x="454087" y="2653748"/>
                  <a:pt x="476174" y="2749826"/>
                  <a:pt x="405496" y="2504661"/>
                </a:cubicBezTo>
                <a:cubicBezTo>
                  <a:pt x="334818" y="2259496"/>
                  <a:pt x="-60538" y="1504121"/>
                  <a:pt x="7931" y="1086678"/>
                </a:cubicBezTo>
                <a:cubicBezTo>
                  <a:pt x="76400" y="669235"/>
                  <a:pt x="446356" y="334617"/>
                  <a:pt x="816313" y="0"/>
                </a:cubicBezTo>
              </a:path>
            </a:pathLst>
          </a:custGeom>
          <a:ln>
            <a:tailEnd type="triangle"/>
          </a:ln>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Tree>
    <p:extLst>
      <p:ext uri="{BB962C8B-B14F-4D97-AF65-F5344CB8AC3E}">
        <p14:creationId xmlns:p14="http://schemas.microsoft.com/office/powerpoint/2010/main" val="2922625367"/>
      </p:ext>
    </p:extLst>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7C6DFDA-F43E-4B63-FF4B-56363252A580}"/>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8CD15FA5-9316-2C66-60AA-90FD64DE913A}"/>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t>Ranibizumab</a:t>
            </a:r>
            <a:r>
              <a:rPr lang="de-DE" sz="2400" noProof="0" dirty="0">
                <a:solidFill>
                  <a:schemeClr val="bg1">
                    <a:lumMod val="75000"/>
                  </a:schemeClr>
                </a:solidFill>
              </a:rPr>
              <a:t>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Antikörperfragment</a:t>
            </a:r>
            <a:endParaRPr lang="de-DE" sz="2400" i="1" baseline="-25000" noProof="0" dirty="0">
              <a:solidFill>
                <a:schemeClr val="bg1">
                  <a:lumMod val="75000"/>
                </a:schemeClr>
              </a:solidFill>
            </a:endParaRPr>
          </a:p>
        </p:txBody>
      </p:sp>
      <p:sp>
        <p:nvSpPr>
          <p:cNvPr id="74755" name="Line 4">
            <a:extLst>
              <a:ext uri="{FF2B5EF4-FFF2-40B4-BE49-F238E27FC236}">
                <a16:creationId xmlns:a16="http://schemas.microsoft.com/office/drawing/2014/main" id="{F80253E7-4662-2EAF-0B29-71B8F258807D}"/>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A9AB50C7-36E7-DD4E-5CA0-B933AC5860F9}"/>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E715075F-17C6-88A9-7F96-2C74E0085F7E}"/>
              </a:ext>
            </a:extLst>
          </p:cNvPr>
          <p:cNvSpPr txBox="1">
            <a:spLocks noChangeArrowheads="1"/>
          </p:cNvSpPr>
          <p:nvPr/>
        </p:nvSpPr>
        <p:spPr bwMode="auto">
          <a:xfrm>
            <a:off x="877887"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9" name="Slide Number Placeholder 1">
            <a:extLst>
              <a:ext uri="{FF2B5EF4-FFF2-40B4-BE49-F238E27FC236}">
                <a16:creationId xmlns:a16="http://schemas.microsoft.com/office/drawing/2014/main" id="{A0F8B331-E460-BDD3-E247-46A8001315A0}"/>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542</a:t>
            </a:fld>
            <a:endParaRPr lang="de-DE" sz="1000" noProof="0" dirty="0"/>
          </a:p>
        </p:txBody>
      </p:sp>
      <p:sp>
        <p:nvSpPr>
          <p:cNvPr id="10" name="TextBox 21">
            <a:extLst>
              <a:ext uri="{FF2B5EF4-FFF2-40B4-BE49-F238E27FC236}">
                <a16:creationId xmlns:a16="http://schemas.microsoft.com/office/drawing/2014/main" id="{C7A795F6-9D18-1C0C-70E5-B023F1A3C16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11" name="Text Box 2">
            <a:extLst>
              <a:ext uri="{FF2B5EF4-FFF2-40B4-BE49-F238E27FC236}">
                <a16:creationId xmlns:a16="http://schemas.microsoft.com/office/drawing/2014/main" id="{703DC310-475F-85AD-10D7-9B3740F5B350}"/>
              </a:ext>
            </a:extLst>
          </p:cNvPr>
          <p:cNvSpPr txBox="1">
            <a:spLocks noChangeArrowheads="1"/>
          </p:cNvSpPr>
          <p:nvPr/>
        </p:nvSpPr>
        <p:spPr bwMode="auto">
          <a:xfrm>
            <a:off x="1167088" y="1447800"/>
            <a:ext cx="6833912" cy="11336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t>Welches Medikament wurde zuerst entwickelt – Ranibizumab oder Bevacizumab?</a:t>
            </a:r>
          </a:p>
          <a:p>
            <a:pPr eaLnBrk="1" hangingPunct="1">
              <a:lnSpc>
                <a:spcPct val="90000"/>
              </a:lnSpc>
              <a:spcBef>
                <a:spcPct val="0"/>
              </a:spcBef>
              <a:buClrTx/>
              <a:buSzTx/>
              <a:buNone/>
            </a:pPr>
            <a:r>
              <a:rPr lang="de-DE" sz="1600" dirty="0"/>
              <a:t>Bevacizumab</a:t>
            </a:r>
          </a:p>
          <a:p>
            <a:pPr eaLnBrk="1" hangingPunct="1">
              <a:lnSpc>
                <a:spcPct val="90000"/>
              </a:lnSpc>
              <a:spcBef>
                <a:spcPct val="0"/>
              </a:spcBef>
              <a:buClrTx/>
              <a:buSzTx/>
              <a:buNone/>
            </a:pPr>
            <a:endParaRPr lang="de-DE" sz="1600" dirty="0"/>
          </a:p>
          <a:p>
            <a:pPr eaLnBrk="1" hangingPunct="1">
              <a:lnSpc>
                <a:spcPct val="90000"/>
              </a:lnSpc>
              <a:spcBef>
                <a:spcPct val="0"/>
              </a:spcBef>
              <a:buClrTx/>
              <a:buSzTx/>
              <a:buFontTx/>
              <a:buNone/>
            </a:pPr>
            <a:endParaRPr lang="de-DE" sz="1600" i="1" noProof="0" dirty="0"/>
          </a:p>
        </p:txBody>
      </p:sp>
      <p:sp>
        <p:nvSpPr>
          <p:cNvPr id="12" name="Left Brace 1">
            <a:extLst>
              <a:ext uri="{FF2B5EF4-FFF2-40B4-BE49-F238E27FC236}">
                <a16:creationId xmlns:a16="http://schemas.microsoft.com/office/drawing/2014/main" id="{C5E5B2A9-2296-7174-2B78-FFCC279940BE}"/>
              </a:ext>
            </a:extLst>
          </p:cNvPr>
          <p:cNvSpPr/>
          <p:nvPr/>
        </p:nvSpPr>
        <p:spPr>
          <a:xfrm>
            <a:off x="923925" y="2772188"/>
            <a:ext cx="180975" cy="768350"/>
          </a:xfrm>
          <a:prstGeom prst="leftBrace">
            <a:avLst/>
          </a:prstGeom>
          <a:ln w="22225"/>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
        <p:nvSpPr>
          <p:cNvPr id="13" name="Freeform: Shape 4">
            <a:extLst>
              <a:ext uri="{FF2B5EF4-FFF2-40B4-BE49-F238E27FC236}">
                <a16:creationId xmlns:a16="http://schemas.microsoft.com/office/drawing/2014/main" id="{919D7D0F-25BE-8823-ED7C-FD5A82EE1C81}"/>
              </a:ext>
            </a:extLst>
          </p:cNvPr>
          <p:cNvSpPr/>
          <p:nvPr/>
        </p:nvSpPr>
        <p:spPr>
          <a:xfrm>
            <a:off x="381000" y="1559338"/>
            <a:ext cx="815975" cy="1597025"/>
          </a:xfrm>
          <a:custGeom>
            <a:avLst/>
            <a:gdLst>
              <a:gd name="connsiteX0" fmla="*/ 432000 w 816313"/>
              <a:gd name="connsiteY0" fmla="*/ 2557670 h 2659630"/>
              <a:gd name="connsiteX1" fmla="*/ 405496 w 816313"/>
              <a:gd name="connsiteY1" fmla="*/ 2504661 h 2659630"/>
              <a:gd name="connsiteX2" fmla="*/ 7931 w 816313"/>
              <a:gd name="connsiteY2" fmla="*/ 1086678 h 2659630"/>
              <a:gd name="connsiteX3" fmla="*/ 816313 w 816313"/>
              <a:gd name="connsiteY3" fmla="*/ 0 h 2659630"/>
            </a:gdLst>
            <a:ahLst/>
            <a:cxnLst>
              <a:cxn ang="0">
                <a:pos x="connsiteX0" y="connsiteY0"/>
              </a:cxn>
              <a:cxn ang="0">
                <a:pos x="connsiteX1" y="connsiteY1"/>
              </a:cxn>
              <a:cxn ang="0">
                <a:pos x="connsiteX2" y="connsiteY2"/>
              </a:cxn>
              <a:cxn ang="0">
                <a:pos x="connsiteX3" y="connsiteY3"/>
              </a:cxn>
            </a:cxnLst>
            <a:rect l="l" t="t" r="r" b="b"/>
            <a:pathLst>
              <a:path w="816313" h="2659630">
                <a:moveTo>
                  <a:pt x="432000" y="2557670"/>
                </a:moveTo>
                <a:cubicBezTo>
                  <a:pt x="454087" y="2653748"/>
                  <a:pt x="476174" y="2749826"/>
                  <a:pt x="405496" y="2504661"/>
                </a:cubicBezTo>
                <a:cubicBezTo>
                  <a:pt x="334818" y="2259496"/>
                  <a:pt x="-60538" y="1504121"/>
                  <a:pt x="7931" y="1086678"/>
                </a:cubicBezTo>
                <a:cubicBezTo>
                  <a:pt x="76400" y="669235"/>
                  <a:pt x="446356" y="334617"/>
                  <a:pt x="816313" y="0"/>
                </a:cubicBezTo>
              </a:path>
            </a:pathLst>
          </a:custGeom>
          <a:ln>
            <a:tailEnd type="triangle"/>
          </a:ln>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Tree>
    <p:extLst>
      <p:ext uri="{BB962C8B-B14F-4D97-AF65-F5344CB8AC3E}">
        <p14:creationId xmlns:p14="http://schemas.microsoft.com/office/powerpoint/2010/main" val="925250489"/>
      </p:ext>
    </p:extLst>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D1A2121-FAB7-154A-1D7E-3B45FE2A28EC}"/>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97584C84-DF43-F83B-6817-5D79196B08F3}"/>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t>Ranibizumab</a:t>
            </a:r>
            <a:r>
              <a:rPr lang="de-DE" sz="2400" noProof="0" dirty="0">
                <a:solidFill>
                  <a:schemeClr val="bg1">
                    <a:lumMod val="75000"/>
                  </a:schemeClr>
                </a:solidFill>
              </a:rPr>
              <a:t>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Antikörperfragment</a:t>
            </a:r>
            <a:endParaRPr lang="de-DE" sz="2400" i="1" baseline="-25000" noProof="0" dirty="0">
              <a:solidFill>
                <a:schemeClr val="bg1">
                  <a:lumMod val="75000"/>
                </a:schemeClr>
              </a:solidFill>
            </a:endParaRPr>
          </a:p>
        </p:txBody>
      </p:sp>
      <p:sp>
        <p:nvSpPr>
          <p:cNvPr id="74755" name="Line 4">
            <a:extLst>
              <a:ext uri="{FF2B5EF4-FFF2-40B4-BE49-F238E27FC236}">
                <a16:creationId xmlns:a16="http://schemas.microsoft.com/office/drawing/2014/main" id="{EA8D80DC-3C13-6A2F-28E8-AEF1C022B30B}"/>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F9AF7B08-F19E-345D-0A3D-D59BD75B4639}"/>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4991F169-B286-9B8B-0373-FC4D64714CA0}"/>
              </a:ext>
            </a:extLst>
          </p:cNvPr>
          <p:cNvSpPr txBox="1">
            <a:spLocks noChangeArrowheads="1"/>
          </p:cNvSpPr>
          <p:nvPr/>
        </p:nvSpPr>
        <p:spPr bwMode="auto">
          <a:xfrm>
            <a:off x="877887"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9" name="Slide Number Placeholder 1">
            <a:extLst>
              <a:ext uri="{FF2B5EF4-FFF2-40B4-BE49-F238E27FC236}">
                <a16:creationId xmlns:a16="http://schemas.microsoft.com/office/drawing/2014/main" id="{D6BD766A-A0E6-91E0-16F6-9D0EA318343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543</a:t>
            </a:fld>
            <a:endParaRPr lang="de-DE" sz="1000" noProof="0" dirty="0"/>
          </a:p>
        </p:txBody>
      </p:sp>
      <p:sp>
        <p:nvSpPr>
          <p:cNvPr id="10" name="TextBox 21">
            <a:extLst>
              <a:ext uri="{FF2B5EF4-FFF2-40B4-BE49-F238E27FC236}">
                <a16:creationId xmlns:a16="http://schemas.microsoft.com/office/drawing/2014/main" id="{DB15258B-09AD-0185-FE14-3E6FD8347356}"/>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11" name="Text Box 2">
            <a:extLst>
              <a:ext uri="{FF2B5EF4-FFF2-40B4-BE49-F238E27FC236}">
                <a16:creationId xmlns:a16="http://schemas.microsoft.com/office/drawing/2014/main" id="{1204CA8E-BB66-7EB3-4E6E-0DCE79558DDA}"/>
              </a:ext>
            </a:extLst>
          </p:cNvPr>
          <p:cNvSpPr txBox="1">
            <a:spLocks noChangeArrowheads="1"/>
          </p:cNvSpPr>
          <p:nvPr/>
        </p:nvSpPr>
        <p:spPr bwMode="auto">
          <a:xfrm>
            <a:off x="1167088" y="1447800"/>
            <a:ext cx="6833912" cy="1576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t>Welches Medikament wurde zuerst entwickelt – Ranibizumab oder Bevacizumab?</a:t>
            </a:r>
          </a:p>
          <a:p>
            <a:pPr eaLnBrk="1" hangingPunct="1">
              <a:lnSpc>
                <a:spcPct val="90000"/>
              </a:lnSpc>
              <a:spcBef>
                <a:spcPct val="0"/>
              </a:spcBef>
              <a:buClrTx/>
              <a:buSzTx/>
              <a:buNone/>
            </a:pPr>
            <a:r>
              <a:rPr lang="de-DE" sz="1600" dirty="0"/>
              <a:t>Bevacizumab</a:t>
            </a:r>
          </a:p>
          <a:p>
            <a:pPr eaLnBrk="1" hangingPunct="1">
              <a:lnSpc>
                <a:spcPct val="90000"/>
              </a:lnSpc>
              <a:spcBef>
                <a:spcPct val="0"/>
              </a:spcBef>
              <a:buClrTx/>
              <a:buSzTx/>
              <a:buNone/>
            </a:pPr>
            <a:endParaRPr lang="de-DE" sz="1600" dirty="0"/>
          </a:p>
          <a:p>
            <a:pPr eaLnBrk="1" hangingPunct="1">
              <a:lnSpc>
                <a:spcPct val="90000"/>
              </a:lnSpc>
              <a:spcBef>
                <a:spcPct val="0"/>
              </a:spcBef>
              <a:buClrTx/>
              <a:buSzTx/>
              <a:buNone/>
            </a:pPr>
            <a:r>
              <a:rPr lang="de-DE" sz="1600" i="1" dirty="0"/>
              <a:t>Wurde Bevacizumab zur Behandlung der AMD entwickelt? </a:t>
            </a:r>
            <a:r>
              <a:rPr lang="de-DE" sz="1600" i="1" dirty="0">
                <a:solidFill>
                  <a:schemeClr val="bg1"/>
                </a:solidFill>
              </a:rPr>
              <a:t>Nein, es wurde zur Behandlung von Krebs entwickelt und von der FDA zugelassen</a:t>
            </a:r>
            <a:endParaRPr lang="de-DE" sz="1800" dirty="0">
              <a:solidFill>
                <a:schemeClr val="bg1"/>
              </a:solidFill>
            </a:endParaRPr>
          </a:p>
          <a:p>
            <a:pPr eaLnBrk="1" hangingPunct="1">
              <a:lnSpc>
                <a:spcPct val="90000"/>
              </a:lnSpc>
              <a:spcBef>
                <a:spcPct val="0"/>
              </a:spcBef>
              <a:buClrTx/>
              <a:buSzTx/>
              <a:buFontTx/>
              <a:buNone/>
            </a:pPr>
            <a:endParaRPr lang="de-DE" sz="1600" i="1" noProof="0" dirty="0"/>
          </a:p>
        </p:txBody>
      </p:sp>
      <p:sp>
        <p:nvSpPr>
          <p:cNvPr id="12" name="Left Brace 1">
            <a:extLst>
              <a:ext uri="{FF2B5EF4-FFF2-40B4-BE49-F238E27FC236}">
                <a16:creationId xmlns:a16="http://schemas.microsoft.com/office/drawing/2014/main" id="{1455CBF3-E412-73F7-3E25-94F2A4FE81E2}"/>
              </a:ext>
            </a:extLst>
          </p:cNvPr>
          <p:cNvSpPr/>
          <p:nvPr/>
        </p:nvSpPr>
        <p:spPr>
          <a:xfrm>
            <a:off x="923925" y="2772188"/>
            <a:ext cx="180975" cy="768350"/>
          </a:xfrm>
          <a:prstGeom prst="leftBrace">
            <a:avLst/>
          </a:prstGeom>
          <a:ln w="22225"/>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
        <p:nvSpPr>
          <p:cNvPr id="13" name="Freeform: Shape 4">
            <a:extLst>
              <a:ext uri="{FF2B5EF4-FFF2-40B4-BE49-F238E27FC236}">
                <a16:creationId xmlns:a16="http://schemas.microsoft.com/office/drawing/2014/main" id="{95C4FF60-169F-C11A-6CD6-ADEF20E5F164}"/>
              </a:ext>
            </a:extLst>
          </p:cNvPr>
          <p:cNvSpPr/>
          <p:nvPr/>
        </p:nvSpPr>
        <p:spPr>
          <a:xfrm>
            <a:off x="381000" y="1559338"/>
            <a:ext cx="815975" cy="1597025"/>
          </a:xfrm>
          <a:custGeom>
            <a:avLst/>
            <a:gdLst>
              <a:gd name="connsiteX0" fmla="*/ 432000 w 816313"/>
              <a:gd name="connsiteY0" fmla="*/ 2557670 h 2659630"/>
              <a:gd name="connsiteX1" fmla="*/ 405496 w 816313"/>
              <a:gd name="connsiteY1" fmla="*/ 2504661 h 2659630"/>
              <a:gd name="connsiteX2" fmla="*/ 7931 w 816313"/>
              <a:gd name="connsiteY2" fmla="*/ 1086678 h 2659630"/>
              <a:gd name="connsiteX3" fmla="*/ 816313 w 816313"/>
              <a:gd name="connsiteY3" fmla="*/ 0 h 2659630"/>
            </a:gdLst>
            <a:ahLst/>
            <a:cxnLst>
              <a:cxn ang="0">
                <a:pos x="connsiteX0" y="connsiteY0"/>
              </a:cxn>
              <a:cxn ang="0">
                <a:pos x="connsiteX1" y="connsiteY1"/>
              </a:cxn>
              <a:cxn ang="0">
                <a:pos x="connsiteX2" y="connsiteY2"/>
              </a:cxn>
              <a:cxn ang="0">
                <a:pos x="connsiteX3" y="connsiteY3"/>
              </a:cxn>
            </a:cxnLst>
            <a:rect l="l" t="t" r="r" b="b"/>
            <a:pathLst>
              <a:path w="816313" h="2659630">
                <a:moveTo>
                  <a:pt x="432000" y="2557670"/>
                </a:moveTo>
                <a:cubicBezTo>
                  <a:pt x="454087" y="2653748"/>
                  <a:pt x="476174" y="2749826"/>
                  <a:pt x="405496" y="2504661"/>
                </a:cubicBezTo>
                <a:cubicBezTo>
                  <a:pt x="334818" y="2259496"/>
                  <a:pt x="-60538" y="1504121"/>
                  <a:pt x="7931" y="1086678"/>
                </a:cubicBezTo>
                <a:cubicBezTo>
                  <a:pt x="76400" y="669235"/>
                  <a:pt x="446356" y="334617"/>
                  <a:pt x="816313" y="0"/>
                </a:cubicBezTo>
              </a:path>
            </a:pathLst>
          </a:custGeom>
          <a:ln>
            <a:tailEnd type="triangle"/>
          </a:ln>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Tree>
    <p:extLst>
      <p:ext uri="{BB962C8B-B14F-4D97-AF65-F5344CB8AC3E}">
        <p14:creationId xmlns:p14="http://schemas.microsoft.com/office/powerpoint/2010/main" val="995636868"/>
      </p:ext>
    </p:extLst>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80984B-42E4-6DC5-10B8-30104BBBED0D}"/>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BD2E806B-7039-95D0-3270-98E204EA8B92}"/>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t>Ranibizumab</a:t>
            </a:r>
            <a:r>
              <a:rPr lang="de-DE" sz="2400" noProof="0" dirty="0">
                <a:solidFill>
                  <a:schemeClr val="bg1">
                    <a:lumMod val="75000"/>
                  </a:schemeClr>
                </a:solidFill>
              </a:rPr>
              <a:t>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Antikörperfragment</a:t>
            </a:r>
            <a:endParaRPr lang="de-DE" sz="2400" i="1" baseline="-25000" noProof="0" dirty="0">
              <a:solidFill>
                <a:schemeClr val="bg1">
                  <a:lumMod val="75000"/>
                </a:schemeClr>
              </a:solidFill>
            </a:endParaRPr>
          </a:p>
        </p:txBody>
      </p:sp>
      <p:sp>
        <p:nvSpPr>
          <p:cNvPr id="74755" name="Line 4">
            <a:extLst>
              <a:ext uri="{FF2B5EF4-FFF2-40B4-BE49-F238E27FC236}">
                <a16:creationId xmlns:a16="http://schemas.microsoft.com/office/drawing/2014/main" id="{3BD79478-96AE-DB45-DC11-2867DC2116F2}"/>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8ACEB77C-9780-E6E3-4DBA-EB50709DB71D}"/>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01953BD6-95BE-142C-0377-5BD29E70A526}"/>
              </a:ext>
            </a:extLst>
          </p:cNvPr>
          <p:cNvSpPr txBox="1">
            <a:spLocks noChangeArrowheads="1"/>
          </p:cNvSpPr>
          <p:nvPr/>
        </p:nvSpPr>
        <p:spPr bwMode="auto">
          <a:xfrm>
            <a:off x="877887"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9" name="Slide Number Placeholder 1">
            <a:extLst>
              <a:ext uri="{FF2B5EF4-FFF2-40B4-BE49-F238E27FC236}">
                <a16:creationId xmlns:a16="http://schemas.microsoft.com/office/drawing/2014/main" id="{ABAAF081-BF1A-B50A-23B4-ACA0DA2A385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544</a:t>
            </a:fld>
            <a:endParaRPr lang="de-DE" sz="1000" noProof="0" dirty="0"/>
          </a:p>
        </p:txBody>
      </p:sp>
      <p:sp>
        <p:nvSpPr>
          <p:cNvPr id="10" name="TextBox 21">
            <a:extLst>
              <a:ext uri="{FF2B5EF4-FFF2-40B4-BE49-F238E27FC236}">
                <a16:creationId xmlns:a16="http://schemas.microsoft.com/office/drawing/2014/main" id="{9B5234E4-7D57-B709-E52C-BC0D3BB3397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11" name="Text Box 2">
            <a:extLst>
              <a:ext uri="{FF2B5EF4-FFF2-40B4-BE49-F238E27FC236}">
                <a16:creationId xmlns:a16="http://schemas.microsoft.com/office/drawing/2014/main" id="{D0FAD6E8-C632-F5ED-B947-E4088248C67A}"/>
              </a:ext>
            </a:extLst>
          </p:cNvPr>
          <p:cNvSpPr txBox="1">
            <a:spLocks noChangeArrowheads="1"/>
          </p:cNvSpPr>
          <p:nvPr/>
        </p:nvSpPr>
        <p:spPr bwMode="auto">
          <a:xfrm>
            <a:off x="1167088" y="1447800"/>
            <a:ext cx="6833912" cy="1576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t>Welches Medikament wurde zuerst entwickelt – Ranibizumab oder Bevacizumab?</a:t>
            </a:r>
          </a:p>
          <a:p>
            <a:pPr eaLnBrk="1" hangingPunct="1">
              <a:lnSpc>
                <a:spcPct val="90000"/>
              </a:lnSpc>
              <a:spcBef>
                <a:spcPct val="0"/>
              </a:spcBef>
              <a:buClrTx/>
              <a:buSzTx/>
              <a:buNone/>
            </a:pPr>
            <a:r>
              <a:rPr lang="de-DE" sz="1600" dirty="0"/>
              <a:t>Bevacizumab</a:t>
            </a:r>
          </a:p>
          <a:p>
            <a:pPr eaLnBrk="1" hangingPunct="1">
              <a:lnSpc>
                <a:spcPct val="90000"/>
              </a:lnSpc>
              <a:spcBef>
                <a:spcPct val="0"/>
              </a:spcBef>
              <a:buClrTx/>
              <a:buSzTx/>
              <a:buNone/>
            </a:pPr>
            <a:endParaRPr lang="de-DE" sz="1600" dirty="0"/>
          </a:p>
          <a:p>
            <a:pPr eaLnBrk="1" hangingPunct="1">
              <a:lnSpc>
                <a:spcPct val="90000"/>
              </a:lnSpc>
              <a:spcBef>
                <a:spcPct val="0"/>
              </a:spcBef>
              <a:buClrTx/>
              <a:buSzTx/>
              <a:buNone/>
            </a:pPr>
            <a:r>
              <a:rPr lang="de-DE" sz="1600" i="1" dirty="0"/>
              <a:t>Wurde Bevacizumab zur Behandlung der AMD entwickelt? Nein, es wurde zur Behandlung von Krebs entwickelt und von der FDA zugelassen</a:t>
            </a:r>
            <a:endParaRPr lang="de-DE" sz="1800" dirty="0"/>
          </a:p>
          <a:p>
            <a:pPr eaLnBrk="1" hangingPunct="1">
              <a:lnSpc>
                <a:spcPct val="90000"/>
              </a:lnSpc>
              <a:spcBef>
                <a:spcPct val="0"/>
              </a:spcBef>
              <a:buClrTx/>
              <a:buSzTx/>
              <a:buFontTx/>
              <a:buNone/>
            </a:pPr>
            <a:endParaRPr lang="de-DE" sz="1600" i="1" noProof="0" dirty="0"/>
          </a:p>
        </p:txBody>
      </p:sp>
      <p:sp>
        <p:nvSpPr>
          <p:cNvPr id="12" name="Left Brace 1">
            <a:extLst>
              <a:ext uri="{FF2B5EF4-FFF2-40B4-BE49-F238E27FC236}">
                <a16:creationId xmlns:a16="http://schemas.microsoft.com/office/drawing/2014/main" id="{69B793B9-35C6-7650-B17E-C4614E65E09E}"/>
              </a:ext>
            </a:extLst>
          </p:cNvPr>
          <p:cNvSpPr/>
          <p:nvPr/>
        </p:nvSpPr>
        <p:spPr>
          <a:xfrm>
            <a:off x="923925" y="2772188"/>
            <a:ext cx="180975" cy="768350"/>
          </a:xfrm>
          <a:prstGeom prst="leftBrace">
            <a:avLst/>
          </a:prstGeom>
          <a:ln w="22225"/>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
        <p:nvSpPr>
          <p:cNvPr id="13" name="Freeform: Shape 4">
            <a:extLst>
              <a:ext uri="{FF2B5EF4-FFF2-40B4-BE49-F238E27FC236}">
                <a16:creationId xmlns:a16="http://schemas.microsoft.com/office/drawing/2014/main" id="{E1094297-059A-06FB-53E6-5D7EA325469F}"/>
              </a:ext>
            </a:extLst>
          </p:cNvPr>
          <p:cNvSpPr/>
          <p:nvPr/>
        </p:nvSpPr>
        <p:spPr>
          <a:xfrm>
            <a:off x="381000" y="1559338"/>
            <a:ext cx="815975" cy="1597025"/>
          </a:xfrm>
          <a:custGeom>
            <a:avLst/>
            <a:gdLst>
              <a:gd name="connsiteX0" fmla="*/ 432000 w 816313"/>
              <a:gd name="connsiteY0" fmla="*/ 2557670 h 2659630"/>
              <a:gd name="connsiteX1" fmla="*/ 405496 w 816313"/>
              <a:gd name="connsiteY1" fmla="*/ 2504661 h 2659630"/>
              <a:gd name="connsiteX2" fmla="*/ 7931 w 816313"/>
              <a:gd name="connsiteY2" fmla="*/ 1086678 h 2659630"/>
              <a:gd name="connsiteX3" fmla="*/ 816313 w 816313"/>
              <a:gd name="connsiteY3" fmla="*/ 0 h 2659630"/>
            </a:gdLst>
            <a:ahLst/>
            <a:cxnLst>
              <a:cxn ang="0">
                <a:pos x="connsiteX0" y="connsiteY0"/>
              </a:cxn>
              <a:cxn ang="0">
                <a:pos x="connsiteX1" y="connsiteY1"/>
              </a:cxn>
              <a:cxn ang="0">
                <a:pos x="connsiteX2" y="connsiteY2"/>
              </a:cxn>
              <a:cxn ang="0">
                <a:pos x="connsiteX3" y="connsiteY3"/>
              </a:cxn>
            </a:cxnLst>
            <a:rect l="l" t="t" r="r" b="b"/>
            <a:pathLst>
              <a:path w="816313" h="2659630">
                <a:moveTo>
                  <a:pt x="432000" y="2557670"/>
                </a:moveTo>
                <a:cubicBezTo>
                  <a:pt x="454087" y="2653748"/>
                  <a:pt x="476174" y="2749826"/>
                  <a:pt x="405496" y="2504661"/>
                </a:cubicBezTo>
                <a:cubicBezTo>
                  <a:pt x="334818" y="2259496"/>
                  <a:pt x="-60538" y="1504121"/>
                  <a:pt x="7931" y="1086678"/>
                </a:cubicBezTo>
                <a:cubicBezTo>
                  <a:pt x="76400" y="669235"/>
                  <a:pt x="446356" y="334617"/>
                  <a:pt x="816313" y="0"/>
                </a:cubicBezTo>
              </a:path>
            </a:pathLst>
          </a:custGeom>
          <a:ln>
            <a:tailEnd type="triangle"/>
          </a:ln>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
        <p:nvSpPr>
          <p:cNvPr id="2" name="Rectangle 11">
            <a:extLst>
              <a:ext uri="{FF2B5EF4-FFF2-40B4-BE49-F238E27FC236}">
                <a16:creationId xmlns:a16="http://schemas.microsoft.com/office/drawing/2014/main" id="{C1D02B51-3F1F-AC88-B992-E822C0203C3A}"/>
              </a:ext>
            </a:extLst>
          </p:cNvPr>
          <p:cNvSpPr/>
          <p:nvPr/>
        </p:nvSpPr>
        <p:spPr>
          <a:xfrm>
            <a:off x="3048000" y="2564019"/>
            <a:ext cx="533400" cy="2286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Tree>
    <p:extLst>
      <p:ext uri="{BB962C8B-B14F-4D97-AF65-F5344CB8AC3E}">
        <p14:creationId xmlns:p14="http://schemas.microsoft.com/office/powerpoint/2010/main" val="69046579"/>
      </p:ext>
    </p:extLst>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267BBF-9FC0-4FCB-6B40-E077C9AC2408}"/>
            </a:ext>
          </a:extLst>
        </p:cNvPr>
        <p:cNvGrpSpPr/>
        <p:nvPr/>
      </p:nvGrpSpPr>
      <p:grpSpPr>
        <a:xfrm>
          <a:off x="0" y="0"/>
          <a:ext cx="0" cy="0"/>
          <a:chOff x="0" y="0"/>
          <a:chExt cx="0" cy="0"/>
        </a:xfrm>
      </p:grpSpPr>
      <p:sp>
        <p:nvSpPr>
          <p:cNvPr id="74754" name="Text Box 3">
            <a:extLst>
              <a:ext uri="{FF2B5EF4-FFF2-40B4-BE49-F238E27FC236}">
                <a16:creationId xmlns:a16="http://schemas.microsoft.com/office/drawing/2014/main" id="{EF083F61-76CF-91A7-36E9-9D0D873BE08C}"/>
              </a:ext>
            </a:extLst>
          </p:cNvPr>
          <p:cNvSpPr txBox="1">
            <a:spLocks noChangeArrowheads="1"/>
          </p:cNvSpPr>
          <p:nvPr/>
        </p:nvSpPr>
        <p:spPr bwMode="auto">
          <a:xfrm>
            <a:off x="788988" y="3178175"/>
            <a:ext cx="7612062" cy="690445"/>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t>Ranibizumab</a:t>
            </a:r>
            <a:r>
              <a:rPr lang="de-DE" sz="2400" noProof="0" dirty="0">
                <a:solidFill>
                  <a:schemeClr val="bg1">
                    <a:lumMod val="75000"/>
                  </a:schemeClr>
                </a:solidFill>
              </a:rPr>
              <a:t> </a:t>
            </a:r>
            <a:r>
              <a:rPr lang="de-DE" sz="2400" i="1" noProof="0" dirty="0">
                <a:solidFill>
                  <a:schemeClr val="bg1">
                    <a:lumMod val="75000"/>
                  </a:schemeClr>
                </a:solidFill>
              </a:rPr>
              <a:t>ist ein rekombinantes, humanisiertes,</a:t>
            </a:r>
          </a:p>
          <a:p>
            <a:pPr algn="ctr" eaLnBrk="1" hangingPunct="1">
              <a:lnSpc>
                <a:spcPct val="90000"/>
              </a:lnSpc>
              <a:spcBef>
                <a:spcPct val="0"/>
              </a:spcBef>
              <a:buClrTx/>
              <a:buSzTx/>
              <a:buFontTx/>
              <a:buNone/>
            </a:pPr>
            <a:r>
              <a:rPr lang="de-DE" sz="2400" i="1" noProof="0" dirty="0">
                <a:solidFill>
                  <a:schemeClr val="bg1">
                    <a:lumMod val="75000"/>
                  </a:schemeClr>
                </a:solidFill>
              </a:rPr>
              <a:t>affinitätsgereiftes, monoklonales Antikörperfragment</a:t>
            </a:r>
            <a:endParaRPr lang="de-DE" sz="2400" i="1" baseline="-25000" noProof="0" dirty="0">
              <a:solidFill>
                <a:schemeClr val="bg1">
                  <a:lumMod val="75000"/>
                </a:schemeClr>
              </a:solidFill>
            </a:endParaRPr>
          </a:p>
        </p:txBody>
      </p:sp>
      <p:sp>
        <p:nvSpPr>
          <p:cNvPr id="74755" name="Line 4">
            <a:extLst>
              <a:ext uri="{FF2B5EF4-FFF2-40B4-BE49-F238E27FC236}">
                <a16:creationId xmlns:a16="http://schemas.microsoft.com/office/drawing/2014/main" id="{6161BEC1-D98F-D70F-1760-BAFEACB910BE}"/>
              </a:ext>
            </a:extLst>
          </p:cNvPr>
          <p:cNvSpPr>
            <a:spLocks noChangeShapeType="1"/>
          </p:cNvSpPr>
          <p:nvPr/>
        </p:nvSpPr>
        <p:spPr bwMode="auto">
          <a:xfrm flipH="1">
            <a:off x="1095374" y="3657600"/>
            <a:ext cx="2322513" cy="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6" name="Line 5">
            <a:extLst>
              <a:ext uri="{FF2B5EF4-FFF2-40B4-BE49-F238E27FC236}">
                <a16:creationId xmlns:a16="http://schemas.microsoft.com/office/drawing/2014/main" id="{C36A89AD-1591-E89C-46AE-CA93914B00CE}"/>
              </a:ext>
            </a:extLst>
          </p:cNvPr>
          <p:cNvSpPr>
            <a:spLocks noChangeShapeType="1"/>
          </p:cNvSpPr>
          <p:nvPr/>
        </p:nvSpPr>
        <p:spPr bwMode="auto">
          <a:xfrm>
            <a:off x="6934200" y="3650455"/>
            <a:ext cx="1420812" cy="83309"/>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74757" name="Text Box 8">
            <a:extLst>
              <a:ext uri="{FF2B5EF4-FFF2-40B4-BE49-F238E27FC236}">
                <a16:creationId xmlns:a16="http://schemas.microsoft.com/office/drawing/2014/main" id="{414DD074-7EE4-CBD9-1654-FDD905F36006}"/>
              </a:ext>
            </a:extLst>
          </p:cNvPr>
          <p:cNvSpPr txBox="1">
            <a:spLocks noChangeArrowheads="1"/>
          </p:cNvSpPr>
          <p:nvPr/>
        </p:nvSpPr>
        <p:spPr bwMode="auto">
          <a:xfrm>
            <a:off x="877887" y="2813050"/>
            <a:ext cx="2322513" cy="358047"/>
          </a:xfrm>
          <a:prstGeom prst="rect">
            <a:avLst/>
          </a:prstGeom>
          <a:noFill/>
          <a:ln>
            <a:noFill/>
          </a:ln>
          <a:effectLst/>
          <a:extLst>
            <a:ext uri="{909E8E84-426E-40DD-AFC4-6F175D3DCCD1}">
              <a14:hiddenFill xmlns:a14="http://schemas.microsoft.com/office/drawing/2010/main">
                <a:solidFill>
                  <a:srgbClr val="FFCCCC"/>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i="1" noProof="0" dirty="0">
                <a:solidFill>
                  <a:srgbClr val="0000FF"/>
                </a:solidFill>
              </a:rPr>
              <a:t>Bevacizumab</a:t>
            </a:r>
            <a:endParaRPr lang="de-DE" sz="4800" i="1" baseline="-25000" noProof="0" dirty="0">
              <a:solidFill>
                <a:srgbClr val="0000FF"/>
              </a:solidFill>
            </a:endParaRPr>
          </a:p>
        </p:txBody>
      </p:sp>
      <p:sp>
        <p:nvSpPr>
          <p:cNvPr id="74759" name="Slide Number Placeholder 1">
            <a:extLst>
              <a:ext uri="{FF2B5EF4-FFF2-40B4-BE49-F238E27FC236}">
                <a16:creationId xmlns:a16="http://schemas.microsoft.com/office/drawing/2014/main" id="{C0B2E8ED-9319-ADE1-F509-7694D5E34D7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C408475-05D8-44F0-ABC5-9AFFC4267E81}" type="slidenum">
              <a:rPr lang="de-DE" sz="1000" noProof="0" smtClean="0"/>
              <a:t>545</a:t>
            </a:fld>
            <a:endParaRPr lang="de-DE" sz="1000" noProof="0" dirty="0"/>
          </a:p>
        </p:txBody>
      </p:sp>
      <p:sp>
        <p:nvSpPr>
          <p:cNvPr id="10" name="TextBox 21">
            <a:extLst>
              <a:ext uri="{FF2B5EF4-FFF2-40B4-BE49-F238E27FC236}">
                <a16:creationId xmlns:a16="http://schemas.microsoft.com/office/drawing/2014/main" id="{240B9EA1-4133-5F16-4D31-4B5F314E27A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11" name="Text Box 2">
            <a:extLst>
              <a:ext uri="{FF2B5EF4-FFF2-40B4-BE49-F238E27FC236}">
                <a16:creationId xmlns:a16="http://schemas.microsoft.com/office/drawing/2014/main" id="{E537DDDB-ED8F-D4AF-14D4-C1F08B9B87EF}"/>
              </a:ext>
            </a:extLst>
          </p:cNvPr>
          <p:cNvSpPr txBox="1">
            <a:spLocks noChangeArrowheads="1"/>
          </p:cNvSpPr>
          <p:nvPr/>
        </p:nvSpPr>
        <p:spPr bwMode="auto">
          <a:xfrm>
            <a:off x="1167088" y="1447800"/>
            <a:ext cx="6833912" cy="15768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t>Welches Medikament wurde zuerst entwickelt – Ranibizumab oder Bevacizumab?</a:t>
            </a:r>
          </a:p>
          <a:p>
            <a:pPr eaLnBrk="1" hangingPunct="1">
              <a:lnSpc>
                <a:spcPct val="90000"/>
              </a:lnSpc>
              <a:spcBef>
                <a:spcPct val="0"/>
              </a:spcBef>
              <a:buClrTx/>
              <a:buSzTx/>
              <a:buNone/>
            </a:pPr>
            <a:r>
              <a:rPr lang="de-DE" sz="1600" dirty="0"/>
              <a:t>Bevacizumab</a:t>
            </a:r>
          </a:p>
          <a:p>
            <a:pPr eaLnBrk="1" hangingPunct="1">
              <a:lnSpc>
                <a:spcPct val="90000"/>
              </a:lnSpc>
              <a:spcBef>
                <a:spcPct val="0"/>
              </a:spcBef>
              <a:buClrTx/>
              <a:buSzTx/>
              <a:buNone/>
            </a:pPr>
            <a:endParaRPr lang="de-DE" sz="1600" dirty="0"/>
          </a:p>
          <a:p>
            <a:pPr eaLnBrk="1" hangingPunct="1">
              <a:lnSpc>
                <a:spcPct val="90000"/>
              </a:lnSpc>
              <a:spcBef>
                <a:spcPct val="0"/>
              </a:spcBef>
              <a:buClrTx/>
              <a:buSzTx/>
              <a:buNone/>
            </a:pPr>
            <a:r>
              <a:rPr lang="de-DE" sz="1600" i="1" dirty="0"/>
              <a:t>Wurde Bevacizumab zur Behandlung der AMD entwickelt? Nein, es wurde zur Behandlung von Krebs entwickelt und von der FDA zugelassen</a:t>
            </a:r>
            <a:endParaRPr lang="de-DE" sz="1800" dirty="0"/>
          </a:p>
          <a:p>
            <a:pPr eaLnBrk="1" hangingPunct="1">
              <a:lnSpc>
                <a:spcPct val="90000"/>
              </a:lnSpc>
              <a:spcBef>
                <a:spcPct val="0"/>
              </a:spcBef>
              <a:buClrTx/>
              <a:buSzTx/>
              <a:buFontTx/>
              <a:buNone/>
            </a:pPr>
            <a:endParaRPr lang="de-DE" sz="1600" i="1" noProof="0" dirty="0"/>
          </a:p>
        </p:txBody>
      </p:sp>
      <p:sp>
        <p:nvSpPr>
          <p:cNvPr id="12" name="Left Brace 1">
            <a:extLst>
              <a:ext uri="{FF2B5EF4-FFF2-40B4-BE49-F238E27FC236}">
                <a16:creationId xmlns:a16="http://schemas.microsoft.com/office/drawing/2014/main" id="{067D7A93-9936-6F2F-ADDF-CA7D2356F388}"/>
              </a:ext>
            </a:extLst>
          </p:cNvPr>
          <p:cNvSpPr/>
          <p:nvPr/>
        </p:nvSpPr>
        <p:spPr>
          <a:xfrm>
            <a:off x="923925" y="2772188"/>
            <a:ext cx="180975" cy="768350"/>
          </a:xfrm>
          <a:prstGeom prst="leftBrace">
            <a:avLst/>
          </a:prstGeom>
          <a:ln w="22225"/>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
        <p:nvSpPr>
          <p:cNvPr id="13" name="Freeform: Shape 4">
            <a:extLst>
              <a:ext uri="{FF2B5EF4-FFF2-40B4-BE49-F238E27FC236}">
                <a16:creationId xmlns:a16="http://schemas.microsoft.com/office/drawing/2014/main" id="{FD7BEC45-3656-EA7A-9E7C-8D68E9B0C456}"/>
              </a:ext>
            </a:extLst>
          </p:cNvPr>
          <p:cNvSpPr/>
          <p:nvPr/>
        </p:nvSpPr>
        <p:spPr>
          <a:xfrm>
            <a:off x="381000" y="1559338"/>
            <a:ext cx="815975" cy="1597025"/>
          </a:xfrm>
          <a:custGeom>
            <a:avLst/>
            <a:gdLst>
              <a:gd name="connsiteX0" fmla="*/ 432000 w 816313"/>
              <a:gd name="connsiteY0" fmla="*/ 2557670 h 2659630"/>
              <a:gd name="connsiteX1" fmla="*/ 405496 w 816313"/>
              <a:gd name="connsiteY1" fmla="*/ 2504661 h 2659630"/>
              <a:gd name="connsiteX2" fmla="*/ 7931 w 816313"/>
              <a:gd name="connsiteY2" fmla="*/ 1086678 h 2659630"/>
              <a:gd name="connsiteX3" fmla="*/ 816313 w 816313"/>
              <a:gd name="connsiteY3" fmla="*/ 0 h 2659630"/>
            </a:gdLst>
            <a:ahLst/>
            <a:cxnLst>
              <a:cxn ang="0">
                <a:pos x="connsiteX0" y="connsiteY0"/>
              </a:cxn>
              <a:cxn ang="0">
                <a:pos x="connsiteX1" y="connsiteY1"/>
              </a:cxn>
              <a:cxn ang="0">
                <a:pos x="connsiteX2" y="connsiteY2"/>
              </a:cxn>
              <a:cxn ang="0">
                <a:pos x="connsiteX3" y="connsiteY3"/>
              </a:cxn>
            </a:cxnLst>
            <a:rect l="l" t="t" r="r" b="b"/>
            <a:pathLst>
              <a:path w="816313" h="2659630">
                <a:moveTo>
                  <a:pt x="432000" y="2557670"/>
                </a:moveTo>
                <a:cubicBezTo>
                  <a:pt x="454087" y="2653748"/>
                  <a:pt x="476174" y="2749826"/>
                  <a:pt x="405496" y="2504661"/>
                </a:cubicBezTo>
                <a:cubicBezTo>
                  <a:pt x="334818" y="2259496"/>
                  <a:pt x="-60538" y="1504121"/>
                  <a:pt x="7931" y="1086678"/>
                </a:cubicBezTo>
                <a:cubicBezTo>
                  <a:pt x="76400" y="669235"/>
                  <a:pt x="446356" y="334617"/>
                  <a:pt x="816313" y="0"/>
                </a:cubicBezTo>
              </a:path>
            </a:pathLst>
          </a:custGeom>
          <a:ln>
            <a:tailEnd type="triangle"/>
          </a:ln>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spTree>
    <p:extLst>
      <p:ext uri="{BB962C8B-B14F-4D97-AF65-F5344CB8AC3E}">
        <p14:creationId xmlns:p14="http://schemas.microsoft.com/office/powerpoint/2010/main" val="722823958"/>
      </p:ext>
    </p:extLst>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3">
            <a:extLst>
              <a:ext uri="{FF2B5EF4-FFF2-40B4-BE49-F238E27FC236}">
                <a16:creationId xmlns:a16="http://schemas.microsoft.com/office/drawing/2014/main" id="{522BB288-1198-4050-B2A8-0FE6371E9AEE}"/>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00355" name="Rectangle 4">
            <a:extLst>
              <a:ext uri="{FF2B5EF4-FFF2-40B4-BE49-F238E27FC236}">
                <a16:creationId xmlns:a16="http://schemas.microsoft.com/office/drawing/2014/main" id="{FA70616A-6B0A-4950-9518-FC7D5B8E8918}"/>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00357" name="Text Box 6">
            <a:extLst>
              <a:ext uri="{FF2B5EF4-FFF2-40B4-BE49-F238E27FC236}">
                <a16:creationId xmlns:a16="http://schemas.microsoft.com/office/drawing/2014/main" id="{72BCDFC2-6FD1-4C02-9987-D75B21C68258}"/>
              </a:ext>
            </a:extLst>
          </p:cNvPr>
          <p:cNvSpPr txBox="1">
            <a:spLocks noChangeArrowheads="1"/>
          </p:cNvSpPr>
          <p:nvPr/>
        </p:nvSpPr>
        <p:spPr bwMode="auto">
          <a:xfrm>
            <a:off x="2705100" y="1371600"/>
            <a:ext cx="368935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waren die wichtigsten klinischen Studien,</a:t>
            </a:r>
          </a:p>
          <a:p>
            <a:pPr algn="ctr" eaLnBrk="1" hangingPunct="1">
              <a:lnSpc>
                <a:spcPct val="75000"/>
              </a:lnSpc>
              <a:spcBef>
                <a:spcPct val="0"/>
              </a:spcBef>
              <a:buClrTx/>
              <a:buSzTx/>
              <a:buFontTx/>
              <a:buNone/>
            </a:pPr>
            <a:r>
              <a:rPr lang="de-DE" sz="1400" i="1" noProof="0" dirty="0">
                <a:solidFill>
                  <a:srgbClr val="0000FF"/>
                </a:solidFill>
              </a:rPr>
              <a:t>, die die Sicherheit und Wirksamkeit von</a:t>
            </a:r>
          </a:p>
          <a:p>
            <a:pPr algn="ctr" eaLnBrk="1" hangingPunct="1">
              <a:lnSpc>
                <a:spcPct val="75000"/>
              </a:lnSpc>
              <a:spcBef>
                <a:spcPct val="0"/>
              </a:spcBef>
              <a:buClrTx/>
              <a:buSzTx/>
              <a:buFontTx/>
              <a:buNone/>
            </a:pPr>
            <a:r>
              <a:rPr lang="de-DE" sz="1400" b="1" noProof="0" dirty="0"/>
              <a:t>Bevacizumab </a:t>
            </a:r>
            <a:r>
              <a:rPr lang="de-DE" sz="1400" i="1" noProof="0" dirty="0">
                <a:solidFill>
                  <a:srgbClr val="0000FF"/>
                </a:solidFill>
              </a:rPr>
              <a:t>bei der Behandlung der AMD?</a:t>
            </a:r>
          </a:p>
        </p:txBody>
      </p:sp>
      <p:sp>
        <p:nvSpPr>
          <p:cNvPr id="100360" name="Slide Number Placeholder 1">
            <a:extLst>
              <a:ext uri="{FF2B5EF4-FFF2-40B4-BE49-F238E27FC236}">
                <a16:creationId xmlns:a16="http://schemas.microsoft.com/office/drawing/2014/main" id="{97656B46-CC03-4004-87E8-7C3E85D6A6C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03B3596-FECC-4A19-9285-ECE2FF95E7A8}" type="slidenum">
              <a:rPr lang="de-DE" sz="1000" noProof="0" smtClean="0"/>
              <a:t>546</a:t>
            </a:fld>
            <a:endParaRPr lang="de-DE" sz="1000" noProof="0" dirty="0"/>
          </a:p>
        </p:txBody>
      </p:sp>
      <p:sp>
        <p:nvSpPr>
          <p:cNvPr id="100361" name="TextBox 8">
            <a:extLst>
              <a:ext uri="{FF2B5EF4-FFF2-40B4-BE49-F238E27FC236}">
                <a16:creationId xmlns:a16="http://schemas.microsoft.com/office/drawing/2014/main" id="{1DE031A9-7056-4D63-A691-8D56E70B93D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A2C1AA-96D2-D8B2-690A-6E8B3D3765CB}"/>
            </a:ext>
          </a:extLst>
        </p:cNvPr>
        <p:cNvGrpSpPr/>
        <p:nvPr/>
      </p:nvGrpSpPr>
      <p:grpSpPr>
        <a:xfrm>
          <a:off x="0" y="0"/>
          <a:ext cx="0" cy="0"/>
          <a:chOff x="0" y="0"/>
          <a:chExt cx="0" cy="0"/>
        </a:xfrm>
      </p:grpSpPr>
      <p:sp>
        <p:nvSpPr>
          <p:cNvPr id="100354" name="Rectangle 3">
            <a:extLst>
              <a:ext uri="{FF2B5EF4-FFF2-40B4-BE49-F238E27FC236}">
                <a16:creationId xmlns:a16="http://schemas.microsoft.com/office/drawing/2014/main" id="{2EE66B2B-0980-541C-4AE5-1A8D8B64737A}"/>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00355" name="Rectangle 4">
            <a:extLst>
              <a:ext uri="{FF2B5EF4-FFF2-40B4-BE49-F238E27FC236}">
                <a16:creationId xmlns:a16="http://schemas.microsoft.com/office/drawing/2014/main" id="{A654DE08-E995-0B52-2D8B-82F2BBC90593}"/>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00356" name="Text Box 5">
            <a:extLst>
              <a:ext uri="{FF2B5EF4-FFF2-40B4-BE49-F238E27FC236}">
                <a16:creationId xmlns:a16="http://schemas.microsoft.com/office/drawing/2014/main" id="{BA743B7F-962F-D9B0-7390-F647DC80BBC7}"/>
              </a:ext>
            </a:extLst>
          </p:cNvPr>
          <p:cNvSpPr txBox="1">
            <a:spLocks noChangeArrowheads="1"/>
          </p:cNvSpPr>
          <p:nvPr/>
        </p:nvSpPr>
        <p:spPr bwMode="auto">
          <a:xfrm>
            <a:off x="1219200" y="1419225"/>
            <a:ext cx="1231900"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dirty="0">
                <a:solidFill>
                  <a:srgbClr val="0000FF"/>
                </a:solidFill>
              </a:rPr>
              <a:t>ZILCH</a:t>
            </a:r>
            <a:endParaRPr lang="de-DE" sz="2800" b="1" noProof="0" dirty="0">
              <a:solidFill>
                <a:srgbClr val="0000FF"/>
              </a:solidFill>
            </a:endParaRPr>
          </a:p>
        </p:txBody>
      </p:sp>
      <p:sp>
        <p:nvSpPr>
          <p:cNvPr id="100357" name="Text Box 6">
            <a:extLst>
              <a:ext uri="{FF2B5EF4-FFF2-40B4-BE49-F238E27FC236}">
                <a16:creationId xmlns:a16="http://schemas.microsoft.com/office/drawing/2014/main" id="{10D72233-5739-8A6D-80D9-1B71361BFC90}"/>
              </a:ext>
            </a:extLst>
          </p:cNvPr>
          <p:cNvSpPr txBox="1">
            <a:spLocks noChangeArrowheads="1"/>
          </p:cNvSpPr>
          <p:nvPr/>
        </p:nvSpPr>
        <p:spPr bwMode="auto">
          <a:xfrm>
            <a:off x="2705100" y="1371600"/>
            <a:ext cx="368935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waren die wichtigsten klinischen Studien,</a:t>
            </a:r>
          </a:p>
          <a:p>
            <a:pPr algn="ctr" eaLnBrk="1" hangingPunct="1">
              <a:lnSpc>
                <a:spcPct val="75000"/>
              </a:lnSpc>
              <a:spcBef>
                <a:spcPct val="0"/>
              </a:spcBef>
              <a:buClrTx/>
              <a:buSzTx/>
              <a:buFontTx/>
              <a:buNone/>
            </a:pPr>
            <a:r>
              <a:rPr lang="de-DE" sz="1400" i="1" noProof="0" dirty="0">
                <a:solidFill>
                  <a:srgbClr val="0000FF"/>
                </a:solidFill>
              </a:rPr>
              <a:t>, die die Sicherheit und Wirksamkeit von</a:t>
            </a:r>
          </a:p>
          <a:p>
            <a:pPr algn="ctr" eaLnBrk="1" hangingPunct="1">
              <a:lnSpc>
                <a:spcPct val="75000"/>
              </a:lnSpc>
              <a:spcBef>
                <a:spcPct val="0"/>
              </a:spcBef>
              <a:buClrTx/>
              <a:buSzTx/>
              <a:buFontTx/>
              <a:buNone/>
            </a:pPr>
            <a:r>
              <a:rPr lang="de-DE" sz="1400" b="1" noProof="0" dirty="0"/>
              <a:t>Bevacizumab </a:t>
            </a:r>
            <a:r>
              <a:rPr lang="de-DE" sz="1400" i="1" noProof="0" dirty="0">
                <a:solidFill>
                  <a:srgbClr val="0000FF"/>
                </a:solidFill>
              </a:rPr>
              <a:t>bei der Behandlung der AMD?</a:t>
            </a:r>
          </a:p>
        </p:txBody>
      </p:sp>
      <p:sp>
        <p:nvSpPr>
          <p:cNvPr id="100358" name="Text Box 7">
            <a:extLst>
              <a:ext uri="{FF2B5EF4-FFF2-40B4-BE49-F238E27FC236}">
                <a16:creationId xmlns:a16="http://schemas.microsoft.com/office/drawing/2014/main" id="{5AB0D82B-0344-AA34-0D26-0FB5F0BDE388}"/>
              </a:ext>
            </a:extLst>
          </p:cNvPr>
          <p:cNvSpPr txBox="1">
            <a:spLocks noChangeArrowheads="1"/>
          </p:cNvSpPr>
          <p:nvPr/>
        </p:nvSpPr>
        <p:spPr bwMode="auto">
          <a:xfrm>
            <a:off x="6711950" y="1419225"/>
            <a:ext cx="12128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NADA</a:t>
            </a:r>
          </a:p>
        </p:txBody>
      </p:sp>
      <p:sp>
        <p:nvSpPr>
          <p:cNvPr id="100359" name="Text Box 8">
            <a:extLst>
              <a:ext uri="{FF2B5EF4-FFF2-40B4-BE49-F238E27FC236}">
                <a16:creationId xmlns:a16="http://schemas.microsoft.com/office/drawing/2014/main" id="{62F65F7E-099E-5A2F-FBFD-F35168FCE7E5}"/>
              </a:ext>
            </a:extLst>
          </p:cNvPr>
          <p:cNvSpPr txBox="1">
            <a:spLocks noChangeArrowheads="1"/>
          </p:cNvSpPr>
          <p:nvPr/>
        </p:nvSpPr>
        <p:spPr bwMode="auto">
          <a:xfrm>
            <a:off x="609600" y="2943225"/>
            <a:ext cx="7969250" cy="8104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5000"/>
              </a:lnSpc>
              <a:spcBef>
                <a:spcPct val="0"/>
              </a:spcBef>
              <a:buClrTx/>
              <a:buSzTx/>
              <a:buFontTx/>
              <a:buNone/>
            </a:pPr>
            <a:r>
              <a:rPr lang="de-DE" sz="1600" i="1" noProof="0" dirty="0"/>
              <a:t>Bislang gab es KEINE randomisierten, prospektiven klinischen Studien zu</a:t>
            </a:r>
          </a:p>
          <a:p>
            <a:pPr eaLnBrk="1" hangingPunct="1">
              <a:lnSpc>
                <a:spcPct val="85000"/>
              </a:lnSpc>
              <a:spcBef>
                <a:spcPct val="0"/>
              </a:spcBef>
              <a:buClrTx/>
              <a:buSzTx/>
              <a:buFontTx/>
              <a:buNone/>
            </a:pPr>
            <a:r>
              <a:rPr lang="de-DE" sz="1600" i="1" noProof="0" dirty="0"/>
              <a:t>intravitreales Bevacizumab zur Behandlung der feuchten AMD.</a:t>
            </a:r>
          </a:p>
          <a:p>
            <a:pPr eaLnBrk="1" hangingPunct="1">
              <a:lnSpc>
                <a:spcPct val="85000"/>
              </a:lnSpc>
              <a:spcBef>
                <a:spcPct val="0"/>
              </a:spcBef>
              <a:buClrTx/>
              <a:buSzTx/>
              <a:buFontTx/>
              <a:buNone/>
            </a:pPr>
            <a:endParaRPr lang="de-DE" sz="2800" noProof="0" dirty="0"/>
          </a:p>
        </p:txBody>
      </p:sp>
      <p:sp>
        <p:nvSpPr>
          <p:cNvPr id="100360" name="Slide Number Placeholder 1">
            <a:extLst>
              <a:ext uri="{FF2B5EF4-FFF2-40B4-BE49-F238E27FC236}">
                <a16:creationId xmlns:a16="http://schemas.microsoft.com/office/drawing/2014/main" id="{7EE0360A-19B0-3B34-34D1-DEB21A6507C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03B3596-FECC-4A19-9285-ECE2FF95E7A8}" type="slidenum">
              <a:rPr lang="de-DE" sz="1000" noProof="0" smtClean="0"/>
              <a:t>547</a:t>
            </a:fld>
            <a:endParaRPr lang="de-DE" sz="1000" noProof="0" dirty="0"/>
          </a:p>
        </p:txBody>
      </p:sp>
      <p:sp>
        <p:nvSpPr>
          <p:cNvPr id="100361" name="TextBox 8">
            <a:extLst>
              <a:ext uri="{FF2B5EF4-FFF2-40B4-BE49-F238E27FC236}">
                <a16:creationId xmlns:a16="http://schemas.microsoft.com/office/drawing/2014/main" id="{58B3308C-9E75-ABEC-6669-53883605B8A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1552270187"/>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6D0DEE-6406-3851-A780-F2555FFB1320}"/>
            </a:ext>
          </a:extLst>
        </p:cNvPr>
        <p:cNvGrpSpPr/>
        <p:nvPr/>
      </p:nvGrpSpPr>
      <p:grpSpPr>
        <a:xfrm>
          <a:off x="0" y="0"/>
          <a:ext cx="0" cy="0"/>
          <a:chOff x="0" y="0"/>
          <a:chExt cx="0" cy="0"/>
        </a:xfrm>
      </p:grpSpPr>
      <p:sp>
        <p:nvSpPr>
          <p:cNvPr id="100354" name="Rectangle 3">
            <a:extLst>
              <a:ext uri="{FF2B5EF4-FFF2-40B4-BE49-F238E27FC236}">
                <a16:creationId xmlns:a16="http://schemas.microsoft.com/office/drawing/2014/main" id="{CAA57950-4DE6-2BC1-45D3-22277C18ACD3}"/>
              </a:ext>
            </a:extLst>
          </p:cNvPr>
          <p:cNvSpPr>
            <a:spLocks noChangeArrowheads="1"/>
          </p:cNvSpPr>
          <p:nvPr/>
        </p:nvSpPr>
        <p:spPr bwMode="auto">
          <a:xfrm>
            <a:off x="1066800" y="1371600"/>
            <a:ext cx="1600200" cy="609600"/>
          </a:xfrm>
          <a:prstGeom prst="rect">
            <a:avLst/>
          </a:prstGeom>
          <a:solidFill>
            <a:srgbClr val="CCFFCC"/>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00355" name="Rectangle 4">
            <a:extLst>
              <a:ext uri="{FF2B5EF4-FFF2-40B4-BE49-F238E27FC236}">
                <a16:creationId xmlns:a16="http://schemas.microsoft.com/office/drawing/2014/main" id="{608496DB-B0AF-1D5C-E7B9-E191D6838C37}"/>
              </a:ext>
            </a:extLst>
          </p:cNvPr>
          <p:cNvSpPr>
            <a:spLocks noChangeArrowheads="1"/>
          </p:cNvSpPr>
          <p:nvPr/>
        </p:nvSpPr>
        <p:spPr bwMode="auto">
          <a:xfrm>
            <a:off x="6477000" y="1371600"/>
            <a:ext cx="1600200" cy="609600"/>
          </a:xfrm>
          <a:prstGeom prst="rect">
            <a:avLst/>
          </a:prstGeom>
          <a:solidFill>
            <a:srgbClr val="FFCCFF"/>
          </a:solidFill>
          <a:ln w="9525">
            <a:solidFill>
              <a:srgbClr val="B2B2B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00356" name="Text Box 5">
            <a:extLst>
              <a:ext uri="{FF2B5EF4-FFF2-40B4-BE49-F238E27FC236}">
                <a16:creationId xmlns:a16="http://schemas.microsoft.com/office/drawing/2014/main" id="{273991B6-EABF-960E-8864-288EE64A313E}"/>
              </a:ext>
            </a:extLst>
          </p:cNvPr>
          <p:cNvSpPr txBox="1">
            <a:spLocks noChangeArrowheads="1"/>
          </p:cNvSpPr>
          <p:nvPr/>
        </p:nvSpPr>
        <p:spPr bwMode="auto">
          <a:xfrm>
            <a:off x="1219200" y="1419225"/>
            <a:ext cx="1231900"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dirty="0">
                <a:solidFill>
                  <a:srgbClr val="0000FF"/>
                </a:solidFill>
              </a:rPr>
              <a:t>ZILCH</a:t>
            </a:r>
            <a:endParaRPr lang="de-DE" sz="2800" b="1" noProof="0" dirty="0">
              <a:solidFill>
                <a:srgbClr val="0000FF"/>
              </a:solidFill>
            </a:endParaRPr>
          </a:p>
        </p:txBody>
      </p:sp>
      <p:sp>
        <p:nvSpPr>
          <p:cNvPr id="100357" name="Text Box 6">
            <a:extLst>
              <a:ext uri="{FF2B5EF4-FFF2-40B4-BE49-F238E27FC236}">
                <a16:creationId xmlns:a16="http://schemas.microsoft.com/office/drawing/2014/main" id="{3EFA3A5D-B71A-37D1-7F92-F2F26B0DB51B}"/>
              </a:ext>
            </a:extLst>
          </p:cNvPr>
          <p:cNvSpPr txBox="1">
            <a:spLocks noChangeArrowheads="1"/>
          </p:cNvSpPr>
          <p:nvPr/>
        </p:nvSpPr>
        <p:spPr bwMode="auto">
          <a:xfrm>
            <a:off x="2705100" y="1371600"/>
            <a:ext cx="368935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waren die wichtigsten klinischen Studien,</a:t>
            </a:r>
          </a:p>
          <a:p>
            <a:pPr algn="ctr" eaLnBrk="1" hangingPunct="1">
              <a:lnSpc>
                <a:spcPct val="75000"/>
              </a:lnSpc>
              <a:spcBef>
                <a:spcPct val="0"/>
              </a:spcBef>
              <a:buClrTx/>
              <a:buSzTx/>
              <a:buFontTx/>
              <a:buNone/>
            </a:pPr>
            <a:r>
              <a:rPr lang="de-DE" sz="1400" i="1" noProof="0" dirty="0">
                <a:solidFill>
                  <a:srgbClr val="0000FF"/>
                </a:solidFill>
              </a:rPr>
              <a:t>, die die Sicherheit und Wirksamkeit von</a:t>
            </a:r>
          </a:p>
          <a:p>
            <a:pPr algn="ctr" eaLnBrk="1" hangingPunct="1">
              <a:lnSpc>
                <a:spcPct val="75000"/>
              </a:lnSpc>
              <a:spcBef>
                <a:spcPct val="0"/>
              </a:spcBef>
              <a:buClrTx/>
              <a:buSzTx/>
              <a:buFontTx/>
              <a:buNone/>
            </a:pPr>
            <a:r>
              <a:rPr lang="de-DE" sz="1400" b="1" noProof="0" dirty="0"/>
              <a:t>Bevacizumab </a:t>
            </a:r>
            <a:r>
              <a:rPr lang="de-DE" sz="1400" i="1" noProof="0" dirty="0">
                <a:solidFill>
                  <a:srgbClr val="0000FF"/>
                </a:solidFill>
              </a:rPr>
              <a:t>bei der Behandlung der AMD?</a:t>
            </a:r>
          </a:p>
        </p:txBody>
      </p:sp>
      <p:sp>
        <p:nvSpPr>
          <p:cNvPr id="100358" name="Text Box 7">
            <a:extLst>
              <a:ext uri="{FF2B5EF4-FFF2-40B4-BE49-F238E27FC236}">
                <a16:creationId xmlns:a16="http://schemas.microsoft.com/office/drawing/2014/main" id="{7748A84E-948F-C474-37E0-EAE068635FF1}"/>
              </a:ext>
            </a:extLst>
          </p:cNvPr>
          <p:cNvSpPr txBox="1">
            <a:spLocks noChangeArrowheads="1"/>
          </p:cNvSpPr>
          <p:nvPr/>
        </p:nvSpPr>
        <p:spPr bwMode="auto">
          <a:xfrm>
            <a:off x="6711950" y="1419225"/>
            <a:ext cx="12128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solidFill>
                  <a:srgbClr val="0000FF"/>
                </a:solidFill>
              </a:rPr>
              <a:t>NADA</a:t>
            </a:r>
          </a:p>
        </p:txBody>
      </p:sp>
      <p:sp>
        <p:nvSpPr>
          <p:cNvPr id="100359" name="Text Box 8">
            <a:extLst>
              <a:ext uri="{FF2B5EF4-FFF2-40B4-BE49-F238E27FC236}">
                <a16:creationId xmlns:a16="http://schemas.microsoft.com/office/drawing/2014/main" id="{3B304378-77C3-ADD1-5740-7CFE4D6C739C}"/>
              </a:ext>
            </a:extLst>
          </p:cNvPr>
          <p:cNvSpPr txBox="1">
            <a:spLocks noChangeArrowheads="1"/>
          </p:cNvSpPr>
          <p:nvPr/>
        </p:nvSpPr>
        <p:spPr bwMode="auto">
          <a:xfrm>
            <a:off x="609600" y="2943225"/>
            <a:ext cx="7969250" cy="18045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5000"/>
              </a:lnSpc>
              <a:spcBef>
                <a:spcPct val="0"/>
              </a:spcBef>
              <a:buClrTx/>
              <a:buSzTx/>
              <a:buFontTx/>
              <a:buNone/>
            </a:pPr>
            <a:r>
              <a:rPr lang="de-DE" sz="1600" i="1" noProof="0" dirty="0"/>
              <a:t>Bislang gab es KEINE randomisierten, prospektiven klinischen Studien zu</a:t>
            </a:r>
          </a:p>
          <a:p>
            <a:pPr eaLnBrk="1" hangingPunct="1">
              <a:lnSpc>
                <a:spcPct val="85000"/>
              </a:lnSpc>
              <a:spcBef>
                <a:spcPct val="0"/>
              </a:spcBef>
              <a:buClrTx/>
              <a:buSzTx/>
              <a:buFontTx/>
              <a:buNone/>
            </a:pPr>
            <a:r>
              <a:rPr lang="de-DE" sz="1600" i="1" noProof="0" dirty="0"/>
              <a:t>intravitreales Bevacizumab zur Behandlung der feuchten AMD.</a:t>
            </a:r>
          </a:p>
          <a:p>
            <a:pPr eaLnBrk="1" hangingPunct="1">
              <a:lnSpc>
                <a:spcPct val="85000"/>
              </a:lnSpc>
              <a:spcBef>
                <a:spcPct val="0"/>
              </a:spcBef>
              <a:buClrTx/>
              <a:buSzTx/>
              <a:buFontTx/>
              <a:buNone/>
            </a:pPr>
            <a:endParaRPr lang="de-DE" sz="2800" i="1" noProof="0" dirty="0"/>
          </a:p>
          <a:p>
            <a:pPr eaLnBrk="1" hangingPunct="1">
              <a:lnSpc>
                <a:spcPct val="85000"/>
              </a:lnSpc>
              <a:spcBef>
                <a:spcPct val="0"/>
              </a:spcBef>
              <a:buClrTx/>
              <a:buSzTx/>
              <a:buFontTx/>
              <a:buNone/>
            </a:pPr>
            <a:r>
              <a:rPr lang="de-DE" sz="1600" noProof="0" dirty="0"/>
              <a:t>Es gab nicht einmal Tierversuche mit intravitrealem</a:t>
            </a:r>
          </a:p>
          <a:p>
            <a:pPr eaLnBrk="1" hangingPunct="1">
              <a:lnSpc>
                <a:spcPct val="85000"/>
              </a:lnSpc>
              <a:spcBef>
                <a:spcPct val="0"/>
              </a:spcBef>
              <a:buClrTx/>
              <a:buSzTx/>
              <a:buFontTx/>
              <a:buNone/>
            </a:pPr>
            <a:r>
              <a:rPr lang="de-DE" sz="1600" noProof="0" dirty="0"/>
              <a:t>Bevacizumab vor dessen Einsatz am Menschen. Die Ärzte begannen, es off-label</a:t>
            </a:r>
          </a:p>
          <a:p>
            <a:pPr eaLnBrk="1" hangingPunct="1">
              <a:lnSpc>
                <a:spcPct val="85000"/>
              </a:lnSpc>
              <a:spcBef>
                <a:spcPct val="0"/>
              </a:spcBef>
              <a:buClrTx/>
              <a:buSzTx/>
              <a:buFontTx/>
              <a:buNone/>
            </a:pPr>
            <a:r>
              <a:rPr lang="de-DE" sz="1600" noProof="0" dirty="0"/>
              <a:t>auf der Grundlage dessen, was sie über sein „nahe verwandt“ (Ranibizumab) wussten.</a:t>
            </a:r>
          </a:p>
          <a:p>
            <a:pPr eaLnBrk="1" hangingPunct="1">
              <a:lnSpc>
                <a:spcPct val="85000"/>
              </a:lnSpc>
              <a:spcBef>
                <a:spcPct val="0"/>
              </a:spcBef>
              <a:buClrTx/>
              <a:buSzTx/>
              <a:buFontTx/>
              <a:buNone/>
            </a:pPr>
            <a:endParaRPr lang="de-DE" sz="2800" noProof="0" dirty="0"/>
          </a:p>
        </p:txBody>
      </p:sp>
      <p:sp>
        <p:nvSpPr>
          <p:cNvPr id="100360" name="Slide Number Placeholder 1">
            <a:extLst>
              <a:ext uri="{FF2B5EF4-FFF2-40B4-BE49-F238E27FC236}">
                <a16:creationId xmlns:a16="http://schemas.microsoft.com/office/drawing/2014/main" id="{F0053EC0-5447-482C-0602-BEAEC25A244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03B3596-FECC-4A19-9285-ECE2FF95E7A8}" type="slidenum">
              <a:rPr lang="de-DE" sz="1000" noProof="0" smtClean="0"/>
              <a:t>548</a:t>
            </a:fld>
            <a:endParaRPr lang="de-DE" sz="1000" noProof="0" dirty="0"/>
          </a:p>
        </p:txBody>
      </p:sp>
      <p:sp>
        <p:nvSpPr>
          <p:cNvPr id="100361" name="TextBox 8">
            <a:extLst>
              <a:ext uri="{FF2B5EF4-FFF2-40B4-BE49-F238E27FC236}">
                <a16:creationId xmlns:a16="http://schemas.microsoft.com/office/drawing/2014/main" id="{EE9F951F-05D5-8043-3524-757239D6F71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147974394"/>
      </p:ext>
    </p:extLst>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0132133-E5C6-D063-78A0-7613BBA23EFA}"/>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5ACFC7F1-05FA-A759-FDBC-08DADA5045A2}"/>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48" name="Slide Number Placeholder 1">
            <a:extLst>
              <a:ext uri="{FF2B5EF4-FFF2-40B4-BE49-F238E27FC236}">
                <a16:creationId xmlns:a16="http://schemas.microsoft.com/office/drawing/2014/main" id="{FBCCB3F8-96F9-EB95-E588-F5B131AA9D9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549</a:t>
            </a:fld>
            <a:endParaRPr lang="de-DE" sz="1000" noProof="0" dirty="0"/>
          </a:p>
        </p:txBody>
      </p:sp>
      <p:sp>
        <p:nvSpPr>
          <p:cNvPr id="116751" name="Rectangle 2">
            <a:extLst>
              <a:ext uri="{FF2B5EF4-FFF2-40B4-BE49-F238E27FC236}">
                <a16:creationId xmlns:a16="http://schemas.microsoft.com/office/drawing/2014/main" id="{49D2B079-64AC-924A-6F32-39E4E14EFAF6}"/>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4" name="TextBox 18">
            <a:extLst>
              <a:ext uri="{FF2B5EF4-FFF2-40B4-BE49-F238E27FC236}">
                <a16:creationId xmlns:a16="http://schemas.microsoft.com/office/drawing/2014/main" id="{0BE05E63-91FA-3C2F-09FD-B4462367B75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35208162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79C008C-F60F-B39A-E86E-CBCEC6EBFBD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6DE8CEB-AD0B-3894-29F0-24B0F14E6B8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55</a:t>
            </a:fld>
            <a:endParaRPr lang="de-DE" noProof="0" dirty="0"/>
          </a:p>
        </p:txBody>
      </p:sp>
      <p:sp>
        <p:nvSpPr>
          <p:cNvPr id="2" name="TextBox 1">
            <a:extLst>
              <a:ext uri="{FF2B5EF4-FFF2-40B4-BE49-F238E27FC236}">
                <a16:creationId xmlns:a16="http://schemas.microsoft.com/office/drawing/2014/main" id="{3CAFE979-DB40-907E-8FD3-9F71D9C6D65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E14FF74E-DE3F-088C-1383-73DDEDBD0466}"/>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38F6C1A7-84D3-280A-AC86-C6D07D1DF267}"/>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E002A9C8-5B00-BA96-82B4-6C0F5318BEBE}"/>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A891BCE6-931C-DC26-4940-6868C8FA0B4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763FC539-23B2-02B9-4DB5-D1BBF6BE85E4}"/>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1C54A9C9-1E10-51E5-7E88-0D466E815730}"/>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217A6443-2C32-7A77-8B5A-5C8806E93D68}"/>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263036B0-3559-A6FC-60EB-C4408AD886D8}"/>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E25B1050-BB1A-DFCF-C571-2A2EE8511E39}"/>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8DB6B022-C52F-D432-6376-FB51234C3CC5}"/>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D00AD7F6-F820-5B96-69F2-C97717E849A6}"/>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46AFC63B-9E7E-EB1B-351E-83502090AC92}"/>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82492832-C190-6DDF-8D9F-1C45811BDBA7}"/>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rgbClr val="0000FF"/>
              </a:solidFill>
            </a:endParaRPr>
          </a:p>
          <a:p>
            <a:r>
              <a:rPr lang="de-DE" sz="1400" i="1" noProof="0" dirty="0">
                <a:solidFill>
                  <a:srgbClr val="0000FF"/>
                </a:solidFill>
              </a:rPr>
              <a:t>Es gibt drei grundlegende Formen der PED – wie lauten die beiden anderen? </a:t>
            </a:r>
            <a:r>
              <a:rPr lang="de-DE" sz="1400" i="1" noProof="0" dirty="0">
                <a:solidFill>
                  <a:schemeClr val="accent6">
                    <a:lumMod val="20000"/>
                    <a:lumOff val="80000"/>
                  </a:schemeClr>
                </a:solidFill>
              </a:rPr>
              <a:t>Jede ist anhand des Erscheinungsbildes des Sub-RPE-Raums im OCT erkennbar. Wie sieht dieses Erscheinungsbild bei jeder Form aus?</a:t>
            </a:r>
          </a:p>
          <a:p>
            <a:r>
              <a:rPr lang="de-DE" sz="1400" noProof="0" dirty="0">
                <a:solidFill>
                  <a:srgbClr val="0000FF"/>
                </a:solidFill>
              </a:rPr>
              <a:t>--Drusenoid</a:t>
            </a:r>
          </a:p>
          <a:p>
            <a:r>
              <a:rPr lang="de-DE" sz="1400" noProof="0" dirty="0">
                <a:solidFill>
                  <a:srgbClr val="0000FF"/>
                </a:solidFill>
              </a:rPr>
              <a:t>--</a:t>
            </a:r>
            <a:r>
              <a:rPr lang="de-DE" sz="1400" b="1" i="1" dirty="0">
                <a:solidFill>
                  <a:srgbClr val="0000FF"/>
                </a:solidFill>
              </a:rPr>
              <a:t> ? </a:t>
            </a:r>
          </a:p>
          <a:p>
            <a:r>
              <a:rPr lang="de-DE" sz="1400" noProof="0" dirty="0">
                <a:solidFill>
                  <a:srgbClr val="0000FF"/>
                </a:solidFill>
              </a:rPr>
              <a:t>--</a:t>
            </a:r>
            <a:r>
              <a:rPr lang="de-DE" sz="1400" b="1" i="1" dirty="0">
                <a:solidFill>
                  <a:srgbClr val="0000FF"/>
                </a:solidFill>
              </a:rPr>
              <a:t> ?</a:t>
            </a:r>
            <a:endParaRPr lang="de-DE" sz="1400" b="1" i="1" noProof="0" dirty="0">
              <a:solidFill>
                <a:srgbClr val="0000FF"/>
              </a:solidFill>
            </a:endParaRPr>
          </a:p>
        </p:txBody>
      </p:sp>
      <p:sp>
        <p:nvSpPr>
          <p:cNvPr id="6" name="Oval 7">
            <a:extLst>
              <a:ext uri="{FF2B5EF4-FFF2-40B4-BE49-F238E27FC236}">
                <a16:creationId xmlns:a16="http://schemas.microsoft.com/office/drawing/2014/main" id="{C9B57083-E8B4-ED67-14EE-24A50E0DF960}"/>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34898621"/>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E8DB25-6313-8A09-E877-313D4EEC8559}"/>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7014A94B-7A4E-17F7-2554-0EDA2458FB90}"/>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48" name="Slide Number Placeholder 1">
            <a:extLst>
              <a:ext uri="{FF2B5EF4-FFF2-40B4-BE49-F238E27FC236}">
                <a16:creationId xmlns:a16="http://schemas.microsoft.com/office/drawing/2014/main" id="{1741CF8F-C844-5E42-71FB-4209B9DA989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550</a:t>
            </a:fld>
            <a:endParaRPr lang="de-DE" sz="1000" noProof="0" dirty="0"/>
          </a:p>
        </p:txBody>
      </p:sp>
      <p:sp>
        <p:nvSpPr>
          <p:cNvPr id="116751" name="Rectangle 2">
            <a:extLst>
              <a:ext uri="{FF2B5EF4-FFF2-40B4-BE49-F238E27FC236}">
                <a16:creationId xmlns:a16="http://schemas.microsoft.com/office/drawing/2014/main" id="{480B442D-3E06-F03F-8469-511CE7F6B99C}"/>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5C408B83-B329-D4E4-3F95-EF499D3FF20B}"/>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4" name="TextBox 18">
            <a:extLst>
              <a:ext uri="{FF2B5EF4-FFF2-40B4-BE49-F238E27FC236}">
                <a16:creationId xmlns:a16="http://schemas.microsoft.com/office/drawing/2014/main" id="{A4523AD4-EFF5-DC06-E60A-BA3AA08AC4D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272372935"/>
      </p:ext>
    </p:extLst>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3B4FF2-DF77-E79A-6916-1BB9CDCD41A6}"/>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E0DA7803-1A3E-DE26-53FA-A1F9373DC84A}"/>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48" name="Slide Number Placeholder 1">
            <a:extLst>
              <a:ext uri="{FF2B5EF4-FFF2-40B4-BE49-F238E27FC236}">
                <a16:creationId xmlns:a16="http://schemas.microsoft.com/office/drawing/2014/main" id="{8B1FC3BC-4805-2D67-325E-73E2F5E95AB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551</a:t>
            </a:fld>
            <a:endParaRPr lang="de-DE" sz="1000" noProof="0" dirty="0"/>
          </a:p>
        </p:txBody>
      </p:sp>
      <p:sp>
        <p:nvSpPr>
          <p:cNvPr id="116751" name="Rectangle 2">
            <a:extLst>
              <a:ext uri="{FF2B5EF4-FFF2-40B4-BE49-F238E27FC236}">
                <a16:creationId xmlns:a16="http://schemas.microsoft.com/office/drawing/2014/main" id="{0ECAEF7A-541F-5834-259B-A72039A423D4}"/>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40224BAE-95F9-4EDD-0600-39F0A7CF701D}"/>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4" name="TextBox 18">
            <a:extLst>
              <a:ext uri="{FF2B5EF4-FFF2-40B4-BE49-F238E27FC236}">
                <a16:creationId xmlns:a16="http://schemas.microsoft.com/office/drawing/2014/main" id="{C0017D46-4C70-FD74-C693-B8A1568C803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9">
            <a:extLst>
              <a:ext uri="{FF2B5EF4-FFF2-40B4-BE49-F238E27FC236}">
                <a16:creationId xmlns:a16="http://schemas.microsoft.com/office/drawing/2014/main" id="{F4986962-D548-BBE6-BB92-CE24F2E28124}"/>
              </a:ext>
            </a:extLst>
          </p:cNvPr>
          <p:cNvSpPr txBox="1">
            <a:spLocks noChangeArrowheads="1"/>
          </p:cNvSpPr>
          <p:nvPr/>
        </p:nvSpPr>
        <p:spPr bwMode="auto">
          <a:xfrm>
            <a:off x="6400800" y="2209800"/>
            <a:ext cx="2489200" cy="856645"/>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a:t>
            </a:r>
            <a:r>
              <a:rPr lang="de-DE" sz="1400" noProof="0" dirty="0">
                <a:solidFill>
                  <a:srgbClr val="0000FF"/>
                </a:solidFill>
              </a:rPr>
              <a:t> CATT</a:t>
            </a:r>
            <a:r>
              <a:rPr lang="de-DE" sz="1400" i="1" noProof="0" dirty="0">
                <a:solidFill>
                  <a:srgbClr val="0000FF"/>
                </a:solidFill>
              </a:rPr>
              <a:t>?</a:t>
            </a:r>
          </a:p>
          <a:p>
            <a:pPr eaLnBrk="1" hangingPunct="1">
              <a:lnSpc>
                <a:spcPct val="90000"/>
              </a:lnSpc>
              <a:spcBef>
                <a:spcPct val="0"/>
              </a:spcBef>
              <a:buClrTx/>
              <a:buSzTx/>
              <a:buFontTx/>
              <a:buNone/>
            </a:pPr>
            <a:r>
              <a:rPr lang="en-US" altLang="en-US" sz="1600" b="1" i="1" dirty="0">
                <a:solidFill>
                  <a:srgbClr val="FFCCFF"/>
                </a:solidFill>
              </a:rPr>
              <a:t>C</a:t>
            </a:r>
            <a:r>
              <a:rPr lang="en-US" altLang="en-US" sz="1400" i="1" dirty="0">
                <a:solidFill>
                  <a:srgbClr val="FFCCFF"/>
                </a:solidFill>
              </a:rPr>
              <a:t>omparison of </a:t>
            </a:r>
            <a:r>
              <a:rPr lang="en-US" altLang="en-US" sz="1600" b="1" i="1" dirty="0">
                <a:solidFill>
                  <a:srgbClr val="FFCCFF"/>
                </a:solidFill>
              </a:rPr>
              <a:t>A</a:t>
            </a:r>
            <a:r>
              <a:rPr lang="en-US" altLang="en-US" sz="1400" i="1" dirty="0">
                <a:solidFill>
                  <a:srgbClr val="FFCCFF"/>
                </a:solidFill>
              </a:rPr>
              <a:t>ge-related</a:t>
            </a:r>
          </a:p>
          <a:p>
            <a:pPr eaLnBrk="1" hangingPunct="1">
              <a:lnSpc>
                <a:spcPct val="90000"/>
              </a:lnSpc>
              <a:spcBef>
                <a:spcPct val="0"/>
              </a:spcBef>
              <a:buClrTx/>
              <a:buSzTx/>
              <a:buFontTx/>
              <a:buNone/>
            </a:pPr>
            <a:r>
              <a:rPr lang="en-US" altLang="en-US" sz="1400" i="1" dirty="0">
                <a:solidFill>
                  <a:srgbClr val="FFCCFF"/>
                </a:solidFill>
              </a:rPr>
              <a:t>Macular Degeneration</a:t>
            </a:r>
          </a:p>
          <a:p>
            <a:pPr eaLnBrk="1" hangingPunct="1">
              <a:lnSpc>
                <a:spcPct val="90000"/>
              </a:lnSpc>
              <a:spcBef>
                <a:spcPct val="0"/>
              </a:spcBef>
              <a:buClrTx/>
              <a:buSzTx/>
              <a:buFontTx/>
              <a:buNone/>
            </a:pPr>
            <a:r>
              <a:rPr lang="en-US" altLang="en-US" sz="1600" b="1" i="1" dirty="0">
                <a:solidFill>
                  <a:srgbClr val="FFCCFF"/>
                </a:solidFill>
              </a:rPr>
              <a:t>T</a:t>
            </a:r>
            <a:r>
              <a:rPr lang="en-US" altLang="en-US" sz="1400" i="1" dirty="0">
                <a:solidFill>
                  <a:srgbClr val="FFCCFF"/>
                </a:solidFill>
              </a:rPr>
              <a:t>reatments </a:t>
            </a:r>
            <a:r>
              <a:rPr lang="en-US" altLang="en-US" sz="1600" b="1" i="1" dirty="0">
                <a:solidFill>
                  <a:srgbClr val="FFCCFF"/>
                </a:solidFill>
              </a:rPr>
              <a:t>T</a:t>
            </a:r>
            <a:r>
              <a:rPr lang="en-US" altLang="en-US" sz="1400" i="1" dirty="0">
                <a:solidFill>
                  <a:srgbClr val="FFCCFF"/>
                </a:solidFill>
              </a:rPr>
              <a:t>rial</a:t>
            </a:r>
          </a:p>
        </p:txBody>
      </p:sp>
    </p:spTree>
    <p:extLst>
      <p:ext uri="{BB962C8B-B14F-4D97-AF65-F5344CB8AC3E}">
        <p14:creationId xmlns:p14="http://schemas.microsoft.com/office/powerpoint/2010/main" val="2741735284"/>
      </p:ext>
    </p:extLst>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8F5696-EC4C-5431-0647-3E0252E4F737}"/>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B4D9738C-6A12-8D93-E0A7-442944332F9D}"/>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48" name="Slide Number Placeholder 1">
            <a:extLst>
              <a:ext uri="{FF2B5EF4-FFF2-40B4-BE49-F238E27FC236}">
                <a16:creationId xmlns:a16="http://schemas.microsoft.com/office/drawing/2014/main" id="{8500CB01-5C0F-46AC-87D8-353D8D2822F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552</a:t>
            </a:fld>
            <a:endParaRPr lang="de-DE" sz="1000" noProof="0" dirty="0"/>
          </a:p>
        </p:txBody>
      </p:sp>
      <p:sp>
        <p:nvSpPr>
          <p:cNvPr id="116751" name="Rectangle 2">
            <a:extLst>
              <a:ext uri="{FF2B5EF4-FFF2-40B4-BE49-F238E27FC236}">
                <a16:creationId xmlns:a16="http://schemas.microsoft.com/office/drawing/2014/main" id="{01FC6701-ABBC-B3C2-BB03-DED0EBFE9F52}"/>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BC488771-1121-DE02-28CF-E821B6DB84E6}"/>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4" name="TextBox 18">
            <a:extLst>
              <a:ext uri="{FF2B5EF4-FFF2-40B4-BE49-F238E27FC236}">
                <a16:creationId xmlns:a16="http://schemas.microsoft.com/office/drawing/2014/main" id="{EB59B130-77A8-DAAA-B75B-63AA89CBE17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9">
            <a:extLst>
              <a:ext uri="{FF2B5EF4-FFF2-40B4-BE49-F238E27FC236}">
                <a16:creationId xmlns:a16="http://schemas.microsoft.com/office/drawing/2014/main" id="{B16471C4-2EDF-E9E1-0E56-747BA400C808}"/>
              </a:ext>
            </a:extLst>
          </p:cNvPr>
          <p:cNvSpPr txBox="1">
            <a:spLocks noChangeArrowheads="1"/>
          </p:cNvSpPr>
          <p:nvPr/>
        </p:nvSpPr>
        <p:spPr bwMode="auto">
          <a:xfrm>
            <a:off x="6400800" y="2209800"/>
            <a:ext cx="2489200" cy="856645"/>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a:t>
            </a:r>
            <a:r>
              <a:rPr lang="de-DE" sz="1400" noProof="0" dirty="0">
                <a:solidFill>
                  <a:srgbClr val="0000FF"/>
                </a:solidFill>
              </a:rPr>
              <a:t> CATT</a:t>
            </a:r>
            <a:r>
              <a:rPr lang="de-DE" sz="1400" i="1" noProof="0" dirty="0">
                <a:solidFill>
                  <a:srgbClr val="0000FF"/>
                </a:solidFill>
              </a:rPr>
              <a:t>?</a:t>
            </a:r>
          </a:p>
          <a:p>
            <a:pPr eaLnBrk="1" hangingPunct="1">
              <a:lnSpc>
                <a:spcPct val="90000"/>
              </a:lnSpc>
              <a:spcBef>
                <a:spcPct val="0"/>
              </a:spcBef>
              <a:buClrTx/>
              <a:buSzTx/>
              <a:buFontTx/>
              <a:buNone/>
            </a:pPr>
            <a:r>
              <a:rPr lang="en-US" altLang="en-US" sz="1600" b="1" i="1" dirty="0">
                <a:solidFill>
                  <a:srgbClr val="0000FF"/>
                </a:solidFill>
              </a:rPr>
              <a:t>C</a:t>
            </a:r>
            <a:r>
              <a:rPr lang="en-US" altLang="en-US" sz="1400" i="1" dirty="0">
                <a:solidFill>
                  <a:srgbClr val="0000FF"/>
                </a:solidFill>
              </a:rPr>
              <a:t>omparison of </a:t>
            </a:r>
            <a:r>
              <a:rPr lang="en-US" altLang="en-US" sz="1600" b="1" i="1" dirty="0">
                <a:solidFill>
                  <a:srgbClr val="0000FF"/>
                </a:solidFill>
              </a:rPr>
              <a:t>A</a:t>
            </a:r>
            <a:r>
              <a:rPr lang="en-US" altLang="en-US" sz="1400" i="1" dirty="0">
                <a:solidFill>
                  <a:srgbClr val="0000FF"/>
                </a:solidFill>
              </a:rPr>
              <a:t>ge-related</a:t>
            </a:r>
          </a:p>
          <a:p>
            <a:pPr eaLnBrk="1" hangingPunct="1">
              <a:lnSpc>
                <a:spcPct val="90000"/>
              </a:lnSpc>
              <a:spcBef>
                <a:spcPct val="0"/>
              </a:spcBef>
              <a:buClrTx/>
              <a:buSzTx/>
              <a:buFontTx/>
              <a:buNone/>
            </a:pPr>
            <a:r>
              <a:rPr lang="en-US" altLang="en-US" sz="1400" i="1" dirty="0">
                <a:solidFill>
                  <a:srgbClr val="0000FF"/>
                </a:solidFill>
              </a:rPr>
              <a:t>Macular Degeneration</a:t>
            </a:r>
          </a:p>
          <a:p>
            <a:pPr eaLnBrk="1" hangingPunct="1">
              <a:lnSpc>
                <a:spcPct val="90000"/>
              </a:lnSpc>
              <a:spcBef>
                <a:spcPct val="0"/>
              </a:spcBef>
              <a:buClrTx/>
              <a:buSzTx/>
              <a:buFontTx/>
              <a:buNone/>
            </a:pPr>
            <a:r>
              <a:rPr lang="en-US" altLang="en-US" sz="1600" b="1" i="1" dirty="0">
                <a:solidFill>
                  <a:srgbClr val="0000FF"/>
                </a:solidFill>
              </a:rPr>
              <a:t>T</a:t>
            </a:r>
            <a:r>
              <a:rPr lang="en-US" altLang="en-US" sz="1400" i="1" dirty="0">
                <a:solidFill>
                  <a:srgbClr val="0000FF"/>
                </a:solidFill>
              </a:rPr>
              <a:t>reatments </a:t>
            </a:r>
            <a:r>
              <a:rPr lang="en-US" altLang="en-US" sz="1600" b="1" i="1" dirty="0">
                <a:solidFill>
                  <a:srgbClr val="0000FF"/>
                </a:solidFill>
              </a:rPr>
              <a:t>T</a:t>
            </a:r>
            <a:r>
              <a:rPr lang="en-US" altLang="en-US" sz="1400" i="1" dirty="0">
                <a:solidFill>
                  <a:srgbClr val="0000FF"/>
                </a:solidFill>
              </a:rPr>
              <a:t>rial</a:t>
            </a:r>
          </a:p>
        </p:txBody>
      </p:sp>
    </p:spTree>
    <p:extLst>
      <p:ext uri="{BB962C8B-B14F-4D97-AF65-F5344CB8AC3E}">
        <p14:creationId xmlns:p14="http://schemas.microsoft.com/office/powerpoint/2010/main" val="2088738462"/>
      </p:ext>
    </p:extLst>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96CA83-6FB2-DFED-D49A-7F1C4679DB97}"/>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729394EB-3E37-54B0-DFC7-71600B88B35B}"/>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9308B1F9-534A-E126-7307-DF52D6EDF006}"/>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a:t>
            </a:r>
            <a:r>
              <a:rPr lang="de-DE" sz="1400" noProof="0" dirty="0">
                <a:solidFill>
                  <a:schemeClr val="bg1"/>
                </a:solidFill>
              </a:rPr>
              <a:t>0,5 mg</a:t>
            </a:r>
          </a:p>
          <a:p>
            <a:pPr algn="ctr" eaLnBrk="1" hangingPunct="1">
              <a:lnSpc>
                <a:spcPct val="80000"/>
              </a:lnSpc>
              <a:spcBef>
                <a:spcPct val="0"/>
              </a:spcBef>
              <a:buClrTx/>
              <a:buSzTx/>
              <a:buFontTx/>
              <a:buNone/>
            </a:pPr>
            <a:r>
              <a:rPr lang="de-DE" sz="1400" noProof="0" dirty="0"/>
              <a:t>Bevacizumab: </a:t>
            </a:r>
            <a:r>
              <a:rPr lang="de-DE" sz="1400" noProof="0" dirty="0">
                <a:solidFill>
                  <a:schemeClr val="bg1"/>
                </a:solidFill>
              </a:rPr>
              <a:t>1,25 mg</a:t>
            </a:r>
          </a:p>
        </p:txBody>
      </p:sp>
      <p:sp>
        <p:nvSpPr>
          <p:cNvPr id="116748" name="Slide Number Placeholder 1">
            <a:extLst>
              <a:ext uri="{FF2B5EF4-FFF2-40B4-BE49-F238E27FC236}">
                <a16:creationId xmlns:a16="http://schemas.microsoft.com/office/drawing/2014/main" id="{1F4602C6-AEB2-284B-9BD5-78624CB62D3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553</a:t>
            </a:fld>
            <a:endParaRPr lang="de-DE" sz="1000" noProof="0" dirty="0"/>
          </a:p>
        </p:txBody>
      </p:sp>
      <p:sp>
        <p:nvSpPr>
          <p:cNvPr id="116751" name="Rectangle 2">
            <a:extLst>
              <a:ext uri="{FF2B5EF4-FFF2-40B4-BE49-F238E27FC236}">
                <a16:creationId xmlns:a16="http://schemas.microsoft.com/office/drawing/2014/main" id="{F3076D90-2E9C-CFAD-B606-5C5442B47743}"/>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5BDF5871-4472-55D5-2CE4-9094A2486A44}"/>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4" name="TextBox 18">
            <a:extLst>
              <a:ext uri="{FF2B5EF4-FFF2-40B4-BE49-F238E27FC236}">
                <a16:creationId xmlns:a16="http://schemas.microsoft.com/office/drawing/2014/main" id="{37E940FC-D312-3F62-E509-DAD693A52A0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0">
            <a:extLst>
              <a:ext uri="{FF2B5EF4-FFF2-40B4-BE49-F238E27FC236}">
                <a16:creationId xmlns:a16="http://schemas.microsoft.com/office/drawing/2014/main" id="{43B532A2-286A-27D9-9719-C3444FB98365}"/>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Tree>
    <p:extLst>
      <p:ext uri="{BB962C8B-B14F-4D97-AF65-F5344CB8AC3E}">
        <p14:creationId xmlns:p14="http://schemas.microsoft.com/office/powerpoint/2010/main" val="2512078770"/>
      </p:ext>
    </p:extLst>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A9BAA9-D2DB-9C40-4B79-A340F233B02D}"/>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521128DE-E209-0BAA-BC38-9406AC36FE32}"/>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E2503870-9F0C-D866-7C93-F8F22EDDEE2C}"/>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8" name="Slide Number Placeholder 1">
            <a:extLst>
              <a:ext uri="{FF2B5EF4-FFF2-40B4-BE49-F238E27FC236}">
                <a16:creationId xmlns:a16="http://schemas.microsoft.com/office/drawing/2014/main" id="{24790EB4-2080-211E-22F2-906947BFB8D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554</a:t>
            </a:fld>
            <a:endParaRPr lang="de-DE" sz="1000" noProof="0" dirty="0"/>
          </a:p>
        </p:txBody>
      </p:sp>
      <p:sp>
        <p:nvSpPr>
          <p:cNvPr id="116751" name="Rectangle 2">
            <a:extLst>
              <a:ext uri="{FF2B5EF4-FFF2-40B4-BE49-F238E27FC236}">
                <a16:creationId xmlns:a16="http://schemas.microsoft.com/office/drawing/2014/main" id="{3D2FB2AA-7F86-AB03-C15B-08F9AAEF5701}"/>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1B36634D-D384-CD98-09F9-967F9377570A}"/>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4" name="TextBox 18">
            <a:extLst>
              <a:ext uri="{FF2B5EF4-FFF2-40B4-BE49-F238E27FC236}">
                <a16:creationId xmlns:a16="http://schemas.microsoft.com/office/drawing/2014/main" id="{07049FEE-2C51-D956-A677-92A145D5CC5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0">
            <a:extLst>
              <a:ext uri="{FF2B5EF4-FFF2-40B4-BE49-F238E27FC236}">
                <a16:creationId xmlns:a16="http://schemas.microsoft.com/office/drawing/2014/main" id="{41FBABEB-E343-6586-6A1D-938C3B0C2620}"/>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Tree>
    <p:extLst>
      <p:ext uri="{BB962C8B-B14F-4D97-AF65-F5344CB8AC3E}">
        <p14:creationId xmlns:p14="http://schemas.microsoft.com/office/powerpoint/2010/main" val="4216904307"/>
      </p:ext>
    </p:extLst>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F38BC6-FED8-2A65-9641-9F33B937AFD4}"/>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CD9B6B4F-5B3E-135D-6427-35AE58E24149}"/>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646256B9-8110-2385-A676-2BF3DF6BD0B9}"/>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61FD6563-3931-8D69-1CC6-E46C599DCDE1}"/>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F44E042A-9043-B6B0-2896-FDED6AEFA66B}"/>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8" name="Slide Number Placeholder 1">
            <a:extLst>
              <a:ext uri="{FF2B5EF4-FFF2-40B4-BE49-F238E27FC236}">
                <a16:creationId xmlns:a16="http://schemas.microsoft.com/office/drawing/2014/main" id="{8EF4244B-DD78-590C-56BB-39F250125E4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555</a:t>
            </a:fld>
            <a:endParaRPr lang="de-DE" sz="1000" noProof="0" dirty="0"/>
          </a:p>
        </p:txBody>
      </p:sp>
      <p:sp>
        <p:nvSpPr>
          <p:cNvPr id="116751" name="Rectangle 2">
            <a:extLst>
              <a:ext uri="{FF2B5EF4-FFF2-40B4-BE49-F238E27FC236}">
                <a16:creationId xmlns:a16="http://schemas.microsoft.com/office/drawing/2014/main" id="{288B31F5-E227-1E91-9C9A-742CDA0C25E2}"/>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FE859236-9AB7-B868-903D-7CCE1FBBE59F}"/>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002ADAC4-63F3-A4A9-271F-26710372B95A}"/>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en-US" altLang="en-US" sz="1400" b="1" i="1" dirty="0"/>
              <a:t>?</a:t>
            </a:r>
            <a:endParaRPr lang="en-US" altLang="en-US" sz="1400" b="1" i="1" dirty="0">
              <a:solidFill>
                <a:srgbClr val="0000FF"/>
              </a:solidFill>
            </a:endParaRPr>
          </a:p>
        </p:txBody>
      </p:sp>
      <p:sp>
        <p:nvSpPr>
          <p:cNvPr id="116754" name="TextBox 18">
            <a:extLst>
              <a:ext uri="{FF2B5EF4-FFF2-40B4-BE49-F238E27FC236}">
                <a16:creationId xmlns:a16="http://schemas.microsoft.com/office/drawing/2014/main" id="{3D1E4FB4-3CAA-9810-557C-5DC5B96C968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461868229"/>
      </p:ext>
    </p:extLst>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3D9CBA-776D-7744-A5AE-7A78257BF7FF}"/>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A7613E8E-C59C-0B61-D226-FD0485E023C3}"/>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210EA428-908A-92F2-A072-BC3DF4D36E2E}"/>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05A53EE6-BADC-1C92-E29A-F26BAFE2D264}"/>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2F814022-CF23-8868-66F7-5B9F960BCFC1}"/>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8" name="Slide Number Placeholder 1">
            <a:extLst>
              <a:ext uri="{FF2B5EF4-FFF2-40B4-BE49-F238E27FC236}">
                <a16:creationId xmlns:a16="http://schemas.microsoft.com/office/drawing/2014/main" id="{5D4D75E4-D2F6-96F5-56E7-3305335151C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556</a:t>
            </a:fld>
            <a:endParaRPr lang="de-DE" sz="1000" noProof="0" dirty="0"/>
          </a:p>
        </p:txBody>
      </p:sp>
      <p:sp>
        <p:nvSpPr>
          <p:cNvPr id="116751" name="Rectangle 2">
            <a:extLst>
              <a:ext uri="{FF2B5EF4-FFF2-40B4-BE49-F238E27FC236}">
                <a16:creationId xmlns:a16="http://schemas.microsoft.com/office/drawing/2014/main" id="{E45D2068-C31F-2535-DD47-191E77EF5403}"/>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5931A493-4559-9F1C-D424-151D45374DE8}"/>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2C894593-9CF7-6DE4-6C28-33B8C29C2154}"/>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7633F262-7554-4167-3A89-32E85D841EE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854825501"/>
      </p:ext>
    </p:extLst>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C29A7E-1C68-6768-9296-D3EA5FB2BC60}"/>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1A852D24-8BE9-1BD8-20C5-981B4A26A1AF}"/>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9D786CC9-3DCD-2AD0-D8FC-0538A62227C0}"/>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C340611A-B47A-64C8-6A26-72BE449E4DAA}"/>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8FE4FD79-B5C0-CB70-C812-4FB8D19EAFF6}"/>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3" name="Text Box 15">
            <a:extLst>
              <a:ext uri="{FF2B5EF4-FFF2-40B4-BE49-F238E27FC236}">
                <a16:creationId xmlns:a16="http://schemas.microsoft.com/office/drawing/2014/main" id="{90A87D24-0E30-2F9B-EDE3-8950DFF963D9}"/>
              </a:ext>
            </a:extLst>
          </p:cNvPr>
          <p:cNvSpPr txBox="1">
            <a:spLocks noChangeArrowheads="1"/>
          </p:cNvSpPr>
          <p:nvPr/>
        </p:nvSpPr>
        <p:spPr bwMode="auto">
          <a:xfrm>
            <a:off x="3408362" y="3945050"/>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16748" name="Slide Number Placeholder 1">
            <a:extLst>
              <a:ext uri="{FF2B5EF4-FFF2-40B4-BE49-F238E27FC236}">
                <a16:creationId xmlns:a16="http://schemas.microsoft.com/office/drawing/2014/main" id="{0C2F4CC7-40D0-8410-2856-5C0C6FD55F1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557</a:t>
            </a:fld>
            <a:endParaRPr lang="de-DE" sz="1000" noProof="0" dirty="0"/>
          </a:p>
        </p:txBody>
      </p:sp>
      <p:sp>
        <p:nvSpPr>
          <p:cNvPr id="116751" name="Rectangle 2">
            <a:extLst>
              <a:ext uri="{FF2B5EF4-FFF2-40B4-BE49-F238E27FC236}">
                <a16:creationId xmlns:a16="http://schemas.microsoft.com/office/drawing/2014/main" id="{E6837891-6CC5-ED13-67CE-B8A02A7FB574}"/>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752646F0-A1B5-DA63-CB96-0BA36799CDC2}"/>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62821220-5F82-6EF0-37FF-E8F07D5E4234}"/>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C70FBB3E-8CDA-6D76-A37B-6882BED9DFB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2">
            <a:extLst>
              <a:ext uri="{FF2B5EF4-FFF2-40B4-BE49-F238E27FC236}">
                <a16:creationId xmlns:a16="http://schemas.microsoft.com/office/drawing/2014/main" id="{3430380D-B67C-04B1-07A8-3F8ABFFFE242}"/>
              </a:ext>
            </a:extLst>
          </p:cNvPr>
          <p:cNvSpPr txBox="1">
            <a:spLocks noChangeArrowheads="1"/>
          </p:cNvSpPr>
          <p:nvPr/>
        </p:nvSpPr>
        <p:spPr bwMode="auto">
          <a:xfrm>
            <a:off x="7354888" y="3962400"/>
            <a:ext cx="293687"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en-US" altLang="en-US" sz="1400" b="1" i="1" dirty="0"/>
              <a:t>?</a:t>
            </a:r>
            <a:endParaRPr lang="en-US" altLang="en-US" sz="1400" b="1" i="1" dirty="0">
              <a:solidFill>
                <a:srgbClr val="0000FF"/>
              </a:solidFill>
            </a:endParaRPr>
          </a:p>
        </p:txBody>
      </p:sp>
    </p:spTree>
    <p:extLst>
      <p:ext uri="{BB962C8B-B14F-4D97-AF65-F5344CB8AC3E}">
        <p14:creationId xmlns:p14="http://schemas.microsoft.com/office/powerpoint/2010/main" val="2778945231"/>
      </p:ext>
    </p:extLst>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2ECE4F-F252-A39E-AC19-DE83C0BBEC6D}"/>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204106FF-940C-0357-439C-C88EA62565D5}"/>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8DB0CB68-C5D5-AE7D-AA5A-C8576DE84F2A}"/>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EF5678D2-5CC7-600C-6790-076B58A2C38C}"/>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8F6986BB-D91B-5038-0DD8-0455EFD08087}"/>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2" name="Text Box 14">
            <a:extLst>
              <a:ext uri="{FF2B5EF4-FFF2-40B4-BE49-F238E27FC236}">
                <a16:creationId xmlns:a16="http://schemas.microsoft.com/office/drawing/2014/main" id="{62FDDC7D-FBB0-D739-AE38-B5CAB7CAD7BA}"/>
              </a:ext>
            </a:extLst>
          </p:cNvPr>
          <p:cNvSpPr txBox="1">
            <a:spLocks noChangeArrowheads="1"/>
          </p:cNvSpPr>
          <p:nvPr/>
        </p:nvSpPr>
        <p:spPr bwMode="auto">
          <a:xfrm>
            <a:off x="7296150" y="4000228"/>
            <a:ext cx="476250"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a:t>
            </a:r>
          </a:p>
        </p:txBody>
      </p:sp>
      <p:sp>
        <p:nvSpPr>
          <p:cNvPr id="116743" name="Text Box 15">
            <a:extLst>
              <a:ext uri="{FF2B5EF4-FFF2-40B4-BE49-F238E27FC236}">
                <a16:creationId xmlns:a16="http://schemas.microsoft.com/office/drawing/2014/main" id="{579A9EB9-E6AF-87A0-9B44-B9EC83CD783F}"/>
              </a:ext>
            </a:extLst>
          </p:cNvPr>
          <p:cNvSpPr txBox="1">
            <a:spLocks noChangeArrowheads="1"/>
          </p:cNvSpPr>
          <p:nvPr/>
        </p:nvSpPr>
        <p:spPr bwMode="auto">
          <a:xfrm>
            <a:off x="3408362" y="3945050"/>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16748" name="Slide Number Placeholder 1">
            <a:extLst>
              <a:ext uri="{FF2B5EF4-FFF2-40B4-BE49-F238E27FC236}">
                <a16:creationId xmlns:a16="http://schemas.microsoft.com/office/drawing/2014/main" id="{5AA30415-E16C-2055-3990-D252F5F661B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558</a:t>
            </a:fld>
            <a:endParaRPr lang="de-DE" sz="1000" noProof="0" dirty="0"/>
          </a:p>
        </p:txBody>
      </p:sp>
      <p:sp>
        <p:nvSpPr>
          <p:cNvPr id="116751" name="Rectangle 2">
            <a:extLst>
              <a:ext uri="{FF2B5EF4-FFF2-40B4-BE49-F238E27FC236}">
                <a16:creationId xmlns:a16="http://schemas.microsoft.com/office/drawing/2014/main" id="{BA09B0E8-8C59-A183-1671-FED9605CE367}"/>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0D9E153B-8606-96CF-A63F-B5A5F116435B}"/>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6E1D78FB-D7C6-5D14-3C8C-B2F46DB3558E}"/>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6A2079D1-03E0-B6F4-CC8E-2E8975DC242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988987454"/>
      </p:ext>
    </p:extLst>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6846F2-A997-B879-4922-3BDC6CA70738}"/>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764A3F5C-0BC1-FDC0-517B-BE4B9ED83751}"/>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62301C01-0A1D-8526-ED17-9969A707DC83}"/>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F90F1CF9-CC08-1D7F-52EA-239B0C39BCE6}"/>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D9A24306-DA12-885B-EB56-FD7E2712EBA8}"/>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2" name="Text Box 14">
            <a:extLst>
              <a:ext uri="{FF2B5EF4-FFF2-40B4-BE49-F238E27FC236}">
                <a16:creationId xmlns:a16="http://schemas.microsoft.com/office/drawing/2014/main" id="{5CF8E511-9C5D-FB62-6181-2ED8436C2C27}"/>
              </a:ext>
            </a:extLst>
          </p:cNvPr>
          <p:cNvSpPr txBox="1">
            <a:spLocks noChangeArrowheads="1"/>
          </p:cNvSpPr>
          <p:nvPr/>
        </p:nvSpPr>
        <p:spPr bwMode="auto">
          <a:xfrm>
            <a:off x="7296150" y="4000228"/>
            <a:ext cx="476250"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a:t>
            </a:r>
          </a:p>
        </p:txBody>
      </p:sp>
      <p:sp>
        <p:nvSpPr>
          <p:cNvPr id="116743" name="Text Box 15">
            <a:extLst>
              <a:ext uri="{FF2B5EF4-FFF2-40B4-BE49-F238E27FC236}">
                <a16:creationId xmlns:a16="http://schemas.microsoft.com/office/drawing/2014/main" id="{AE619949-B109-1832-8D60-855194A4D1C2}"/>
              </a:ext>
            </a:extLst>
          </p:cNvPr>
          <p:cNvSpPr txBox="1">
            <a:spLocks noChangeArrowheads="1"/>
          </p:cNvSpPr>
          <p:nvPr/>
        </p:nvSpPr>
        <p:spPr bwMode="auto">
          <a:xfrm>
            <a:off x="3408362" y="3945050"/>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16745" name="Text Box 18">
            <a:extLst>
              <a:ext uri="{FF2B5EF4-FFF2-40B4-BE49-F238E27FC236}">
                <a16:creationId xmlns:a16="http://schemas.microsoft.com/office/drawing/2014/main" id="{911E808D-0768-D24F-1ED2-5F76C738BAC1}"/>
              </a:ext>
            </a:extLst>
          </p:cNvPr>
          <p:cNvSpPr txBox="1">
            <a:spLocks noChangeArrowheads="1"/>
          </p:cNvSpPr>
          <p:nvPr/>
        </p:nvSpPr>
        <p:spPr bwMode="auto">
          <a:xfrm>
            <a:off x="3369469" y="4693784"/>
            <a:ext cx="210978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8" name="Slide Number Placeholder 1">
            <a:extLst>
              <a:ext uri="{FF2B5EF4-FFF2-40B4-BE49-F238E27FC236}">
                <a16:creationId xmlns:a16="http://schemas.microsoft.com/office/drawing/2014/main" id="{266B46D1-0EA6-91B0-21AD-CA30F21D512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559</a:t>
            </a:fld>
            <a:endParaRPr lang="de-DE" sz="1000" noProof="0" dirty="0"/>
          </a:p>
        </p:txBody>
      </p:sp>
      <p:sp>
        <p:nvSpPr>
          <p:cNvPr id="116751" name="Rectangle 2">
            <a:extLst>
              <a:ext uri="{FF2B5EF4-FFF2-40B4-BE49-F238E27FC236}">
                <a16:creationId xmlns:a16="http://schemas.microsoft.com/office/drawing/2014/main" id="{B880C231-769E-4C2F-25F3-5B954756D4F3}"/>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D36C0073-39DB-B679-63E0-34A292B26BA4}"/>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9BFD116F-4962-2182-2992-14863E76464A}"/>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C83AF4C6-E4F9-422E-2F47-9527DDF9DDDE}"/>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2">
            <a:extLst>
              <a:ext uri="{FF2B5EF4-FFF2-40B4-BE49-F238E27FC236}">
                <a16:creationId xmlns:a16="http://schemas.microsoft.com/office/drawing/2014/main" id="{B6EE0CDA-4B8A-7FD5-33B5-D5EF5895F751}"/>
              </a:ext>
            </a:extLst>
          </p:cNvPr>
          <p:cNvSpPr txBox="1">
            <a:spLocks noChangeArrowheads="1"/>
          </p:cNvSpPr>
          <p:nvPr/>
        </p:nvSpPr>
        <p:spPr bwMode="auto">
          <a:xfrm>
            <a:off x="7354888" y="4687887"/>
            <a:ext cx="293687"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en-US" altLang="en-US" sz="1400" b="1" i="1" dirty="0"/>
              <a:t>?</a:t>
            </a:r>
            <a:endParaRPr lang="en-US" altLang="en-US" sz="1400" b="1" i="1" dirty="0">
              <a:solidFill>
                <a:srgbClr val="0000FF"/>
              </a:solidFill>
            </a:endParaRPr>
          </a:p>
        </p:txBody>
      </p:sp>
    </p:spTree>
    <p:extLst>
      <p:ext uri="{BB962C8B-B14F-4D97-AF65-F5344CB8AC3E}">
        <p14:creationId xmlns:p14="http://schemas.microsoft.com/office/powerpoint/2010/main" val="131328472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B53D73-BFEC-D95F-FF8A-11B582D18E7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899B42A8-B384-E528-F621-D01CBEF92B7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56</a:t>
            </a:fld>
            <a:endParaRPr lang="de-DE" noProof="0" dirty="0"/>
          </a:p>
        </p:txBody>
      </p:sp>
      <p:sp>
        <p:nvSpPr>
          <p:cNvPr id="2" name="TextBox 1">
            <a:extLst>
              <a:ext uri="{FF2B5EF4-FFF2-40B4-BE49-F238E27FC236}">
                <a16:creationId xmlns:a16="http://schemas.microsoft.com/office/drawing/2014/main" id="{92E5B768-895B-5853-8870-6844F44D309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8AE41027-2C3C-B8C2-3E25-4745EFAC6E18}"/>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6ACDFA32-3C43-4F1C-552C-437E44C74B9E}"/>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06D93EA4-0BE5-DE3E-E7CF-475EEDFAFBE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DC11488D-308B-DFEE-1862-2B608D27B10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EFDD19CE-DBF4-CBF9-6D03-5164F242C212}"/>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E55D798E-C21D-7AD9-4B47-FF1857E457DC}"/>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713AA217-646E-26DD-71EF-0D70A9ADE109}"/>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D29D95AC-C391-5D53-552A-1853B3A895BC}"/>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23FE7E21-3B13-8F2F-9B8F-1A3F2F4A6030}"/>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D3D5E47A-FBBF-7FDA-4222-6F1953CF5363}"/>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01C7171C-85C9-D659-25E3-6D9F6A3839C0}"/>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549E7C4D-CCBE-1BE3-0053-CF8AA242C632}"/>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C9FE5DBB-2530-073D-21F5-5C33B82BFC7B}"/>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rgbClr val="0000FF"/>
              </a:solidFill>
            </a:endParaRPr>
          </a:p>
          <a:p>
            <a:r>
              <a:rPr lang="de-DE" sz="1400" i="1" noProof="0" dirty="0">
                <a:solidFill>
                  <a:srgbClr val="0000FF"/>
                </a:solidFill>
              </a:rPr>
              <a:t>Es gibt drei grundlegende Formen der PED – wie lauten die beiden anderen? </a:t>
            </a:r>
            <a:r>
              <a:rPr lang="de-DE" sz="1400" i="1" noProof="0" dirty="0">
                <a:solidFill>
                  <a:schemeClr val="accent6">
                    <a:lumMod val="20000"/>
                    <a:lumOff val="80000"/>
                  </a:schemeClr>
                </a:solidFill>
              </a:rPr>
              <a:t>Jede ist anhand des Erscheinungsbildes des Sub-RPE-Raums im OCT erkennbar. Wie sieht dieses Erscheinungsbild bei jeder Form aus?</a:t>
            </a:r>
          </a:p>
          <a:p>
            <a:r>
              <a:rPr lang="de-DE" sz="1400" noProof="0" dirty="0">
                <a:solidFill>
                  <a:srgbClr val="0000FF"/>
                </a:solidFill>
              </a:rPr>
              <a:t>--</a:t>
            </a:r>
            <a:r>
              <a:rPr lang="de-DE" sz="1400" dirty="0">
                <a:solidFill>
                  <a:srgbClr val="0000FF"/>
                </a:solidFill>
              </a:rPr>
              <a:t>Drusenoid</a:t>
            </a:r>
          </a:p>
          <a:p>
            <a:r>
              <a:rPr lang="de-DE" sz="1400" noProof="0" dirty="0">
                <a:solidFill>
                  <a:srgbClr val="0000FF"/>
                </a:solidFill>
              </a:rPr>
              <a:t>--Serös</a:t>
            </a:r>
          </a:p>
          <a:p>
            <a:r>
              <a:rPr lang="de-DE" sz="1400" noProof="0" dirty="0">
                <a:solidFill>
                  <a:srgbClr val="0000FF"/>
                </a:solidFill>
              </a:rPr>
              <a:t>--</a:t>
            </a:r>
            <a:r>
              <a:rPr lang="de-DE" sz="1400" noProof="0" dirty="0" err="1">
                <a:solidFill>
                  <a:srgbClr val="0000FF"/>
                </a:solidFill>
              </a:rPr>
              <a:t>Fibrovaskulär</a:t>
            </a:r>
            <a:endParaRPr lang="de-DE" sz="1400" b="1" i="1" noProof="0" dirty="0">
              <a:solidFill>
                <a:srgbClr val="0000FF"/>
              </a:solidFill>
            </a:endParaRPr>
          </a:p>
        </p:txBody>
      </p:sp>
      <p:sp>
        <p:nvSpPr>
          <p:cNvPr id="6" name="Oval 7">
            <a:extLst>
              <a:ext uri="{FF2B5EF4-FFF2-40B4-BE49-F238E27FC236}">
                <a16:creationId xmlns:a16="http://schemas.microsoft.com/office/drawing/2014/main" id="{918C1138-90CB-28B5-CA2B-43834C19CD74}"/>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05465083"/>
      </p:ext>
    </p:extLst>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CC7501-3909-0BE0-2672-E733E2724B6A}"/>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5198A15B-A30E-7F62-16BB-DC72C1252F7D}"/>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4878B637-2C0D-E5E5-4212-05828DB7F5F2}"/>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4FBEE90D-CCA8-CE25-141E-4D859D26C8FD}"/>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85CA919B-41BD-B06E-4F7A-BCC2C1637BD4}"/>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2" name="Text Box 14">
            <a:extLst>
              <a:ext uri="{FF2B5EF4-FFF2-40B4-BE49-F238E27FC236}">
                <a16:creationId xmlns:a16="http://schemas.microsoft.com/office/drawing/2014/main" id="{23BA620F-456B-E922-E061-E72056049533}"/>
              </a:ext>
            </a:extLst>
          </p:cNvPr>
          <p:cNvSpPr txBox="1">
            <a:spLocks noChangeArrowheads="1"/>
          </p:cNvSpPr>
          <p:nvPr/>
        </p:nvSpPr>
        <p:spPr bwMode="auto">
          <a:xfrm>
            <a:off x="7296150" y="4000228"/>
            <a:ext cx="476250"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a:t>
            </a:r>
          </a:p>
        </p:txBody>
      </p:sp>
      <p:sp>
        <p:nvSpPr>
          <p:cNvPr id="116743" name="Text Box 15">
            <a:extLst>
              <a:ext uri="{FF2B5EF4-FFF2-40B4-BE49-F238E27FC236}">
                <a16:creationId xmlns:a16="http://schemas.microsoft.com/office/drawing/2014/main" id="{9160C65A-25D0-111A-EFA7-05C195BBF2E0}"/>
              </a:ext>
            </a:extLst>
          </p:cNvPr>
          <p:cNvSpPr txBox="1">
            <a:spLocks noChangeArrowheads="1"/>
          </p:cNvSpPr>
          <p:nvPr/>
        </p:nvSpPr>
        <p:spPr bwMode="auto">
          <a:xfrm>
            <a:off x="3408362" y="3945050"/>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16744" name="Text Box 17">
            <a:extLst>
              <a:ext uri="{FF2B5EF4-FFF2-40B4-BE49-F238E27FC236}">
                <a16:creationId xmlns:a16="http://schemas.microsoft.com/office/drawing/2014/main" id="{F6612805-6E30-E33A-4EF0-84F343022ED8}"/>
              </a:ext>
            </a:extLst>
          </p:cNvPr>
          <p:cNvSpPr txBox="1">
            <a:spLocks noChangeArrowheads="1"/>
          </p:cNvSpPr>
          <p:nvPr/>
        </p:nvSpPr>
        <p:spPr bwMode="auto">
          <a:xfrm>
            <a:off x="6645275" y="4724400"/>
            <a:ext cx="1733550"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Mittlere Veränderung der Sehschärfe</a:t>
            </a:r>
          </a:p>
        </p:txBody>
      </p:sp>
      <p:sp>
        <p:nvSpPr>
          <p:cNvPr id="116745" name="Text Box 18">
            <a:extLst>
              <a:ext uri="{FF2B5EF4-FFF2-40B4-BE49-F238E27FC236}">
                <a16:creationId xmlns:a16="http://schemas.microsoft.com/office/drawing/2014/main" id="{55F015D1-C7AE-15A1-D42D-082EB9083017}"/>
              </a:ext>
            </a:extLst>
          </p:cNvPr>
          <p:cNvSpPr txBox="1">
            <a:spLocks noChangeArrowheads="1"/>
          </p:cNvSpPr>
          <p:nvPr/>
        </p:nvSpPr>
        <p:spPr bwMode="auto">
          <a:xfrm>
            <a:off x="3369469" y="4693784"/>
            <a:ext cx="210978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8" name="Slide Number Placeholder 1">
            <a:extLst>
              <a:ext uri="{FF2B5EF4-FFF2-40B4-BE49-F238E27FC236}">
                <a16:creationId xmlns:a16="http://schemas.microsoft.com/office/drawing/2014/main" id="{ACD79134-ACC4-E7E9-A44B-EB932FF6C880}"/>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560</a:t>
            </a:fld>
            <a:endParaRPr lang="de-DE" sz="1000" noProof="0" dirty="0"/>
          </a:p>
        </p:txBody>
      </p:sp>
      <p:sp>
        <p:nvSpPr>
          <p:cNvPr id="116751" name="Rectangle 2">
            <a:extLst>
              <a:ext uri="{FF2B5EF4-FFF2-40B4-BE49-F238E27FC236}">
                <a16:creationId xmlns:a16="http://schemas.microsoft.com/office/drawing/2014/main" id="{3BF459C1-8442-4ED9-62F9-8FD103F6D29D}"/>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91AEB415-946C-9283-623A-4506BAFA29AF}"/>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1E5423FF-F8DA-6DFA-4466-E028915E8343}"/>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4ADAEF37-BC3F-9CD6-C76E-61839111DBE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3713562319"/>
      </p:ext>
    </p:extLst>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3EBFB3-1A90-3586-109E-E9E0DBA40743}"/>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8B95E45D-9A0A-9B77-91A4-7F58D5E26F4D}"/>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BE117DBB-A180-B9D2-7412-061B4BE910B0}"/>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7A858E0A-CF48-DE27-1C18-B907035309AA}"/>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1D052093-9689-5F9D-7625-C9DB8465B0B8}"/>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2" name="Text Box 14">
            <a:extLst>
              <a:ext uri="{FF2B5EF4-FFF2-40B4-BE49-F238E27FC236}">
                <a16:creationId xmlns:a16="http://schemas.microsoft.com/office/drawing/2014/main" id="{31113BC8-2D89-DAE3-34EB-B3FC3E487C53}"/>
              </a:ext>
            </a:extLst>
          </p:cNvPr>
          <p:cNvSpPr txBox="1">
            <a:spLocks noChangeArrowheads="1"/>
          </p:cNvSpPr>
          <p:nvPr/>
        </p:nvSpPr>
        <p:spPr bwMode="auto">
          <a:xfrm>
            <a:off x="7296150" y="4000228"/>
            <a:ext cx="476250"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a:t>
            </a:r>
          </a:p>
        </p:txBody>
      </p:sp>
      <p:sp>
        <p:nvSpPr>
          <p:cNvPr id="116743" name="Text Box 15">
            <a:extLst>
              <a:ext uri="{FF2B5EF4-FFF2-40B4-BE49-F238E27FC236}">
                <a16:creationId xmlns:a16="http://schemas.microsoft.com/office/drawing/2014/main" id="{F61E9B9B-DC3A-8F5D-10DA-3547099089DE}"/>
              </a:ext>
            </a:extLst>
          </p:cNvPr>
          <p:cNvSpPr txBox="1">
            <a:spLocks noChangeArrowheads="1"/>
          </p:cNvSpPr>
          <p:nvPr/>
        </p:nvSpPr>
        <p:spPr bwMode="auto">
          <a:xfrm>
            <a:off x="3408362" y="3945050"/>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16744" name="Text Box 17">
            <a:extLst>
              <a:ext uri="{FF2B5EF4-FFF2-40B4-BE49-F238E27FC236}">
                <a16:creationId xmlns:a16="http://schemas.microsoft.com/office/drawing/2014/main" id="{D878C39A-C286-4FB2-6DAF-FDEA560BFFD3}"/>
              </a:ext>
            </a:extLst>
          </p:cNvPr>
          <p:cNvSpPr txBox="1">
            <a:spLocks noChangeArrowheads="1"/>
          </p:cNvSpPr>
          <p:nvPr/>
        </p:nvSpPr>
        <p:spPr bwMode="auto">
          <a:xfrm>
            <a:off x="6645275" y="4724400"/>
            <a:ext cx="1733550"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Mittlere Veränderung der Sehschärfe</a:t>
            </a:r>
          </a:p>
        </p:txBody>
      </p:sp>
      <p:sp>
        <p:nvSpPr>
          <p:cNvPr id="116745" name="Text Box 18">
            <a:extLst>
              <a:ext uri="{FF2B5EF4-FFF2-40B4-BE49-F238E27FC236}">
                <a16:creationId xmlns:a16="http://schemas.microsoft.com/office/drawing/2014/main" id="{BA1C4BFB-9D38-EAD6-5500-1A78F469C3BB}"/>
              </a:ext>
            </a:extLst>
          </p:cNvPr>
          <p:cNvSpPr txBox="1">
            <a:spLocks noChangeArrowheads="1"/>
          </p:cNvSpPr>
          <p:nvPr/>
        </p:nvSpPr>
        <p:spPr bwMode="auto">
          <a:xfrm>
            <a:off x="3369469" y="4693784"/>
            <a:ext cx="210978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7" name="Text Box 21">
            <a:extLst>
              <a:ext uri="{FF2B5EF4-FFF2-40B4-BE49-F238E27FC236}">
                <a16:creationId xmlns:a16="http://schemas.microsoft.com/office/drawing/2014/main" id="{46D75D6A-26DE-01F7-5C69-E43F4CC4FA39}"/>
              </a:ext>
            </a:extLst>
          </p:cNvPr>
          <p:cNvSpPr txBox="1">
            <a:spLocks noChangeArrowheads="1"/>
          </p:cNvSpPr>
          <p:nvPr/>
        </p:nvSpPr>
        <p:spPr bwMode="auto">
          <a:xfrm>
            <a:off x="3240881" y="5442518"/>
            <a:ext cx="2366963"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sekundäre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8" name="Slide Number Placeholder 1">
            <a:extLst>
              <a:ext uri="{FF2B5EF4-FFF2-40B4-BE49-F238E27FC236}">
                <a16:creationId xmlns:a16="http://schemas.microsoft.com/office/drawing/2014/main" id="{2E771882-77EB-9986-4CBD-5BF3E821E67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561</a:t>
            </a:fld>
            <a:endParaRPr lang="de-DE" sz="1000" noProof="0" dirty="0"/>
          </a:p>
        </p:txBody>
      </p:sp>
      <p:sp>
        <p:nvSpPr>
          <p:cNvPr id="116751" name="Rectangle 2">
            <a:extLst>
              <a:ext uri="{FF2B5EF4-FFF2-40B4-BE49-F238E27FC236}">
                <a16:creationId xmlns:a16="http://schemas.microsoft.com/office/drawing/2014/main" id="{4001A35A-CBE6-08A5-79B4-023665B60CA1}"/>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D22A80CD-612D-F5D1-41D9-E59C655F15C3}"/>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098B2F14-93C1-1562-37BE-F6A7911F741B}"/>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DFAA84A9-65FC-4E68-3936-7765E34F0DB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2">
            <a:extLst>
              <a:ext uri="{FF2B5EF4-FFF2-40B4-BE49-F238E27FC236}">
                <a16:creationId xmlns:a16="http://schemas.microsoft.com/office/drawing/2014/main" id="{15A6E74B-D806-3A01-C166-8E2156E4AAFE}"/>
              </a:ext>
            </a:extLst>
          </p:cNvPr>
          <p:cNvSpPr txBox="1">
            <a:spLocks noChangeArrowheads="1"/>
          </p:cNvSpPr>
          <p:nvPr/>
        </p:nvSpPr>
        <p:spPr bwMode="auto">
          <a:xfrm>
            <a:off x="7354888" y="5486400"/>
            <a:ext cx="293687"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en-US" altLang="en-US" sz="1400" b="1" i="1" dirty="0"/>
              <a:t>?</a:t>
            </a:r>
            <a:endParaRPr lang="en-US" altLang="en-US" sz="1400" b="1" i="1" dirty="0">
              <a:solidFill>
                <a:srgbClr val="0000FF"/>
              </a:solidFill>
            </a:endParaRPr>
          </a:p>
        </p:txBody>
      </p:sp>
    </p:spTree>
    <p:extLst>
      <p:ext uri="{BB962C8B-B14F-4D97-AF65-F5344CB8AC3E}">
        <p14:creationId xmlns:p14="http://schemas.microsoft.com/office/powerpoint/2010/main" val="2089188312"/>
      </p:ext>
    </p:extLst>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DCB2F5-61F7-49F8-9F7D-25F0FC8F56EC}"/>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76D12B1E-6AFA-7A8D-30FB-7F644B22A059}"/>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404DC52B-989C-A9F3-813B-A6C19D3A179C}"/>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1CCD560A-45CC-B74C-8DE0-C52CC0B45927}"/>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5F3C6686-D7D5-0D9D-2DD3-1BA58C5578CB}"/>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2" name="Text Box 14">
            <a:extLst>
              <a:ext uri="{FF2B5EF4-FFF2-40B4-BE49-F238E27FC236}">
                <a16:creationId xmlns:a16="http://schemas.microsoft.com/office/drawing/2014/main" id="{56C675B9-1D9F-02A8-2F83-F7224F2C4981}"/>
              </a:ext>
            </a:extLst>
          </p:cNvPr>
          <p:cNvSpPr txBox="1">
            <a:spLocks noChangeArrowheads="1"/>
          </p:cNvSpPr>
          <p:nvPr/>
        </p:nvSpPr>
        <p:spPr bwMode="auto">
          <a:xfrm>
            <a:off x="7296150" y="4000228"/>
            <a:ext cx="476250"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a:t>
            </a:r>
          </a:p>
        </p:txBody>
      </p:sp>
      <p:sp>
        <p:nvSpPr>
          <p:cNvPr id="116743" name="Text Box 15">
            <a:extLst>
              <a:ext uri="{FF2B5EF4-FFF2-40B4-BE49-F238E27FC236}">
                <a16:creationId xmlns:a16="http://schemas.microsoft.com/office/drawing/2014/main" id="{83F0E0D6-96A3-D2B3-1E97-62AC56597E17}"/>
              </a:ext>
            </a:extLst>
          </p:cNvPr>
          <p:cNvSpPr txBox="1">
            <a:spLocks noChangeArrowheads="1"/>
          </p:cNvSpPr>
          <p:nvPr/>
        </p:nvSpPr>
        <p:spPr bwMode="auto">
          <a:xfrm>
            <a:off x="3408362" y="3945050"/>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16744" name="Text Box 17">
            <a:extLst>
              <a:ext uri="{FF2B5EF4-FFF2-40B4-BE49-F238E27FC236}">
                <a16:creationId xmlns:a16="http://schemas.microsoft.com/office/drawing/2014/main" id="{5AA727D2-C88C-03A9-1E35-0C5CED1E52A5}"/>
              </a:ext>
            </a:extLst>
          </p:cNvPr>
          <p:cNvSpPr txBox="1">
            <a:spLocks noChangeArrowheads="1"/>
          </p:cNvSpPr>
          <p:nvPr/>
        </p:nvSpPr>
        <p:spPr bwMode="auto">
          <a:xfrm>
            <a:off x="6645275" y="4724400"/>
            <a:ext cx="1733550"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Mittlere Veränderung der Sehschärfe</a:t>
            </a:r>
          </a:p>
        </p:txBody>
      </p:sp>
      <p:sp>
        <p:nvSpPr>
          <p:cNvPr id="116745" name="Text Box 18">
            <a:extLst>
              <a:ext uri="{FF2B5EF4-FFF2-40B4-BE49-F238E27FC236}">
                <a16:creationId xmlns:a16="http://schemas.microsoft.com/office/drawing/2014/main" id="{5DEE9A0D-2CA8-9ECF-0661-E711A4007129}"/>
              </a:ext>
            </a:extLst>
          </p:cNvPr>
          <p:cNvSpPr txBox="1">
            <a:spLocks noChangeArrowheads="1"/>
          </p:cNvSpPr>
          <p:nvPr/>
        </p:nvSpPr>
        <p:spPr bwMode="auto">
          <a:xfrm>
            <a:off x="3369469" y="4693784"/>
            <a:ext cx="210978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6" name="Text Box 20">
            <a:extLst>
              <a:ext uri="{FF2B5EF4-FFF2-40B4-BE49-F238E27FC236}">
                <a16:creationId xmlns:a16="http://schemas.microsoft.com/office/drawing/2014/main" id="{AE8691D1-A4FD-62CD-56E9-4F9D54CFEA2A}"/>
              </a:ext>
            </a:extLst>
          </p:cNvPr>
          <p:cNvSpPr txBox="1">
            <a:spLocks noChangeArrowheads="1"/>
          </p:cNvSpPr>
          <p:nvPr/>
        </p:nvSpPr>
        <p:spPr bwMode="auto">
          <a:xfrm>
            <a:off x="6584950" y="5465901"/>
            <a:ext cx="191452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Anzahl der Behandlungen</a:t>
            </a:r>
          </a:p>
        </p:txBody>
      </p:sp>
      <p:sp>
        <p:nvSpPr>
          <p:cNvPr id="116747" name="Text Box 21">
            <a:extLst>
              <a:ext uri="{FF2B5EF4-FFF2-40B4-BE49-F238E27FC236}">
                <a16:creationId xmlns:a16="http://schemas.microsoft.com/office/drawing/2014/main" id="{B48DCEBE-5B90-B3E9-38FB-4DC5ED508AB6}"/>
              </a:ext>
            </a:extLst>
          </p:cNvPr>
          <p:cNvSpPr txBox="1">
            <a:spLocks noChangeArrowheads="1"/>
          </p:cNvSpPr>
          <p:nvPr/>
        </p:nvSpPr>
        <p:spPr bwMode="auto">
          <a:xfrm>
            <a:off x="3240881" y="5442518"/>
            <a:ext cx="2366963"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sekundäre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8" name="Slide Number Placeholder 1">
            <a:extLst>
              <a:ext uri="{FF2B5EF4-FFF2-40B4-BE49-F238E27FC236}">
                <a16:creationId xmlns:a16="http://schemas.microsoft.com/office/drawing/2014/main" id="{AC8997B5-5D02-8560-DFC4-94D5C409214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562</a:t>
            </a:fld>
            <a:endParaRPr lang="de-DE" sz="1000" noProof="0" dirty="0"/>
          </a:p>
        </p:txBody>
      </p:sp>
      <p:sp>
        <p:nvSpPr>
          <p:cNvPr id="116751" name="Rectangle 2">
            <a:extLst>
              <a:ext uri="{FF2B5EF4-FFF2-40B4-BE49-F238E27FC236}">
                <a16:creationId xmlns:a16="http://schemas.microsoft.com/office/drawing/2014/main" id="{0C582010-7106-2C18-C1AA-67E9FA5E2997}"/>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D7CF07B9-6FF7-BEBC-AAD4-5D7ADEE1EF5A}"/>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58101AAC-3791-7256-E8B6-90C38689E887}"/>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77F4C4B3-DDB8-2106-31E6-2A6B0FF824C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1602174261"/>
      </p:ext>
    </p:extLst>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3300FD1-DA5A-A1A3-5087-13AFE1E25094}"/>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E96516BB-AD9E-46F8-0466-23C4D516D22A}"/>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949DD1FC-188B-A747-B0F3-20754F753969}"/>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22D12643-7CB7-6824-5DA9-627E496D60A5}"/>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9713911E-8CFA-0F66-049E-685CCACF2237}"/>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2" name="Text Box 14">
            <a:extLst>
              <a:ext uri="{FF2B5EF4-FFF2-40B4-BE49-F238E27FC236}">
                <a16:creationId xmlns:a16="http://schemas.microsoft.com/office/drawing/2014/main" id="{1E556E5B-76C8-1341-6397-C8A3D7E1F00D}"/>
              </a:ext>
            </a:extLst>
          </p:cNvPr>
          <p:cNvSpPr txBox="1">
            <a:spLocks noChangeArrowheads="1"/>
          </p:cNvSpPr>
          <p:nvPr/>
        </p:nvSpPr>
        <p:spPr bwMode="auto">
          <a:xfrm>
            <a:off x="7296150" y="4000228"/>
            <a:ext cx="476250"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a:t>
            </a:r>
          </a:p>
        </p:txBody>
      </p:sp>
      <p:sp>
        <p:nvSpPr>
          <p:cNvPr id="116743" name="Text Box 15">
            <a:extLst>
              <a:ext uri="{FF2B5EF4-FFF2-40B4-BE49-F238E27FC236}">
                <a16:creationId xmlns:a16="http://schemas.microsoft.com/office/drawing/2014/main" id="{96B89E64-1CBA-BD01-5631-ACBD76112035}"/>
              </a:ext>
            </a:extLst>
          </p:cNvPr>
          <p:cNvSpPr txBox="1">
            <a:spLocks noChangeArrowheads="1"/>
          </p:cNvSpPr>
          <p:nvPr/>
        </p:nvSpPr>
        <p:spPr bwMode="auto">
          <a:xfrm>
            <a:off x="3408362" y="3945050"/>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16744" name="Text Box 17">
            <a:extLst>
              <a:ext uri="{FF2B5EF4-FFF2-40B4-BE49-F238E27FC236}">
                <a16:creationId xmlns:a16="http://schemas.microsoft.com/office/drawing/2014/main" id="{DF9C367E-96E8-4160-E55B-E9DAC34B3577}"/>
              </a:ext>
            </a:extLst>
          </p:cNvPr>
          <p:cNvSpPr txBox="1">
            <a:spLocks noChangeArrowheads="1"/>
          </p:cNvSpPr>
          <p:nvPr/>
        </p:nvSpPr>
        <p:spPr bwMode="auto">
          <a:xfrm>
            <a:off x="6645275" y="4724400"/>
            <a:ext cx="1733550"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Mittlere Veränderung der Sehschärfe</a:t>
            </a:r>
          </a:p>
        </p:txBody>
      </p:sp>
      <p:sp>
        <p:nvSpPr>
          <p:cNvPr id="116745" name="Text Box 18">
            <a:extLst>
              <a:ext uri="{FF2B5EF4-FFF2-40B4-BE49-F238E27FC236}">
                <a16:creationId xmlns:a16="http://schemas.microsoft.com/office/drawing/2014/main" id="{729D8B1F-796A-9828-DB7C-ECB7C27439DB}"/>
              </a:ext>
            </a:extLst>
          </p:cNvPr>
          <p:cNvSpPr txBox="1">
            <a:spLocks noChangeArrowheads="1"/>
          </p:cNvSpPr>
          <p:nvPr/>
        </p:nvSpPr>
        <p:spPr bwMode="auto">
          <a:xfrm>
            <a:off x="3369469" y="4693784"/>
            <a:ext cx="210978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6" name="Text Box 20">
            <a:extLst>
              <a:ext uri="{FF2B5EF4-FFF2-40B4-BE49-F238E27FC236}">
                <a16:creationId xmlns:a16="http://schemas.microsoft.com/office/drawing/2014/main" id="{F7CA9FC7-675C-BA69-DA9A-50DED31F8355}"/>
              </a:ext>
            </a:extLst>
          </p:cNvPr>
          <p:cNvSpPr txBox="1">
            <a:spLocks noChangeArrowheads="1"/>
          </p:cNvSpPr>
          <p:nvPr/>
        </p:nvSpPr>
        <p:spPr bwMode="auto">
          <a:xfrm>
            <a:off x="6584950" y="5465901"/>
            <a:ext cx="191452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Anzahl der Behandlungen</a:t>
            </a:r>
          </a:p>
        </p:txBody>
      </p:sp>
      <p:sp>
        <p:nvSpPr>
          <p:cNvPr id="116747" name="Text Box 21">
            <a:extLst>
              <a:ext uri="{FF2B5EF4-FFF2-40B4-BE49-F238E27FC236}">
                <a16:creationId xmlns:a16="http://schemas.microsoft.com/office/drawing/2014/main" id="{71EE01E9-4C74-E846-97B2-9E0F451FFD3C}"/>
              </a:ext>
            </a:extLst>
          </p:cNvPr>
          <p:cNvSpPr txBox="1">
            <a:spLocks noChangeArrowheads="1"/>
          </p:cNvSpPr>
          <p:nvPr/>
        </p:nvSpPr>
        <p:spPr bwMode="auto">
          <a:xfrm>
            <a:off x="3240881" y="5442518"/>
            <a:ext cx="2366963"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sekundäre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8" name="Slide Number Placeholder 1">
            <a:extLst>
              <a:ext uri="{FF2B5EF4-FFF2-40B4-BE49-F238E27FC236}">
                <a16:creationId xmlns:a16="http://schemas.microsoft.com/office/drawing/2014/main" id="{47A017EC-7AEB-8782-5442-9E0604D7878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563</a:t>
            </a:fld>
            <a:endParaRPr lang="de-DE" sz="1000" noProof="0" dirty="0"/>
          </a:p>
        </p:txBody>
      </p:sp>
      <p:sp>
        <p:nvSpPr>
          <p:cNvPr id="116750" name="Text Box 21">
            <a:extLst>
              <a:ext uri="{FF2B5EF4-FFF2-40B4-BE49-F238E27FC236}">
                <a16:creationId xmlns:a16="http://schemas.microsoft.com/office/drawing/2014/main" id="{A6CEEAAC-3F9E-4AA5-23B2-60D7A964D776}"/>
              </a:ext>
            </a:extLst>
          </p:cNvPr>
          <p:cNvSpPr txBox="1">
            <a:spLocks noChangeArrowheads="1"/>
          </p:cNvSpPr>
          <p:nvPr/>
        </p:nvSpPr>
        <p:spPr bwMode="auto">
          <a:xfrm>
            <a:off x="2936875" y="6191250"/>
            <a:ext cx="29749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a:t>
            </a:r>
            <a:r>
              <a:rPr lang="de-DE" sz="1400" b="1" i="1" noProof="0" dirty="0">
                <a:solidFill>
                  <a:srgbClr val="0000FF"/>
                </a:solidFill>
              </a:rPr>
              <a:t>ein weiterer </a:t>
            </a:r>
            <a:r>
              <a:rPr lang="de-DE" sz="1400" i="1" noProof="0" dirty="0">
                <a:solidFill>
                  <a:srgbClr val="0000FF"/>
                </a:solidFill>
              </a:rPr>
              <a:t>häufig diskutierter</a:t>
            </a:r>
          </a:p>
          <a:p>
            <a:pPr algn="ctr" eaLnBrk="1" hangingPunct="1">
              <a:lnSpc>
                <a:spcPct val="75000"/>
              </a:lnSpc>
              <a:spcBef>
                <a:spcPct val="0"/>
              </a:spcBef>
              <a:buClrTx/>
              <a:buSzTx/>
              <a:buFontTx/>
              <a:buNone/>
            </a:pPr>
            <a:r>
              <a:rPr lang="de-DE" sz="1400" i="1" noProof="0" dirty="0">
                <a:solidFill>
                  <a:srgbClr val="0000FF"/>
                </a:solidFill>
              </a:rPr>
              <a:t>sekundäre Endpunktgröße?</a:t>
            </a:r>
          </a:p>
        </p:txBody>
      </p:sp>
      <p:sp>
        <p:nvSpPr>
          <p:cNvPr id="116751" name="Rectangle 2">
            <a:extLst>
              <a:ext uri="{FF2B5EF4-FFF2-40B4-BE49-F238E27FC236}">
                <a16:creationId xmlns:a16="http://schemas.microsoft.com/office/drawing/2014/main" id="{47C3D694-135C-4256-DD74-FBAF84DF2081}"/>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2594D569-0BD5-DF4D-9EC7-D6996FABEFBE}"/>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55C7105D-EA40-E714-0C7E-E503524BF0AA}"/>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A2DCCB01-B9CD-EF14-80C0-FADA983C59D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12">
            <a:extLst>
              <a:ext uri="{FF2B5EF4-FFF2-40B4-BE49-F238E27FC236}">
                <a16:creationId xmlns:a16="http://schemas.microsoft.com/office/drawing/2014/main" id="{28CB14ED-AD7B-0DB1-B1D1-7EEE981036F2}"/>
              </a:ext>
            </a:extLst>
          </p:cNvPr>
          <p:cNvSpPr txBox="1">
            <a:spLocks noChangeArrowheads="1"/>
          </p:cNvSpPr>
          <p:nvPr/>
        </p:nvSpPr>
        <p:spPr bwMode="auto">
          <a:xfrm>
            <a:off x="7354888" y="6288087"/>
            <a:ext cx="293687" cy="265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en-US" altLang="en-US" sz="1400" b="1" i="1" dirty="0"/>
              <a:t>?</a:t>
            </a:r>
            <a:endParaRPr lang="en-US" altLang="en-US" sz="1400" b="1" i="1" dirty="0">
              <a:solidFill>
                <a:srgbClr val="0000FF"/>
              </a:solidFill>
            </a:endParaRPr>
          </a:p>
        </p:txBody>
      </p:sp>
    </p:spTree>
    <p:extLst>
      <p:ext uri="{BB962C8B-B14F-4D97-AF65-F5344CB8AC3E}">
        <p14:creationId xmlns:p14="http://schemas.microsoft.com/office/powerpoint/2010/main" val="319212627"/>
      </p:ext>
    </p:extLst>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625DDF-BFEB-93EC-CCA7-D8EF2FC46A73}"/>
            </a:ext>
          </a:extLst>
        </p:cNvPr>
        <p:cNvGrpSpPr/>
        <p:nvPr/>
      </p:nvGrpSpPr>
      <p:grpSpPr>
        <a:xfrm>
          <a:off x="0" y="0"/>
          <a:ext cx="0" cy="0"/>
          <a:chOff x="0" y="0"/>
          <a:chExt cx="0" cy="0"/>
        </a:xfrm>
      </p:grpSpPr>
      <p:sp>
        <p:nvSpPr>
          <p:cNvPr id="116738" name="Text Box 7">
            <a:extLst>
              <a:ext uri="{FF2B5EF4-FFF2-40B4-BE49-F238E27FC236}">
                <a16:creationId xmlns:a16="http://schemas.microsoft.com/office/drawing/2014/main" id="{413BBD34-A2D1-BBA9-59CE-2D1AD9B7DF70}"/>
              </a:ext>
            </a:extLst>
          </p:cNvPr>
          <p:cNvSpPr txBox="1">
            <a:spLocks noChangeArrowheads="1"/>
          </p:cNvSpPr>
          <p:nvPr/>
        </p:nvSpPr>
        <p:spPr bwMode="auto">
          <a:xfrm>
            <a:off x="2355056" y="1224925"/>
            <a:ext cx="4241800" cy="672428"/>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Studie 1) verglich die Sicherheit und Wirksamkeit von Bevacizumab vs. Ranibizumab und </a:t>
            </a:r>
          </a:p>
          <a:p>
            <a:pPr algn="ctr" eaLnBrk="1" hangingPunct="1">
              <a:lnSpc>
                <a:spcPct val="75000"/>
              </a:lnSpc>
              <a:spcBef>
                <a:spcPct val="0"/>
              </a:spcBef>
              <a:buClrTx/>
              <a:buSzTx/>
              <a:buFontTx/>
              <a:buNone/>
            </a:pPr>
            <a:r>
              <a:rPr lang="de-DE" sz="1400" i="1" noProof="0" dirty="0">
                <a:solidFill>
                  <a:srgbClr val="0000FF"/>
                </a:solidFill>
              </a:rPr>
              <a:t>2) bewertete das Dosierungsschema dieser Medikamente bei der Behandlung von AMD?</a:t>
            </a:r>
          </a:p>
        </p:txBody>
      </p:sp>
      <p:sp>
        <p:nvSpPr>
          <p:cNvPr id="116739" name="Text Box 9">
            <a:extLst>
              <a:ext uri="{FF2B5EF4-FFF2-40B4-BE49-F238E27FC236}">
                <a16:creationId xmlns:a16="http://schemas.microsoft.com/office/drawing/2014/main" id="{3B7AB8FF-719E-943C-D963-5E33614A1B2B}"/>
              </a:ext>
            </a:extLst>
          </p:cNvPr>
          <p:cNvSpPr txBox="1">
            <a:spLocks noChangeArrowheads="1"/>
          </p:cNvSpPr>
          <p:nvPr/>
        </p:nvSpPr>
        <p:spPr bwMode="auto">
          <a:xfrm>
            <a:off x="6494463" y="2362200"/>
            <a:ext cx="2065337"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Ranibizumab: 0,5 mg</a:t>
            </a:r>
          </a:p>
          <a:p>
            <a:pPr algn="ctr" eaLnBrk="1" hangingPunct="1">
              <a:lnSpc>
                <a:spcPct val="80000"/>
              </a:lnSpc>
              <a:spcBef>
                <a:spcPct val="0"/>
              </a:spcBef>
              <a:buClrTx/>
              <a:buSzTx/>
              <a:buFontTx/>
              <a:buNone/>
            </a:pPr>
            <a:r>
              <a:rPr lang="de-DE" sz="1400" noProof="0" dirty="0"/>
              <a:t>Bevacizumab: 1,25 mg</a:t>
            </a:r>
          </a:p>
        </p:txBody>
      </p:sp>
      <p:sp>
        <p:nvSpPr>
          <p:cNvPr id="116740" name="Text Box 10">
            <a:extLst>
              <a:ext uri="{FF2B5EF4-FFF2-40B4-BE49-F238E27FC236}">
                <a16:creationId xmlns:a16="http://schemas.microsoft.com/office/drawing/2014/main" id="{015D1273-82DC-5D17-99F2-7A2984861F88}"/>
              </a:ext>
            </a:extLst>
          </p:cNvPr>
          <p:cNvSpPr txBox="1">
            <a:spLocks noChangeArrowheads="1"/>
          </p:cNvSpPr>
          <p:nvPr/>
        </p:nvSpPr>
        <p:spPr bwMode="auto">
          <a:xfrm>
            <a:off x="3482181" y="2286000"/>
            <a:ext cx="1884362"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a:t>
            </a:r>
          </a:p>
          <a:p>
            <a:pPr algn="ctr" eaLnBrk="1" hangingPunct="1">
              <a:lnSpc>
                <a:spcPct val="75000"/>
              </a:lnSpc>
              <a:spcBef>
                <a:spcPct val="0"/>
              </a:spcBef>
              <a:buClrTx/>
              <a:buSzTx/>
              <a:buFontTx/>
              <a:buNone/>
            </a:pPr>
            <a:r>
              <a:rPr lang="de-DE" sz="1400" i="1" noProof="0" dirty="0">
                <a:solidFill>
                  <a:srgbClr val="0000FF"/>
                </a:solidFill>
              </a:rPr>
              <a:t>wurden jeweils verwendet?</a:t>
            </a:r>
          </a:p>
        </p:txBody>
      </p:sp>
      <p:sp>
        <p:nvSpPr>
          <p:cNvPr id="116741" name="Text Box 13">
            <a:extLst>
              <a:ext uri="{FF2B5EF4-FFF2-40B4-BE49-F238E27FC236}">
                <a16:creationId xmlns:a16="http://schemas.microsoft.com/office/drawing/2014/main" id="{9D1F3151-7266-4B08-5065-26D0393269EA}"/>
              </a:ext>
            </a:extLst>
          </p:cNvPr>
          <p:cNvSpPr txBox="1">
            <a:spLocks noChangeArrowheads="1"/>
          </p:cNvSpPr>
          <p:nvPr/>
        </p:nvSpPr>
        <p:spPr bwMode="auto">
          <a:xfrm>
            <a:off x="3315493" y="3196316"/>
            <a:ext cx="2217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sahen die beiden</a:t>
            </a:r>
          </a:p>
          <a:p>
            <a:pPr algn="ctr" eaLnBrk="1" hangingPunct="1">
              <a:lnSpc>
                <a:spcPct val="75000"/>
              </a:lnSpc>
              <a:spcBef>
                <a:spcPct val="0"/>
              </a:spcBef>
              <a:buClrTx/>
              <a:buSzTx/>
              <a:buFontTx/>
              <a:buNone/>
            </a:pPr>
            <a:r>
              <a:rPr lang="de-DE" sz="1400" i="1" noProof="0" dirty="0">
                <a:solidFill>
                  <a:srgbClr val="0000FF"/>
                </a:solidFill>
              </a:rPr>
              <a:t>Dosierungsschemata aus?</a:t>
            </a:r>
          </a:p>
        </p:txBody>
      </p:sp>
      <p:sp>
        <p:nvSpPr>
          <p:cNvPr id="116742" name="Text Box 14">
            <a:extLst>
              <a:ext uri="{FF2B5EF4-FFF2-40B4-BE49-F238E27FC236}">
                <a16:creationId xmlns:a16="http://schemas.microsoft.com/office/drawing/2014/main" id="{94E2336B-0BBE-48BD-2367-FD57875863B4}"/>
              </a:ext>
            </a:extLst>
          </p:cNvPr>
          <p:cNvSpPr txBox="1">
            <a:spLocks noChangeArrowheads="1"/>
          </p:cNvSpPr>
          <p:nvPr/>
        </p:nvSpPr>
        <p:spPr bwMode="auto">
          <a:xfrm>
            <a:off x="7296150" y="4000228"/>
            <a:ext cx="476250"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Nein</a:t>
            </a:r>
          </a:p>
        </p:txBody>
      </p:sp>
      <p:sp>
        <p:nvSpPr>
          <p:cNvPr id="116743" name="Text Box 15">
            <a:extLst>
              <a:ext uri="{FF2B5EF4-FFF2-40B4-BE49-F238E27FC236}">
                <a16:creationId xmlns:a16="http://schemas.microsoft.com/office/drawing/2014/main" id="{7FA9C577-EFB8-2C4A-F405-C836497984A2}"/>
              </a:ext>
            </a:extLst>
          </p:cNvPr>
          <p:cNvSpPr txBox="1">
            <a:spLocks noChangeArrowheads="1"/>
          </p:cNvSpPr>
          <p:nvPr/>
        </p:nvSpPr>
        <p:spPr bwMode="auto">
          <a:xfrm>
            <a:off x="3408362" y="3945050"/>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16744" name="Text Box 17">
            <a:extLst>
              <a:ext uri="{FF2B5EF4-FFF2-40B4-BE49-F238E27FC236}">
                <a16:creationId xmlns:a16="http://schemas.microsoft.com/office/drawing/2014/main" id="{9253966E-7875-E523-F97E-8A638FF21F29}"/>
              </a:ext>
            </a:extLst>
          </p:cNvPr>
          <p:cNvSpPr txBox="1">
            <a:spLocks noChangeArrowheads="1"/>
          </p:cNvSpPr>
          <p:nvPr/>
        </p:nvSpPr>
        <p:spPr bwMode="auto">
          <a:xfrm>
            <a:off x="6645275" y="4724400"/>
            <a:ext cx="1733550"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Mittlere Veränderung der Sehschärfe</a:t>
            </a:r>
          </a:p>
        </p:txBody>
      </p:sp>
      <p:sp>
        <p:nvSpPr>
          <p:cNvPr id="116745" name="Text Box 18">
            <a:extLst>
              <a:ext uri="{FF2B5EF4-FFF2-40B4-BE49-F238E27FC236}">
                <a16:creationId xmlns:a16="http://schemas.microsoft.com/office/drawing/2014/main" id="{66128F0A-1EFE-0142-A618-5278A0AE822F}"/>
              </a:ext>
            </a:extLst>
          </p:cNvPr>
          <p:cNvSpPr txBox="1">
            <a:spLocks noChangeArrowheads="1"/>
          </p:cNvSpPr>
          <p:nvPr/>
        </p:nvSpPr>
        <p:spPr bwMode="auto">
          <a:xfrm>
            <a:off x="3369469" y="4693784"/>
            <a:ext cx="210978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6" name="Text Box 20">
            <a:extLst>
              <a:ext uri="{FF2B5EF4-FFF2-40B4-BE49-F238E27FC236}">
                <a16:creationId xmlns:a16="http://schemas.microsoft.com/office/drawing/2014/main" id="{DBF1B2C8-1B8C-0518-23FF-21E2F12314E2}"/>
              </a:ext>
            </a:extLst>
          </p:cNvPr>
          <p:cNvSpPr txBox="1">
            <a:spLocks noChangeArrowheads="1"/>
          </p:cNvSpPr>
          <p:nvPr/>
        </p:nvSpPr>
        <p:spPr bwMode="auto">
          <a:xfrm>
            <a:off x="6584950" y="5465901"/>
            <a:ext cx="191452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Anzahl der Behandlungen</a:t>
            </a:r>
          </a:p>
        </p:txBody>
      </p:sp>
      <p:sp>
        <p:nvSpPr>
          <p:cNvPr id="116747" name="Text Box 21">
            <a:extLst>
              <a:ext uri="{FF2B5EF4-FFF2-40B4-BE49-F238E27FC236}">
                <a16:creationId xmlns:a16="http://schemas.microsoft.com/office/drawing/2014/main" id="{F6B321BD-BC0D-443C-729E-DEB677DFA709}"/>
              </a:ext>
            </a:extLst>
          </p:cNvPr>
          <p:cNvSpPr txBox="1">
            <a:spLocks noChangeArrowheads="1"/>
          </p:cNvSpPr>
          <p:nvPr/>
        </p:nvSpPr>
        <p:spPr bwMode="auto">
          <a:xfrm>
            <a:off x="3240881" y="5442518"/>
            <a:ext cx="2366963"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sekundäre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16748" name="Slide Number Placeholder 1">
            <a:extLst>
              <a:ext uri="{FF2B5EF4-FFF2-40B4-BE49-F238E27FC236}">
                <a16:creationId xmlns:a16="http://schemas.microsoft.com/office/drawing/2014/main" id="{75D46CB4-86FB-70E5-4F66-B76E335F2CA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271241C-160D-4EA4-8FC2-89C215A577BE}" type="slidenum">
              <a:rPr lang="de-DE" sz="1000" noProof="0" smtClean="0"/>
              <a:t>564</a:t>
            </a:fld>
            <a:endParaRPr lang="de-DE" sz="1000" noProof="0" dirty="0"/>
          </a:p>
        </p:txBody>
      </p:sp>
      <p:sp>
        <p:nvSpPr>
          <p:cNvPr id="116749" name="Text Box 20">
            <a:extLst>
              <a:ext uri="{FF2B5EF4-FFF2-40B4-BE49-F238E27FC236}">
                <a16:creationId xmlns:a16="http://schemas.microsoft.com/office/drawing/2014/main" id="{A6091071-EBA1-8271-8822-BBB29A58511B}"/>
              </a:ext>
            </a:extLst>
          </p:cNvPr>
          <p:cNvSpPr txBox="1">
            <a:spLocks noChangeArrowheads="1"/>
          </p:cNvSpPr>
          <p:nvPr/>
        </p:nvSpPr>
        <p:spPr bwMode="auto">
          <a:xfrm>
            <a:off x="6346825" y="6284913"/>
            <a:ext cx="2413000"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Häufigkeit unerwünschter Ereignisse</a:t>
            </a:r>
          </a:p>
        </p:txBody>
      </p:sp>
      <p:sp>
        <p:nvSpPr>
          <p:cNvPr id="116750" name="Text Box 21">
            <a:extLst>
              <a:ext uri="{FF2B5EF4-FFF2-40B4-BE49-F238E27FC236}">
                <a16:creationId xmlns:a16="http://schemas.microsoft.com/office/drawing/2014/main" id="{2B74F6EA-6215-A97B-DEF2-7E916DBC4B84}"/>
              </a:ext>
            </a:extLst>
          </p:cNvPr>
          <p:cNvSpPr txBox="1">
            <a:spLocks noChangeArrowheads="1"/>
          </p:cNvSpPr>
          <p:nvPr/>
        </p:nvSpPr>
        <p:spPr bwMode="auto">
          <a:xfrm>
            <a:off x="2936875" y="6191250"/>
            <a:ext cx="2974975"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a:t>
            </a:r>
            <a:r>
              <a:rPr lang="de-DE" sz="1400" b="1" i="1" noProof="0" dirty="0">
                <a:solidFill>
                  <a:srgbClr val="0000FF"/>
                </a:solidFill>
              </a:rPr>
              <a:t>ein weiterer </a:t>
            </a:r>
            <a:r>
              <a:rPr lang="de-DE" sz="1400" i="1" noProof="0" dirty="0">
                <a:solidFill>
                  <a:srgbClr val="0000FF"/>
                </a:solidFill>
              </a:rPr>
              <a:t>häufig diskutierter</a:t>
            </a:r>
          </a:p>
          <a:p>
            <a:pPr algn="ctr" eaLnBrk="1" hangingPunct="1">
              <a:lnSpc>
                <a:spcPct val="75000"/>
              </a:lnSpc>
              <a:spcBef>
                <a:spcPct val="0"/>
              </a:spcBef>
              <a:buClrTx/>
              <a:buSzTx/>
              <a:buFontTx/>
              <a:buNone/>
            </a:pPr>
            <a:r>
              <a:rPr lang="de-DE" sz="1400" i="1" noProof="0" dirty="0">
                <a:solidFill>
                  <a:srgbClr val="0000FF"/>
                </a:solidFill>
              </a:rPr>
              <a:t>sekundäre Endpunktgröße?</a:t>
            </a:r>
          </a:p>
        </p:txBody>
      </p:sp>
      <p:sp>
        <p:nvSpPr>
          <p:cNvPr id="116751" name="Rectangle 2">
            <a:extLst>
              <a:ext uri="{FF2B5EF4-FFF2-40B4-BE49-F238E27FC236}">
                <a16:creationId xmlns:a16="http://schemas.microsoft.com/office/drawing/2014/main" id="{BC92B00C-F363-C9DA-6FEA-AEDC3ACF9B2C}"/>
              </a:ext>
            </a:extLst>
          </p:cNvPr>
          <p:cNvSpPr>
            <a:spLocks noChangeArrowheads="1"/>
          </p:cNvSpPr>
          <p:nvPr/>
        </p:nvSpPr>
        <p:spPr bwMode="auto">
          <a:xfrm>
            <a:off x="6684963" y="1295400"/>
            <a:ext cx="1600200" cy="6096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116752" name="Text Box 5">
            <a:extLst>
              <a:ext uri="{FF2B5EF4-FFF2-40B4-BE49-F238E27FC236}">
                <a16:creationId xmlns:a16="http://schemas.microsoft.com/office/drawing/2014/main" id="{E3C9231A-D958-C2B1-C15D-2A4EC9524715}"/>
              </a:ext>
            </a:extLst>
          </p:cNvPr>
          <p:cNvSpPr txBox="1">
            <a:spLocks noChangeArrowheads="1"/>
          </p:cNvSpPr>
          <p:nvPr/>
        </p:nvSpPr>
        <p:spPr bwMode="auto">
          <a:xfrm>
            <a:off x="6927057" y="1371148"/>
            <a:ext cx="1116012" cy="4565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800" b="1" noProof="0" dirty="0"/>
              <a:t>CATT</a:t>
            </a:r>
            <a:endParaRPr lang="de-DE" sz="2000" b="1" noProof="0" dirty="0"/>
          </a:p>
        </p:txBody>
      </p:sp>
      <p:sp>
        <p:nvSpPr>
          <p:cNvPr id="116753" name="Text Box 12">
            <a:extLst>
              <a:ext uri="{FF2B5EF4-FFF2-40B4-BE49-F238E27FC236}">
                <a16:creationId xmlns:a16="http://schemas.microsoft.com/office/drawing/2014/main" id="{E3ED9AC7-F5BC-2000-1923-8CBAAE859C9A}"/>
              </a:ext>
            </a:extLst>
          </p:cNvPr>
          <p:cNvSpPr txBox="1">
            <a:spLocks noChangeArrowheads="1"/>
          </p:cNvSpPr>
          <p:nvPr/>
        </p:nvSpPr>
        <p:spPr bwMode="auto">
          <a:xfrm>
            <a:off x="6543675" y="3276600"/>
            <a:ext cx="1916113" cy="198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Kontinuierlich und PRN</a:t>
            </a:r>
            <a:endParaRPr lang="de-DE" sz="1600" noProof="0" dirty="0">
              <a:solidFill>
                <a:srgbClr val="0000FF"/>
              </a:solidFill>
            </a:endParaRPr>
          </a:p>
        </p:txBody>
      </p:sp>
      <p:sp>
        <p:nvSpPr>
          <p:cNvPr id="116754" name="TextBox 18">
            <a:extLst>
              <a:ext uri="{FF2B5EF4-FFF2-40B4-BE49-F238E27FC236}">
                <a16:creationId xmlns:a16="http://schemas.microsoft.com/office/drawing/2014/main" id="{73917A75-6B97-E09A-6C4D-55A862651A4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extLst>
      <p:ext uri="{BB962C8B-B14F-4D97-AF65-F5344CB8AC3E}">
        <p14:creationId xmlns:p14="http://schemas.microsoft.com/office/powerpoint/2010/main" val="2147150540"/>
      </p:ext>
    </p:extLst>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ext Box 58">
            <a:extLst>
              <a:ext uri="{FF2B5EF4-FFF2-40B4-BE49-F238E27FC236}">
                <a16:creationId xmlns:a16="http://schemas.microsoft.com/office/drawing/2014/main" id="{21027B63-0C63-42E0-A79B-05D10C9A6398}"/>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117763" name="Slide Number Placeholder 1">
            <a:extLst>
              <a:ext uri="{FF2B5EF4-FFF2-40B4-BE49-F238E27FC236}">
                <a16:creationId xmlns:a16="http://schemas.microsoft.com/office/drawing/2014/main" id="{22652526-F4A6-4A24-A8A4-6F65F6C42B9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2EC8F3B-18F7-4CF6-9072-6B8006DCA6E8}" type="slidenum">
              <a:rPr lang="de-DE" sz="1000" noProof="0" smtClean="0"/>
              <a:t>565</a:t>
            </a:fld>
            <a:endParaRPr lang="de-DE" sz="1000" noProof="0" dirty="0"/>
          </a:p>
        </p:txBody>
      </p:sp>
      <p:graphicFrame>
        <p:nvGraphicFramePr>
          <p:cNvPr id="4" name="Table 3">
            <a:extLst>
              <a:ext uri="{FF2B5EF4-FFF2-40B4-BE49-F238E27FC236}">
                <a16:creationId xmlns:a16="http://schemas.microsoft.com/office/drawing/2014/main" id="{C3A4FA18-74D1-4818-B58A-A7DC6F932DFA}"/>
              </a:ext>
            </a:extLst>
          </p:cNvPr>
          <p:cNvGraphicFramePr>
            <a:graphicFrameLocks noGrp="1"/>
          </p:cNvGraphicFramePr>
          <p:nvPr>
            <p:extLst>
              <p:ext uri="{D42A27DB-BD31-4B8C-83A1-F6EECF244321}">
                <p14:modId xmlns:p14="http://schemas.microsoft.com/office/powerpoint/2010/main" val="1655683246"/>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1" noProof="0" dirty="0">
                          <a:solidFill>
                            <a:schemeClr val="bg1"/>
                          </a:solidFill>
                        </a:rPr>
                        <a:t>Ranibizumab</a:t>
                      </a:r>
                      <a:endParaRPr lang="de-DE" sz="2800" b="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t>Bevacizumab</a:t>
                      </a:r>
                      <a:endParaRPr lang="de-DE" sz="2800" b="1"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1" i="1" noProof="0" dirty="0">
                          <a:solidFill>
                            <a:schemeClr val="bg1"/>
                          </a:solidFill>
                        </a:rPr>
                        <a:t>Monatliche </a:t>
                      </a:r>
                      <a:r>
                        <a:rPr lang="de-DE" sz="1600" b="1" i="1" baseline="0" noProof="0" dirty="0">
                          <a:solidFill>
                            <a:schemeClr val="bg1"/>
                          </a:solidFill>
                        </a:rPr>
                        <a:t> Dosierung</a:t>
                      </a:r>
                      <a:endParaRPr lang="de-DE" sz="2800" b="1" i="1" noProof="0" dirty="0">
                        <a:solidFill>
                          <a:schemeClr val="bg1"/>
                        </a:solidFill>
                      </a:endParaRPr>
                    </a:p>
                  </a:txBody>
                  <a:tcPr anchor="ctr">
                    <a:solidFill>
                      <a:schemeClr val="accent6">
                        <a:lumMod val="60000"/>
                        <a:lumOff val="40000"/>
                      </a:schemeClr>
                    </a:solidFill>
                  </a:tcPr>
                </a:tc>
                <a:tc>
                  <a:txBody>
                    <a:bodyPr/>
                    <a:lstStyle/>
                    <a:p>
                      <a:pPr algn="ctr"/>
                      <a:r>
                        <a:rPr lang="de-DE" sz="1600" b="1" i="1" noProof="0" dirty="0">
                          <a:solidFill>
                            <a:srgbClr val="0000FF"/>
                          </a:solidFill>
                        </a:rPr>
                        <a:t>?</a:t>
                      </a:r>
                    </a:p>
                  </a:txBody>
                  <a:tcPr anchor="ctr">
                    <a:solidFill>
                      <a:schemeClr val="accent1">
                        <a:lumMod val="60000"/>
                        <a:lumOff val="40000"/>
                      </a:schemeClr>
                    </a:solidFill>
                  </a:tcPr>
                </a:tc>
                <a:tc>
                  <a:txBody>
                    <a:bodyPr/>
                    <a:lstStyle/>
                    <a:p>
                      <a:pPr algn="ctr"/>
                      <a:r>
                        <a:rPr lang="de-DE" sz="1600" b="1" i="1" noProof="0" dirty="0">
                          <a:solidFill>
                            <a:srgbClr val="0000FF"/>
                          </a:solidFill>
                        </a:rPr>
                        <a:t>?</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0" i="1" noProof="0" dirty="0">
                          <a:solidFill>
                            <a:schemeClr val="bg1">
                              <a:lumMod val="85000"/>
                            </a:schemeClr>
                          </a:solidFill>
                        </a:rPr>
                        <a:t>Dosierung nach Bedarf</a:t>
                      </a:r>
                    </a:p>
                  </a:txBody>
                  <a:tcPr anchor="ctr">
                    <a:solidFill>
                      <a:schemeClr val="accent6">
                        <a:lumMod val="60000"/>
                        <a:lumOff val="40000"/>
                      </a:schemeClr>
                    </a:solidFill>
                  </a:tcPr>
                </a:tc>
                <a:tc>
                  <a:txBody>
                    <a:bodyPr/>
                    <a:lstStyle/>
                    <a:p>
                      <a:pPr algn="ctr"/>
                      <a:r>
                        <a:rPr lang="de-DE" sz="1600" b="1" noProof="0" dirty="0">
                          <a:solidFill>
                            <a:schemeClr val="accent1">
                              <a:lumMod val="60000"/>
                              <a:lumOff val="40000"/>
                            </a:schemeClr>
                          </a:solidFill>
                        </a:rPr>
                        <a:t>6,8</a:t>
                      </a:r>
                    </a:p>
                  </a:txBody>
                  <a:tcPr anchor="ctr">
                    <a:solidFill>
                      <a:schemeClr val="accent1">
                        <a:lumMod val="60000"/>
                        <a:lumOff val="40000"/>
                      </a:schemeClr>
                    </a:solidFill>
                  </a:tcPr>
                </a:tc>
                <a:tc>
                  <a:txBody>
                    <a:bodyPr/>
                    <a:lstStyle/>
                    <a:p>
                      <a:pPr algn="ctr"/>
                      <a:r>
                        <a:rPr lang="de-DE" sz="1600" b="1" noProof="0" dirty="0">
                          <a:solidFill>
                            <a:schemeClr val="accent1">
                              <a:lumMod val="60000"/>
                              <a:lumOff val="40000"/>
                            </a:schemeClr>
                          </a:solidFill>
                        </a:rPr>
                        <a:t>5,9</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17782" name="TextBox 4">
            <a:extLst>
              <a:ext uri="{FF2B5EF4-FFF2-40B4-BE49-F238E27FC236}">
                <a16:creationId xmlns:a16="http://schemas.microsoft.com/office/drawing/2014/main" id="{4EC31F15-3801-4DB9-900C-F1558ED1318C}"/>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
        <p:nvSpPr>
          <p:cNvPr id="117783" name="TextBox 5">
            <a:extLst>
              <a:ext uri="{FF2B5EF4-FFF2-40B4-BE49-F238E27FC236}">
                <a16:creationId xmlns:a16="http://schemas.microsoft.com/office/drawing/2014/main" id="{D526B227-DA69-4E85-BA24-40C4430787A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7" name="Slide Number Placeholder 1">
            <a:extLst>
              <a:ext uri="{FF2B5EF4-FFF2-40B4-BE49-F238E27FC236}">
                <a16:creationId xmlns:a16="http://schemas.microsoft.com/office/drawing/2014/main" id="{BF6C9459-DD42-44C8-874B-9B15B3131B9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002A069B-4083-42E8-95CF-39E03BAE02ED}" type="slidenum">
              <a:rPr lang="de-DE" sz="1000" noProof="0" smtClean="0"/>
              <a:t>566</a:t>
            </a:fld>
            <a:endParaRPr lang="de-DE" sz="1000" noProof="0" dirty="0"/>
          </a:p>
        </p:txBody>
      </p:sp>
      <p:graphicFrame>
        <p:nvGraphicFramePr>
          <p:cNvPr id="4" name="Table 3">
            <a:extLst>
              <a:ext uri="{FF2B5EF4-FFF2-40B4-BE49-F238E27FC236}">
                <a16:creationId xmlns:a16="http://schemas.microsoft.com/office/drawing/2014/main" id="{E5446C2B-6A7F-4728-90D3-4105A1ED50CA}"/>
              </a:ext>
            </a:extLst>
          </p:cNvPr>
          <p:cNvGraphicFramePr>
            <a:graphicFrameLocks noGrp="1"/>
          </p:cNvGraphicFramePr>
          <p:nvPr>
            <p:extLst>
              <p:ext uri="{D42A27DB-BD31-4B8C-83A1-F6EECF244321}">
                <p14:modId xmlns:p14="http://schemas.microsoft.com/office/powerpoint/2010/main" val="2546260106"/>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1" noProof="0" dirty="0"/>
                        <a:t>Ranibizumab</a:t>
                      </a:r>
                      <a:endParaRPr lang="de-DE" sz="2800" b="1" noProof="0" dirty="0"/>
                    </a:p>
                  </a:txBody>
                  <a:tcPr anchor="ctr">
                    <a:solidFill>
                      <a:schemeClr val="accent6">
                        <a:lumMod val="60000"/>
                        <a:lumOff val="40000"/>
                      </a:schemeClr>
                    </a:solidFill>
                  </a:tcPr>
                </a:tc>
                <a:tc>
                  <a:txBody>
                    <a:bodyPr/>
                    <a:lstStyle/>
                    <a:p>
                      <a:pPr algn="ctr"/>
                      <a:r>
                        <a:rPr lang="de-DE" sz="1600" b="1" noProof="0" dirty="0"/>
                        <a:t>Bevacizumab</a:t>
                      </a:r>
                      <a:endParaRPr lang="de-DE" sz="2800" b="1"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1" i="1" noProof="0" dirty="0">
                          <a:solidFill>
                            <a:schemeClr val="bg1"/>
                          </a:solidFill>
                        </a:rPr>
                        <a:t>Monatliche </a:t>
                      </a:r>
                      <a:r>
                        <a:rPr lang="de-DE" sz="1600" b="1" i="1" baseline="0" noProof="0" dirty="0">
                          <a:solidFill>
                            <a:schemeClr val="bg1"/>
                          </a:solidFill>
                        </a:rPr>
                        <a:t> Dosierung</a:t>
                      </a:r>
                      <a:endParaRPr lang="de-DE" sz="2800" b="1" i="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p>
                  </a:txBody>
                  <a:tcPr anchor="ctr">
                    <a:solidFill>
                      <a:schemeClr val="accent1">
                        <a:lumMod val="60000"/>
                        <a:lumOff val="40000"/>
                      </a:schemeClr>
                    </a:solidFill>
                  </a:tcPr>
                </a:tc>
                <a:tc>
                  <a:txBody>
                    <a:bodyPr/>
                    <a:lstStyle/>
                    <a:p>
                      <a:pPr algn="ctr"/>
                      <a:r>
                        <a:rPr lang="de-DE" sz="1600" b="1" noProof="0" dirty="0">
                          <a:solidFill>
                            <a:srgbClr val="0000FF"/>
                          </a:solidFill>
                        </a:rPr>
                        <a:t>8,0</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0" i="1" noProof="0" dirty="0">
                          <a:solidFill>
                            <a:schemeClr val="bg1">
                              <a:lumMod val="85000"/>
                            </a:schemeClr>
                          </a:solidFill>
                        </a:rPr>
                        <a:t>Dosierung nach Bedarf</a:t>
                      </a:r>
                    </a:p>
                  </a:txBody>
                  <a:tcPr anchor="ctr">
                    <a:solidFill>
                      <a:schemeClr val="accent6">
                        <a:lumMod val="60000"/>
                        <a:lumOff val="40000"/>
                      </a:schemeClr>
                    </a:solidFill>
                  </a:tcPr>
                </a:tc>
                <a:tc>
                  <a:txBody>
                    <a:bodyPr/>
                    <a:lstStyle/>
                    <a:p>
                      <a:pPr algn="ctr"/>
                      <a:r>
                        <a:rPr lang="de-DE" sz="1600" b="1" noProof="0" dirty="0">
                          <a:solidFill>
                            <a:schemeClr val="accent1">
                              <a:lumMod val="60000"/>
                              <a:lumOff val="40000"/>
                            </a:schemeClr>
                          </a:solidFill>
                        </a:rPr>
                        <a:t>6,8</a:t>
                      </a:r>
                    </a:p>
                  </a:txBody>
                  <a:tcPr anchor="ctr">
                    <a:solidFill>
                      <a:schemeClr val="accent1">
                        <a:lumMod val="60000"/>
                        <a:lumOff val="40000"/>
                      </a:schemeClr>
                    </a:solidFill>
                  </a:tcPr>
                </a:tc>
                <a:tc>
                  <a:txBody>
                    <a:bodyPr/>
                    <a:lstStyle/>
                    <a:p>
                      <a:pPr algn="ctr"/>
                      <a:r>
                        <a:rPr lang="de-DE" sz="1600" b="1" noProof="0" dirty="0">
                          <a:solidFill>
                            <a:schemeClr val="accent1">
                              <a:lumMod val="60000"/>
                              <a:lumOff val="40000"/>
                            </a:schemeClr>
                          </a:solidFill>
                        </a:rPr>
                        <a:t>5,9</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18807" name="TextBox 5">
            <a:extLst>
              <a:ext uri="{FF2B5EF4-FFF2-40B4-BE49-F238E27FC236}">
                <a16:creationId xmlns:a16="http://schemas.microsoft.com/office/drawing/2014/main" id="{BC83E16F-0ACD-4F2F-9F2C-6F8DF163523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8">
            <a:extLst>
              <a:ext uri="{FF2B5EF4-FFF2-40B4-BE49-F238E27FC236}">
                <a16:creationId xmlns:a16="http://schemas.microsoft.com/office/drawing/2014/main" id="{F2E72FAC-12BF-8098-AAD6-3E871603093F}"/>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3" name="TextBox 4">
            <a:extLst>
              <a:ext uri="{FF2B5EF4-FFF2-40B4-BE49-F238E27FC236}">
                <a16:creationId xmlns:a16="http://schemas.microsoft.com/office/drawing/2014/main" id="{6F1F1158-7991-3558-E84C-89757CA8D25C}"/>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Tree>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1" name="Slide Number Placeholder 1">
            <a:extLst>
              <a:ext uri="{FF2B5EF4-FFF2-40B4-BE49-F238E27FC236}">
                <a16:creationId xmlns:a16="http://schemas.microsoft.com/office/drawing/2014/main" id="{FD159E70-A1AF-46BC-A693-4F8BF3A3B31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27B6C7C-59AB-4E7E-B22A-53283C1D6997}" type="slidenum">
              <a:rPr lang="de-DE" sz="1000" noProof="0" smtClean="0"/>
              <a:t>567</a:t>
            </a:fld>
            <a:endParaRPr lang="de-DE" sz="1000" noProof="0" dirty="0"/>
          </a:p>
        </p:txBody>
      </p:sp>
      <p:graphicFrame>
        <p:nvGraphicFramePr>
          <p:cNvPr id="4" name="Table 3">
            <a:extLst>
              <a:ext uri="{FF2B5EF4-FFF2-40B4-BE49-F238E27FC236}">
                <a16:creationId xmlns:a16="http://schemas.microsoft.com/office/drawing/2014/main" id="{C2B1BE51-7AED-4883-9179-D189A14419E9}"/>
              </a:ext>
            </a:extLst>
          </p:cNvPr>
          <p:cNvGraphicFramePr>
            <a:graphicFrameLocks noGrp="1"/>
          </p:cNvGraphicFramePr>
          <p:nvPr>
            <p:extLst>
              <p:ext uri="{D42A27DB-BD31-4B8C-83A1-F6EECF244321}">
                <p14:modId xmlns:p14="http://schemas.microsoft.com/office/powerpoint/2010/main" val="2397121770"/>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1" noProof="0" dirty="0"/>
                        <a:t>Ranibizumab</a:t>
                      </a:r>
                      <a:endParaRPr lang="de-DE" sz="2800" b="1" noProof="0" dirty="0"/>
                    </a:p>
                  </a:txBody>
                  <a:tcPr anchor="ctr">
                    <a:solidFill>
                      <a:schemeClr val="accent6">
                        <a:lumMod val="60000"/>
                        <a:lumOff val="40000"/>
                      </a:schemeClr>
                    </a:solidFill>
                  </a:tcPr>
                </a:tc>
                <a:tc>
                  <a:txBody>
                    <a:bodyPr/>
                    <a:lstStyle/>
                    <a:p>
                      <a:pPr algn="ctr"/>
                      <a:r>
                        <a:rPr lang="de-DE" sz="1600" b="1" noProof="0" dirty="0"/>
                        <a:t>Bevacizumab</a:t>
                      </a:r>
                      <a:endParaRPr lang="de-DE" sz="2800" b="1"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1" i="1" noProof="0" dirty="0">
                          <a:solidFill>
                            <a:schemeClr val="bg1"/>
                          </a:solidFill>
                        </a:rPr>
                        <a:t>Monatliche </a:t>
                      </a:r>
                      <a:r>
                        <a:rPr lang="de-DE" sz="1600" b="1" i="1" baseline="0" noProof="0" dirty="0">
                          <a:solidFill>
                            <a:schemeClr val="bg1"/>
                          </a:solidFill>
                        </a:rPr>
                        <a:t> Dosierung</a:t>
                      </a:r>
                      <a:endParaRPr lang="de-DE" sz="2800" b="1" i="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p>
                  </a:txBody>
                  <a:tcPr anchor="ctr">
                    <a:solidFill>
                      <a:schemeClr val="accent1">
                        <a:lumMod val="60000"/>
                        <a:lumOff val="40000"/>
                      </a:schemeClr>
                    </a:solidFill>
                  </a:tcPr>
                </a:tc>
                <a:tc>
                  <a:txBody>
                    <a:bodyPr/>
                    <a:lstStyle/>
                    <a:p>
                      <a:pPr algn="ctr"/>
                      <a:r>
                        <a:rPr lang="de-DE" sz="1600" b="1" noProof="0" dirty="0">
                          <a:solidFill>
                            <a:srgbClr val="0000FF"/>
                          </a:solidFill>
                        </a:rPr>
                        <a:t>8,0</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0" i="1" noProof="0" dirty="0">
                          <a:solidFill>
                            <a:schemeClr val="bg1">
                              <a:lumMod val="85000"/>
                            </a:schemeClr>
                          </a:solidFill>
                        </a:rPr>
                        <a:t>Dosierung nach Bedarf</a:t>
                      </a:r>
                    </a:p>
                  </a:txBody>
                  <a:tcPr anchor="ctr">
                    <a:solidFill>
                      <a:schemeClr val="accent6">
                        <a:lumMod val="60000"/>
                        <a:lumOff val="40000"/>
                      </a:schemeClr>
                    </a:solidFill>
                  </a:tcPr>
                </a:tc>
                <a:tc>
                  <a:txBody>
                    <a:bodyPr/>
                    <a:lstStyle/>
                    <a:p>
                      <a:pPr algn="ctr"/>
                      <a:r>
                        <a:rPr lang="de-DE" sz="1600" b="1" noProof="0" dirty="0">
                          <a:solidFill>
                            <a:schemeClr val="accent1">
                              <a:lumMod val="60000"/>
                              <a:lumOff val="40000"/>
                            </a:schemeClr>
                          </a:solidFill>
                        </a:rPr>
                        <a:t>6,8</a:t>
                      </a:r>
                    </a:p>
                  </a:txBody>
                  <a:tcPr anchor="ctr">
                    <a:solidFill>
                      <a:schemeClr val="accent1">
                        <a:lumMod val="60000"/>
                        <a:lumOff val="40000"/>
                      </a:schemeClr>
                    </a:solidFill>
                  </a:tcPr>
                </a:tc>
                <a:tc>
                  <a:txBody>
                    <a:bodyPr/>
                    <a:lstStyle/>
                    <a:p>
                      <a:pPr algn="ctr"/>
                      <a:r>
                        <a:rPr lang="de-DE" sz="1600" b="1" noProof="0" dirty="0">
                          <a:solidFill>
                            <a:schemeClr val="accent1">
                              <a:lumMod val="60000"/>
                              <a:lumOff val="40000"/>
                            </a:schemeClr>
                          </a:solidFill>
                        </a:rPr>
                        <a:t>5,9</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2" name="Oval 1">
            <a:extLst>
              <a:ext uri="{FF2B5EF4-FFF2-40B4-BE49-F238E27FC236}">
                <a16:creationId xmlns:a16="http://schemas.microsoft.com/office/drawing/2014/main" id="{768B8F9D-CC7F-4DA0-AAB5-02AED20CF18D}"/>
              </a:ext>
            </a:extLst>
          </p:cNvPr>
          <p:cNvSpPr/>
          <p:nvPr/>
        </p:nvSpPr>
        <p:spPr>
          <a:xfrm>
            <a:off x="4038600" y="3505200"/>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noProof="0" dirty="0"/>
          </a:p>
        </p:txBody>
      </p:sp>
      <p:sp>
        <p:nvSpPr>
          <p:cNvPr id="8" name="Oval 7">
            <a:extLst>
              <a:ext uri="{FF2B5EF4-FFF2-40B4-BE49-F238E27FC236}">
                <a16:creationId xmlns:a16="http://schemas.microsoft.com/office/drawing/2014/main" id="{62CA1709-A2A9-4B46-9488-B7C7FD4ACF69}"/>
              </a:ext>
            </a:extLst>
          </p:cNvPr>
          <p:cNvSpPr/>
          <p:nvPr/>
        </p:nvSpPr>
        <p:spPr>
          <a:xfrm>
            <a:off x="5867400" y="3505200"/>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noProof="0" dirty="0"/>
          </a:p>
        </p:txBody>
      </p:sp>
      <p:sp>
        <p:nvSpPr>
          <p:cNvPr id="119832" name="TextBox 2">
            <a:extLst>
              <a:ext uri="{FF2B5EF4-FFF2-40B4-BE49-F238E27FC236}">
                <a16:creationId xmlns:a16="http://schemas.microsoft.com/office/drawing/2014/main" id="{EB757BDC-7045-45D3-82EE-86F6ADABA1EB}"/>
              </a:ext>
            </a:extLst>
          </p:cNvPr>
          <p:cNvSpPr txBox="1">
            <a:spLocks noChangeArrowheads="1"/>
          </p:cNvSpPr>
          <p:nvPr/>
        </p:nvSpPr>
        <p:spPr bwMode="auto">
          <a:xfrm>
            <a:off x="3657600" y="5334000"/>
            <a:ext cx="3519488"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400" i="1" noProof="0" dirty="0"/>
              <a:t>Diese Werte sind statistisch gleichwertig</a:t>
            </a:r>
          </a:p>
        </p:txBody>
      </p:sp>
      <p:cxnSp>
        <p:nvCxnSpPr>
          <p:cNvPr id="7" name="Straight Arrow Connector 6">
            <a:extLst>
              <a:ext uri="{FF2B5EF4-FFF2-40B4-BE49-F238E27FC236}">
                <a16:creationId xmlns:a16="http://schemas.microsoft.com/office/drawing/2014/main" id="{3EA2E02F-2C1C-434F-8324-498343587085}"/>
              </a:ext>
            </a:extLst>
          </p:cNvPr>
          <p:cNvCxnSpPr>
            <a:stCxn id="119832" idx="0"/>
            <a:endCxn id="8" idx="4"/>
          </p:cNvCxnSpPr>
          <p:nvPr/>
        </p:nvCxnSpPr>
        <p:spPr>
          <a:xfrm flipV="1">
            <a:off x="5417344" y="4038600"/>
            <a:ext cx="869156" cy="12954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6DEF7AD0-B8F2-45E1-A204-9C43AAC5AC25}"/>
              </a:ext>
            </a:extLst>
          </p:cNvPr>
          <p:cNvCxnSpPr>
            <a:stCxn id="119832" idx="0"/>
          </p:cNvCxnSpPr>
          <p:nvPr/>
        </p:nvCxnSpPr>
        <p:spPr>
          <a:xfrm flipH="1" flipV="1">
            <a:off x="4441825" y="4038600"/>
            <a:ext cx="975519" cy="12954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9836" name="TextBox 10">
            <a:extLst>
              <a:ext uri="{FF2B5EF4-FFF2-40B4-BE49-F238E27FC236}">
                <a16:creationId xmlns:a16="http://schemas.microsoft.com/office/drawing/2014/main" id="{72E33DDF-AF04-41DC-B52C-6EC57CCC4796}"/>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005B007A-020E-A801-64F3-C46F36E19096}"/>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5" name="TextBox 4">
            <a:extLst>
              <a:ext uri="{FF2B5EF4-FFF2-40B4-BE49-F238E27FC236}">
                <a16:creationId xmlns:a16="http://schemas.microsoft.com/office/drawing/2014/main" id="{67EA0974-FFB1-E8A7-4849-CFF88D464EBA}"/>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Tree>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5" name="Slide Number Placeholder 1">
            <a:extLst>
              <a:ext uri="{FF2B5EF4-FFF2-40B4-BE49-F238E27FC236}">
                <a16:creationId xmlns:a16="http://schemas.microsoft.com/office/drawing/2014/main" id="{3A3128F3-FD20-4106-85E3-081952FD36C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13AA3D7-167E-4499-9861-19B4B08B10BD}" type="slidenum">
              <a:rPr lang="de-DE" sz="1000" noProof="0" smtClean="0"/>
              <a:t>568</a:t>
            </a:fld>
            <a:endParaRPr lang="de-DE" sz="1000" noProof="0" dirty="0"/>
          </a:p>
        </p:txBody>
      </p:sp>
      <p:graphicFrame>
        <p:nvGraphicFramePr>
          <p:cNvPr id="4" name="Table 3">
            <a:extLst>
              <a:ext uri="{FF2B5EF4-FFF2-40B4-BE49-F238E27FC236}">
                <a16:creationId xmlns:a16="http://schemas.microsoft.com/office/drawing/2014/main" id="{7BEB5AFB-18CB-4880-86B7-F607D6939086}"/>
              </a:ext>
            </a:extLst>
          </p:cNvPr>
          <p:cNvGraphicFramePr>
            <a:graphicFrameLocks noGrp="1"/>
          </p:cNvGraphicFramePr>
          <p:nvPr>
            <p:extLst>
              <p:ext uri="{D42A27DB-BD31-4B8C-83A1-F6EECF244321}">
                <p14:modId xmlns:p14="http://schemas.microsoft.com/office/powerpoint/2010/main" val="1162973059"/>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1" noProof="0" dirty="0">
                          <a:solidFill>
                            <a:schemeClr val="bg1"/>
                          </a:solidFill>
                        </a:rPr>
                        <a:t>Ranibizumab</a:t>
                      </a:r>
                      <a:endParaRPr lang="de-DE" sz="2800" b="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t>Bevacizumab</a:t>
                      </a:r>
                      <a:endParaRPr lang="de-DE" sz="2800" b="1"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0" i="1" noProof="0" dirty="0">
                          <a:solidFill>
                            <a:schemeClr val="bg1">
                              <a:lumMod val="85000"/>
                            </a:schemeClr>
                          </a:solidFill>
                        </a:rPr>
                        <a:t>Monatliche </a:t>
                      </a:r>
                      <a:r>
                        <a:rPr lang="de-DE" sz="1600" b="0" i="1" baseline="0" noProof="0" dirty="0">
                          <a:solidFill>
                            <a:schemeClr val="bg1">
                              <a:lumMod val="85000"/>
                            </a:schemeClr>
                          </a:solidFill>
                        </a:rPr>
                        <a:t> Dosierung</a:t>
                      </a:r>
                      <a:endParaRPr lang="de-DE" sz="2800" b="0" i="1" noProof="0" dirty="0">
                        <a:solidFill>
                          <a:schemeClr val="bg1">
                            <a:lumMod val="85000"/>
                          </a:schemeClr>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p>
                  </a:txBody>
                  <a:tcPr anchor="ctr">
                    <a:solidFill>
                      <a:schemeClr val="accent1">
                        <a:lumMod val="60000"/>
                        <a:lumOff val="40000"/>
                      </a:schemeClr>
                    </a:solidFill>
                  </a:tcPr>
                </a:tc>
                <a:tc>
                  <a:txBody>
                    <a:bodyPr/>
                    <a:lstStyle/>
                    <a:p>
                      <a:pPr algn="ctr"/>
                      <a:r>
                        <a:rPr lang="de-DE" sz="1600" b="1" noProof="0" dirty="0">
                          <a:solidFill>
                            <a:srgbClr val="0000FF"/>
                          </a:solidFill>
                        </a:rPr>
                        <a:t>8,0</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1" i="1" noProof="0" dirty="0">
                          <a:solidFill>
                            <a:schemeClr val="bg1"/>
                          </a:solidFill>
                        </a:rPr>
                        <a:t>Dosierung nach Bedarf</a:t>
                      </a:r>
                    </a:p>
                  </a:txBody>
                  <a:tcPr anchor="ctr">
                    <a:solidFill>
                      <a:schemeClr val="accent6">
                        <a:lumMod val="60000"/>
                        <a:lumOff val="40000"/>
                      </a:schemeClr>
                    </a:solidFill>
                  </a:tcPr>
                </a:tc>
                <a:tc>
                  <a:txBody>
                    <a:bodyPr/>
                    <a:lstStyle/>
                    <a:p>
                      <a:pPr algn="ctr"/>
                      <a:r>
                        <a:rPr lang="de-DE" sz="1600" b="1" i="1" noProof="0" dirty="0">
                          <a:solidFill>
                            <a:srgbClr val="0000FF"/>
                          </a:solidFill>
                        </a:rPr>
                        <a:t>?</a:t>
                      </a:r>
                    </a:p>
                  </a:txBody>
                  <a:tcPr anchor="ctr">
                    <a:solidFill>
                      <a:schemeClr val="accent1">
                        <a:lumMod val="60000"/>
                        <a:lumOff val="40000"/>
                      </a:schemeClr>
                    </a:solidFill>
                  </a:tcPr>
                </a:tc>
                <a:tc>
                  <a:txBody>
                    <a:bodyPr/>
                    <a:lstStyle/>
                    <a:p>
                      <a:pPr algn="ctr"/>
                      <a:r>
                        <a:rPr lang="de-DE" sz="1600" b="1" i="1" noProof="0" dirty="0">
                          <a:solidFill>
                            <a:srgbClr val="0000FF"/>
                          </a:solidFill>
                        </a:rPr>
                        <a:t>?</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20855" name="TextBox 5">
            <a:extLst>
              <a:ext uri="{FF2B5EF4-FFF2-40B4-BE49-F238E27FC236}">
                <a16:creationId xmlns:a16="http://schemas.microsoft.com/office/drawing/2014/main" id="{875A70F3-6420-48D3-B77C-A1AF73EB2BC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8">
            <a:extLst>
              <a:ext uri="{FF2B5EF4-FFF2-40B4-BE49-F238E27FC236}">
                <a16:creationId xmlns:a16="http://schemas.microsoft.com/office/drawing/2014/main" id="{63FEB826-473E-8757-EB27-520674CC8658}"/>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3" name="TextBox 4">
            <a:extLst>
              <a:ext uri="{FF2B5EF4-FFF2-40B4-BE49-F238E27FC236}">
                <a16:creationId xmlns:a16="http://schemas.microsoft.com/office/drawing/2014/main" id="{3EC70D05-123B-3565-56D3-372035A66E69}"/>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Tree>
  </p:cSld>
  <p:clrMapOvr>
    <a:masterClrMapping/>
  </p:clrMapOvr>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9" name="Slide Number Placeholder 1">
            <a:extLst>
              <a:ext uri="{FF2B5EF4-FFF2-40B4-BE49-F238E27FC236}">
                <a16:creationId xmlns:a16="http://schemas.microsoft.com/office/drawing/2014/main" id="{635BFD9F-40D7-4F2C-BA74-16AB7AD9498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B46DEFD7-1681-42F9-AA3A-C2EED85569AD}" type="slidenum">
              <a:rPr lang="de-DE" sz="1000" noProof="0" smtClean="0"/>
              <a:t>569</a:t>
            </a:fld>
            <a:endParaRPr lang="de-DE" sz="1000" noProof="0" dirty="0"/>
          </a:p>
        </p:txBody>
      </p:sp>
      <p:graphicFrame>
        <p:nvGraphicFramePr>
          <p:cNvPr id="4" name="Table 3">
            <a:extLst>
              <a:ext uri="{FF2B5EF4-FFF2-40B4-BE49-F238E27FC236}">
                <a16:creationId xmlns:a16="http://schemas.microsoft.com/office/drawing/2014/main" id="{33C46958-6F6C-4BD0-8111-48E7A354CED7}"/>
              </a:ext>
            </a:extLst>
          </p:cNvPr>
          <p:cNvGraphicFramePr>
            <a:graphicFrameLocks noGrp="1"/>
          </p:cNvGraphicFramePr>
          <p:nvPr>
            <p:extLst>
              <p:ext uri="{D42A27DB-BD31-4B8C-83A1-F6EECF244321}">
                <p14:modId xmlns:p14="http://schemas.microsoft.com/office/powerpoint/2010/main" val="198059801"/>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1" noProof="0" dirty="0"/>
                        <a:t>Ranibizumab</a:t>
                      </a:r>
                      <a:endParaRPr lang="de-DE" sz="2800" b="1" noProof="0" dirty="0"/>
                    </a:p>
                  </a:txBody>
                  <a:tcPr anchor="ctr">
                    <a:solidFill>
                      <a:schemeClr val="accent6">
                        <a:lumMod val="60000"/>
                        <a:lumOff val="40000"/>
                      </a:schemeClr>
                    </a:solidFill>
                  </a:tcPr>
                </a:tc>
                <a:tc>
                  <a:txBody>
                    <a:bodyPr/>
                    <a:lstStyle/>
                    <a:p>
                      <a:pPr algn="ctr"/>
                      <a:r>
                        <a:rPr lang="de-DE" sz="1600" b="1" noProof="0" dirty="0"/>
                        <a:t>Bevacizumab</a:t>
                      </a:r>
                      <a:endParaRPr lang="de-DE" sz="2800" b="1"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0" i="1" noProof="0" dirty="0">
                          <a:solidFill>
                            <a:schemeClr val="bg1">
                              <a:lumMod val="85000"/>
                            </a:schemeClr>
                          </a:solidFill>
                        </a:rPr>
                        <a:t>Monatliche </a:t>
                      </a:r>
                      <a:r>
                        <a:rPr lang="de-DE" sz="1600" b="0" i="1" baseline="0" noProof="0" dirty="0">
                          <a:solidFill>
                            <a:schemeClr val="bg1">
                              <a:lumMod val="85000"/>
                            </a:schemeClr>
                          </a:solidFill>
                        </a:rPr>
                        <a:t> Dosierung</a:t>
                      </a:r>
                      <a:endParaRPr lang="de-DE" sz="2800" b="0" i="1" noProof="0" dirty="0">
                        <a:solidFill>
                          <a:schemeClr val="bg1">
                            <a:lumMod val="85000"/>
                          </a:schemeClr>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p>
                  </a:txBody>
                  <a:tcPr anchor="ctr">
                    <a:solidFill>
                      <a:schemeClr val="accent1">
                        <a:lumMod val="60000"/>
                        <a:lumOff val="40000"/>
                      </a:schemeClr>
                    </a:solidFill>
                  </a:tcPr>
                </a:tc>
                <a:tc>
                  <a:txBody>
                    <a:bodyPr/>
                    <a:lstStyle/>
                    <a:p>
                      <a:pPr algn="ctr"/>
                      <a:r>
                        <a:rPr lang="de-DE" sz="1600" b="1" noProof="0" dirty="0">
                          <a:solidFill>
                            <a:srgbClr val="0000FF"/>
                          </a:solidFill>
                        </a:rPr>
                        <a:t>8,0</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1" i="1" noProof="0" dirty="0">
                          <a:solidFill>
                            <a:schemeClr val="bg1"/>
                          </a:solidFill>
                        </a:rPr>
                        <a:t>Dosierung nach Bedarf</a:t>
                      </a:r>
                    </a:p>
                  </a:txBody>
                  <a:tcPr anchor="ctr">
                    <a:solidFill>
                      <a:schemeClr val="accent6">
                        <a:lumMod val="60000"/>
                        <a:lumOff val="40000"/>
                      </a:schemeClr>
                    </a:solidFill>
                  </a:tcPr>
                </a:tc>
                <a:tc>
                  <a:txBody>
                    <a:bodyPr/>
                    <a:lstStyle/>
                    <a:p>
                      <a:pPr algn="ctr"/>
                      <a:r>
                        <a:rPr lang="de-DE" sz="1600" b="1" noProof="0" dirty="0">
                          <a:solidFill>
                            <a:srgbClr val="0000FF"/>
                          </a:solidFill>
                        </a:rPr>
                        <a:t>6,8</a:t>
                      </a:r>
                    </a:p>
                  </a:txBody>
                  <a:tcPr anchor="ctr">
                    <a:solidFill>
                      <a:schemeClr val="accent1">
                        <a:lumMod val="60000"/>
                        <a:lumOff val="40000"/>
                      </a:schemeClr>
                    </a:solidFill>
                  </a:tcPr>
                </a:tc>
                <a:tc>
                  <a:txBody>
                    <a:bodyPr/>
                    <a:lstStyle/>
                    <a:p>
                      <a:pPr algn="ctr"/>
                      <a:r>
                        <a:rPr lang="de-DE" sz="1600" b="1" noProof="0" dirty="0">
                          <a:solidFill>
                            <a:srgbClr val="0000FF"/>
                          </a:solidFill>
                        </a:rPr>
                        <a:t>5,9</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21879" name="TextBox 5">
            <a:extLst>
              <a:ext uri="{FF2B5EF4-FFF2-40B4-BE49-F238E27FC236}">
                <a16:creationId xmlns:a16="http://schemas.microsoft.com/office/drawing/2014/main" id="{5575C2DA-4091-49E8-8CEB-87BBFB5588B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8">
            <a:extLst>
              <a:ext uri="{FF2B5EF4-FFF2-40B4-BE49-F238E27FC236}">
                <a16:creationId xmlns:a16="http://schemas.microsoft.com/office/drawing/2014/main" id="{3E25B828-1FE7-4ADB-935A-4DA01384CDB5}"/>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3" name="TextBox 4">
            <a:extLst>
              <a:ext uri="{FF2B5EF4-FFF2-40B4-BE49-F238E27FC236}">
                <a16:creationId xmlns:a16="http://schemas.microsoft.com/office/drawing/2014/main" id="{B641579C-B2CB-43C2-BF07-E4899E645572}"/>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8949832-C6F5-FC62-3E37-85902A6AEB62}"/>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C8AF626-E0A8-9246-5250-FB941CCACDD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57</a:t>
            </a:fld>
            <a:endParaRPr lang="de-DE" noProof="0" dirty="0"/>
          </a:p>
        </p:txBody>
      </p:sp>
      <p:sp>
        <p:nvSpPr>
          <p:cNvPr id="2" name="TextBox 1">
            <a:extLst>
              <a:ext uri="{FF2B5EF4-FFF2-40B4-BE49-F238E27FC236}">
                <a16:creationId xmlns:a16="http://schemas.microsoft.com/office/drawing/2014/main" id="{91D52555-F95B-BE0E-B06F-F92696CCBC3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27327861-C3A5-555D-F612-3A054CD133EF}"/>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20FFEA52-18DE-F4D6-BA6E-52EB41EC01E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3113E8DB-BA2D-E056-BAA3-E369C61CBF5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7BE427E9-87B4-56E5-08FA-05E8F4C7BC4E}"/>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D75F752F-9779-32E9-DAD0-A4353747587A}"/>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649C74C8-426B-7FC5-9279-988EE85126F3}"/>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0A82543E-F465-DAC3-60B9-0E9DA34BB341}"/>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E8F6FEFE-966B-1693-268C-11E44AB7D20E}"/>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633D88C3-A377-556F-7690-C7EF7EC27178}"/>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EE3B40AD-24DE-CE1B-103F-9A9663E18FDB}"/>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A08F0067-35BF-62E8-39DE-FEECA4D70743}"/>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A05E53B0-771D-CD5F-ACD4-014387BEEDE3}"/>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250D0E17-3EA1-A9F4-72B6-549A14D7BC74}"/>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rgbClr val="0000FF"/>
              </a:solidFill>
            </a:endParaRPr>
          </a:p>
          <a:p>
            <a:r>
              <a:rPr lang="de-DE" sz="1400" i="1" noProof="0" dirty="0">
                <a:solidFill>
                  <a:srgbClr val="0000FF"/>
                </a:solidFill>
              </a:rPr>
              <a:t>Es gibt drei grundlegende Formen der PED – wie lauten die beiden anderen? </a:t>
            </a:r>
            <a:r>
              <a:rPr lang="de-DE" sz="1400" i="1" noProof="0" dirty="0"/>
              <a:t>Jede ist anhand des Erscheinungsbildes des Sub-RPE-Raums im OCT erkennbar. Wie sieht dieses Erscheinungsbild bei jeder Form aus?</a:t>
            </a:r>
          </a:p>
          <a:p>
            <a:r>
              <a:rPr lang="de-DE" sz="1400" noProof="0" dirty="0">
                <a:solidFill>
                  <a:srgbClr val="0000FF"/>
                </a:solidFill>
              </a:rPr>
              <a:t>--</a:t>
            </a:r>
            <a:r>
              <a:rPr lang="de-DE" sz="1400" dirty="0">
                <a:solidFill>
                  <a:srgbClr val="0000FF"/>
                </a:solidFill>
              </a:rPr>
              <a:t>Drusenoid</a:t>
            </a:r>
            <a:r>
              <a:rPr lang="de-DE" sz="1400" noProof="0" dirty="0">
                <a:solidFill>
                  <a:srgbClr val="0000FF"/>
                </a:solidFill>
              </a:rPr>
              <a:t>: </a:t>
            </a:r>
            <a:r>
              <a:rPr lang="de-DE" sz="1400" b="1" i="1" dirty="0">
                <a:solidFill>
                  <a:srgbClr val="0000FF"/>
                </a:solidFill>
              </a:rPr>
              <a:t>?</a:t>
            </a:r>
            <a:endParaRPr lang="de-DE" sz="1400" noProof="0" dirty="0">
              <a:solidFill>
                <a:srgbClr val="0000FF"/>
              </a:solidFill>
            </a:endParaRPr>
          </a:p>
          <a:p>
            <a:r>
              <a:rPr lang="de-DE" sz="1400" noProof="0" dirty="0">
                <a:solidFill>
                  <a:srgbClr val="0000FF"/>
                </a:solidFill>
              </a:rPr>
              <a:t>--Serös</a:t>
            </a:r>
          </a:p>
          <a:p>
            <a:r>
              <a:rPr lang="de-DE" sz="1400" noProof="0" dirty="0">
                <a:solidFill>
                  <a:srgbClr val="0000FF"/>
                </a:solidFill>
              </a:rPr>
              <a:t>--</a:t>
            </a:r>
            <a:r>
              <a:rPr lang="de-DE" sz="1400" noProof="0" dirty="0" err="1">
                <a:solidFill>
                  <a:srgbClr val="0000FF"/>
                </a:solidFill>
              </a:rPr>
              <a:t>Fibrovaskulär</a:t>
            </a:r>
            <a:endParaRPr lang="de-DE" sz="1400" b="1" i="1" noProof="0" dirty="0">
              <a:solidFill>
                <a:srgbClr val="0000FF"/>
              </a:solidFill>
            </a:endParaRPr>
          </a:p>
        </p:txBody>
      </p:sp>
      <p:sp>
        <p:nvSpPr>
          <p:cNvPr id="6" name="Oval 7">
            <a:extLst>
              <a:ext uri="{FF2B5EF4-FFF2-40B4-BE49-F238E27FC236}">
                <a16:creationId xmlns:a16="http://schemas.microsoft.com/office/drawing/2014/main" id="{B44B88A6-0835-3D0F-8A12-B5DC180157D6}"/>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68634675"/>
      </p:ext>
    </p:extLst>
  </p:cSld>
  <p:clrMapOvr>
    <a:masterClrMapping/>
  </p:clrMapOvr>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3" name="Slide Number Placeholder 1">
            <a:extLst>
              <a:ext uri="{FF2B5EF4-FFF2-40B4-BE49-F238E27FC236}">
                <a16:creationId xmlns:a16="http://schemas.microsoft.com/office/drawing/2014/main" id="{0B97C6CF-0985-4243-B57A-7C78884454C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5F4973A4-A998-471D-AD32-DA6EEA9901C8}" type="slidenum">
              <a:rPr lang="de-DE" sz="1000" noProof="0" smtClean="0"/>
              <a:t>570</a:t>
            </a:fld>
            <a:endParaRPr lang="de-DE" sz="1000" noProof="0" dirty="0"/>
          </a:p>
        </p:txBody>
      </p:sp>
      <p:graphicFrame>
        <p:nvGraphicFramePr>
          <p:cNvPr id="4" name="Table 3">
            <a:extLst>
              <a:ext uri="{FF2B5EF4-FFF2-40B4-BE49-F238E27FC236}">
                <a16:creationId xmlns:a16="http://schemas.microsoft.com/office/drawing/2014/main" id="{5368A80A-3309-4256-B834-5FE192234084}"/>
              </a:ext>
            </a:extLst>
          </p:cNvPr>
          <p:cNvGraphicFramePr>
            <a:graphicFrameLocks noGrp="1"/>
          </p:cNvGraphicFramePr>
          <p:nvPr>
            <p:extLst>
              <p:ext uri="{D42A27DB-BD31-4B8C-83A1-F6EECF244321}">
                <p14:modId xmlns:p14="http://schemas.microsoft.com/office/powerpoint/2010/main" val="1261915303"/>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1" noProof="0" dirty="0"/>
                        <a:t>Ranibizumab</a:t>
                      </a:r>
                      <a:endParaRPr lang="de-DE" sz="2800" b="1" noProof="0" dirty="0"/>
                    </a:p>
                  </a:txBody>
                  <a:tcPr anchor="ctr">
                    <a:solidFill>
                      <a:schemeClr val="accent6">
                        <a:lumMod val="60000"/>
                        <a:lumOff val="40000"/>
                      </a:schemeClr>
                    </a:solidFill>
                  </a:tcPr>
                </a:tc>
                <a:tc>
                  <a:txBody>
                    <a:bodyPr/>
                    <a:lstStyle/>
                    <a:p>
                      <a:pPr algn="ctr"/>
                      <a:r>
                        <a:rPr lang="de-DE" sz="1600" b="1" noProof="0" dirty="0"/>
                        <a:t>Bevacizumab</a:t>
                      </a:r>
                      <a:endParaRPr lang="de-DE" sz="2800" b="1"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0" i="1" noProof="0" dirty="0">
                          <a:solidFill>
                            <a:schemeClr val="bg1">
                              <a:lumMod val="85000"/>
                            </a:schemeClr>
                          </a:solidFill>
                        </a:rPr>
                        <a:t>Monatliche </a:t>
                      </a:r>
                      <a:r>
                        <a:rPr lang="de-DE" sz="1600" b="0" i="1" baseline="0" noProof="0" dirty="0">
                          <a:solidFill>
                            <a:schemeClr val="bg1">
                              <a:lumMod val="85000"/>
                            </a:schemeClr>
                          </a:solidFill>
                        </a:rPr>
                        <a:t> Dosierung</a:t>
                      </a:r>
                      <a:endParaRPr lang="de-DE" sz="2800" b="0" i="1" noProof="0" dirty="0">
                        <a:solidFill>
                          <a:schemeClr val="bg1">
                            <a:lumMod val="85000"/>
                          </a:schemeClr>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p>
                  </a:txBody>
                  <a:tcPr anchor="ctr">
                    <a:solidFill>
                      <a:schemeClr val="accent1">
                        <a:lumMod val="60000"/>
                        <a:lumOff val="40000"/>
                      </a:schemeClr>
                    </a:solidFill>
                  </a:tcPr>
                </a:tc>
                <a:tc>
                  <a:txBody>
                    <a:bodyPr/>
                    <a:lstStyle/>
                    <a:p>
                      <a:pPr algn="ctr"/>
                      <a:r>
                        <a:rPr lang="de-DE" sz="1600" b="1" noProof="0" dirty="0">
                          <a:solidFill>
                            <a:srgbClr val="0000FF"/>
                          </a:solidFill>
                        </a:rPr>
                        <a:t>8,0</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1" i="1" noProof="0" dirty="0">
                          <a:solidFill>
                            <a:schemeClr val="bg1"/>
                          </a:solidFill>
                        </a:rPr>
                        <a:t>Dosierung nach Bedarf</a:t>
                      </a:r>
                    </a:p>
                  </a:txBody>
                  <a:tcPr anchor="ctr">
                    <a:solidFill>
                      <a:schemeClr val="accent6">
                        <a:lumMod val="60000"/>
                        <a:lumOff val="40000"/>
                      </a:schemeClr>
                    </a:solidFill>
                  </a:tcPr>
                </a:tc>
                <a:tc>
                  <a:txBody>
                    <a:bodyPr/>
                    <a:lstStyle/>
                    <a:p>
                      <a:pPr algn="ctr"/>
                      <a:r>
                        <a:rPr lang="de-DE" sz="1600" b="1" noProof="0" dirty="0">
                          <a:solidFill>
                            <a:srgbClr val="0000FF"/>
                          </a:solidFill>
                        </a:rPr>
                        <a:t>6,8</a:t>
                      </a:r>
                    </a:p>
                  </a:txBody>
                  <a:tcPr anchor="ctr">
                    <a:solidFill>
                      <a:schemeClr val="accent1">
                        <a:lumMod val="60000"/>
                        <a:lumOff val="40000"/>
                      </a:schemeClr>
                    </a:solidFill>
                  </a:tcPr>
                </a:tc>
                <a:tc>
                  <a:txBody>
                    <a:bodyPr/>
                    <a:lstStyle/>
                    <a:p>
                      <a:pPr algn="ctr"/>
                      <a:r>
                        <a:rPr lang="de-DE" sz="1600" b="1" noProof="0" dirty="0">
                          <a:solidFill>
                            <a:srgbClr val="0000FF"/>
                          </a:solidFill>
                        </a:rPr>
                        <a:t>5,9</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7" name="Oval 6">
            <a:extLst>
              <a:ext uri="{FF2B5EF4-FFF2-40B4-BE49-F238E27FC236}">
                <a16:creationId xmlns:a16="http://schemas.microsoft.com/office/drawing/2014/main" id="{0EDCF74A-0C17-412B-8088-E1E0FC062BB2}"/>
              </a:ext>
            </a:extLst>
          </p:cNvPr>
          <p:cNvSpPr/>
          <p:nvPr/>
        </p:nvSpPr>
        <p:spPr>
          <a:xfrm>
            <a:off x="4038600" y="4278313"/>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noProof="0" dirty="0"/>
          </a:p>
        </p:txBody>
      </p:sp>
      <p:sp>
        <p:nvSpPr>
          <p:cNvPr id="8" name="Oval 7">
            <a:extLst>
              <a:ext uri="{FF2B5EF4-FFF2-40B4-BE49-F238E27FC236}">
                <a16:creationId xmlns:a16="http://schemas.microsoft.com/office/drawing/2014/main" id="{DA43D42C-7C2F-4592-888F-0DBCEA499AFE}"/>
              </a:ext>
            </a:extLst>
          </p:cNvPr>
          <p:cNvSpPr/>
          <p:nvPr/>
        </p:nvSpPr>
        <p:spPr>
          <a:xfrm>
            <a:off x="5867400" y="4278313"/>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noProof="0" dirty="0"/>
          </a:p>
        </p:txBody>
      </p:sp>
      <p:sp>
        <p:nvSpPr>
          <p:cNvPr id="122904" name="TextBox 8">
            <a:extLst>
              <a:ext uri="{FF2B5EF4-FFF2-40B4-BE49-F238E27FC236}">
                <a16:creationId xmlns:a16="http://schemas.microsoft.com/office/drawing/2014/main" id="{57ACE119-F811-4C84-9263-E708C058C434}"/>
              </a:ext>
            </a:extLst>
          </p:cNvPr>
          <p:cNvSpPr txBox="1">
            <a:spLocks noChangeArrowheads="1"/>
          </p:cNvSpPr>
          <p:nvPr/>
        </p:nvSpPr>
        <p:spPr bwMode="auto">
          <a:xfrm>
            <a:off x="4692650" y="5486400"/>
            <a:ext cx="1479550"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400" i="1" noProof="0" dirty="0"/>
              <a:t>Ebenso wie diese</a:t>
            </a:r>
          </a:p>
        </p:txBody>
      </p:sp>
      <p:cxnSp>
        <p:nvCxnSpPr>
          <p:cNvPr id="10" name="Straight Arrow Connector 9">
            <a:extLst>
              <a:ext uri="{FF2B5EF4-FFF2-40B4-BE49-F238E27FC236}">
                <a16:creationId xmlns:a16="http://schemas.microsoft.com/office/drawing/2014/main" id="{01C8288E-8F55-4348-82C3-DE355ADBCD62}"/>
              </a:ext>
            </a:extLst>
          </p:cNvPr>
          <p:cNvCxnSpPr>
            <a:stCxn id="122904" idx="0"/>
          </p:cNvCxnSpPr>
          <p:nvPr/>
        </p:nvCxnSpPr>
        <p:spPr>
          <a:xfrm flipV="1">
            <a:off x="5432425" y="4811713"/>
            <a:ext cx="557213" cy="674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AADEED04-6DA6-48AB-8BA6-121E9D5D0CD8}"/>
              </a:ext>
            </a:extLst>
          </p:cNvPr>
          <p:cNvCxnSpPr>
            <a:stCxn id="122904" idx="0"/>
          </p:cNvCxnSpPr>
          <p:nvPr/>
        </p:nvCxnSpPr>
        <p:spPr>
          <a:xfrm flipH="1" flipV="1">
            <a:off x="4692650" y="4811713"/>
            <a:ext cx="739775" cy="674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908" name="TextBox 11">
            <a:extLst>
              <a:ext uri="{FF2B5EF4-FFF2-40B4-BE49-F238E27FC236}">
                <a16:creationId xmlns:a16="http://schemas.microsoft.com/office/drawing/2014/main" id="{C6707E7C-61E3-4626-BD62-9CD636A6EE2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8">
            <a:extLst>
              <a:ext uri="{FF2B5EF4-FFF2-40B4-BE49-F238E27FC236}">
                <a16:creationId xmlns:a16="http://schemas.microsoft.com/office/drawing/2014/main" id="{EBC0B218-74F0-121E-8E7A-58FDA7F11712}"/>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3" name="TextBox 4">
            <a:extLst>
              <a:ext uri="{FF2B5EF4-FFF2-40B4-BE49-F238E27FC236}">
                <a16:creationId xmlns:a16="http://schemas.microsoft.com/office/drawing/2014/main" id="{D1212FC4-8A88-BA41-8258-C9CABCF2767A}"/>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Tree>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7" name="Slide Number Placeholder 1">
            <a:extLst>
              <a:ext uri="{FF2B5EF4-FFF2-40B4-BE49-F238E27FC236}">
                <a16:creationId xmlns:a16="http://schemas.microsoft.com/office/drawing/2014/main" id="{8F6E9BCA-AEC6-492B-B082-ED1953B106F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AB7FF3A9-E561-4295-8117-3D716181289B}" type="slidenum">
              <a:rPr lang="de-DE" sz="1000" noProof="0" smtClean="0"/>
              <a:t>571</a:t>
            </a:fld>
            <a:endParaRPr lang="de-DE" sz="1000" noProof="0" dirty="0"/>
          </a:p>
        </p:txBody>
      </p:sp>
      <p:graphicFrame>
        <p:nvGraphicFramePr>
          <p:cNvPr id="4" name="Table 3">
            <a:extLst>
              <a:ext uri="{FF2B5EF4-FFF2-40B4-BE49-F238E27FC236}">
                <a16:creationId xmlns:a16="http://schemas.microsoft.com/office/drawing/2014/main" id="{A6EFE288-7E94-41F2-B757-C4448FBBE2ED}"/>
              </a:ext>
            </a:extLst>
          </p:cNvPr>
          <p:cNvGraphicFramePr>
            <a:graphicFrameLocks noGrp="1"/>
          </p:cNvGraphicFramePr>
          <p:nvPr>
            <p:extLst>
              <p:ext uri="{D42A27DB-BD31-4B8C-83A1-F6EECF244321}">
                <p14:modId xmlns:p14="http://schemas.microsoft.com/office/powerpoint/2010/main" val="2792306624"/>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0" noProof="0" dirty="0"/>
                        <a:t>Ranibizumab</a:t>
                      </a:r>
                      <a:endParaRPr lang="de-DE" sz="2800" b="0" noProof="0" dirty="0"/>
                    </a:p>
                  </a:txBody>
                  <a:tcPr anchor="ctr">
                    <a:solidFill>
                      <a:schemeClr val="accent6">
                        <a:lumMod val="60000"/>
                        <a:lumOff val="40000"/>
                      </a:schemeClr>
                    </a:solidFill>
                  </a:tcPr>
                </a:tc>
                <a:tc>
                  <a:txBody>
                    <a:bodyPr/>
                    <a:lstStyle/>
                    <a:p>
                      <a:pPr algn="ctr"/>
                      <a:r>
                        <a:rPr lang="de-DE" sz="1600" b="0" noProof="0" dirty="0"/>
                        <a:t>Bevacizumab</a:t>
                      </a:r>
                      <a:endParaRPr lang="de-DE" sz="2800" b="0"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0" i="1" noProof="0" dirty="0">
                          <a:solidFill>
                            <a:schemeClr val="bg1"/>
                          </a:solidFill>
                        </a:rPr>
                        <a:t>Monatliche </a:t>
                      </a:r>
                      <a:r>
                        <a:rPr lang="de-DE" sz="1600" b="0" i="1" baseline="0" noProof="0" dirty="0">
                          <a:solidFill>
                            <a:schemeClr val="bg1"/>
                          </a:solidFill>
                        </a:rPr>
                        <a:t> Dosierung</a:t>
                      </a:r>
                      <a:endParaRPr lang="de-DE" sz="2800" b="0" i="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p>
                  </a:txBody>
                  <a:tcPr anchor="ctr">
                    <a:solidFill>
                      <a:schemeClr val="accent1">
                        <a:lumMod val="60000"/>
                        <a:lumOff val="40000"/>
                      </a:schemeClr>
                    </a:solidFill>
                  </a:tcPr>
                </a:tc>
                <a:tc>
                  <a:txBody>
                    <a:bodyPr/>
                    <a:lstStyle/>
                    <a:p>
                      <a:pPr algn="ctr"/>
                      <a:r>
                        <a:rPr lang="de-DE" sz="1600" b="1" noProof="0" dirty="0">
                          <a:solidFill>
                            <a:srgbClr val="0000FF"/>
                          </a:solidFill>
                        </a:rPr>
                        <a:t>8,0</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0" i="1" noProof="0" dirty="0">
                          <a:solidFill>
                            <a:schemeClr val="bg1"/>
                          </a:solidFill>
                        </a:rPr>
                        <a:t>Dosierung nach Bedarf</a:t>
                      </a:r>
                    </a:p>
                  </a:txBody>
                  <a:tcPr anchor="ctr">
                    <a:solidFill>
                      <a:schemeClr val="accent6">
                        <a:lumMod val="60000"/>
                        <a:lumOff val="40000"/>
                      </a:schemeClr>
                    </a:solidFill>
                  </a:tcPr>
                </a:tc>
                <a:tc>
                  <a:txBody>
                    <a:bodyPr/>
                    <a:lstStyle/>
                    <a:p>
                      <a:pPr algn="ctr"/>
                      <a:r>
                        <a:rPr lang="de-DE" sz="1600" b="1" noProof="0" dirty="0">
                          <a:solidFill>
                            <a:srgbClr val="0000FF"/>
                          </a:solidFill>
                        </a:rPr>
                        <a:t>6,8</a:t>
                      </a:r>
                    </a:p>
                  </a:txBody>
                  <a:tcPr anchor="ctr">
                    <a:solidFill>
                      <a:schemeClr val="accent1">
                        <a:lumMod val="60000"/>
                        <a:lumOff val="40000"/>
                      </a:schemeClr>
                    </a:solidFill>
                  </a:tcPr>
                </a:tc>
                <a:tc>
                  <a:txBody>
                    <a:bodyPr/>
                    <a:lstStyle/>
                    <a:p>
                      <a:pPr algn="ctr"/>
                      <a:r>
                        <a:rPr lang="de-DE" sz="1600" b="1" noProof="0" dirty="0">
                          <a:solidFill>
                            <a:srgbClr val="0000FF"/>
                          </a:solidFill>
                        </a:rPr>
                        <a:t>5,9</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23926" name="TextBox 8">
            <a:extLst>
              <a:ext uri="{FF2B5EF4-FFF2-40B4-BE49-F238E27FC236}">
                <a16:creationId xmlns:a16="http://schemas.microsoft.com/office/drawing/2014/main" id="{1DED423A-11D3-4824-8A9C-CF4D0BEF5269}"/>
              </a:ext>
            </a:extLst>
          </p:cNvPr>
          <p:cNvSpPr txBox="1">
            <a:spLocks noChangeArrowheads="1"/>
          </p:cNvSpPr>
          <p:nvPr/>
        </p:nvSpPr>
        <p:spPr bwMode="auto">
          <a:xfrm>
            <a:off x="4495800" y="5638800"/>
            <a:ext cx="4287838"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400" i="1" noProof="0" dirty="0"/>
              <a:t>Auch diese Werte sind statistisch gleichwertig</a:t>
            </a:r>
          </a:p>
        </p:txBody>
      </p:sp>
      <p:sp>
        <p:nvSpPr>
          <p:cNvPr id="14" name="Oval 13">
            <a:extLst>
              <a:ext uri="{FF2B5EF4-FFF2-40B4-BE49-F238E27FC236}">
                <a16:creationId xmlns:a16="http://schemas.microsoft.com/office/drawing/2014/main" id="{C0F5177F-0211-4A67-9A52-9CCA6FD8D4B6}"/>
              </a:ext>
            </a:extLst>
          </p:cNvPr>
          <p:cNvSpPr/>
          <p:nvPr/>
        </p:nvSpPr>
        <p:spPr>
          <a:xfrm>
            <a:off x="4038600" y="4278313"/>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sz="2000" noProof="0" dirty="0"/>
          </a:p>
        </p:txBody>
      </p:sp>
      <p:sp>
        <p:nvSpPr>
          <p:cNvPr id="15" name="Oval 14">
            <a:extLst>
              <a:ext uri="{FF2B5EF4-FFF2-40B4-BE49-F238E27FC236}">
                <a16:creationId xmlns:a16="http://schemas.microsoft.com/office/drawing/2014/main" id="{4A006921-9D8F-4B56-B3E4-AD3DF3B5E21F}"/>
              </a:ext>
            </a:extLst>
          </p:cNvPr>
          <p:cNvSpPr/>
          <p:nvPr/>
        </p:nvSpPr>
        <p:spPr>
          <a:xfrm>
            <a:off x="4038600" y="3505200"/>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sz="2000" noProof="0" dirty="0"/>
          </a:p>
        </p:txBody>
      </p:sp>
      <p:cxnSp>
        <p:nvCxnSpPr>
          <p:cNvPr id="5" name="Straight Arrow Connector 4">
            <a:extLst>
              <a:ext uri="{FF2B5EF4-FFF2-40B4-BE49-F238E27FC236}">
                <a16:creationId xmlns:a16="http://schemas.microsoft.com/office/drawing/2014/main" id="{BA55C9E7-E2D6-4696-A2DD-215967F71DBE}"/>
              </a:ext>
            </a:extLst>
          </p:cNvPr>
          <p:cNvCxnSpPr>
            <a:stCxn id="123926" idx="0"/>
          </p:cNvCxnSpPr>
          <p:nvPr/>
        </p:nvCxnSpPr>
        <p:spPr>
          <a:xfrm flipH="1" flipV="1">
            <a:off x="4876800" y="3960813"/>
            <a:ext cx="1762919" cy="16779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1C098338-4C9B-4906-951F-133F5F0F9BA4}"/>
              </a:ext>
            </a:extLst>
          </p:cNvPr>
          <p:cNvCxnSpPr>
            <a:stCxn id="123926" idx="0"/>
          </p:cNvCxnSpPr>
          <p:nvPr/>
        </p:nvCxnSpPr>
        <p:spPr>
          <a:xfrm flipH="1" flipV="1">
            <a:off x="4876800" y="4648200"/>
            <a:ext cx="1762919" cy="9906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3932" name="TextBox 5">
            <a:extLst>
              <a:ext uri="{FF2B5EF4-FFF2-40B4-BE49-F238E27FC236}">
                <a16:creationId xmlns:a16="http://schemas.microsoft.com/office/drawing/2014/main" id="{C624A18E-57A7-47D8-BA26-49EA6BCAC5A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8">
            <a:extLst>
              <a:ext uri="{FF2B5EF4-FFF2-40B4-BE49-F238E27FC236}">
                <a16:creationId xmlns:a16="http://schemas.microsoft.com/office/drawing/2014/main" id="{BCFAC3BB-F15C-3479-E647-50C999FC4C49}"/>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3" name="TextBox 4">
            <a:extLst>
              <a:ext uri="{FF2B5EF4-FFF2-40B4-BE49-F238E27FC236}">
                <a16:creationId xmlns:a16="http://schemas.microsoft.com/office/drawing/2014/main" id="{0334D7C8-EE5A-2249-093F-3B80CA5DE14B}"/>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Tree>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1" name="Slide Number Placeholder 1">
            <a:extLst>
              <a:ext uri="{FF2B5EF4-FFF2-40B4-BE49-F238E27FC236}">
                <a16:creationId xmlns:a16="http://schemas.microsoft.com/office/drawing/2014/main" id="{59F9D339-BDB0-4EA5-A842-EFB69837BB1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B66245E-22CB-47BB-BA76-0D9C8AB5E1C3}" type="slidenum">
              <a:rPr lang="de-DE" sz="1000" noProof="0" smtClean="0"/>
              <a:t>572</a:t>
            </a:fld>
            <a:endParaRPr lang="de-DE" sz="1000" noProof="0" dirty="0"/>
          </a:p>
        </p:txBody>
      </p:sp>
      <p:graphicFrame>
        <p:nvGraphicFramePr>
          <p:cNvPr id="4" name="Table 3">
            <a:extLst>
              <a:ext uri="{FF2B5EF4-FFF2-40B4-BE49-F238E27FC236}">
                <a16:creationId xmlns:a16="http://schemas.microsoft.com/office/drawing/2014/main" id="{B65E1202-6C38-4A35-9A3C-52CE9CBD4FCE}"/>
              </a:ext>
            </a:extLst>
          </p:cNvPr>
          <p:cNvGraphicFramePr>
            <a:graphicFrameLocks noGrp="1"/>
          </p:cNvGraphicFramePr>
          <p:nvPr>
            <p:extLst>
              <p:ext uri="{D42A27DB-BD31-4B8C-83A1-F6EECF244321}">
                <p14:modId xmlns:p14="http://schemas.microsoft.com/office/powerpoint/2010/main" val="3709180243"/>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0" noProof="0" dirty="0"/>
                        <a:t>Ranibizumab</a:t>
                      </a:r>
                      <a:endParaRPr lang="de-DE" sz="2800" b="0" noProof="0" dirty="0"/>
                    </a:p>
                  </a:txBody>
                  <a:tcPr anchor="ctr">
                    <a:solidFill>
                      <a:schemeClr val="accent6">
                        <a:lumMod val="60000"/>
                        <a:lumOff val="40000"/>
                      </a:schemeClr>
                    </a:solidFill>
                  </a:tcPr>
                </a:tc>
                <a:tc>
                  <a:txBody>
                    <a:bodyPr/>
                    <a:lstStyle/>
                    <a:p>
                      <a:pPr algn="ctr"/>
                      <a:r>
                        <a:rPr lang="de-DE" sz="1600" b="0" noProof="0" dirty="0"/>
                        <a:t>Bevacizumab</a:t>
                      </a:r>
                      <a:endParaRPr lang="de-DE" sz="2800" b="0"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0" i="1" noProof="0" dirty="0">
                          <a:solidFill>
                            <a:schemeClr val="bg1"/>
                          </a:solidFill>
                        </a:rPr>
                        <a:t>Monatliche </a:t>
                      </a:r>
                      <a:r>
                        <a:rPr lang="de-DE" sz="1600" b="0" i="1" baseline="0" noProof="0" dirty="0">
                          <a:solidFill>
                            <a:schemeClr val="bg1"/>
                          </a:solidFill>
                        </a:rPr>
                        <a:t> Dosierung</a:t>
                      </a:r>
                      <a:endParaRPr lang="de-DE" sz="2800" b="0" i="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p>
                  </a:txBody>
                  <a:tcPr anchor="ctr">
                    <a:solidFill>
                      <a:schemeClr val="accent1">
                        <a:lumMod val="60000"/>
                        <a:lumOff val="40000"/>
                      </a:schemeClr>
                    </a:solidFill>
                  </a:tcPr>
                </a:tc>
                <a:tc>
                  <a:txBody>
                    <a:bodyPr/>
                    <a:lstStyle/>
                    <a:p>
                      <a:pPr algn="ctr"/>
                      <a:r>
                        <a:rPr lang="de-DE" sz="1600" b="1" noProof="0" dirty="0">
                          <a:solidFill>
                            <a:srgbClr val="0000FF"/>
                          </a:solidFill>
                        </a:rPr>
                        <a:t>8,0</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0" i="1" noProof="0" dirty="0">
                          <a:solidFill>
                            <a:schemeClr val="bg1"/>
                          </a:solidFill>
                        </a:rPr>
                        <a:t>Dosierung nach Bedarf</a:t>
                      </a:r>
                    </a:p>
                  </a:txBody>
                  <a:tcPr anchor="ctr">
                    <a:solidFill>
                      <a:schemeClr val="accent6">
                        <a:lumMod val="60000"/>
                        <a:lumOff val="40000"/>
                      </a:schemeClr>
                    </a:solidFill>
                  </a:tcPr>
                </a:tc>
                <a:tc>
                  <a:txBody>
                    <a:bodyPr/>
                    <a:lstStyle/>
                    <a:p>
                      <a:pPr algn="ctr"/>
                      <a:r>
                        <a:rPr lang="de-DE" sz="1600" b="1" noProof="0" dirty="0">
                          <a:solidFill>
                            <a:srgbClr val="0000FF"/>
                          </a:solidFill>
                        </a:rPr>
                        <a:t>6,8</a:t>
                      </a:r>
                    </a:p>
                  </a:txBody>
                  <a:tcPr anchor="ctr">
                    <a:solidFill>
                      <a:schemeClr val="accent1">
                        <a:lumMod val="60000"/>
                        <a:lumOff val="40000"/>
                      </a:schemeClr>
                    </a:solidFill>
                  </a:tcPr>
                </a:tc>
                <a:tc>
                  <a:txBody>
                    <a:bodyPr/>
                    <a:lstStyle/>
                    <a:p>
                      <a:pPr algn="ctr"/>
                      <a:r>
                        <a:rPr lang="de-DE" sz="1600" b="1" noProof="0" dirty="0">
                          <a:solidFill>
                            <a:srgbClr val="0000FF"/>
                          </a:solidFill>
                        </a:rPr>
                        <a:t>5,9</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24950" name="TextBox 8">
            <a:extLst>
              <a:ext uri="{FF2B5EF4-FFF2-40B4-BE49-F238E27FC236}">
                <a16:creationId xmlns:a16="http://schemas.microsoft.com/office/drawing/2014/main" id="{5030E090-6FBF-46C9-A948-7C0554D3E1DB}"/>
              </a:ext>
            </a:extLst>
          </p:cNvPr>
          <p:cNvSpPr txBox="1">
            <a:spLocks noChangeArrowheads="1"/>
          </p:cNvSpPr>
          <p:nvPr/>
        </p:nvSpPr>
        <p:spPr bwMode="auto">
          <a:xfrm>
            <a:off x="2192338" y="5334000"/>
            <a:ext cx="6007100" cy="671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400" i="1" noProof="0" dirty="0"/>
              <a:t>Die PRN-Gabe von Bevacizumab führte jedoch zu einem signifikant geringeren</a:t>
            </a:r>
          </a:p>
          <a:p>
            <a:pPr algn="ctr" eaLnBrk="1" hangingPunct="1">
              <a:spcBef>
                <a:spcPct val="0"/>
              </a:spcBef>
              <a:buClrTx/>
              <a:buSzTx/>
              <a:buFontTx/>
              <a:buNone/>
            </a:pPr>
            <a:r>
              <a:rPr lang="de-DE" sz="1400" i="1" noProof="0" dirty="0"/>
              <a:t>im Vergleich zur monatlichen Bevacizumab-Gabe …</a:t>
            </a:r>
          </a:p>
        </p:txBody>
      </p:sp>
      <p:sp>
        <p:nvSpPr>
          <p:cNvPr id="14" name="Oval 13">
            <a:extLst>
              <a:ext uri="{FF2B5EF4-FFF2-40B4-BE49-F238E27FC236}">
                <a16:creationId xmlns:a16="http://schemas.microsoft.com/office/drawing/2014/main" id="{8AD2EC7E-6128-4352-9505-1F232A6BEE84}"/>
              </a:ext>
            </a:extLst>
          </p:cNvPr>
          <p:cNvSpPr/>
          <p:nvPr/>
        </p:nvSpPr>
        <p:spPr>
          <a:xfrm>
            <a:off x="5867400" y="4278313"/>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sz="2000" noProof="0" dirty="0"/>
          </a:p>
        </p:txBody>
      </p:sp>
      <p:sp>
        <p:nvSpPr>
          <p:cNvPr id="15" name="Oval 14">
            <a:extLst>
              <a:ext uri="{FF2B5EF4-FFF2-40B4-BE49-F238E27FC236}">
                <a16:creationId xmlns:a16="http://schemas.microsoft.com/office/drawing/2014/main" id="{487D22AC-B6DB-479F-884E-0280BBEC6337}"/>
              </a:ext>
            </a:extLst>
          </p:cNvPr>
          <p:cNvSpPr/>
          <p:nvPr/>
        </p:nvSpPr>
        <p:spPr>
          <a:xfrm>
            <a:off x="5867400" y="3505200"/>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sz="2000" noProof="0" dirty="0"/>
          </a:p>
        </p:txBody>
      </p:sp>
      <p:cxnSp>
        <p:nvCxnSpPr>
          <p:cNvPr id="5" name="Straight Arrow Connector 4">
            <a:extLst>
              <a:ext uri="{FF2B5EF4-FFF2-40B4-BE49-F238E27FC236}">
                <a16:creationId xmlns:a16="http://schemas.microsoft.com/office/drawing/2014/main" id="{CE3B581D-FA30-41A5-9C45-59757876FB26}"/>
              </a:ext>
            </a:extLst>
          </p:cNvPr>
          <p:cNvCxnSpPr>
            <a:stCxn id="124950" idx="0"/>
          </p:cNvCxnSpPr>
          <p:nvPr/>
        </p:nvCxnSpPr>
        <p:spPr>
          <a:xfrm flipV="1">
            <a:off x="5195888" y="4811713"/>
            <a:ext cx="671512" cy="5222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37986B18-E91B-433E-B5BA-5FD4941468A6}"/>
              </a:ext>
            </a:extLst>
          </p:cNvPr>
          <p:cNvCxnSpPr>
            <a:stCxn id="124950" idx="0"/>
          </p:cNvCxnSpPr>
          <p:nvPr/>
        </p:nvCxnSpPr>
        <p:spPr>
          <a:xfrm flipV="1">
            <a:off x="5195888" y="4038600"/>
            <a:ext cx="671512" cy="12954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4956" name="TextBox 5">
            <a:extLst>
              <a:ext uri="{FF2B5EF4-FFF2-40B4-BE49-F238E27FC236}">
                <a16:creationId xmlns:a16="http://schemas.microsoft.com/office/drawing/2014/main" id="{8BC739E1-9EC8-4EAB-8BF7-6BD996DA4D1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8">
            <a:extLst>
              <a:ext uri="{FF2B5EF4-FFF2-40B4-BE49-F238E27FC236}">
                <a16:creationId xmlns:a16="http://schemas.microsoft.com/office/drawing/2014/main" id="{4AA10ACA-D4AB-874F-2DCA-F293C329F6D0}"/>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3" name="TextBox 4">
            <a:extLst>
              <a:ext uri="{FF2B5EF4-FFF2-40B4-BE49-F238E27FC236}">
                <a16:creationId xmlns:a16="http://schemas.microsoft.com/office/drawing/2014/main" id="{9FC134B9-B841-2D5D-4F42-4F30473263DE}"/>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Tree>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5" name="Slide Number Placeholder 1">
            <a:extLst>
              <a:ext uri="{FF2B5EF4-FFF2-40B4-BE49-F238E27FC236}">
                <a16:creationId xmlns:a16="http://schemas.microsoft.com/office/drawing/2014/main" id="{08497038-F49D-4455-8C27-7B4502210F5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296449B-0311-4E3E-A53A-0D6A8B3F8DDD}" type="slidenum">
              <a:rPr lang="de-DE" sz="1000" noProof="0" smtClean="0"/>
              <a:t>573</a:t>
            </a:fld>
            <a:endParaRPr lang="de-DE" sz="1000" noProof="0" dirty="0"/>
          </a:p>
        </p:txBody>
      </p:sp>
      <p:graphicFrame>
        <p:nvGraphicFramePr>
          <p:cNvPr id="4" name="Table 3">
            <a:extLst>
              <a:ext uri="{FF2B5EF4-FFF2-40B4-BE49-F238E27FC236}">
                <a16:creationId xmlns:a16="http://schemas.microsoft.com/office/drawing/2014/main" id="{FA057A5E-66A2-48DF-AE5D-1EDB0B9AF341}"/>
              </a:ext>
            </a:extLst>
          </p:cNvPr>
          <p:cNvGraphicFramePr>
            <a:graphicFrameLocks noGrp="1"/>
          </p:cNvGraphicFramePr>
          <p:nvPr>
            <p:extLst>
              <p:ext uri="{D42A27DB-BD31-4B8C-83A1-F6EECF244321}">
                <p14:modId xmlns:p14="http://schemas.microsoft.com/office/powerpoint/2010/main" val="3448148106"/>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0" noProof="0" dirty="0"/>
                        <a:t>Ranibizumab</a:t>
                      </a:r>
                      <a:endParaRPr lang="de-DE" sz="2800" b="0" noProof="0" dirty="0"/>
                    </a:p>
                  </a:txBody>
                  <a:tcPr anchor="ctr">
                    <a:solidFill>
                      <a:schemeClr val="accent6">
                        <a:lumMod val="60000"/>
                        <a:lumOff val="40000"/>
                      </a:schemeClr>
                    </a:solidFill>
                  </a:tcPr>
                </a:tc>
                <a:tc>
                  <a:txBody>
                    <a:bodyPr/>
                    <a:lstStyle/>
                    <a:p>
                      <a:pPr algn="ctr"/>
                      <a:r>
                        <a:rPr lang="de-DE" sz="1600" b="0" noProof="0" dirty="0"/>
                        <a:t>Bevacizumab</a:t>
                      </a:r>
                      <a:endParaRPr lang="de-DE" sz="2800" b="0"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0" i="1" noProof="0" dirty="0">
                          <a:solidFill>
                            <a:schemeClr val="bg1"/>
                          </a:solidFill>
                        </a:rPr>
                        <a:t>Monatliche </a:t>
                      </a:r>
                      <a:r>
                        <a:rPr lang="de-DE" sz="1600" b="0" i="1" baseline="0" noProof="0" dirty="0">
                          <a:solidFill>
                            <a:schemeClr val="bg1"/>
                          </a:solidFill>
                        </a:rPr>
                        <a:t> Dosierung</a:t>
                      </a:r>
                      <a:endParaRPr lang="de-DE" sz="2800" b="0" i="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p>
                  </a:txBody>
                  <a:tcPr anchor="ctr">
                    <a:solidFill>
                      <a:schemeClr val="accent1">
                        <a:lumMod val="60000"/>
                        <a:lumOff val="40000"/>
                      </a:schemeClr>
                    </a:solidFill>
                  </a:tcPr>
                </a:tc>
                <a:tc>
                  <a:txBody>
                    <a:bodyPr/>
                    <a:lstStyle/>
                    <a:p>
                      <a:pPr algn="ctr"/>
                      <a:r>
                        <a:rPr lang="de-DE" sz="1600" b="1" noProof="0" dirty="0">
                          <a:solidFill>
                            <a:srgbClr val="0000FF"/>
                          </a:solidFill>
                        </a:rPr>
                        <a:t>8,0</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0" i="1" noProof="0" dirty="0">
                          <a:solidFill>
                            <a:schemeClr val="bg1"/>
                          </a:solidFill>
                        </a:rPr>
                        <a:t>Dosierung nach Bedarf</a:t>
                      </a:r>
                    </a:p>
                  </a:txBody>
                  <a:tcPr anchor="ctr">
                    <a:solidFill>
                      <a:schemeClr val="accent6">
                        <a:lumMod val="60000"/>
                        <a:lumOff val="40000"/>
                      </a:schemeClr>
                    </a:solidFill>
                  </a:tcPr>
                </a:tc>
                <a:tc>
                  <a:txBody>
                    <a:bodyPr/>
                    <a:lstStyle/>
                    <a:p>
                      <a:pPr algn="ctr"/>
                      <a:r>
                        <a:rPr lang="de-DE" sz="1600" b="1" noProof="0" dirty="0">
                          <a:solidFill>
                            <a:srgbClr val="0000FF"/>
                          </a:solidFill>
                        </a:rPr>
                        <a:t>6,8</a:t>
                      </a:r>
                    </a:p>
                  </a:txBody>
                  <a:tcPr anchor="ctr">
                    <a:solidFill>
                      <a:schemeClr val="accent1">
                        <a:lumMod val="60000"/>
                        <a:lumOff val="40000"/>
                      </a:schemeClr>
                    </a:solidFill>
                  </a:tcPr>
                </a:tc>
                <a:tc>
                  <a:txBody>
                    <a:bodyPr/>
                    <a:lstStyle/>
                    <a:p>
                      <a:pPr algn="ctr"/>
                      <a:r>
                        <a:rPr lang="de-DE" sz="1600" b="1" noProof="0" dirty="0">
                          <a:solidFill>
                            <a:srgbClr val="0000FF"/>
                          </a:solidFill>
                        </a:rPr>
                        <a:t>5,9</a:t>
                      </a: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25974" name="TextBox 8">
            <a:extLst>
              <a:ext uri="{FF2B5EF4-FFF2-40B4-BE49-F238E27FC236}">
                <a16:creationId xmlns:a16="http://schemas.microsoft.com/office/drawing/2014/main" id="{3A0473E1-A732-4CDE-9B2C-9EDF75A7A762}"/>
              </a:ext>
            </a:extLst>
          </p:cNvPr>
          <p:cNvSpPr txBox="1">
            <a:spLocks noChangeArrowheads="1"/>
          </p:cNvSpPr>
          <p:nvPr/>
        </p:nvSpPr>
        <p:spPr bwMode="auto">
          <a:xfrm>
            <a:off x="2192338" y="5334000"/>
            <a:ext cx="6007100" cy="887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400" i="1" noProof="0" dirty="0"/>
              <a:t>Die PRN-Gabe von Bevacizumab führte jedoch zu einem signifikant geringeren</a:t>
            </a:r>
          </a:p>
          <a:p>
            <a:pPr algn="ctr" eaLnBrk="1" hangingPunct="1">
              <a:spcBef>
                <a:spcPct val="0"/>
              </a:spcBef>
              <a:buClrTx/>
              <a:buSzTx/>
              <a:buFontTx/>
              <a:buNone/>
            </a:pPr>
            <a:r>
              <a:rPr lang="de-DE" sz="1400" i="1" noProof="0" dirty="0"/>
              <a:t>im Vergleich zur monatlichen </a:t>
            </a:r>
            <a:r>
              <a:rPr lang="de-DE" sz="1400" i="1" dirty="0"/>
              <a:t>Bevacizumab-Gabe </a:t>
            </a:r>
            <a:r>
              <a:rPr lang="de-DE" sz="1400" i="1" noProof="0" dirty="0"/>
              <a:t>…</a:t>
            </a:r>
          </a:p>
          <a:p>
            <a:pPr algn="ctr" eaLnBrk="1" hangingPunct="1">
              <a:spcBef>
                <a:spcPct val="0"/>
              </a:spcBef>
              <a:buClrTx/>
              <a:buSzTx/>
              <a:buFontTx/>
              <a:buNone/>
            </a:pPr>
            <a:r>
              <a:rPr lang="de-DE" sz="1400" i="1" noProof="0" dirty="0"/>
              <a:t>oder im Vergleich zu monatlichem Ranibizumab.</a:t>
            </a:r>
          </a:p>
        </p:txBody>
      </p:sp>
      <p:sp>
        <p:nvSpPr>
          <p:cNvPr id="14" name="Oval 13">
            <a:extLst>
              <a:ext uri="{FF2B5EF4-FFF2-40B4-BE49-F238E27FC236}">
                <a16:creationId xmlns:a16="http://schemas.microsoft.com/office/drawing/2014/main" id="{60497FF8-DD51-443D-B76E-9A8B093F15ED}"/>
              </a:ext>
            </a:extLst>
          </p:cNvPr>
          <p:cNvSpPr/>
          <p:nvPr/>
        </p:nvSpPr>
        <p:spPr>
          <a:xfrm>
            <a:off x="5867400" y="4278313"/>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sz="2000" noProof="0" dirty="0"/>
          </a:p>
        </p:txBody>
      </p:sp>
      <p:cxnSp>
        <p:nvCxnSpPr>
          <p:cNvPr id="5" name="Straight Arrow Connector 4">
            <a:extLst>
              <a:ext uri="{FF2B5EF4-FFF2-40B4-BE49-F238E27FC236}">
                <a16:creationId xmlns:a16="http://schemas.microsoft.com/office/drawing/2014/main" id="{6DA8BE36-651A-4244-AAFC-986EDA0805EF}"/>
              </a:ext>
            </a:extLst>
          </p:cNvPr>
          <p:cNvCxnSpPr>
            <a:stCxn id="125974" idx="0"/>
          </p:cNvCxnSpPr>
          <p:nvPr/>
        </p:nvCxnSpPr>
        <p:spPr>
          <a:xfrm flipV="1">
            <a:off x="5195888" y="4811713"/>
            <a:ext cx="671512" cy="5222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DAC86ADD-5F49-45B6-B065-C2B6AFA38260}"/>
              </a:ext>
            </a:extLst>
          </p:cNvPr>
          <p:cNvCxnSpPr>
            <a:stCxn id="125974" idx="0"/>
          </p:cNvCxnSpPr>
          <p:nvPr/>
        </p:nvCxnSpPr>
        <p:spPr>
          <a:xfrm flipH="1" flipV="1">
            <a:off x="4648200" y="4114800"/>
            <a:ext cx="547688" cy="12192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C4551DA2-3573-41CB-8454-D142F5E2B115}"/>
              </a:ext>
            </a:extLst>
          </p:cNvPr>
          <p:cNvSpPr/>
          <p:nvPr/>
        </p:nvSpPr>
        <p:spPr>
          <a:xfrm>
            <a:off x="4038600" y="3505200"/>
            <a:ext cx="838200" cy="5334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de-DE" sz="2000" noProof="0" dirty="0"/>
          </a:p>
        </p:txBody>
      </p:sp>
      <p:sp>
        <p:nvSpPr>
          <p:cNvPr id="125980" name="TextBox 5">
            <a:extLst>
              <a:ext uri="{FF2B5EF4-FFF2-40B4-BE49-F238E27FC236}">
                <a16:creationId xmlns:a16="http://schemas.microsoft.com/office/drawing/2014/main" id="{B98B6275-1D3F-4735-B224-1E35EAE855C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58">
            <a:extLst>
              <a:ext uri="{FF2B5EF4-FFF2-40B4-BE49-F238E27FC236}">
                <a16:creationId xmlns:a16="http://schemas.microsoft.com/office/drawing/2014/main" id="{B14018D8-547B-0955-E624-018A31F663C9}"/>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3" name="TextBox 4">
            <a:extLst>
              <a:ext uri="{FF2B5EF4-FFF2-40B4-BE49-F238E27FC236}">
                <a16:creationId xmlns:a16="http://schemas.microsoft.com/office/drawing/2014/main" id="{8FB5C89C-FED3-E9FE-0D66-9AE73B9B12DE}"/>
              </a:ext>
            </a:extLst>
          </p:cNvPr>
          <p:cNvSpPr txBox="1">
            <a:spLocks noChangeArrowheads="1"/>
          </p:cNvSpPr>
          <p:nvPr/>
        </p:nvSpPr>
        <p:spPr bwMode="auto">
          <a:xfrm>
            <a:off x="1828800" y="1905000"/>
            <a:ext cx="5327650"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noProof="0" dirty="0"/>
              <a:t>Durchschnittliche Anzahl der gewonnenen Buchstaben nach einem Jahr</a:t>
            </a:r>
          </a:p>
        </p:txBody>
      </p:sp>
    </p:spTree>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9" name="Slide Number Placeholder 1">
            <a:extLst>
              <a:ext uri="{FF2B5EF4-FFF2-40B4-BE49-F238E27FC236}">
                <a16:creationId xmlns:a16="http://schemas.microsoft.com/office/drawing/2014/main" id="{3C160726-CDB1-4784-9415-D80E0174BB4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5BD63DB7-90E5-4B02-95AD-9A04DBA7B5B1}" type="slidenum">
              <a:rPr lang="de-DE" sz="1000" noProof="0" smtClean="0"/>
              <a:t>574</a:t>
            </a:fld>
            <a:endParaRPr lang="de-DE" sz="1000" noProof="0" dirty="0"/>
          </a:p>
        </p:txBody>
      </p:sp>
      <p:graphicFrame>
        <p:nvGraphicFramePr>
          <p:cNvPr id="4" name="Table 3">
            <a:extLst>
              <a:ext uri="{FF2B5EF4-FFF2-40B4-BE49-F238E27FC236}">
                <a16:creationId xmlns:a16="http://schemas.microsoft.com/office/drawing/2014/main" id="{A879BF31-3622-4ECC-A25A-0E57E660892A}"/>
              </a:ext>
            </a:extLst>
          </p:cNvPr>
          <p:cNvGraphicFramePr>
            <a:graphicFrameLocks noGrp="1"/>
          </p:cNvGraphicFramePr>
          <p:nvPr>
            <p:extLst>
              <p:ext uri="{D42A27DB-BD31-4B8C-83A1-F6EECF244321}">
                <p14:modId xmlns:p14="http://schemas.microsoft.com/office/powerpoint/2010/main" val="2323855847"/>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0" noProof="0" dirty="0"/>
                        <a:t>Ranibizumab</a:t>
                      </a:r>
                      <a:endParaRPr lang="de-DE" sz="2800" b="0" noProof="0" dirty="0"/>
                    </a:p>
                  </a:txBody>
                  <a:tcPr anchor="ctr">
                    <a:solidFill>
                      <a:schemeClr val="accent6">
                        <a:lumMod val="60000"/>
                        <a:lumOff val="40000"/>
                      </a:schemeClr>
                    </a:solidFill>
                  </a:tcPr>
                </a:tc>
                <a:tc>
                  <a:txBody>
                    <a:bodyPr/>
                    <a:lstStyle/>
                    <a:p>
                      <a:pPr algn="ctr"/>
                      <a:r>
                        <a:rPr lang="de-DE" sz="1600" b="0" noProof="0" dirty="0"/>
                        <a:t>Bevacizumab</a:t>
                      </a:r>
                      <a:endParaRPr lang="de-DE" sz="2800" b="0"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0" i="1" noProof="0" dirty="0">
                          <a:solidFill>
                            <a:schemeClr val="bg1"/>
                          </a:solidFill>
                        </a:rPr>
                        <a:t>Monatliche </a:t>
                      </a:r>
                      <a:r>
                        <a:rPr lang="de-DE" sz="1600" b="0" i="1" baseline="0" noProof="0" dirty="0">
                          <a:solidFill>
                            <a:schemeClr val="bg1"/>
                          </a:solidFill>
                        </a:rPr>
                        <a:t> Dosierung</a:t>
                      </a:r>
                      <a:endParaRPr lang="de-DE" sz="2800" b="0" i="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r>
                        <a:rPr lang="de-DE" sz="1600" b="1" noProof="0" dirty="0">
                          <a:solidFill>
                            <a:srgbClr val="FF0000"/>
                          </a:solidFill>
                        </a:rPr>
                        <a:t>(12)</a:t>
                      </a:r>
                      <a:endParaRPr lang="de-DE" sz="3200" b="1" noProof="0" dirty="0">
                        <a:solidFill>
                          <a:srgbClr val="0000FF"/>
                        </a:solidFill>
                      </a:endParaRPr>
                    </a:p>
                  </a:txBody>
                  <a:tcPr anchor="ctr">
                    <a:solidFill>
                      <a:schemeClr val="accent1">
                        <a:lumMod val="60000"/>
                        <a:lumOff val="40000"/>
                      </a:schemeClr>
                    </a:solidFill>
                  </a:tcPr>
                </a:tc>
                <a:tc>
                  <a:txBody>
                    <a:bodyPr/>
                    <a:lstStyle/>
                    <a:p>
                      <a:pPr algn="ctr"/>
                      <a:r>
                        <a:rPr lang="de-DE" sz="1600" b="1" noProof="0" dirty="0">
                          <a:solidFill>
                            <a:srgbClr val="0000FF"/>
                          </a:solidFill>
                        </a:rPr>
                        <a:t>8,0</a:t>
                      </a:r>
                      <a:r>
                        <a:rPr lang="de-DE" sz="1600" b="1" noProof="0" dirty="0">
                          <a:solidFill>
                            <a:srgbClr val="FF0000"/>
                          </a:solidFill>
                        </a:rPr>
                        <a:t>(12)</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0" i="1" noProof="0" dirty="0">
                          <a:solidFill>
                            <a:schemeClr val="bg1"/>
                          </a:solidFill>
                        </a:rPr>
                        <a:t>Dosierung nach Bedarf</a:t>
                      </a:r>
                    </a:p>
                  </a:txBody>
                  <a:tcPr anchor="ctr">
                    <a:solidFill>
                      <a:schemeClr val="accent6">
                        <a:lumMod val="60000"/>
                        <a:lumOff val="40000"/>
                      </a:schemeClr>
                    </a:solidFill>
                  </a:tcPr>
                </a:tc>
                <a:tc>
                  <a:txBody>
                    <a:bodyPr/>
                    <a:lstStyle/>
                    <a:p>
                      <a:pPr algn="ctr"/>
                      <a:r>
                        <a:rPr lang="de-DE" sz="1600" b="1" noProof="0" dirty="0">
                          <a:solidFill>
                            <a:srgbClr val="0000FF"/>
                          </a:solidFill>
                        </a:rPr>
                        <a:t>6,8</a:t>
                      </a:r>
                      <a:r>
                        <a:rPr lang="de-DE" sz="1600" b="1" noProof="0" dirty="0">
                          <a:solidFill>
                            <a:srgbClr val="FF0000"/>
                          </a:solidFill>
                        </a:rPr>
                        <a:t>(</a:t>
                      </a:r>
                      <a:r>
                        <a:rPr lang="de-DE" sz="1600" b="1" i="1" noProof="0" dirty="0">
                          <a:solidFill>
                            <a:srgbClr val="FF0000"/>
                          </a:solidFill>
                        </a:rPr>
                        <a:t>?</a:t>
                      </a:r>
                      <a:r>
                        <a:rPr lang="de-DE" sz="1600" b="1" noProof="0" dirty="0">
                          <a:solidFill>
                            <a:srgbClr val="FF0000"/>
                          </a:solidFill>
                        </a:rPr>
                        <a:t>)</a:t>
                      </a:r>
                      <a:endParaRPr lang="de-DE" sz="3200" b="1" noProof="0" dirty="0">
                        <a:solidFill>
                          <a:srgbClr val="0000FF"/>
                        </a:solidFill>
                      </a:endParaRPr>
                    </a:p>
                  </a:txBody>
                  <a:tcPr anchor="ctr">
                    <a:solidFill>
                      <a:schemeClr val="accent1">
                        <a:lumMod val="60000"/>
                        <a:lumOff val="40000"/>
                      </a:schemeClr>
                    </a:solidFill>
                  </a:tcPr>
                </a:tc>
                <a:tc>
                  <a:txBody>
                    <a:bodyPr/>
                    <a:lstStyle/>
                    <a:p>
                      <a:pPr algn="ctr"/>
                      <a:r>
                        <a:rPr lang="de-DE" sz="1600" b="1" noProof="0" dirty="0">
                          <a:solidFill>
                            <a:srgbClr val="0000FF"/>
                          </a:solidFill>
                        </a:rPr>
                        <a:t>5,9</a:t>
                      </a:r>
                      <a:r>
                        <a:rPr lang="de-DE" sz="1600" b="1" noProof="0" dirty="0">
                          <a:solidFill>
                            <a:srgbClr val="FF0000"/>
                          </a:solidFill>
                        </a:rPr>
                        <a:t>(</a:t>
                      </a:r>
                      <a:r>
                        <a:rPr lang="de-DE" sz="1600" b="1" i="1" noProof="0" dirty="0">
                          <a:solidFill>
                            <a:srgbClr val="FF0000"/>
                          </a:solidFill>
                        </a:rPr>
                        <a:t>?</a:t>
                      </a:r>
                      <a:r>
                        <a:rPr lang="de-DE" sz="1600" b="1" noProof="0" dirty="0">
                          <a:solidFill>
                            <a:srgbClr val="FF0000"/>
                          </a:solidFill>
                        </a:rPr>
                        <a:t>)</a:t>
                      </a:r>
                      <a:endParaRPr lang="de-DE" sz="3200" b="1" noProof="0" dirty="0">
                        <a:solidFill>
                          <a:srgbClr val="0000FF"/>
                        </a:solidFill>
                      </a:endParaRP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26998" name="TextBox 4">
            <a:extLst>
              <a:ext uri="{FF2B5EF4-FFF2-40B4-BE49-F238E27FC236}">
                <a16:creationId xmlns:a16="http://schemas.microsoft.com/office/drawing/2014/main" id="{3FA80CB7-117E-4CF6-8259-F57E5779D236}"/>
              </a:ext>
            </a:extLst>
          </p:cNvPr>
          <p:cNvSpPr txBox="1">
            <a:spLocks noChangeArrowheads="1"/>
          </p:cNvSpPr>
          <p:nvPr/>
        </p:nvSpPr>
        <p:spPr bwMode="auto">
          <a:xfrm>
            <a:off x="1828800" y="1905000"/>
            <a:ext cx="5327650" cy="702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dirty="0"/>
              <a:t>Durchschnittliche Anzahl der gewonnenen Buchstaben nach einem Jahr</a:t>
            </a:r>
          </a:p>
          <a:p>
            <a:pPr algn="ctr" eaLnBrk="1" hangingPunct="1">
              <a:spcBef>
                <a:spcPct val="0"/>
              </a:spcBef>
              <a:buClrTx/>
              <a:buSzTx/>
              <a:buFontTx/>
              <a:buNone/>
            </a:pPr>
            <a:r>
              <a:rPr lang="de-DE" sz="1200" b="1" i="1" noProof="0" dirty="0">
                <a:solidFill>
                  <a:srgbClr val="FF0000"/>
                </a:solidFill>
              </a:rPr>
              <a:t>(und durchschnittliche Anzahl der Injektionen)</a:t>
            </a:r>
          </a:p>
        </p:txBody>
      </p:sp>
      <p:sp>
        <p:nvSpPr>
          <p:cNvPr id="126999" name="TextBox 5">
            <a:extLst>
              <a:ext uri="{FF2B5EF4-FFF2-40B4-BE49-F238E27FC236}">
                <a16:creationId xmlns:a16="http://schemas.microsoft.com/office/drawing/2014/main" id="{F924FE72-E989-4089-832B-1CB5D4BA504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127000" name="TextBox 6">
            <a:extLst>
              <a:ext uri="{FF2B5EF4-FFF2-40B4-BE49-F238E27FC236}">
                <a16:creationId xmlns:a16="http://schemas.microsoft.com/office/drawing/2014/main" id="{B1095158-EF79-4D85-A932-EB4403ABDC10}"/>
              </a:ext>
            </a:extLst>
          </p:cNvPr>
          <p:cNvSpPr txBox="1">
            <a:spLocks noChangeArrowheads="1"/>
          </p:cNvSpPr>
          <p:nvPr/>
        </p:nvSpPr>
        <p:spPr bwMode="auto">
          <a:xfrm>
            <a:off x="1743075" y="5181600"/>
            <a:ext cx="5648325" cy="1318310"/>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400" i="1" noProof="0" dirty="0">
                <a:solidFill>
                  <a:srgbClr val="0000FF"/>
                </a:solidFill>
              </a:rPr>
              <a:t>Ein weiterer wichtiger Aspekt betrifft die Anzahl der erforderlichen Injektionen. Die Patienten mit festem Behandlungsplan erhielten im ersten Jahr (natürlich) 12 monatliche Injektionen, aber wie sah es bei den PRN-Dosierungsbedingungen aus?</a:t>
            </a:r>
            <a:endParaRPr lang="de-DE" sz="1600" i="1" noProof="0" dirty="0">
              <a:solidFill>
                <a:srgbClr val="92D050"/>
              </a:solidFill>
            </a:endParaRPr>
          </a:p>
          <a:p>
            <a:pPr algn="ctr" eaLnBrk="1" hangingPunct="1">
              <a:spcBef>
                <a:spcPct val="0"/>
              </a:spcBef>
              <a:buClrTx/>
              <a:buSzTx/>
              <a:buFontTx/>
              <a:buNone/>
            </a:pPr>
            <a:r>
              <a:rPr lang="de-DE" sz="1400" noProof="0" dirty="0">
                <a:solidFill>
                  <a:srgbClr val="92D050"/>
                </a:solidFill>
              </a:rPr>
              <a:t>Im Durchschnitt erhielten die Patienten mit PRN-Ranibizumab und PRN-Bevacizumab 7 bzw. 8 Injektionen.</a:t>
            </a:r>
          </a:p>
        </p:txBody>
      </p:sp>
      <p:sp>
        <p:nvSpPr>
          <p:cNvPr id="5" name="Text Box 58">
            <a:extLst>
              <a:ext uri="{FF2B5EF4-FFF2-40B4-BE49-F238E27FC236}">
                <a16:creationId xmlns:a16="http://schemas.microsoft.com/office/drawing/2014/main" id="{2FDFA25D-C9B0-0B68-8392-A1E8F96E5AD1}"/>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cSld>
  <p:clrMapOvr>
    <a:masterClrMapping/>
  </p:clrMapOvr>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3" name="Slide Number Placeholder 1">
            <a:extLst>
              <a:ext uri="{FF2B5EF4-FFF2-40B4-BE49-F238E27FC236}">
                <a16:creationId xmlns:a16="http://schemas.microsoft.com/office/drawing/2014/main" id="{5BA267CF-B2C2-431E-8254-7103B9931EC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A7A5C17-69ED-426B-84C7-36D75A06D08C}" type="slidenum">
              <a:rPr lang="de-DE" sz="1000" noProof="0" smtClean="0"/>
              <a:t>575</a:t>
            </a:fld>
            <a:endParaRPr lang="de-DE" sz="1000" noProof="0" dirty="0"/>
          </a:p>
        </p:txBody>
      </p:sp>
      <p:graphicFrame>
        <p:nvGraphicFramePr>
          <p:cNvPr id="4" name="Table 3">
            <a:extLst>
              <a:ext uri="{FF2B5EF4-FFF2-40B4-BE49-F238E27FC236}">
                <a16:creationId xmlns:a16="http://schemas.microsoft.com/office/drawing/2014/main" id="{73BB31BB-8782-48F6-8AB8-BC8CE492A381}"/>
              </a:ext>
            </a:extLst>
          </p:cNvPr>
          <p:cNvGraphicFramePr>
            <a:graphicFrameLocks noGrp="1"/>
          </p:cNvGraphicFramePr>
          <p:nvPr>
            <p:extLst>
              <p:ext uri="{D42A27DB-BD31-4B8C-83A1-F6EECF244321}">
                <p14:modId xmlns:p14="http://schemas.microsoft.com/office/powerpoint/2010/main" val="1287080708"/>
              </p:ext>
            </p:extLst>
          </p:nvPr>
        </p:nvGraphicFramePr>
        <p:xfrm>
          <a:off x="1714500" y="2579688"/>
          <a:ext cx="5524500" cy="2362200"/>
        </p:xfrm>
        <a:graphic>
          <a:graphicData uri="http://schemas.openxmlformats.org/drawingml/2006/table">
            <a:tbl>
              <a:tblPr firstRow="1" bandRow="1">
                <a:tableStyleId>{5C22544A-7EE6-4342-B048-85BDC9FD1C3A}</a:tableStyleId>
              </a:tblPr>
              <a:tblGrid>
                <a:gridCol w="1841500">
                  <a:extLst>
                    <a:ext uri="{9D8B030D-6E8A-4147-A177-3AD203B41FA5}">
                      <a16:colId xmlns:a16="http://schemas.microsoft.com/office/drawing/2014/main" val="20000"/>
                    </a:ext>
                  </a:extLst>
                </a:gridCol>
                <a:gridCol w="1841500">
                  <a:extLst>
                    <a:ext uri="{9D8B030D-6E8A-4147-A177-3AD203B41FA5}">
                      <a16:colId xmlns:a16="http://schemas.microsoft.com/office/drawing/2014/main" val="20001"/>
                    </a:ext>
                  </a:extLst>
                </a:gridCol>
                <a:gridCol w="1841500">
                  <a:extLst>
                    <a:ext uri="{9D8B030D-6E8A-4147-A177-3AD203B41FA5}">
                      <a16:colId xmlns:a16="http://schemas.microsoft.com/office/drawing/2014/main" val="20002"/>
                    </a:ext>
                  </a:extLst>
                </a:gridCol>
              </a:tblGrid>
              <a:tr h="787400">
                <a:tc>
                  <a:txBody>
                    <a:bodyPr/>
                    <a:lstStyle/>
                    <a:p>
                      <a:pPr algn="ctr"/>
                      <a:endParaRPr lang="de-DE" sz="2400" noProof="0" dirty="0"/>
                    </a:p>
                  </a:txBody>
                  <a:tcPr anchor="ctr">
                    <a:solidFill>
                      <a:schemeClr val="tx1"/>
                    </a:solidFill>
                  </a:tcPr>
                </a:tc>
                <a:tc>
                  <a:txBody>
                    <a:bodyPr/>
                    <a:lstStyle/>
                    <a:p>
                      <a:pPr algn="ctr"/>
                      <a:r>
                        <a:rPr lang="de-DE" sz="1600" b="0" noProof="0" dirty="0"/>
                        <a:t>Ranibizumab</a:t>
                      </a:r>
                      <a:endParaRPr lang="de-DE" sz="2800" b="0" noProof="0" dirty="0"/>
                    </a:p>
                  </a:txBody>
                  <a:tcPr anchor="ctr">
                    <a:solidFill>
                      <a:schemeClr val="accent6">
                        <a:lumMod val="60000"/>
                        <a:lumOff val="40000"/>
                      </a:schemeClr>
                    </a:solidFill>
                  </a:tcPr>
                </a:tc>
                <a:tc>
                  <a:txBody>
                    <a:bodyPr/>
                    <a:lstStyle/>
                    <a:p>
                      <a:pPr algn="ctr"/>
                      <a:r>
                        <a:rPr lang="de-DE" sz="1600" b="0" noProof="0" dirty="0"/>
                        <a:t>Bevacizumab</a:t>
                      </a:r>
                      <a:endParaRPr lang="de-DE" sz="2800" b="0" noProof="0" dirty="0"/>
                    </a:p>
                  </a:txBody>
                  <a:tcPr anchor="ctr">
                    <a:solidFill>
                      <a:schemeClr val="accent6">
                        <a:lumMod val="60000"/>
                        <a:lumOff val="40000"/>
                      </a:schemeClr>
                    </a:solidFill>
                  </a:tcPr>
                </a:tc>
                <a:extLst>
                  <a:ext uri="{0D108BD9-81ED-4DB2-BD59-A6C34878D82A}">
                    <a16:rowId xmlns:a16="http://schemas.microsoft.com/office/drawing/2014/main" val="10000"/>
                  </a:ext>
                </a:extLst>
              </a:tr>
              <a:tr h="787400">
                <a:tc>
                  <a:txBody>
                    <a:bodyPr/>
                    <a:lstStyle/>
                    <a:p>
                      <a:pPr algn="ctr"/>
                      <a:r>
                        <a:rPr lang="de-DE" sz="1600" b="0" i="1" noProof="0" dirty="0">
                          <a:solidFill>
                            <a:schemeClr val="bg1"/>
                          </a:solidFill>
                        </a:rPr>
                        <a:t>Monatliche </a:t>
                      </a:r>
                      <a:r>
                        <a:rPr lang="de-DE" sz="1600" b="0" i="1" baseline="0" noProof="0" dirty="0">
                          <a:solidFill>
                            <a:schemeClr val="bg1"/>
                          </a:solidFill>
                        </a:rPr>
                        <a:t> Dosierung</a:t>
                      </a:r>
                      <a:endParaRPr lang="de-DE" sz="2800" b="0" i="1" noProof="0" dirty="0">
                        <a:solidFill>
                          <a:schemeClr val="bg1"/>
                        </a:solidFill>
                      </a:endParaRPr>
                    </a:p>
                  </a:txBody>
                  <a:tcPr anchor="ctr">
                    <a:solidFill>
                      <a:schemeClr val="accent6">
                        <a:lumMod val="60000"/>
                        <a:lumOff val="40000"/>
                      </a:schemeClr>
                    </a:solidFill>
                  </a:tcPr>
                </a:tc>
                <a:tc>
                  <a:txBody>
                    <a:bodyPr/>
                    <a:lstStyle/>
                    <a:p>
                      <a:pPr algn="ctr"/>
                      <a:r>
                        <a:rPr lang="de-DE" sz="1600" b="1" noProof="0" dirty="0">
                          <a:solidFill>
                            <a:srgbClr val="0000FF"/>
                          </a:solidFill>
                        </a:rPr>
                        <a:t>8,5</a:t>
                      </a:r>
                      <a:r>
                        <a:rPr lang="de-DE" sz="1600" b="1" noProof="0" dirty="0">
                          <a:solidFill>
                            <a:srgbClr val="FF0000"/>
                          </a:solidFill>
                        </a:rPr>
                        <a:t>(12)</a:t>
                      </a:r>
                      <a:endParaRPr lang="de-DE" sz="3200" b="1" noProof="0" dirty="0">
                        <a:solidFill>
                          <a:srgbClr val="0000FF"/>
                        </a:solidFill>
                      </a:endParaRPr>
                    </a:p>
                  </a:txBody>
                  <a:tcPr anchor="ctr">
                    <a:solidFill>
                      <a:schemeClr val="accent1">
                        <a:lumMod val="60000"/>
                        <a:lumOff val="40000"/>
                      </a:schemeClr>
                    </a:solidFill>
                  </a:tcPr>
                </a:tc>
                <a:tc>
                  <a:txBody>
                    <a:bodyPr/>
                    <a:lstStyle/>
                    <a:p>
                      <a:pPr algn="ctr"/>
                      <a:r>
                        <a:rPr lang="de-DE" sz="1600" b="1" noProof="0" dirty="0">
                          <a:solidFill>
                            <a:srgbClr val="0000FF"/>
                          </a:solidFill>
                        </a:rPr>
                        <a:t>8,0</a:t>
                      </a:r>
                      <a:r>
                        <a:rPr lang="de-DE" sz="1600" b="1" noProof="0" dirty="0">
                          <a:solidFill>
                            <a:srgbClr val="FF0000"/>
                          </a:solidFill>
                        </a:rPr>
                        <a:t>(12)</a:t>
                      </a:r>
                    </a:p>
                  </a:txBody>
                  <a:tcPr anchor="ctr">
                    <a:solidFill>
                      <a:schemeClr val="accent1">
                        <a:lumMod val="60000"/>
                        <a:lumOff val="40000"/>
                      </a:schemeClr>
                    </a:solidFill>
                  </a:tcPr>
                </a:tc>
                <a:extLst>
                  <a:ext uri="{0D108BD9-81ED-4DB2-BD59-A6C34878D82A}">
                    <a16:rowId xmlns:a16="http://schemas.microsoft.com/office/drawing/2014/main" val="10001"/>
                  </a:ext>
                </a:extLst>
              </a:tr>
              <a:tr h="787400">
                <a:tc>
                  <a:txBody>
                    <a:bodyPr/>
                    <a:lstStyle/>
                    <a:p>
                      <a:pPr algn="ctr"/>
                      <a:r>
                        <a:rPr lang="de-DE" sz="1600" b="0" i="1" noProof="0" dirty="0">
                          <a:solidFill>
                            <a:schemeClr val="bg1"/>
                          </a:solidFill>
                        </a:rPr>
                        <a:t>Dosierung nach Bedarf</a:t>
                      </a:r>
                    </a:p>
                  </a:txBody>
                  <a:tcPr anchor="ctr">
                    <a:solidFill>
                      <a:schemeClr val="accent6">
                        <a:lumMod val="60000"/>
                        <a:lumOff val="40000"/>
                      </a:schemeClr>
                    </a:solidFill>
                  </a:tcPr>
                </a:tc>
                <a:tc>
                  <a:txBody>
                    <a:bodyPr/>
                    <a:lstStyle/>
                    <a:p>
                      <a:pPr algn="ctr"/>
                      <a:r>
                        <a:rPr lang="de-DE" sz="1600" b="1" noProof="0" dirty="0">
                          <a:solidFill>
                            <a:srgbClr val="0000FF"/>
                          </a:solidFill>
                        </a:rPr>
                        <a:t>6,8</a:t>
                      </a:r>
                      <a:r>
                        <a:rPr lang="de-DE" sz="1600" b="1" i="0" noProof="0" dirty="0">
                          <a:solidFill>
                            <a:srgbClr val="FF0000"/>
                          </a:solidFill>
                        </a:rPr>
                        <a:t>(7)</a:t>
                      </a:r>
                      <a:endParaRPr lang="de-DE" sz="3200" b="1" i="0" noProof="0" dirty="0">
                        <a:solidFill>
                          <a:srgbClr val="0000FF"/>
                        </a:solidFill>
                      </a:endParaRPr>
                    </a:p>
                  </a:txBody>
                  <a:tcPr anchor="ctr">
                    <a:solidFill>
                      <a:schemeClr val="accent1">
                        <a:lumMod val="60000"/>
                        <a:lumOff val="40000"/>
                      </a:schemeClr>
                    </a:solidFill>
                  </a:tcPr>
                </a:tc>
                <a:tc>
                  <a:txBody>
                    <a:bodyPr/>
                    <a:lstStyle/>
                    <a:p>
                      <a:pPr algn="ctr"/>
                      <a:r>
                        <a:rPr lang="de-DE" sz="1600" b="1" noProof="0" dirty="0">
                          <a:solidFill>
                            <a:srgbClr val="0000FF"/>
                          </a:solidFill>
                        </a:rPr>
                        <a:t>5,9</a:t>
                      </a:r>
                      <a:r>
                        <a:rPr lang="de-DE" sz="1600" b="1" i="0" noProof="0" dirty="0">
                          <a:solidFill>
                            <a:srgbClr val="FF0000"/>
                          </a:solidFill>
                        </a:rPr>
                        <a:t>(8)</a:t>
                      </a:r>
                      <a:endParaRPr lang="de-DE" sz="3200" b="1" i="0" noProof="0" dirty="0">
                        <a:solidFill>
                          <a:srgbClr val="0000FF"/>
                        </a:solidFill>
                      </a:endParaRPr>
                    </a:p>
                  </a:txBody>
                  <a:tcPr anchor="ctr">
                    <a:solidFill>
                      <a:schemeClr val="accent1">
                        <a:lumMod val="60000"/>
                        <a:lumOff val="40000"/>
                      </a:schemeClr>
                    </a:solidFill>
                  </a:tcPr>
                </a:tc>
                <a:extLst>
                  <a:ext uri="{0D108BD9-81ED-4DB2-BD59-A6C34878D82A}">
                    <a16:rowId xmlns:a16="http://schemas.microsoft.com/office/drawing/2014/main" val="10002"/>
                  </a:ext>
                </a:extLst>
              </a:tr>
            </a:tbl>
          </a:graphicData>
        </a:graphic>
      </p:graphicFrame>
      <p:sp>
        <p:nvSpPr>
          <p:cNvPr id="128023" name="TextBox 6">
            <a:extLst>
              <a:ext uri="{FF2B5EF4-FFF2-40B4-BE49-F238E27FC236}">
                <a16:creationId xmlns:a16="http://schemas.microsoft.com/office/drawing/2014/main" id="{2ED32B3C-9EEE-4077-A390-3A684913274F}"/>
              </a:ext>
            </a:extLst>
          </p:cNvPr>
          <p:cNvSpPr txBox="1">
            <a:spLocks noChangeArrowheads="1"/>
          </p:cNvSpPr>
          <p:nvPr/>
        </p:nvSpPr>
        <p:spPr bwMode="auto">
          <a:xfrm>
            <a:off x="1743075" y="5181600"/>
            <a:ext cx="5648325" cy="1318310"/>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400" i="1" noProof="0" dirty="0">
                <a:solidFill>
                  <a:srgbClr val="0000FF"/>
                </a:solidFill>
              </a:rPr>
              <a:t>Ein weiterer wichtiger Aspekt betrifft die Anzahl der erforderlichen Injektionen. Die Patienten mit festem Dosierungsschema erhielten im ersten Jahr (natürlich) 12 monatliche Injektionen, aber wie sah es bei der PRN-Dosierung aus?</a:t>
            </a:r>
          </a:p>
          <a:p>
            <a:pPr algn="ctr" eaLnBrk="1" hangingPunct="1">
              <a:spcBef>
                <a:spcPct val="0"/>
              </a:spcBef>
              <a:buClrTx/>
              <a:buSzTx/>
              <a:buFontTx/>
              <a:buNone/>
            </a:pPr>
            <a:r>
              <a:rPr lang="de-DE" sz="1400" noProof="0" dirty="0">
                <a:solidFill>
                  <a:srgbClr val="0000FF"/>
                </a:solidFill>
              </a:rPr>
              <a:t>Im Durchschnitt erhielten die Patienten mit PRN-Ranibizumab und PRN-Bevacizumab 7 bzw. 8 Injektionen.</a:t>
            </a:r>
          </a:p>
        </p:txBody>
      </p:sp>
      <p:sp>
        <p:nvSpPr>
          <p:cNvPr id="128024" name="TextBox 5">
            <a:extLst>
              <a:ext uri="{FF2B5EF4-FFF2-40B4-BE49-F238E27FC236}">
                <a16:creationId xmlns:a16="http://schemas.microsoft.com/office/drawing/2014/main" id="{8C280BD5-E272-4B7C-8226-6DBD18B41D0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Box 4">
            <a:extLst>
              <a:ext uri="{FF2B5EF4-FFF2-40B4-BE49-F238E27FC236}">
                <a16:creationId xmlns:a16="http://schemas.microsoft.com/office/drawing/2014/main" id="{05DD9230-E14A-14E2-55C2-0C7A1D52C363}"/>
              </a:ext>
            </a:extLst>
          </p:cNvPr>
          <p:cNvSpPr txBox="1">
            <a:spLocks noChangeArrowheads="1"/>
          </p:cNvSpPr>
          <p:nvPr/>
        </p:nvSpPr>
        <p:spPr bwMode="auto">
          <a:xfrm>
            <a:off x="1828800" y="1905000"/>
            <a:ext cx="5327650" cy="7027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600" b="1" i="1" dirty="0"/>
              <a:t>Durchschnittliche Anzahl der gewonnenen Buchstaben nach einem Jahr</a:t>
            </a:r>
          </a:p>
          <a:p>
            <a:pPr algn="ctr" eaLnBrk="1" hangingPunct="1">
              <a:spcBef>
                <a:spcPct val="0"/>
              </a:spcBef>
              <a:buClrTx/>
              <a:buSzTx/>
              <a:buFontTx/>
              <a:buNone/>
            </a:pPr>
            <a:r>
              <a:rPr lang="de-DE" sz="1200" b="1" i="1" noProof="0" dirty="0">
                <a:solidFill>
                  <a:srgbClr val="FF0000"/>
                </a:solidFill>
              </a:rPr>
              <a:t>(und durchschnittliche Anzahl der Injektionen)</a:t>
            </a:r>
          </a:p>
        </p:txBody>
      </p:sp>
      <p:sp>
        <p:nvSpPr>
          <p:cNvPr id="3" name="Text Box 58">
            <a:extLst>
              <a:ext uri="{FF2B5EF4-FFF2-40B4-BE49-F238E27FC236}">
                <a16:creationId xmlns:a16="http://schemas.microsoft.com/office/drawing/2014/main" id="{A0382B66-CD13-3A0B-0DFB-0DC858EC156D}"/>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46D354F-E836-259B-E703-188CCF2A6132}"/>
            </a:ext>
          </a:extLst>
        </p:cNvPr>
        <p:cNvGrpSpPr/>
        <p:nvPr/>
      </p:nvGrpSpPr>
      <p:grpSpPr>
        <a:xfrm>
          <a:off x="0" y="0"/>
          <a:ext cx="0" cy="0"/>
          <a:chOff x="0" y="0"/>
          <a:chExt cx="0" cy="0"/>
        </a:xfrm>
      </p:grpSpPr>
      <p:sp>
        <p:nvSpPr>
          <p:cNvPr id="135171" name="Slide Number Placeholder 1">
            <a:extLst>
              <a:ext uri="{FF2B5EF4-FFF2-40B4-BE49-F238E27FC236}">
                <a16:creationId xmlns:a16="http://schemas.microsoft.com/office/drawing/2014/main" id="{EF6D9B26-3B48-F881-F3C9-E0AAF1C2D93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9C8A0B9-310F-4E39-A508-78258BB5D2BD}" type="slidenum">
              <a:rPr lang="de-DE" sz="1000" noProof="0" smtClean="0"/>
              <a:t>576</a:t>
            </a:fld>
            <a:endParaRPr lang="de-DE" sz="1000" noProof="0" dirty="0"/>
          </a:p>
        </p:txBody>
      </p:sp>
      <p:sp>
        <p:nvSpPr>
          <p:cNvPr id="2" name="TextBox 1">
            <a:extLst>
              <a:ext uri="{FF2B5EF4-FFF2-40B4-BE49-F238E27FC236}">
                <a16:creationId xmlns:a16="http://schemas.microsoft.com/office/drawing/2014/main" id="{8EC779AE-A8F1-3002-0F53-75EAC5A26905}"/>
              </a:ext>
            </a:extLst>
          </p:cNvPr>
          <p:cNvSpPr txBox="1"/>
          <p:nvPr/>
        </p:nvSpPr>
        <p:spPr>
          <a:xfrm>
            <a:off x="389731" y="2249200"/>
            <a:ext cx="8364538" cy="4180632"/>
          </a:xfrm>
          <a:prstGeom prst="rect">
            <a:avLst/>
          </a:prstGeom>
          <a:solidFill>
            <a:srgbClr val="CCFFCC"/>
          </a:solidFill>
        </p:spPr>
        <p:txBody>
          <a:bodyPr wrap="square" lIns="25400" tIns="12700" rIns="25400" bIns="12700">
            <a:spAutoFit/>
          </a:bodyPr>
          <a:lstStyle/>
          <a:p>
            <a:pPr eaLnBrk="1" hangingPunct="1">
              <a:defRPr/>
            </a:pPr>
            <a:r>
              <a:rPr lang="de-DE" sz="1400" i="1" noProof="0" dirty="0">
                <a:solidFill>
                  <a:srgbClr val="0000FF"/>
                </a:solidFill>
                <a:latin typeface="Arial" charset="0"/>
              </a:rPr>
              <a:t>Wie sieht es mit unerwünschten Ereignissen aus?</a:t>
            </a:r>
            <a:endParaRPr lang="de-DE" sz="1400" i="1" noProof="0" dirty="0">
              <a:solidFill>
                <a:srgbClr val="CCFFCC"/>
              </a:solidFill>
              <a:latin typeface="Arial" charset="0"/>
            </a:endParaRPr>
          </a:p>
          <a:p>
            <a:pPr eaLnBrk="1" hangingPunct="1">
              <a:defRPr/>
            </a:pPr>
            <a:r>
              <a:rPr lang="de-DE" sz="1400" noProof="0" dirty="0">
                <a:solidFill>
                  <a:srgbClr val="CCFFCC"/>
                </a:solidFill>
                <a:latin typeface="Arial" charset="0"/>
              </a:rPr>
              <a:t>Bestimmte Ereignisse wurden a priori zur Erfassung ausgewählt; dazu gehörten MI, CVA und Tod.</a:t>
            </a:r>
          </a:p>
          <a:p>
            <a:pPr eaLnBrk="1" hangingPunct="1">
              <a:defRPr/>
            </a:pPr>
            <a:r>
              <a:rPr lang="de-DE" sz="1400" noProof="0" dirty="0">
                <a:solidFill>
                  <a:srgbClr val="CCFFCC"/>
                </a:solidFill>
                <a:latin typeface="Arial" charset="0"/>
              </a:rPr>
              <a:t>Hinsichtlich dieser Ereignisse zeigten sich keine Unterschiede zwischen den Bevacizumab- und den</a:t>
            </a:r>
          </a:p>
          <a:p>
            <a:pPr eaLnBrk="1" hangingPunct="1">
              <a:defRPr/>
            </a:pPr>
            <a:r>
              <a:rPr lang="de-DE" sz="1400" noProof="0" dirty="0">
                <a:solidFill>
                  <a:srgbClr val="CCFFCC"/>
                </a:solidFill>
                <a:latin typeface="Arial" charset="0"/>
              </a:rPr>
              <a:t>Ranibizumab-Kohorten. Eine nachträgliche Analyse der Häufigkeit </a:t>
            </a:r>
            <a:r>
              <a:rPr lang="de-DE" sz="1400" b="1" noProof="0" dirty="0">
                <a:solidFill>
                  <a:srgbClr val="CCFFCC"/>
                </a:solidFill>
                <a:latin typeface="Arial" charset="0"/>
              </a:rPr>
              <a:t>anderer </a:t>
            </a:r>
            <a:r>
              <a:rPr lang="de-DE" sz="1400" noProof="0" dirty="0">
                <a:solidFill>
                  <a:srgbClr val="CCFFCC"/>
                </a:solidFill>
                <a:latin typeface="Arial" charset="0"/>
              </a:rPr>
              <a:t>unerwünschter Ereignisse</a:t>
            </a:r>
          </a:p>
          <a:p>
            <a:pPr eaLnBrk="1" hangingPunct="1">
              <a:defRPr/>
            </a:pPr>
            <a:r>
              <a:rPr lang="de-DE" sz="1400" noProof="0" dirty="0">
                <a:solidFill>
                  <a:srgbClr val="CCFFCC"/>
                </a:solidFill>
                <a:latin typeface="Arial" charset="0"/>
              </a:rPr>
              <a:t>(z. B. Krankenhausaufenthalte) deutete auf einen Zusammenhang zwischen diesen Ereignissen und Bevacizumab hin.</a:t>
            </a:r>
          </a:p>
          <a:p>
            <a:pPr eaLnBrk="1" hangingPunct="1">
              <a:defRPr/>
            </a:pPr>
            <a:endParaRPr lang="de-DE" noProof="0" dirty="0">
              <a:solidFill>
                <a:srgbClr val="CCFFCC"/>
              </a:solidFill>
              <a:latin typeface="Arial" charset="0"/>
            </a:endParaRPr>
          </a:p>
          <a:p>
            <a:pPr eaLnBrk="1" hangingPunct="1">
              <a:defRPr/>
            </a:pPr>
            <a:r>
              <a:rPr lang="de-DE" sz="1400" i="1" noProof="0" dirty="0">
                <a:solidFill>
                  <a:srgbClr val="CCFFCC"/>
                </a:solidFill>
                <a:latin typeface="Arial" charset="0"/>
              </a:rPr>
              <a:t>Ist dieser Befund besorgniserregend genug, um den bevorzugten Einsatz von Ranibizumab zu rechtfertigen?</a:t>
            </a:r>
          </a:p>
          <a:p>
            <a:pPr eaLnBrk="1" hangingPunct="1">
              <a:defRPr/>
            </a:pPr>
            <a:r>
              <a:rPr lang="de-DE" sz="1400" noProof="0" dirty="0">
                <a:solidFill>
                  <a:srgbClr val="CCFFCC"/>
                </a:solidFill>
                <a:latin typeface="Arial" charset="0"/>
              </a:rPr>
              <a:t>Wahrscheinlich nicht. Zum Zeitpunkt der Abfassung dieses Artikels scheint die Meinung vorzuherrschen, dass die erhöhten Nebenwirkungen wahrscheinlich auf Zufall zurückzuführen waren. Diese Einschätzung stützt sich auf zwei Tatsachen:</a:t>
            </a:r>
          </a:p>
          <a:p>
            <a:pPr eaLnBrk="1" hangingPunct="1">
              <a:defRPr/>
            </a:pPr>
            <a:r>
              <a:rPr lang="de-DE" sz="1400" noProof="0" dirty="0">
                <a:solidFill>
                  <a:srgbClr val="CCFFCC"/>
                </a:solidFill>
                <a:latin typeface="Arial" charset="0"/>
              </a:rPr>
              <a:t>1) Die berichteten unerwünschten Ereignisse wurden in Studien zur </a:t>
            </a:r>
            <a:r>
              <a:rPr lang="de-DE" sz="1400" i="1" noProof="0" dirty="0">
                <a:solidFill>
                  <a:srgbClr val="CCFFCC"/>
                </a:solidFill>
                <a:latin typeface="Arial" charset="0"/>
              </a:rPr>
              <a:t>systemischen </a:t>
            </a:r>
            <a:r>
              <a:rPr lang="de-DE" sz="1400" noProof="0" dirty="0">
                <a:solidFill>
                  <a:srgbClr val="CCFFCC"/>
                </a:solidFill>
                <a:latin typeface="Arial" charset="0"/>
              </a:rPr>
              <a:t>Verabreichung von Bevacizumab nicht festgestellt. Wenn diese Ereignisse durch die winzigen Mengen an Bevacizumab, die nach der intravitrealen Injektion möglicherweise in den systemischen Kreislauf gelangt sind, so die Überlegung, wären sie sicherlich während </a:t>
            </a:r>
            <a:r>
              <a:rPr lang="de-DE" sz="1400" b="1" noProof="0" dirty="0">
                <a:solidFill>
                  <a:srgbClr val="CCFFCC"/>
                </a:solidFill>
                <a:latin typeface="Arial" charset="0"/>
              </a:rPr>
              <a:t>systemischer </a:t>
            </a:r>
            <a:r>
              <a:rPr lang="de-DE" sz="1400" noProof="0" dirty="0">
                <a:solidFill>
                  <a:srgbClr val="CCFFCC"/>
                </a:solidFill>
                <a:latin typeface="Arial" charset="0"/>
              </a:rPr>
              <a:t>Bevacizumab-Studien aufgetreten</a:t>
            </a:r>
          </a:p>
          <a:p>
            <a:pPr eaLnBrk="1" hangingPunct="1">
              <a:defRPr/>
            </a:pPr>
            <a:r>
              <a:rPr lang="de-DE" sz="1400" noProof="0" dirty="0">
                <a:solidFill>
                  <a:srgbClr val="CCFFCC"/>
                </a:solidFill>
                <a:latin typeface="Arial" charset="0"/>
              </a:rPr>
              <a:t>(in denen die systemischen Konzentrationen mindestens 500-mal höher waren).</a:t>
            </a:r>
            <a:endParaRPr lang="de-DE" sz="1400" dirty="0">
              <a:solidFill>
                <a:srgbClr val="CCFFCC"/>
              </a:solidFill>
              <a:latin typeface="Arial" charset="0"/>
            </a:endParaRPr>
          </a:p>
          <a:p>
            <a:pPr eaLnBrk="1" hangingPunct="1">
              <a:defRPr/>
            </a:pPr>
            <a:r>
              <a:rPr lang="de-DE" sz="1400" noProof="0" dirty="0">
                <a:solidFill>
                  <a:srgbClr val="CCFFCC"/>
                </a:solidFill>
                <a:latin typeface="Arial" charset="0"/>
              </a:rPr>
              <a:t>2) Die gemeldeten unerwünschten Ereignisse korrelierten nicht mit der Bevacizumab-Dosierung, wie es</a:t>
            </a:r>
          </a:p>
          <a:p>
            <a:pPr eaLnBrk="1" hangingPunct="1">
              <a:defRPr/>
            </a:pPr>
            <a:r>
              <a:rPr lang="de-DE" sz="1400" noProof="0" dirty="0">
                <a:solidFill>
                  <a:srgbClr val="CCFFCC"/>
                </a:solidFill>
                <a:latin typeface="Arial" charset="0"/>
              </a:rPr>
              <a:t>zu erwarten wäre, wenn ein kausaler Zusammenhang bestünde.</a:t>
            </a:r>
          </a:p>
        </p:txBody>
      </p:sp>
      <p:sp>
        <p:nvSpPr>
          <p:cNvPr id="135173" name="TextBox 5">
            <a:extLst>
              <a:ext uri="{FF2B5EF4-FFF2-40B4-BE49-F238E27FC236}">
                <a16:creationId xmlns:a16="http://schemas.microsoft.com/office/drawing/2014/main" id="{06CF7F39-378A-236C-4CAE-145C6C33D03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499D485D-CD7D-9F3B-9BF4-3B0B7AE4FB21}"/>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extLst>
      <p:ext uri="{BB962C8B-B14F-4D97-AF65-F5344CB8AC3E}">
        <p14:creationId xmlns:p14="http://schemas.microsoft.com/office/powerpoint/2010/main" val="3435758663"/>
      </p:ext>
    </p:extLst>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295A151-8B97-1A1F-5775-D1C793840C51}"/>
            </a:ext>
          </a:extLst>
        </p:cNvPr>
        <p:cNvGrpSpPr/>
        <p:nvPr/>
      </p:nvGrpSpPr>
      <p:grpSpPr>
        <a:xfrm>
          <a:off x="0" y="0"/>
          <a:ext cx="0" cy="0"/>
          <a:chOff x="0" y="0"/>
          <a:chExt cx="0" cy="0"/>
        </a:xfrm>
      </p:grpSpPr>
      <p:sp>
        <p:nvSpPr>
          <p:cNvPr id="135171" name="Slide Number Placeholder 1">
            <a:extLst>
              <a:ext uri="{FF2B5EF4-FFF2-40B4-BE49-F238E27FC236}">
                <a16:creationId xmlns:a16="http://schemas.microsoft.com/office/drawing/2014/main" id="{8802CC1F-5993-EDF7-592D-ECD3804001E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9C8A0B9-310F-4E39-A508-78258BB5D2BD}" type="slidenum">
              <a:rPr lang="de-DE" sz="1000" noProof="0" smtClean="0"/>
              <a:t>577</a:t>
            </a:fld>
            <a:endParaRPr lang="de-DE" sz="1000" noProof="0" dirty="0"/>
          </a:p>
        </p:txBody>
      </p:sp>
      <p:sp>
        <p:nvSpPr>
          <p:cNvPr id="2" name="TextBox 1">
            <a:extLst>
              <a:ext uri="{FF2B5EF4-FFF2-40B4-BE49-F238E27FC236}">
                <a16:creationId xmlns:a16="http://schemas.microsoft.com/office/drawing/2014/main" id="{76CDE495-7CD3-4233-B022-0EE131DB18C0}"/>
              </a:ext>
            </a:extLst>
          </p:cNvPr>
          <p:cNvSpPr txBox="1"/>
          <p:nvPr/>
        </p:nvSpPr>
        <p:spPr>
          <a:xfrm>
            <a:off x="389731" y="2249200"/>
            <a:ext cx="8364538" cy="4180632"/>
          </a:xfrm>
          <a:prstGeom prst="rect">
            <a:avLst/>
          </a:prstGeom>
          <a:solidFill>
            <a:srgbClr val="CCFFCC"/>
          </a:solidFill>
        </p:spPr>
        <p:txBody>
          <a:bodyPr wrap="square" lIns="25400" tIns="12700" rIns="25400" bIns="12700">
            <a:spAutoFit/>
          </a:bodyPr>
          <a:lstStyle/>
          <a:p>
            <a:pPr eaLnBrk="1" hangingPunct="1">
              <a:defRPr/>
            </a:pPr>
            <a:r>
              <a:rPr lang="de-DE" sz="1400" i="1" noProof="0" dirty="0">
                <a:solidFill>
                  <a:srgbClr val="0000FF"/>
                </a:solidFill>
                <a:latin typeface="Arial" charset="0"/>
              </a:rPr>
              <a:t>Wie sieht es mit unerwünschten Ereignissen aus?</a:t>
            </a:r>
          </a:p>
          <a:p>
            <a:pPr eaLnBrk="1" hangingPunct="1">
              <a:defRPr/>
            </a:pPr>
            <a:r>
              <a:rPr lang="de-DE" sz="1400" noProof="0" dirty="0">
                <a:solidFill>
                  <a:srgbClr val="0000FF"/>
                </a:solidFill>
                <a:latin typeface="Arial" charset="0"/>
              </a:rPr>
              <a:t>Bestimmte Ereignisse wurden a priori zur Erfassung ausgewählt; dazu gehörten MI, CVA und Tod.</a:t>
            </a:r>
          </a:p>
          <a:p>
            <a:pPr eaLnBrk="1" hangingPunct="1">
              <a:defRPr/>
            </a:pPr>
            <a:r>
              <a:rPr lang="de-DE" sz="1400" noProof="0" dirty="0">
                <a:solidFill>
                  <a:srgbClr val="0000FF"/>
                </a:solidFill>
                <a:latin typeface="Arial" charset="0"/>
              </a:rPr>
              <a:t>Hinsichtlich dieser Ereignisse zeigten sich keine Unterschiede zwischen den Bevacizumab- und den</a:t>
            </a:r>
          </a:p>
          <a:p>
            <a:pPr eaLnBrk="1" hangingPunct="1">
              <a:defRPr/>
            </a:pPr>
            <a:r>
              <a:rPr lang="de-DE" sz="1400" noProof="0" dirty="0">
                <a:solidFill>
                  <a:srgbClr val="0000FF"/>
                </a:solidFill>
                <a:latin typeface="Arial" charset="0"/>
              </a:rPr>
              <a:t>Ranibizumab-Kohorten. </a:t>
            </a:r>
            <a:r>
              <a:rPr lang="de-DE" sz="1400" noProof="0" dirty="0">
                <a:solidFill>
                  <a:srgbClr val="CCFFCC"/>
                </a:solidFill>
                <a:latin typeface="Arial" charset="0"/>
              </a:rPr>
              <a:t>Eine nachträgliche Analyse der Häufigkeit </a:t>
            </a:r>
            <a:r>
              <a:rPr lang="de-DE" sz="1400" b="1" noProof="0" dirty="0">
                <a:solidFill>
                  <a:srgbClr val="CCFFCC"/>
                </a:solidFill>
                <a:latin typeface="Arial" charset="0"/>
              </a:rPr>
              <a:t>anderer </a:t>
            </a:r>
            <a:r>
              <a:rPr lang="de-DE" sz="1400" noProof="0" dirty="0">
                <a:solidFill>
                  <a:srgbClr val="CCFFCC"/>
                </a:solidFill>
                <a:latin typeface="Arial" charset="0"/>
              </a:rPr>
              <a:t>unerwünschter Ereignisse</a:t>
            </a:r>
          </a:p>
          <a:p>
            <a:pPr eaLnBrk="1" hangingPunct="1">
              <a:defRPr/>
            </a:pPr>
            <a:r>
              <a:rPr lang="de-DE" sz="1400" noProof="0" dirty="0">
                <a:solidFill>
                  <a:srgbClr val="CCFFCC"/>
                </a:solidFill>
                <a:latin typeface="Arial" charset="0"/>
              </a:rPr>
              <a:t>(z. B. Krankenhausaufenthalte) deutete auf einen Zusammenhang zwischen diesen Ereignissen und Bevacizumab hin.</a:t>
            </a:r>
          </a:p>
          <a:p>
            <a:pPr eaLnBrk="1" hangingPunct="1">
              <a:defRPr/>
            </a:pPr>
            <a:endParaRPr lang="de-DE" noProof="0" dirty="0">
              <a:solidFill>
                <a:srgbClr val="CCFFCC"/>
              </a:solidFill>
              <a:latin typeface="Arial" charset="0"/>
            </a:endParaRPr>
          </a:p>
          <a:p>
            <a:pPr eaLnBrk="1" hangingPunct="1">
              <a:defRPr/>
            </a:pPr>
            <a:r>
              <a:rPr lang="de-DE" sz="1400" i="1" noProof="0" dirty="0">
                <a:solidFill>
                  <a:srgbClr val="CCFFCC"/>
                </a:solidFill>
                <a:latin typeface="Arial" charset="0"/>
              </a:rPr>
              <a:t>Ist dieser Befund besorgniserregend genug, um den bevorzugten Einsatz von Ranibizumab zu rechtfertigen?</a:t>
            </a:r>
          </a:p>
          <a:p>
            <a:pPr eaLnBrk="1" hangingPunct="1">
              <a:defRPr/>
            </a:pPr>
            <a:r>
              <a:rPr lang="de-DE" sz="1400" noProof="0" dirty="0">
                <a:solidFill>
                  <a:srgbClr val="CCFFCC"/>
                </a:solidFill>
                <a:latin typeface="Arial" charset="0"/>
              </a:rPr>
              <a:t>Wahrscheinlich nicht. Zum Zeitpunkt der Abfassung dieses Artikels scheint die Meinung vorzuherrschen, dass die erhöhten Nebenwirkungen wahrscheinlich auf Zufall zurückzuführen waren. Diese Einschätzung stützt sich auf zwei Tatsachen:</a:t>
            </a:r>
          </a:p>
          <a:p>
            <a:pPr eaLnBrk="1" hangingPunct="1">
              <a:defRPr/>
            </a:pPr>
            <a:r>
              <a:rPr lang="de-DE" sz="1400" noProof="0" dirty="0">
                <a:solidFill>
                  <a:srgbClr val="CCFFCC"/>
                </a:solidFill>
                <a:latin typeface="Arial" charset="0"/>
              </a:rPr>
              <a:t>1) Die berichteten unerwünschten Ereignisse wurden in Studien zur </a:t>
            </a:r>
            <a:r>
              <a:rPr lang="de-DE" sz="1400" i="1" noProof="0" dirty="0">
                <a:solidFill>
                  <a:srgbClr val="CCFFCC"/>
                </a:solidFill>
                <a:latin typeface="Arial" charset="0"/>
              </a:rPr>
              <a:t>systemischen </a:t>
            </a:r>
            <a:r>
              <a:rPr lang="de-DE" sz="1400" noProof="0" dirty="0">
                <a:solidFill>
                  <a:srgbClr val="CCFFCC"/>
                </a:solidFill>
                <a:latin typeface="Arial" charset="0"/>
              </a:rPr>
              <a:t>Verabreichung von Bevacizumab nicht festgestellt. Wenn diese Ereignisse durch die winzigen Mengen an Bevacizumab, die nach der intravitrealen Injektion möglicherweise in den systemischen Kreislauf gelangt sind, so die Überlegung, wären sie sicherlich während </a:t>
            </a:r>
            <a:r>
              <a:rPr lang="de-DE" sz="1400" b="1" noProof="0" dirty="0">
                <a:solidFill>
                  <a:srgbClr val="CCFFCC"/>
                </a:solidFill>
                <a:latin typeface="Arial" charset="0"/>
              </a:rPr>
              <a:t>systemischer </a:t>
            </a:r>
            <a:r>
              <a:rPr lang="de-DE" sz="1400" noProof="0" dirty="0">
                <a:solidFill>
                  <a:srgbClr val="CCFFCC"/>
                </a:solidFill>
                <a:latin typeface="Arial" charset="0"/>
              </a:rPr>
              <a:t>Bevacizumab-Studien aufgetreten</a:t>
            </a:r>
          </a:p>
          <a:p>
            <a:pPr eaLnBrk="1" hangingPunct="1">
              <a:defRPr/>
            </a:pPr>
            <a:r>
              <a:rPr lang="de-DE" sz="1400" noProof="0" dirty="0">
                <a:solidFill>
                  <a:srgbClr val="CCFFCC"/>
                </a:solidFill>
                <a:latin typeface="Arial" charset="0"/>
              </a:rPr>
              <a:t>(in denen die systemischen Konzentrationen mindestens 500-mal höher waren).</a:t>
            </a:r>
            <a:endParaRPr lang="de-DE" sz="1400" dirty="0">
              <a:solidFill>
                <a:srgbClr val="CCFFCC"/>
              </a:solidFill>
              <a:latin typeface="Arial" charset="0"/>
            </a:endParaRPr>
          </a:p>
          <a:p>
            <a:pPr eaLnBrk="1" hangingPunct="1">
              <a:defRPr/>
            </a:pPr>
            <a:r>
              <a:rPr lang="de-DE" sz="1400" noProof="0" dirty="0">
                <a:solidFill>
                  <a:srgbClr val="CCFFCC"/>
                </a:solidFill>
                <a:latin typeface="Arial" charset="0"/>
              </a:rPr>
              <a:t>2) Die gemeldeten unerwünschten Ereignisse korrelierten nicht mit der Bevacizumab-Dosierung, wie es</a:t>
            </a:r>
          </a:p>
          <a:p>
            <a:pPr eaLnBrk="1" hangingPunct="1">
              <a:defRPr/>
            </a:pPr>
            <a:r>
              <a:rPr lang="de-DE" sz="1400" noProof="0" dirty="0">
                <a:solidFill>
                  <a:srgbClr val="CCFFCC"/>
                </a:solidFill>
                <a:latin typeface="Arial" charset="0"/>
              </a:rPr>
              <a:t>zu erwarten wäre, wenn ein kausaler Zusammenhang bestünde.</a:t>
            </a:r>
          </a:p>
        </p:txBody>
      </p:sp>
      <p:sp>
        <p:nvSpPr>
          <p:cNvPr id="135173" name="TextBox 5">
            <a:extLst>
              <a:ext uri="{FF2B5EF4-FFF2-40B4-BE49-F238E27FC236}">
                <a16:creationId xmlns:a16="http://schemas.microsoft.com/office/drawing/2014/main" id="{D94BD3BA-458E-68A4-23BC-02D12408721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43477F11-5C40-AD1B-C8EA-7820B964636A}"/>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extLst>
      <p:ext uri="{BB962C8B-B14F-4D97-AF65-F5344CB8AC3E}">
        <p14:creationId xmlns:p14="http://schemas.microsoft.com/office/powerpoint/2010/main" val="2726938801"/>
      </p:ext>
    </p:extLst>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7FAAC1-3AA4-ED78-9BCE-8013B1A9DE61}"/>
            </a:ext>
          </a:extLst>
        </p:cNvPr>
        <p:cNvGrpSpPr/>
        <p:nvPr/>
      </p:nvGrpSpPr>
      <p:grpSpPr>
        <a:xfrm>
          <a:off x="0" y="0"/>
          <a:ext cx="0" cy="0"/>
          <a:chOff x="0" y="0"/>
          <a:chExt cx="0" cy="0"/>
        </a:xfrm>
      </p:grpSpPr>
      <p:sp>
        <p:nvSpPr>
          <p:cNvPr id="135171" name="Slide Number Placeholder 1">
            <a:extLst>
              <a:ext uri="{FF2B5EF4-FFF2-40B4-BE49-F238E27FC236}">
                <a16:creationId xmlns:a16="http://schemas.microsoft.com/office/drawing/2014/main" id="{12236B31-2C7B-46A1-CCA0-65E62AE4DF9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9C8A0B9-310F-4E39-A508-78258BB5D2BD}" type="slidenum">
              <a:rPr lang="de-DE" sz="1000" noProof="0" smtClean="0"/>
              <a:t>578</a:t>
            </a:fld>
            <a:endParaRPr lang="de-DE" sz="1000" noProof="0" dirty="0"/>
          </a:p>
        </p:txBody>
      </p:sp>
      <p:sp>
        <p:nvSpPr>
          <p:cNvPr id="2" name="TextBox 1">
            <a:extLst>
              <a:ext uri="{FF2B5EF4-FFF2-40B4-BE49-F238E27FC236}">
                <a16:creationId xmlns:a16="http://schemas.microsoft.com/office/drawing/2014/main" id="{77EAED5D-C9CD-8056-46C5-3689446BB578}"/>
              </a:ext>
            </a:extLst>
          </p:cNvPr>
          <p:cNvSpPr txBox="1"/>
          <p:nvPr/>
        </p:nvSpPr>
        <p:spPr>
          <a:xfrm>
            <a:off x="389731" y="2249200"/>
            <a:ext cx="8364538" cy="4180632"/>
          </a:xfrm>
          <a:prstGeom prst="rect">
            <a:avLst/>
          </a:prstGeom>
          <a:solidFill>
            <a:srgbClr val="CCFFCC"/>
          </a:solidFill>
        </p:spPr>
        <p:txBody>
          <a:bodyPr wrap="square" lIns="25400" tIns="12700" rIns="25400" bIns="12700">
            <a:spAutoFit/>
          </a:bodyPr>
          <a:lstStyle/>
          <a:p>
            <a:pPr eaLnBrk="1" hangingPunct="1">
              <a:defRPr/>
            </a:pPr>
            <a:r>
              <a:rPr lang="de-DE" sz="1400" i="1" noProof="0" dirty="0">
                <a:solidFill>
                  <a:srgbClr val="0000FF"/>
                </a:solidFill>
                <a:latin typeface="Arial" charset="0"/>
              </a:rPr>
              <a:t>Wie sieht es mit unerwünschten Ereignissen aus?</a:t>
            </a:r>
          </a:p>
          <a:p>
            <a:pPr eaLnBrk="1" hangingPunct="1">
              <a:defRPr/>
            </a:pPr>
            <a:r>
              <a:rPr lang="de-DE" sz="1400" noProof="0" dirty="0">
                <a:solidFill>
                  <a:srgbClr val="0000FF"/>
                </a:solidFill>
                <a:latin typeface="Arial" charset="0"/>
              </a:rPr>
              <a:t>Bestimmte Ereignisse wurden a priori zur Erfassung ausgewählt; dazu gehörten MI, CVA und Tod.</a:t>
            </a:r>
          </a:p>
          <a:p>
            <a:pPr eaLnBrk="1" hangingPunct="1">
              <a:defRPr/>
            </a:pPr>
            <a:r>
              <a:rPr lang="de-DE" sz="1400" noProof="0" dirty="0">
                <a:solidFill>
                  <a:srgbClr val="0000FF"/>
                </a:solidFill>
                <a:latin typeface="Arial" charset="0"/>
              </a:rPr>
              <a:t>Hinsichtlich dieser Ereignisse zeigten sich keine Unterschiede zwischen den Bevacizumab- und den</a:t>
            </a:r>
          </a:p>
          <a:p>
            <a:pPr eaLnBrk="1" hangingPunct="1">
              <a:defRPr/>
            </a:pPr>
            <a:r>
              <a:rPr lang="de-DE" sz="1400" noProof="0" dirty="0">
                <a:solidFill>
                  <a:srgbClr val="0000FF"/>
                </a:solidFill>
                <a:latin typeface="Arial" charset="0"/>
              </a:rPr>
              <a:t>Ranibizumab-Kohorten. </a:t>
            </a:r>
            <a:r>
              <a:rPr lang="de-DE" sz="1400" noProof="0" dirty="0">
                <a:latin typeface="Arial" charset="0"/>
              </a:rPr>
              <a:t>Eine nachträgliche Analyse der Häufigkeit </a:t>
            </a:r>
            <a:r>
              <a:rPr lang="de-DE" sz="1400" b="1" noProof="0" dirty="0">
                <a:latin typeface="Arial" charset="0"/>
              </a:rPr>
              <a:t>anderer </a:t>
            </a:r>
            <a:r>
              <a:rPr lang="de-DE" sz="1400" noProof="0" dirty="0">
                <a:latin typeface="Arial" charset="0"/>
              </a:rPr>
              <a:t>unerwünschter Ereignisse</a:t>
            </a:r>
          </a:p>
          <a:p>
            <a:pPr eaLnBrk="1" hangingPunct="1">
              <a:defRPr/>
            </a:pPr>
            <a:r>
              <a:rPr lang="de-DE" sz="1400" noProof="0" dirty="0">
                <a:latin typeface="Arial" charset="0"/>
              </a:rPr>
              <a:t>(z. B. Krankenhausaufenthalte) deutete auf einen Zusammenhang zwischen diesen Ereignissen und Bevacizumab hin.</a:t>
            </a:r>
          </a:p>
          <a:p>
            <a:pPr eaLnBrk="1" hangingPunct="1">
              <a:defRPr/>
            </a:pPr>
            <a:endParaRPr lang="de-DE" noProof="0" dirty="0">
              <a:solidFill>
                <a:srgbClr val="CCFFCC"/>
              </a:solidFill>
              <a:latin typeface="Arial" charset="0"/>
            </a:endParaRPr>
          </a:p>
          <a:p>
            <a:pPr eaLnBrk="1" hangingPunct="1">
              <a:defRPr/>
            </a:pPr>
            <a:r>
              <a:rPr lang="de-DE" sz="1400" i="1" noProof="0" dirty="0">
                <a:solidFill>
                  <a:srgbClr val="CCFFCC"/>
                </a:solidFill>
                <a:latin typeface="Arial" charset="0"/>
              </a:rPr>
              <a:t>Ist dieser Befund besorgniserregend genug, um den bevorzugten Einsatz von Ranibizumab zu rechtfertigen?</a:t>
            </a:r>
          </a:p>
          <a:p>
            <a:pPr eaLnBrk="1" hangingPunct="1">
              <a:defRPr/>
            </a:pPr>
            <a:r>
              <a:rPr lang="de-DE" sz="1400" noProof="0" dirty="0">
                <a:solidFill>
                  <a:srgbClr val="CCFFCC"/>
                </a:solidFill>
                <a:latin typeface="Arial" charset="0"/>
              </a:rPr>
              <a:t>Wahrscheinlich nicht. Zum Zeitpunkt der Abfassung dieses Artikels scheint die Meinung vorzuherrschen, dass die erhöhten Nebenwirkungen wahrscheinlich auf Zufall zurückzuführen waren. Diese Einschätzung stützt sich auf zwei Tatsachen:</a:t>
            </a:r>
          </a:p>
          <a:p>
            <a:pPr eaLnBrk="1" hangingPunct="1">
              <a:defRPr/>
            </a:pPr>
            <a:r>
              <a:rPr lang="de-DE" sz="1400" noProof="0" dirty="0">
                <a:solidFill>
                  <a:srgbClr val="CCFFCC"/>
                </a:solidFill>
                <a:latin typeface="Arial" charset="0"/>
              </a:rPr>
              <a:t>1) Die berichteten unerwünschten Ereignisse wurden in Studien zur </a:t>
            </a:r>
            <a:r>
              <a:rPr lang="de-DE" sz="1400" i="1" noProof="0" dirty="0">
                <a:solidFill>
                  <a:srgbClr val="CCFFCC"/>
                </a:solidFill>
                <a:latin typeface="Arial" charset="0"/>
              </a:rPr>
              <a:t>systemischen </a:t>
            </a:r>
            <a:r>
              <a:rPr lang="de-DE" sz="1400" noProof="0" dirty="0">
                <a:solidFill>
                  <a:srgbClr val="CCFFCC"/>
                </a:solidFill>
                <a:latin typeface="Arial" charset="0"/>
              </a:rPr>
              <a:t>Verabreichung von Bevacizumab nicht festgestellt. Wenn diese Ereignisse durch die winzigen Mengen an Bevacizumab, die nach der intravitrealen Injektion möglicherweise in den systemischen Kreislauf gelangt sind, so die Überlegung, wären sie sicherlich während </a:t>
            </a:r>
            <a:r>
              <a:rPr lang="de-DE" sz="1400" b="1" noProof="0" dirty="0">
                <a:solidFill>
                  <a:srgbClr val="CCFFCC"/>
                </a:solidFill>
                <a:latin typeface="Arial" charset="0"/>
              </a:rPr>
              <a:t>systemischer </a:t>
            </a:r>
            <a:r>
              <a:rPr lang="de-DE" sz="1400" noProof="0" dirty="0">
                <a:solidFill>
                  <a:srgbClr val="CCFFCC"/>
                </a:solidFill>
                <a:latin typeface="Arial" charset="0"/>
              </a:rPr>
              <a:t>Bevacizumab-Studien aufgetreten</a:t>
            </a:r>
          </a:p>
          <a:p>
            <a:pPr eaLnBrk="1" hangingPunct="1">
              <a:defRPr/>
            </a:pPr>
            <a:r>
              <a:rPr lang="de-DE" sz="1400" noProof="0" dirty="0">
                <a:solidFill>
                  <a:srgbClr val="CCFFCC"/>
                </a:solidFill>
                <a:latin typeface="Arial" charset="0"/>
              </a:rPr>
              <a:t>(in denen die systemischen Konzentrationen mindestens 500-mal höher waren).</a:t>
            </a:r>
            <a:endParaRPr lang="de-DE" sz="1400" dirty="0">
              <a:solidFill>
                <a:srgbClr val="CCFFCC"/>
              </a:solidFill>
              <a:latin typeface="Arial" charset="0"/>
            </a:endParaRPr>
          </a:p>
          <a:p>
            <a:pPr eaLnBrk="1" hangingPunct="1">
              <a:defRPr/>
            </a:pPr>
            <a:r>
              <a:rPr lang="de-DE" sz="1400" noProof="0" dirty="0">
                <a:solidFill>
                  <a:srgbClr val="CCFFCC"/>
                </a:solidFill>
                <a:latin typeface="Arial" charset="0"/>
              </a:rPr>
              <a:t>2) Die gemeldeten unerwünschten Ereignisse korrelierten nicht mit der Bevacizumab-Dosierung, wie es</a:t>
            </a:r>
          </a:p>
          <a:p>
            <a:pPr eaLnBrk="1" hangingPunct="1">
              <a:defRPr/>
            </a:pPr>
            <a:r>
              <a:rPr lang="de-DE" sz="1400" noProof="0" dirty="0">
                <a:solidFill>
                  <a:srgbClr val="CCFFCC"/>
                </a:solidFill>
                <a:latin typeface="Arial" charset="0"/>
              </a:rPr>
              <a:t>zu erwarten wäre, wenn ein kausaler Zusammenhang bestünde.</a:t>
            </a:r>
          </a:p>
        </p:txBody>
      </p:sp>
      <p:sp>
        <p:nvSpPr>
          <p:cNvPr id="135173" name="TextBox 5">
            <a:extLst>
              <a:ext uri="{FF2B5EF4-FFF2-40B4-BE49-F238E27FC236}">
                <a16:creationId xmlns:a16="http://schemas.microsoft.com/office/drawing/2014/main" id="{4A21DD95-957D-86D7-12E9-ED906DBB265E}"/>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7C770438-C37B-74AB-C5E6-DF394D75EC8D}"/>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extLst>
      <p:ext uri="{BB962C8B-B14F-4D97-AF65-F5344CB8AC3E}">
        <p14:creationId xmlns:p14="http://schemas.microsoft.com/office/powerpoint/2010/main" val="1689817325"/>
      </p:ext>
    </p:extLst>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5E205-4321-F1B4-1B9C-E4785C77A033}"/>
            </a:ext>
          </a:extLst>
        </p:cNvPr>
        <p:cNvGrpSpPr/>
        <p:nvPr/>
      </p:nvGrpSpPr>
      <p:grpSpPr>
        <a:xfrm>
          <a:off x="0" y="0"/>
          <a:ext cx="0" cy="0"/>
          <a:chOff x="0" y="0"/>
          <a:chExt cx="0" cy="0"/>
        </a:xfrm>
      </p:grpSpPr>
      <p:sp>
        <p:nvSpPr>
          <p:cNvPr id="135171" name="Slide Number Placeholder 1">
            <a:extLst>
              <a:ext uri="{FF2B5EF4-FFF2-40B4-BE49-F238E27FC236}">
                <a16:creationId xmlns:a16="http://schemas.microsoft.com/office/drawing/2014/main" id="{431135F5-7C20-D665-0544-76A0D5A6C0B8}"/>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9C8A0B9-310F-4E39-A508-78258BB5D2BD}" type="slidenum">
              <a:rPr lang="de-DE" sz="1000" noProof="0" smtClean="0"/>
              <a:t>579</a:t>
            </a:fld>
            <a:endParaRPr lang="de-DE" sz="1000" noProof="0" dirty="0"/>
          </a:p>
        </p:txBody>
      </p:sp>
      <p:sp>
        <p:nvSpPr>
          <p:cNvPr id="2" name="TextBox 1">
            <a:extLst>
              <a:ext uri="{FF2B5EF4-FFF2-40B4-BE49-F238E27FC236}">
                <a16:creationId xmlns:a16="http://schemas.microsoft.com/office/drawing/2014/main" id="{23468221-939A-E1DD-C985-0D70128E0D22}"/>
              </a:ext>
            </a:extLst>
          </p:cNvPr>
          <p:cNvSpPr txBox="1"/>
          <p:nvPr/>
        </p:nvSpPr>
        <p:spPr>
          <a:xfrm>
            <a:off x="389731" y="2249200"/>
            <a:ext cx="8364538" cy="4180632"/>
          </a:xfrm>
          <a:prstGeom prst="rect">
            <a:avLst/>
          </a:prstGeom>
          <a:solidFill>
            <a:srgbClr val="CCFFCC"/>
          </a:solidFill>
        </p:spPr>
        <p:txBody>
          <a:bodyPr wrap="square" lIns="25400" tIns="12700" rIns="25400" bIns="12700">
            <a:spAutoFit/>
          </a:bodyPr>
          <a:lstStyle/>
          <a:p>
            <a:pPr eaLnBrk="1" hangingPunct="1">
              <a:defRPr/>
            </a:pPr>
            <a:r>
              <a:rPr lang="de-DE" sz="1400" i="1" noProof="0" dirty="0">
                <a:solidFill>
                  <a:srgbClr val="0000FF"/>
                </a:solidFill>
                <a:latin typeface="Arial" charset="0"/>
              </a:rPr>
              <a:t>Wie sieht es mit unerwünschten Ereignissen aus?</a:t>
            </a:r>
          </a:p>
          <a:p>
            <a:pPr eaLnBrk="1" hangingPunct="1">
              <a:defRPr/>
            </a:pPr>
            <a:r>
              <a:rPr lang="de-DE" sz="1400" noProof="0" dirty="0">
                <a:solidFill>
                  <a:srgbClr val="0000FF"/>
                </a:solidFill>
                <a:latin typeface="Arial" charset="0"/>
              </a:rPr>
              <a:t>Bestimmte Ereignisse wurden a priori zur Erfassung ausgewählt; dazu gehörten MI, CVA und Tod.</a:t>
            </a:r>
          </a:p>
          <a:p>
            <a:pPr eaLnBrk="1" hangingPunct="1">
              <a:defRPr/>
            </a:pPr>
            <a:r>
              <a:rPr lang="de-DE" sz="1400" noProof="0" dirty="0">
                <a:solidFill>
                  <a:srgbClr val="0000FF"/>
                </a:solidFill>
                <a:latin typeface="Arial" charset="0"/>
              </a:rPr>
              <a:t>Hinsichtlich dieser Ereignisse zeigten sich keine Unterschiede zwischen den Bevacizumab- und den</a:t>
            </a:r>
          </a:p>
          <a:p>
            <a:pPr eaLnBrk="1" hangingPunct="1">
              <a:defRPr/>
            </a:pPr>
            <a:r>
              <a:rPr lang="de-DE" sz="1400" noProof="0" dirty="0">
                <a:solidFill>
                  <a:srgbClr val="0000FF"/>
                </a:solidFill>
                <a:latin typeface="Arial" charset="0"/>
              </a:rPr>
              <a:t>Ranibizumab-Kohorten. </a:t>
            </a:r>
            <a:r>
              <a:rPr lang="de-DE" sz="1400" noProof="0" dirty="0">
                <a:latin typeface="Arial" charset="0"/>
              </a:rPr>
              <a:t>Eine nachträgliche Analyse der Häufigkeit </a:t>
            </a:r>
            <a:r>
              <a:rPr lang="de-DE" sz="1400" b="1" noProof="0" dirty="0">
                <a:latin typeface="Arial" charset="0"/>
              </a:rPr>
              <a:t>anderer </a:t>
            </a:r>
            <a:r>
              <a:rPr lang="de-DE" sz="1400" noProof="0" dirty="0">
                <a:latin typeface="Arial" charset="0"/>
              </a:rPr>
              <a:t>unerwünschter Ereignisse</a:t>
            </a:r>
          </a:p>
          <a:p>
            <a:pPr eaLnBrk="1" hangingPunct="1">
              <a:defRPr/>
            </a:pPr>
            <a:r>
              <a:rPr lang="de-DE" sz="1400" noProof="0" dirty="0">
                <a:latin typeface="Arial" charset="0"/>
              </a:rPr>
              <a:t>(z. B. Krankenhausaufenthalte) deutete auf einen Zusammenhang zwischen diesen Ereignissen und Bevacizumab hin.</a:t>
            </a:r>
          </a:p>
          <a:p>
            <a:pPr eaLnBrk="1" hangingPunct="1">
              <a:defRPr/>
            </a:pPr>
            <a:endParaRPr lang="de-DE" noProof="0" dirty="0">
              <a:solidFill>
                <a:srgbClr val="0000FF"/>
              </a:solidFill>
              <a:latin typeface="Arial" charset="0"/>
            </a:endParaRPr>
          </a:p>
          <a:p>
            <a:pPr eaLnBrk="1" hangingPunct="1">
              <a:defRPr/>
            </a:pPr>
            <a:r>
              <a:rPr lang="de-DE" sz="1400" i="1" noProof="0" dirty="0">
                <a:solidFill>
                  <a:srgbClr val="0000FF"/>
                </a:solidFill>
                <a:latin typeface="Arial" charset="0"/>
              </a:rPr>
              <a:t>Ist dieser Befund besorgniserregend genug, um den bevorzugten Einsatz von Ranibizumab zu rechtfertigen?</a:t>
            </a:r>
            <a:endParaRPr lang="de-DE" sz="1400" i="1" noProof="0" dirty="0">
              <a:solidFill>
                <a:srgbClr val="CCFFCC"/>
              </a:solidFill>
              <a:latin typeface="Arial" charset="0"/>
            </a:endParaRPr>
          </a:p>
          <a:p>
            <a:pPr eaLnBrk="1" hangingPunct="1">
              <a:defRPr/>
            </a:pPr>
            <a:r>
              <a:rPr lang="de-DE" sz="1400" noProof="0" dirty="0">
                <a:solidFill>
                  <a:srgbClr val="CCFFCC"/>
                </a:solidFill>
                <a:latin typeface="Arial" charset="0"/>
              </a:rPr>
              <a:t>Wahrscheinlich nicht. Zum Zeitpunkt der Abfassung dieses Artikels scheint die Meinung vorzuherrschen, dass die erhöhten Nebenwirkungen wahrscheinlich auf Zufall zurückzuführen waren. Diese Einschätzung stützt sich auf zwei Tatsachen:</a:t>
            </a:r>
          </a:p>
          <a:p>
            <a:pPr eaLnBrk="1" hangingPunct="1">
              <a:defRPr/>
            </a:pPr>
            <a:r>
              <a:rPr lang="de-DE" sz="1400" noProof="0" dirty="0">
                <a:solidFill>
                  <a:srgbClr val="CCFFCC"/>
                </a:solidFill>
                <a:latin typeface="Arial" charset="0"/>
              </a:rPr>
              <a:t>1) Die berichteten unerwünschten Ereignisse wurden in Studien zur </a:t>
            </a:r>
            <a:r>
              <a:rPr lang="de-DE" sz="1400" i="1" noProof="0" dirty="0">
                <a:solidFill>
                  <a:srgbClr val="CCFFCC"/>
                </a:solidFill>
                <a:latin typeface="Arial" charset="0"/>
              </a:rPr>
              <a:t>systemischen </a:t>
            </a:r>
            <a:r>
              <a:rPr lang="de-DE" sz="1400" noProof="0" dirty="0">
                <a:solidFill>
                  <a:srgbClr val="CCFFCC"/>
                </a:solidFill>
                <a:latin typeface="Arial" charset="0"/>
              </a:rPr>
              <a:t>Verabreichung von Bevacizumab nicht festgestellt. Wenn diese Ereignisse durch die winzigen Mengen an Bevacizumab, die nach der intravitrealen Injektion möglicherweise in den systemischen Kreislauf gelangt sind, so die Überlegung, wären sie sicherlich während </a:t>
            </a:r>
            <a:r>
              <a:rPr lang="de-DE" sz="1400" b="1" noProof="0" dirty="0">
                <a:solidFill>
                  <a:srgbClr val="CCFFCC"/>
                </a:solidFill>
                <a:latin typeface="Arial" charset="0"/>
              </a:rPr>
              <a:t>systemischer </a:t>
            </a:r>
            <a:r>
              <a:rPr lang="de-DE" sz="1400" noProof="0" dirty="0">
                <a:solidFill>
                  <a:srgbClr val="CCFFCC"/>
                </a:solidFill>
                <a:latin typeface="Arial" charset="0"/>
              </a:rPr>
              <a:t>Bevacizumab-Studien aufgetreten</a:t>
            </a:r>
          </a:p>
          <a:p>
            <a:pPr eaLnBrk="1" hangingPunct="1">
              <a:defRPr/>
            </a:pPr>
            <a:r>
              <a:rPr lang="de-DE" sz="1400" noProof="0" dirty="0">
                <a:solidFill>
                  <a:srgbClr val="CCFFCC"/>
                </a:solidFill>
                <a:latin typeface="Arial" charset="0"/>
              </a:rPr>
              <a:t>(in denen die systemischen Konzentrationen mindestens 500-mal höher waren).</a:t>
            </a:r>
            <a:endParaRPr lang="de-DE" sz="1400" dirty="0">
              <a:solidFill>
                <a:srgbClr val="CCFFCC"/>
              </a:solidFill>
              <a:latin typeface="Arial" charset="0"/>
            </a:endParaRPr>
          </a:p>
          <a:p>
            <a:pPr eaLnBrk="1" hangingPunct="1">
              <a:defRPr/>
            </a:pPr>
            <a:r>
              <a:rPr lang="de-DE" sz="1400" noProof="0" dirty="0">
                <a:solidFill>
                  <a:srgbClr val="CCFFCC"/>
                </a:solidFill>
                <a:latin typeface="Arial" charset="0"/>
              </a:rPr>
              <a:t>2) Die gemeldeten unerwünschten Ereignisse korrelierten nicht mit der Bevacizumab-Dosierung, wie es</a:t>
            </a:r>
          </a:p>
          <a:p>
            <a:pPr eaLnBrk="1" hangingPunct="1">
              <a:defRPr/>
            </a:pPr>
            <a:r>
              <a:rPr lang="de-DE" sz="1400" noProof="0" dirty="0">
                <a:solidFill>
                  <a:srgbClr val="CCFFCC"/>
                </a:solidFill>
                <a:latin typeface="Arial" charset="0"/>
              </a:rPr>
              <a:t>zu erwarten wäre, wenn ein kausaler Zusammenhang bestünde.</a:t>
            </a:r>
          </a:p>
        </p:txBody>
      </p:sp>
      <p:sp>
        <p:nvSpPr>
          <p:cNvPr id="135173" name="TextBox 5">
            <a:extLst>
              <a:ext uri="{FF2B5EF4-FFF2-40B4-BE49-F238E27FC236}">
                <a16:creationId xmlns:a16="http://schemas.microsoft.com/office/drawing/2014/main" id="{A32F83B1-C2AF-8C56-0417-73BED478A7E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C3A7A4E5-5D08-ABD0-798B-8BDC7E5A79F6}"/>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extLst>
      <p:ext uri="{BB962C8B-B14F-4D97-AF65-F5344CB8AC3E}">
        <p14:creationId xmlns:p14="http://schemas.microsoft.com/office/powerpoint/2010/main" val="321042952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1158D3-B399-60D3-2041-76B35887AFC4}"/>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2B5EFBB-8376-D201-176C-99C98032FBF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58</a:t>
            </a:fld>
            <a:endParaRPr lang="de-DE" noProof="0" dirty="0"/>
          </a:p>
        </p:txBody>
      </p:sp>
      <p:sp>
        <p:nvSpPr>
          <p:cNvPr id="2" name="TextBox 1">
            <a:extLst>
              <a:ext uri="{FF2B5EF4-FFF2-40B4-BE49-F238E27FC236}">
                <a16:creationId xmlns:a16="http://schemas.microsoft.com/office/drawing/2014/main" id="{FAC11723-D5E4-8D81-4A07-018EED0496A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41924CCB-CB7B-FFDC-5911-6F8729145A74}"/>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D6303A3F-598A-B118-4733-F7B65990C702}"/>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B43D4BA3-A890-0A6F-36A2-BF6FFE85DA2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FD04A98E-6051-FCD8-20DF-917759533764}"/>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24C59993-5F54-3765-9D22-E9F448060671}"/>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131C4229-45B2-0797-AF59-A7669CE25841}"/>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1C007FB8-27EE-30F7-7E8B-F73511370561}"/>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2789878A-0967-BE46-6542-01B1DF82A777}"/>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D618D089-786F-BA58-654D-6A7C056C19F6}"/>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8ABB9CBC-F7FE-DDD8-0DAA-6BC0ED695E20}"/>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0B64F0D9-A15C-2E12-D38A-A3250167D92F}"/>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16032C3B-C409-4A24-D2D6-16AE358F2C9A}"/>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4B54238B-A85E-416D-1BD3-29E538629B02}"/>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rgbClr val="0000FF"/>
              </a:solidFill>
            </a:endParaRPr>
          </a:p>
          <a:p>
            <a:r>
              <a:rPr lang="de-DE" sz="1400" i="1" noProof="0" dirty="0">
                <a:solidFill>
                  <a:srgbClr val="0000FF"/>
                </a:solidFill>
              </a:rPr>
              <a:t>Es gibt drei grundlegende Formen der PED – wie lauten die beiden anderen? </a:t>
            </a:r>
            <a:r>
              <a:rPr lang="de-DE" sz="1400" i="1" noProof="0" dirty="0"/>
              <a:t>Jede ist anhand des Erscheinungsbildes des Sub-RPE-Raums im OCT erkennbar. Wie sieht dieses Erscheinungsbild bei jeder Form aus?</a:t>
            </a:r>
          </a:p>
          <a:p>
            <a:r>
              <a:rPr lang="de-DE" sz="1400" noProof="0" dirty="0">
                <a:solidFill>
                  <a:srgbClr val="0000FF"/>
                </a:solidFill>
              </a:rPr>
              <a:t>--</a:t>
            </a:r>
            <a:r>
              <a:rPr lang="de-DE" sz="1400" dirty="0">
                <a:solidFill>
                  <a:srgbClr val="0000FF"/>
                </a:solidFill>
              </a:rPr>
              <a:t>Drusenoid</a:t>
            </a:r>
            <a:r>
              <a:rPr lang="de-DE" sz="1400" noProof="0" dirty="0">
                <a:solidFill>
                  <a:srgbClr val="0000FF"/>
                </a:solidFill>
              </a:rPr>
              <a:t>: </a:t>
            </a:r>
            <a:r>
              <a:rPr lang="de-DE" sz="1400" dirty="0"/>
              <a:t>Gleichmäßig </a:t>
            </a:r>
            <a:r>
              <a:rPr lang="de-DE" sz="1400" dirty="0" err="1"/>
              <a:t>hyperreflektiv</a:t>
            </a:r>
            <a:r>
              <a:rPr lang="de-DE" sz="1400" dirty="0"/>
              <a:t> </a:t>
            </a:r>
          </a:p>
          <a:p>
            <a:r>
              <a:rPr lang="de-DE" sz="1400" noProof="0" dirty="0">
                <a:solidFill>
                  <a:srgbClr val="0000FF"/>
                </a:solidFill>
              </a:rPr>
              <a:t>--Serös</a:t>
            </a:r>
          </a:p>
          <a:p>
            <a:r>
              <a:rPr lang="de-DE" sz="1400" noProof="0" dirty="0">
                <a:solidFill>
                  <a:srgbClr val="0000FF"/>
                </a:solidFill>
              </a:rPr>
              <a:t>--</a:t>
            </a:r>
            <a:r>
              <a:rPr lang="de-DE" sz="1400" noProof="0" dirty="0" err="1">
                <a:solidFill>
                  <a:srgbClr val="0000FF"/>
                </a:solidFill>
              </a:rPr>
              <a:t>Fibrovaskulär</a:t>
            </a:r>
            <a:endParaRPr lang="de-DE" sz="1400" b="1" i="1" noProof="0" dirty="0">
              <a:solidFill>
                <a:srgbClr val="0000FF"/>
              </a:solidFill>
            </a:endParaRPr>
          </a:p>
        </p:txBody>
      </p:sp>
      <p:sp>
        <p:nvSpPr>
          <p:cNvPr id="6" name="Oval 7">
            <a:extLst>
              <a:ext uri="{FF2B5EF4-FFF2-40B4-BE49-F238E27FC236}">
                <a16:creationId xmlns:a16="http://schemas.microsoft.com/office/drawing/2014/main" id="{E249BD08-EE45-2C96-C7CF-0BCDD52857EA}"/>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208872810"/>
      </p:ext>
    </p:extLst>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4F2859-91B2-D841-C732-6D148D878016}"/>
            </a:ext>
          </a:extLst>
        </p:cNvPr>
        <p:cNvGrpSpPr/>
        <p:nvPr/>
      </p:nvGrpSpPr>
      <p:grpSpPr>
        <a:xfrm>
          <a:off x="0" y="0"/>
          <a:ext cx="0" cy="0"/>
          <a:chOff x="0" y="0"/>
          <a:chExt cx="0" cy="0"/>
        </a:xfrm>
      </p:grpSpPr>
      <p:sp>
        <p:nvSpPr>
          <p:cNvPr id="135171" name="Slide Number Placeholder 1">
            <a:extLst>
              <a:ext uri="{FF2B5EF4-FFF2-40B4-BE49-F238E27FC236}">
                <a16:creationId xmlns:a16="http://schemas.microsoft.com/office/drawing/2014/main" id="{ACA46976-17E5-0B87-1D5F-717AF95C694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9C8A0B9-310F-4E39-A508-78258BB5D2BD}" type="slidenum">
              <a:rPr lang="de-DE" sz="1000" noProof="0" smtClean="0"/>
              <a:t>580</a:t>
            </a:fld>
            <a:endParaRPr lang="de-DE" sz="1000" noProof="0" dirty="0"/>
          </a:p>
        </p:txBody>
      </p:sp>
      <p:sp>
        <p:nvSpPr>
          <p:cNvPr id="2" name="TextBox 1">
            <a:extLst>
              <a:ext uri="{FF2B5EF4-FFF2-40B4-BE49-F238E27FC236}">
                <a16:creationId xmlns:a16="http://schemas.microsoft.com/office/drawing/2014/main" id="{B87499AB-1E22-23F9-D3F2-C111A376D8E0}"/>
              </a:ext>
            </a:extLst>
          </p:cNvPr>
          <p:cNvSpPr txBox="1"/>
          <p:nvPr/>
        </p:nvSpPr>
        <p:spPr>
          <a:xfrm>
            <a:off x="389731" y="2249200"/>
            <a:ext cx="8364538" cy="4180632"/>
          </a:xfrm>
          <a:prstGeom prst="rect">
            <a:avLst/>
          </a:prstGeom>
          <a:solidFill>
            <a:srgbClr val="CCFFCC"/>
          </a:solidFill>
        </p:spPr>
        <p:txBody>
          <a:bodyPr wrap="square" lIns="25400" tIns="12700" rIns="25400" bIns="12700">
            <a:spAutoFit/>
          </a:bodyPr>
          <a:lstStyle/>
          <a:p>
            <a:pPr eaLnBrk="1" hangingPunct="1">
              <a:defRPr/>
            </a:pPr>
            <a:r>
              <a:rPr lang="de-DE" sz="1400" i="1" noProof="0" dirty="0">
                <a:solidFill>
                  <a:srgbClr val="0000FF"/>
                </a:solidFill>
                <a:latin typeface="Arial" charset="0"/>
              </a:rPr>
              <a:t>Wie sieht es mit unerwünschten Ereignissen aus?</a:t>
            </a:r>
          </a:p>
          <a:p>
            <a:pPr eaLnBrk="1" hangingPunct="1">
              <a:defRPr/>
            </a:pPr>
            <a:r>
              <a:rPr lang="de-DE" sz="1400" noProof="0" dirty="0">
                <a:solidFill>
                  <a:srgbClr val="0000FF"/>
                </a:solidFill>
                <a:latin typeface="Arial" charset="0"/>
              </a:rPr>
              <a:t>Bestimmte Ereignisse wurden a priori zur Erfassung ausgewählt; dazu gehörten MI, CVA und Tod.</a:t>
            </a:r>
          </a:p>
          <a:p>
            <a:pPr eaLnBrk="1" hangingPunct="1">
              <a:defRPr/>
            </a:pPr>
            <a:r>
              <a:rPr lang="de-DE" sz="1400" noProof="0" dirty="0">
                <a:solidFill>
                  <a:srgbClr val="0000FF"/>
                </a:solidFill>
                <a:latin typeface="Arial" charset="0"/>
              </a:rPr>
              <a:t>Hinsichtlich dieser Ereignisse zeigten sich keine Unterschiede zwischen den Bevacizumab- und den</a:t>
            </a:r>
          </a:p>
          <a:p>
            <a:pPr eaLnBrk="1" hangingPunct="1">
              <a:defRPr/>
            </a:pPr>
            <a:r>
              <a:rPr lang="de-DE" sz="1400" noProof="0" dirty="0">
                <a:solidFill>
                  <a:srgbClr val="0000FF"/>
                </a:solidFill>
                <a:latin typeface="Arial" charset="0"/>
              </a:rPr>
              <a:t>Ranibizumab-Kohorten. </a:t>
            </a:r>
            <a:r>
              <a:rPr lang="de-DE" sz="1400" noProof="0" dirty="0">
                <a:latin typeface="Arial" charset="0"/>
              </a:rPr>
              <a:t>Eine nachträgliche Analyse der Häufigkeit </a:t>
            </a:r>
            <a:r>
              <a:rPr lang="de-DE" sz="1400" b="1" noProof="0" dirty="0">
                <a:latin typeface="Arial" charset="0"/>
              </a:rPr>
              <a:t>anderer </a:t>
            </a:r>
            <a:r>
              <a:rPr lang="de-DE" sz="1400" noProof="0" dirty="0">
                <a:latin typeface="Arial" charset="0"/>
              </a:rPr>
              <a:t>unerwünschter Ereignisse</a:t>
            </a:r>
          </a:p>
          <a:p>
            <a:pPr eaLnBrk="1" hangingPunct="1">
              <a:defRPr/>
            </a:pPr>
            <a:r>
              <a:rPr lang="de-DE" sz="1400" noProof="0" dirty="0">
                <a:latin typeface="Arial" charset="0"/>
              </a:rPr>
              <a:t>(z. B. Krankenhausaufenthalte) deutete auf einen Zusammenhang zwischen diesen Ereignissen und Bevacizumab hin.</a:t>
            </a:r>
          </a:p>
          <a:p>
            <a:pPr eaLnBrk="1" hangingPunct="1">
              <a:defRPr/>
            </a:pPr>
            <a:endParaRPr lang="de-DE" noProof="0" dirty="0">
              <a:solidFill>
                <a:srgbClr val="0000FF"/>
              </a:solidFill>
              <a:latin typeface="Arial" charset="0"/>
            </a:endParaRPr>
          </a:p>
          <a:p>
            <a:pPr eaLnBrk="1" hangingPunct="1">
              <a:defRPr/>
            </a:pPr>
            <a:r>
              <a:rPr lang="de-DE" sz="1400" i="1" noProof="0" dirty="0">
                <a:solidFill>
                  <a:srgbClr val="0000FF"/>
                </a:solidFill>
                <a:latin typeface="Arial" charset="0"/>
              </a:rPr>
              <a:t>Ist dieser Befund besorgniserregend genug, um den bevorzugten Einsatz von Ranibizumab zu rechtfertigen?</a:t>
            </a:r>
          </a:p>
          <a:p>
            <a:pPr eaLnBrk="1" hangingPunct="1">
              <a:defRPr/>
            </a:pPr>
            <a:r>
              <a:rPr lang="de-DE" sz="1400" noProof="0" dirty="0">
                <a:solidFill>
                  <a:srgbClr val="0000FF"/>
                </a:solidFill>
                <a:latin typeface="Arial" charset="0"/>
              </a:rPr>
              <a:t>Wahrscheinlich nicht. Zum Zeitpunkt der Abfassung dieses Artikels scheint die Meinung vorzuherrschen, dass die erhöhten Nebenwirkungen wahrscheinlich auf Zufall zurückzuführen waren. Diese Einschätzung stützt sich auf zwei Tatsachen:</a:t>
            </a:r>
          </a:p>
          <a:p>
            <a:pPr eaLnBrk="1" hangingPunct="1">
              <a:defRPr/>
            </a:pPr>
            <a:r>
              <a:rPr lang="de-DE" sz="1400" noProof="0" dirty="0">
                <a:solidFill>
                  <a:srgbClr val="FF0000"/>
                </a:solidFill>
                <a:latin typeface="Arial" charset="0"/>
              </a:rPr>
              <a:t>1) </a:t>
            </a:r>
            <a:r>
              <a:rPr lang="de-DE" sz="1400" noProof="0" dirty="0">
                <a:solidFill>
                  <a:srgbClr val="CCFFCC"/>
                </a:solidFill>
                <a:latin typeface="Arial" charset="0"/>
              </a:rPr>
              <a:t>Die berichteten unerwünschten Ereignisse wurden in Studien zur </a:t>
            </a:r>
            <a:r>
              <a:rPr lang="de-DE" sz="1400" i="1" noProof="0" dirty="0">
                <a:solidFill>
                  <a:srgbClr val="CCFFCC"/>
                </a:solidFill>
                <a:latin typeface="Arial" charset="0"/>
              </a:rPr>
              <a:t>systemischen </a:t>
            </a:r>
            <a:r>
              <a:rPr lang="de-DE" sz="1400" noProof="0" dirty="0">
                <a:solidFill>
                  <a:srgbClr val="CCFFCC"/>
                </a:solidFill>
                <a:latin typeface="Arial" charset="0"/>
              </a:rPr>
              <a:t>Verabreichung von Bevacizumab nicht festgestellt. Wenn diese Ereignisse durch die winzigen Mengen an Bevacizumab, die nach der intravitrealen Injektion möglicherweise in den systemischen Kreislauf gelangt sind, so die Überlegung, wären sie sicherlich während </a:t>
            </a:r>
            <a:r>
              <a:rPr lang="de-DE" sz="1400" b="1" noProof="0" dirty="0">
                <a:solidFill>
                  <a:srgbClr val="CCFFCC"/>
                </a:solidFill>
                <a:latin typeface="Arial" charset="0"/>
              </a:rPr>
              <a:t>systemischer </a:t>
            </a:r>
            <a:r>
              <a:rPr lang="de-DE" sz="1400" noProof="0" dirty="0">
                <a:solidFill>
                  <a:srgbClr val="CCFFCC"/>
                </a:solidFill>
                <a:latin typeface="Arial" charset="0"/>
              </a:rPr>
              <a:t>Bevacizumab-Studien aufgetreten</a:t>
            </a:r>
          </a:p>
          <a:p>
            <a:pPr eaLnBrk="1" hangingPunct="1">
              <a:defRPr/>
            </a:pPr>
            <a:r>
              <a:rPr lang="de-DE" sz="1400" noProof="0" dirty="0">
                <a:solidFill>
                  <a:srgbClr val="CCFFCC"/>
                </a:solidFill>
                <a:latin typeface="Arial" charset="0"/>
              </a:rPr>
              <a:t>(in denen die systemischen Konzentrationen mindestens 500-mal höher waren).</a:t>
            </a:r>
            <a:endParaRPr lang="de-DE" sz="1400" dirty="0">
              <a:solidFill>
                <a:srgbClr val="CCFFCC"/>
              </a:solidFill>
              <a:latin typeface="Arial" charset="0"/>
            </a:endParaRPr>
          </a:p>
          <a:p>
            <a:pPr eaLnBrk="1" hangingPunct="1">
              <a:defRPr/>
            </a:pPr>
            <a:r>
              <a:rPr lang="de-DE" sz="1400" noProof="0" dirty="0">
                <a:latin typeface="Arial" charset="0"/>
              </a:rPr>
              <a:t>2) </a:t>
            </a:r>
            <a:r>
              <a:rPr lang="de-DE" sz="1400" noProof="0" dirty="0">
                <a:solidFill>
                  <a:srgbClr val="CCFFCC"/>
                </a:solidFill>
                <a:latin typeface="Arial" charset="0"/>
              </a:rPr>
              <a:t>Die gemeldeten unerwünschten Ereignisse korrelierten nicht mit der Bevacizumab-Dosierung, wie es</a:t>
            </a:r>
          </a:p>
          <a:p>
            <a:pPr eaLnBrk="1" hangingPunct="1">
              <a:defRPr/>
            </a:pPr>
            <a:r>
              <a:rPr lang="de-DE" sz="1400" noProof="0" dirty="0">
                <a:solidFill>
                  <a:srgbClr val="CCFFCC"/>
                </a:solidFill>
                <a:latin typeface="Arial" charset="0"/>
              </a:rPr>
              <a:t>zu erwarten wäre, wenn ein kausaler Zusammenhang bestünde.</a:t>
            </a:r>
          </a:p>
        </p:txBody>
      </p:sp>
      <p:sp>
        <p:nvSpPr>
          <p:cNvPr id="135173" name="TextBox 5">
            <a:extLst>
              <a:ext uri="{FF2B5EF4-FFF2-40B4-BE49-F238E27FC236}">
                <a16:creationId xmlns:a16="http://schemas.microsoft.com/office/drawing/2014/main" id="{D46A1EEE-65FB-B911-317F-52442443D93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1020516B-BF7A-1E95-D2A1-FCE3B24602A0}"/>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extLst>
      <p:ext uri="{BB962C8B-B14F-4D97-AF65-F5344CB8AC3E}">
        <p14:creationId xmlns:p14="http://schemas.microsoft.com/office/powerpoint/2010/main" val="1259125003"/>
      </p:ext>
    </p:extLst>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72A1AE-2ACE-6756-6D0E-074E006C5BC2}"/>
            </a:ext>
          </a:extLst>
        </p:cNvPr>
        <p:cNvGrpSpPr/>
        <p:nvPr/>
      </p:nvGrpSpPr>
      <p:grpSpPr>
        <a:xfrm>
          <a:off x="0" y="0"/>
          <a:ext cx="0" cy="0"/>
          <a:chOff x="0" y="0"/>
          <a:chExt cx="0" cy="0"/>
        </a:xfrm>
      </p:grpSpPr>
      <p:sp>
        <p:nvSpPr>
          <p:cNvPr id="135171" name="Slide Number Placeholder 1">
            <a:extLst>
              <a:ext uri="{FF2B5EF4-FFF2-40B4-BE49-F238E27FC236}">
                <a16:creationId xmlns:a16="http://schemas.microsoft.com/office/drawing/2014/main" id="{E99AC57E-4C56-2A90-65FE-B76077D1B560}"/>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9C8A0B9-310F-4E39-A508-78258BB5D2BD}" type="slidenum">
              <a:rPr lang="de-DE" sz="1000" noProof="0" smtClean="0"/>
              <a:t>581</a:t>
            </a:fld>
            <a:endParaRPr lang="de-DE" sz="1000" noProof="0" dirty="0"/>
          </a:p>
        </p:txBody>
      </p:sp>
      <p:sp>
        <p:nvSpPr>
          <p:cNvPr id="2" name="TextBox 1">
            <a:extLst>
              <a:ext uri="{FF2B5EF4-FFF2-40B4-BE49-F238E27FC236}">
                <a16:creationId xmlns:a16="http://schemas.microsoft.com/office/drawing/2014/main" id="{67C2FBE6-1BAF-D3E9-3C6A-276485D7FB6D}"/>
              </a:ext>
            </a:extLst>
          </p:cNvPr>
          <p:cNvSpPr txBox="1"/>
          <p:nvPr/>
        </p:nvSpPr>
        <p:spPr>
          <a:xfrm>
            <a:off x="389731" y="2249200"/>
            <a:ext cx="8364538" cy="4180632"/>
          </a:xfrm>
          <a:prstGeom prst="rect">
            <a:avLst/>
          </a:prstGeom>
          <a:solidFill>
            <a:srgbClr val="CCFFCC"/>
          </a:solidFill>
        </p:spPr>
        <p:txBody>
          <a:bodyPr wrap="square" lIns="25400" tIns="12700" rIns="25400" bIns="12700">
            <a:spAutoFit/>
          </a:bodyPr>
          <a:lstStyle/>
          <a:p>
            <a:pPr eaLnBrk="1" hangingPunct="1">
              <a:defRPr/>
            </a:pPr>
            <a:r>
              <a:rPr lang="de-DE" sz="1400" i="1" noProof="0" dirty="0">
                <a:solidFill>
                  <a:srgbClr val="0000FF"/>
                </a:solidFill>
                <a:latin typeface="Arial" charset="0"/>
              </a:rPr>
              <a:t>Wie sieht es mit unerwünschten Ereignissen aus?</a:t>
            </a:r>
          </a:p>
          <a:p>
            <a:pPr eaLnBrk="1" hangingPunct="1">
              <a:defRPr/>
            </a:pPr>
            <a:r>
              <a:rPr lang="de-DE" sz="1400" noProof="0" dirty="0">
                <a:solidFill>
                  <a:srgbClr val="0000FF"/>
                </a:solidFill>
                <a:latin typeface="Arial" charset="0"/>
              </a:rPr>
              <a:t>Bestimmte Ereignisse wurden a priori zur Erfassung ausgewählt; dazu gehörten MI, CVA und Tod.</a:t>
            </a:r>
          </a:p>
          <a:p>
            <a:pPr eaLnBrk="1" hangingPunct="1">
              <a:defRPr/>
            </a:pPr>
            <a:r>
              <a:rPr lang="de-DE" sz="1400" noProof="0" dirty="0">
                <a:solidFill>
                  <a:srgbClr val="0000FF"/>
                </a:solidFill>
                <a:latin typeface="Arial" charset="0"/>
              </a:rPr>
              <a:t>Hinsichtlich dieser Ereignisse zeigten sich keine Unterschiede zwischen den Bevacizumab- und den</a:t>
            </a:r>
          </a:p>
          <a:p>
            <a:pPr eaLnBrk="1" hangingPunct="1">
              <a:defRPr/>
            </a:pPr>
            <a:r>
              <a:rPr lang="de-DE" sz="1400" noProof="0" dirty="0">
                <a:solidFill>
                  <a:srgbClr val="0000FF"/>
                </a:solidFill>
                <a:latin typeface="Arial" charset="0"/>
              </a:rPr>
              <a:t>Ranibizumab-Kohorten. </a:t>
            </a:r>
            <a:r>
              <a:rPr lang="de-DE" sz="1400" noProof="0" dirty="0">
                <a:latin typeface="Arial" charset="0"/>
              </a:rPr>
              <a:t>Eine nachträgliche Analyse der Häufigkeit </a:t>
            </a:r>
            <a:r>
              <a:rPr lang="de-DE" sz="1400" b="1" noProof="0" dirty="0">
                <a:latin typeface="Arial" charset="0"/>
              </a:rPr>
              <a:t>anderer </a:t>
            </a:r>
            <a:r>
              <a:rPr lang="de-DE" sz="1400" noProof="0" dirty="0">
                <a:latin typeface="Arial" charset="0"/>
              </a:rPr>
              <a:t>unerwünschter Ereignisse</a:t>
            </a:r>
          </a:p>
          <a:p>
            <a:pPr eaLnBrk="1" hangingPunct="1">
              <a:defRPr/>
            </a:pPr>
            <a:r>
              <a:rPr lang="de-DE" sz="1400" noProof="0" dirty="0">
                <a:latin typeface="Arial" charset="0"/>
              </a:rPr>
              <a:t>(z. B. Krankenhausaufenthalte) deutete auf einen Zusammenhang zwischen diesen Ereignissen und Bevacizumab hin.</a:t>
            </a:r>
          </a:p>
          <a:p>
            <a:pPr eaLnBrk="1" hangingPunct="1">
              <a:defRPr/>
            </a:pPr>
            <a:endParaRPr lang="de-DE" noProof="0" dirty="0">
              <a:solidFill>
                <a:srgbClr val="0000FF"/>
              </a:solidFill>
              <a:latin typeface="Arial" charset="0"/>
            </a:endParaRPr>
          </a:p>
          <a:p>
            <a:pPr eaLnBrk="1" hangingPunct="1">
              <a:defRPr/>
            </a:pPr>
            <a:r>
              <a:rPr lang="de-DE" sz="1400" i="1" noProof="0" dirty="0">
                <a:solidFill>
                  <a:srgbClr val="0000FF"/>
                </a:solidFill>
                <a:latin typeface="Arial" charset="0"/>
              </a:rPr>
              <a:t>Ist dieser Befund besorgniserregend genug, um den bevorzugten Einsatz von Ranibizumab zu rechtfertigen?</a:t>
            </a:r>
          </a:p>
          <a:p>
            <a:pPr eaLnBrk="1" hangingPunct="1">
              <a:defRPr/>
            </a:pPr>
            <a:r>
              <a:rPr lang="de-DE" sz="1400" noProof="0" dirty="0">
                <a:solidFill>
                  <a:srgbClr val="0000FF"/>
                </a:solidFill>
                <a:latin typeface="Arial" charset="0"/>
              </a:rPr>
              <a:t>Wahrscheinlich nicht. Zum Zeitpunkt der Abfassung dieses Artikels scheint die Meinung vorzuherrschen, dass die erhöhten Nebenwirkungen wahrscheinlich auf Zufall zurückzuführen waren. Diese Einschätzung stützt sich auf zwei Tatsachen:</a:t>
            </a:r>
          </a:p>
          <a:p>
            <a:pPr eaLnBrk="1" hangingPunct="1">
              <a:defRPr/>
            </a:pPr>
            <a:r>
              <a:rPr lang="de-DE" sz="1400" noProof="0" dirty="0">
                <a:solidFill>
                  <a:srgbClr val="FF0000"/>
                </a:solidFill>
                <a:latin typeface="Arial" charset="0"/>
              </a:rPr>
              <a:t>1) Die berichteten unerwünschten Ereignisse wurden in Studien zur </a:t>
            </a:r>
            <a:r>
              <a:rPr lang="de-DE" sz="1400" i="1" noProof="0" dirty="0">
                <a:solidFill>
                  <a:srgbClr val="FF0000"/>
                </a:solidFill>
                <a:latin typeface="Arial" charset="0"/>
              </a:rPr>
              <a:t>systemischen </a:t>
            </a:r>
            <a:r>
              <a:rPr lang="de-DE" sz="1400" noProof="0" dirty="0">
                <a:solidFill>
                  <a:srgbClr val="FF0000"/>
                </a:solidFill>
                <a:latin typeface="Arial" charset="0"/>
              </a:rPr>
              <a:t>Verabreichung von Bevacizumab nicht festgestellt. Wenn diese Ereignisse durch die winzigen Mengen an Bevacizumab, die nach der intravitrealen Injektion möglicherweise in den systemischen Kreislauf gelangt sind, so die Überlegung, wären sie sicherlich während </a:t>
            </a:r>
            <a:r>
              <a:rPr lang="de-DE" sz="1400" b="1" noProof="0" dirty="0">
                <a:solidFill>
                  <a:srgbClr val="FF0000"/>
                </a:solidFill>
                <a:latin typeface="Arial" charset="0"/>
              </a:rPr>
              <a:t>systemischer </a:t>
            </a:r>
            <a:r>
              <a:rPr lang="de-DE" sz="1400" noProof="0" dirty="0">
                <a:solidFill>
                  <a:srgbClr val="FF0000"/>
                </a:solidFill>
                <a:latin typeface="Arial" charset="0"/>
              </a:rPr>
              <a:t>Bevacizumab-Studien aufgetreten</a:t>
            </a:r>
          </a:p>
          <a:p>
            <a:pPr eaLnBrk="1" hangingPunct="1">
              <a:defRPr/>
            </a:pPr>
            <a:r>
              <a:rPr lang="de-DE" sz="1400" noProof="0" dirty="0">
                <a:solidFill>
                  <a:srgbClr val="FF0000"/>
                </a:solidFill>
                <a:latin typeface="Arial" charset="0"/>
              </a:rPr>
              <a:t>(in denen die systemischen Konzentrationen mindestens 500-mal höher waren).</a:t>
            </a:r>
            <a:endParaRPr lang="de-DE" sz="1400" dirty="0">
              <a:solidFill>
                <a:srgbClr val="FF0000"/>
              </a:solidFill>
              <a:latin typeface="Arial" charset="0"/>
            </a:endParaRPr>
          </a:p>
          <a:p>
            <a:pPr eaLnBrk="1" hangingPunct="1">
              <a:defRPr/>
            </a:pPr>
            <a:r>
              <a:rPr lang="de-DE" sz="1400" noProof="0" dirty="0">
                <a:latin typeface="Arial" charset="0"/>
              </a:rPr>
              <a:t>2) </a:t>
            </a:r>
            <a:r>
              <a:rPr lang="de-DE" sz="1400" noProof="0" dirty="0">
                <a:solidFill>
                  <a:srgbClr val="CCFFCC"/>
                </a:solidFill>
                <a:latin typeface="Arial" charset="0"/>
              </a:rPr>
              <a:t>Die gemeldeten unerwünschten Ereignisse korrelierten nicht mit der Bevacizumab-Dosierung, wie es</a:t>
            </a:r>
          </a:p>
          <a:p>
            <a:pPr eaLnBrk="1" hangingPunct="1">
              <a:defRPr/>
            </a:pPr>
            <a:r>
              <a:rPr lang="de-DE" sz="1400" noProof="0" dirty="0">
                <a:solidFill>
                  <a:srgbClr val="CCFFCC"/>
                </a:solidFill>
                <a:latin typeface="Arial" charset="0"/>
              </a:rPr>
              <a:t>zu erwarten wäre, wenn ein kausaler Zusammenhang bestünde.</a:t>
            </a:r>
          </a:p>
        </p:txBody>
      </p:sp>
      <p:sp>
        <p:nvSpPr>
          <p:cNvPr id="135173" name="TextBox 5">
            <a:extLst>
              <a:ext uri="{FF2B5EF4-FFF2-40B4-BE49-F238E27FC236}">
                <a16:creationId xmlns:a16="http://schemas.microsoft.com/office/drawing/2014/main" id="{F7B47740-76AC-EE2F-8D30-EAFB83DBBD3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2AD5CBDD-B533-4812-9483-B4366FFBB790}"/>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extLst>
      <p:ext uri="{BB962C8B-B14F-4D97-AF65-F5344CB8AC3E}">
        <p14:creationId xmlns:p14="http://schemas.microsoft.com/office/powerpoint/2010/main" val="1228225292"/>
      </p:ext>
    </p:extLst>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FC69AA-8E5E-FB3F-4626-F7D61F10DEA6}"/>
            </a:ext>
          </a:extLst>
        </p:cNvPr>
        <p:cNvGrpSpPr/>
        <p:nvPr/>
      </p:nvGrpSpPr>
      <p:grpSpPr>
        <a:xfrm>
          <a:off x="0" y="0"/>
          <a:ext cx="0" cy="0"/>
          <a:chOff x="0" y="0"/>
          <a:chExt cx="0" cy="0"/>
        </a:xfrm>
      </p:grpSpPr>
      <p:sp>
        <p:nvSpPr>
          <p:cNvPr id="135171" name="Slide Number Placeholder 1">
            <a:extLst>
              <a:ext uri="{FF2B5EF4-FFF2-40B4-BE49-F238E27FC236}">
                <a16:creationId xmlns:a16="http://schemas.microsoft.com/office/drawing/2014/main" id="{0C2A6810-246C-40C9-3F6C-6A548D5D4D0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9C8A0B9-310F-4E39-A508-78258BB5D2BD}" type="slidenum">
              <a:rPr lang="de-DE" sz="1000" noProof="0" smtClean="0"/>
              <a:t>582</a:t>
            </a:fld>
            <a:endParaRPr lang="de-DE" sz="1000" noProof="0" dirty="0"/>
          </a:p>
        </p:txBody>
      </p:sp>
      <p:sp>
        <p:nvSpPr>
          <p:cNvPr id="2" name="TextBox 1">
            <a:extLst>
              <a:ext uri="{FF2B5EF4-FFF2-40B4-BE49-F238E27FC236}">
                <a16:creationId xmlns:a16="http://schemas.microsoft.com/office/drawing/2014/main" id="{5F21D157-D358-B10E-3A0F-1D4D16819179}"/>
              </a:ext>
            </a:extLst>
          </p:cNvPr>
          <p:cNvSpPr txBox="1"/>
          <p:nvPr/>
        </p:nvSpPr>
        <p:spPr>
          <a:xfrm>
            <a:off x="389731" y="2249200"/>
            <a:ext cx="8364538" cy="4180632"/>
          </a:xfrm>
          <a:prstGeom prst="rect">
            <a:avLst/>
          </a:prstGeom>
          <a:solidFill>
            <a:srgbClr val="CCFFCC"/>
          </a:solidFill>
        </p:spPr>
        <p:txBody>
          <a:bodyPr wrap="square" lIns="25400" tIns="12700" rIns="25400" bIns="12700">
            <a:spAutoFit/>
          </a:bodyPr>
          <a:lstStyle/>
          <a:p>
            <a:pPr eaLnBrk="1" hangingPunct="1">
              <a:defRPr/>
            </a:pPr>
            <a:r>
              <a:rPr lang="de-DE" sz="1400" i="1" noProof="0" dirty="0">
                <a:solidFill>
                  <a:srgbClr val="0000FF"/>
                </a:solidFill>
                <a:latin typeface="Arial" charset="0"/>
              </a:rPr>
              <a:t>Wie sieht es mit unerwünschten Ereignissen aus?</a:t>
            </a:r>
          </a:p>
          <a:p>
            <a:pPr eaLnBrk="1" hangingPunct="1">
              <a:defRPr/>
            </a:pPr>
            <a:r>
              <a:rPr lang="de-DE" sz="1400" noProof="0" dirty="0">
                <a:solidFill>
                  <a:srgbClr val="0000FF"/>
                </a:solidFill>
                <a:latin typeface="Arial" charset="0"/>
              </a:rPr>
              <a:t>Bestimmte Ereignisse wurden a priori zur Erfassung ausgewählt; dazu gehörten MI, CVA und Tod.</a:t>
            </a:r>
          </a:p>
          <a:p>
            <a:pPr eaLnBrk="1" hangingPunct="1">
              <a:defRPr/>
            </a:pPr>
            <a:r>
              <a:rPr lang="de-DE" sz="1400" noProof="0" dirty="0">
                <a:solidFill>
                  <a:srgbClr val="0000FF"/>
                </a:solidFill>
                <a:latin typeface="Arial" charset="0"/>
              </a:rPr>
              <a:t>Hinsichtlich dieser Ereignisse zeigten sich keine Unterschiede zwischen den Bevacizumab- und den</a:t>
            </a:r>
          </a:p>
          <a:p>
            <a:pPr eaLnBrk="1" hangingPunct="1">
              <a:defRPr/>
            </a:pPr>
            <a:r>
              <a:rPr lang="de-DE" sz="1400" noProof="0" dirty="0">
                <a:solidFill>
                  <a:srgbClr val="0000FF"/>
                </a:solidFill>
                <a:latin typeface="Arial" charset="0"/>
              </a:rPr>
              <a:t>Ranibizumab-Kohorten. </a:t>
            </a:r>
            <a:r>
              <a:rPr lang="de-DE" sz="1400" noProof="0" dirty="0">
                <a:latin typeface="Arial" charset="0"/>
              </a:rPr>
              <a:t>Eine nachträgliche Analyse der Häufigkeit </a:t>
            </a:r>
            <a:r>
              <a:rPr lang="de-DE" sz="1400" b="1" noProof="0" dirty="0">
                <a:latin typeface="Arial" charset="0"/>
              </a:rPr>
              <a:t>anderer </a:t>
            </a:r>
            <a:r>
              <a:rPr lang="de-DE" sz="1400" noProof="0" dirty="0">
                <a:latin typeface="Arial" charset="0"/>
              </a:rPr>
              <a:t>unerwünschter Ereignisse</a:t>
            </a:r>
          </a:p>
          <a:p>
            <a:pPr eaLnBrk="1" hangingPunct="1">
              <a:defRPr/>
            </a:pPr>
            <a:r>
              <a:rPr lang="de-DE" sz="1400" noProof="0" dirty="0">
                <a:latin typeface="Arial" charset="0"/>
              </a:rPr>
              <a:t>(z. B. Krankenhausaufenthalte) deutete auf einen Zusammenhang zwischen diesen Ereignissen und Bevacizumab hin.</a:t>
            </a:r>
          </a:p>
          <a:p>
            <a:pPr eaLnBrk="1" hangingPunct="1">
              <a:defRPr/>
            </a:pPr>
            <a:endParaRPr lang="de-DE" noProof="0" dirty="0">
              <a:solidFill>
                <a:srgbClr val="0000FF"/>
              </a:solidFill>
              <a:latin typeface="Arial" charset="0"/>
            </a:endParaRPr>
          </a:p>
          <a:p>
            <a:pPr eaLnBrk="1" hangingPunct="1">
              <a:defRPr/>
            </a:pPr>
            <a:r>
              <a:rPr lang="de-DE" sz="1400" i="1" noProof="0" dirty="0">
                <a:solidFill>
                  <a:srgbClr val="0000FF"/>
                </a:solidFill>
                <a:latin typeface="Arial" charset="0"/>
              </a:rPr>
              <a:t>Ist dieser Befund besorgniserregend genug, um den bevorzugten Einsatz von Ranibizumab zu rechtfertigen?</a:t>
            </a:r>
          </a:p>
          <a:p>
            <a:pPr eaLnBrk="1" hangingPunct="1">
              <a:defRPr/>
            </a:pPr>
            <a:r>
              <a:rPr lang="de-DE" sz="1400" noProof="0" dirty="0">
                <a:solidFill>
                  <a:srgbClr val="0000FF"/>
                </a:solidFill>
                <a:latin typeface="Arial" charset="0"/>
              </a:rPr>
              <a:t>Wahrscheinlich nicht. Zum Zeitpunkt der Abfassung dieses Artikels scheint die Meinung vorzuherrschen, dass die erhöhten Nebenwirkungen wahrscheinlich auf Zufall zurückzuführen waren. Diese Einschätzung stützt sich auf zwei Tatsachen:</a:t>
            </a:r>
          </a:p>
          <a:p>
            <a:pPr eaLnBrk="1" hangingPunct="1">
              <a:defRPr/>
            </a:pPr>
            <a:r>
              <a:rPr lang="de-DE" sz="1400" noProof="0" dirty="0">
                <a:solidFill>
                  <a:srgbClr val="FF0000"/>
                </a:solidFill>
                <a:latin typeface="Arial" charset="0"/>
              </a:rPr>
              <a:t>1) Die berichteten unerwünschten Ereignisse wurden in Studien zur </a:t>
            </a:r>
            <a:r>
              <a:rPr lang="de-DE" sz="1400" i="1" noProof="0" dirty="0">
                <a:solidFill>
                  <a:srgbClr val="FF0000"/>
                </a:solidFill>
                <a:latin typeface="Arial" charset="0"/>
              </a:rPr>
              <a:t>systemischen </a:t>
            </a:r>
            <a:r>
              <a:rPr lang="de-DE" sz="1400" noProof="0" dirty="0">
                <a:solidFill>
                  <a:srgbClr val="FF0000"/>
                </a:solidFill>
                <a:latin typeface="Arial" charset="0"/>
              </a:rPr>
              <a:t>Verabreichung von Bevacizumab nicht festgestellt. Wenn diese Ereignisse durch die winzigen Mengen an Bevacizumab, die nach der intravitrealen Injektion möglicherweise in den systemischen Kreislauf gelangt sind, so die Überlegung, wären sie sicherlich während </a:t>
            </a:r>
            <a:r>
              <a:rPr lang="de-DE" sz="1400" b="1" noProof="0" dirty="0">
                <a:solidFill>
                  <a:srgbClr val="FF0000"/>
                </a:solidFill>
                <a:latin typeface="Arial" charset="0"/>
              </a:rPr>
              <a:t>systemischer </a:t>
            </a:r>
            <a:r>
              <a:rPr lang="de-DE" sz="1400" noProof="0" dirty="0">
                <a:solidFill>
                  <a:srgbClr val="FF0000"/>
                </a:solidFill>
                <a:latin typeface="Arial" charset="0"/>
              </a:rPr>
              <a:t>Bevacizumab-Studien aufgetreten</a:t>
            </a:r>
          </a:p>
          <a:p>
            <a:pPr eaLnBrk="1" hangingPunct="1">
              <a:defRPr/>
            </a:pPr>
            <a:r>
              <a:rPr lang="de-DE" sz="1400" noProof="0" dirty="0">
                <a:solidFill>
                  <a:srgbClr val="FF0000"/>
                </a:solidFill>
                <a:latin typeface="Arial" charset="0"/>
              </a:rPr>
              <a:t>(in denen die systemischen Konzentrationen mindestens 500-mal höher waren).</a:t>
            </a:r>
            <a:endParaRPr lang="de-DE" sz="1400" dirty="0">
              <a:solidFill>
                <a:srgbClr val="FF0000"/>
              </a:solidFill>
              <a:latin typeface="Arial" charset="0"/>
            </a:endParaRPr>
          </a:p>
          <a:p>
            <a:pPr eaLnBrk="1" hangingPunct="1">
              <a:defRPr/>
            </a:pPr>
            <a:r>
              <a:rPr lang="de-DE" sz="1400" noProof="0" dirty="0">
                <a:latin typeface="Arial" charset="0"/>
              </a:rPr>
              <a:t>2) Die gemeldeten unerwünschten Ereignisse korrelierten nicht mit der Bevacizumab-Dosierung, wie es</a:t>
            </a:r>
          </a:p>
          <a:p>
            <a:pPr eaLnBrk="1" hangingPunct="1">
              <a:defRPr/>
            </a:pPr>
            <a:r>
              <a:rPr lang="de-DE" sz="1400" noProof="0" dirty="0">
                <a:latin typeface="Arial" charset="0"/>
              </a:rPr>
              <a:t>zu erwarten wäre, wenn ein kausaler Zusammenhang bestünde.</a:t>
            </a:r>
          </a:p>
        </p:txBody>
      </p:sp>
      <p:sp>
        <p:nvSpPr>
          <p:cNvPr id="135173" name="TextBox 5">
            <a:extLst>
              <a:ext uri="{FF2B5EF4-FFF2-40B4-BE49-F238E27FC236}">
                <a16:creationId xmlns:a16="http://schemas.microsoft.com/office/drawing/2014/main" id="{9C706D18-8CA0-03B6-0CC1-765A30D2076E}"/>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B8F6A0A1-5D16-12B8-F148-7EBDE3386ED9}"/>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Tree>
    <p:extLst>
      <p:ext uri="{BB962C8B-B14F-4D97-AF65-F5344CB8AC3E}">
        <p14:creationId xmlns:p14="http://schemas.microsoft.com/office/powerpoint/2010/main" val="68337214"/>
      </p:ext>
    </p:extLst>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966BD24-0E28-C258-6253-43E9ECEDA72F}"/>
            </a:ext>
          </a:extLst>
        </p:cNvPr>
        <p:cNvGrpSpPr/>
        <p:nvPr/>
      </p:nvGrpSpPr>
      <p:grpSpPr>
        <a:xfrm>
          <a:off x="0" y="0"/>
          <a:ext cx="0" cy="0"/>
          <a:chOff x="0" y="0"/>
          <a:chExt cx="0" cy="0"/>
        </a:xfrm>
      </p:grpSpPr>
      <p:sp>
        <p:nvSpPr>
          <p:cNvPr id="135171" name="Slide Number Placeholder 1">
            <a:extLst>
              <a:ext uri="{FF2B5EF4-FFF2-40B4-BE49-F238E27FC236}">
                <a16:creationId xmlns:a16="http://schemas.microsoft.com/office/drawing/2014/main" id="{98129AA4-93C1-B028-9596-CDDE5DE21C6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9C8A0B9-310F-4E39-A508-78258BB5D2BD}" type="slidenum">
              <a:rPr lang="de-DE" sz="1000" noProof="0" smtClean="0"/>
              <a:t>583</a:t>
            </a:fld>
            <a:endParaRPr lang="de-DE" sz="1000" noProof="0" dirty="0"/>
          </a:p>
        </p:txBody>
      </p:sp>
      <p:sp>
        <p:nvSpPr>
          <p:cNvPr id="2" name="TextBox 1">
            <a:extLst>
              <a:ext uri="{FF2B5EF4-FFF2-40B4-BE49-F238E27FC236}">
                <a16:creationId xmlns:a16="http://schemas.microsoft.com/office/drawing/2014/main" id="{BBA481BD-1A9D-0102-B2DE-8FBCB1F17A3C}"/>
              </a:ext>
            </a:extLst>
          </p:cNvPr>
          <p:cNvSpPr txBox="1"/>
          <p:nvPr/>
        </p:nvSpPr>
        <p:spPr>
          <a:xfrm>
            <a:off x="389731" y="2249200"/>
            <a:ext cx="8364538" cy="4180632"/>
          </a:xfrm>
          <a:prstGeom prst="rect">
            <a:avLst/>
          </a:prstGeom>
          <a:solidFill>
            <a:srgbClr val="CCFFCC"/>
          </a:solidFill>
        </p:spPr>
        <p:txBody>
          <a:bodyPr wrap="square" lIns="25400" tIns="12700" rIns="25400" bIns="12700">
            <a:spAutoFit/>
          </a:bodyPr>
          <a:lstStyle/>
          <a:p>
            <a:pPr eaLnBrk="1" hangingPunct="1">
              <a:defRPr/>
            </a:pPr>
            <a:r>
              <a:rPr lang="de-DE" sz="1400" i="1" noProof="0" dirty="0">
                <a:solidFill>
                  <a:schemeClr val="bg1">
                    <a:lumMod val="75000"/>
                  </a:schemeClr>
                </a:solidFill>
                <a:latin typeface="Arial" charset="0"/>
              </a:rPr>
              <a:t>Wie sieht es mit unerwünschten Ereignissen aus?</a:t>
            </a:r>
          </a:p>
          <a:p>
            <a:pPr eaLnBrk="1" hangingPunct="1">
              <a:defRPr/>
            </a:pPr>
            <a:r>
              <a:rPr lang="de-DE" sz="1400" noProof="0" dirty="0">
                <a:solidFill>
                  <a:schemeClr val="bg1">
                    <a:lumMod val="75000"/>
                  </a:schemeClr>
                </a:solidFill>
                <a:latin typeface="Arial" charset="0"/>
              </a:rPr>
              <a:t>Bestimmte Ereignisse wurden a priori zur Erfassung ausgewählt; dazu gehörten MI, CVA und Tod.</a:t>
            </a:r>
          </a:p>
          <a:p>
            <a:pPr eaLnBrk="1" hangingPunct="1">
              <a:defRPr/>
            </a:pPr>
            <a:r>
              <a:rPr lang="de-DE" sz="1400" noProof="0" dirty="0">
                <a:solidFill>
                  <a:schemeClr val="bg1">
                    <a:lumMod val="75000"/>
                  </a:schemeClr>
                </a:solidFill>
                <a:latin typeface="Arial" charset="0"/>
              </a:rPr>
              <a:t>Hinsichtlich dieser Ereignisse zeigten sich keine Unterschiede zwischen den Bevacizumab- und den</a:t>
            </a:r>
          </a:p>
          <a:p>
            <a:pPr eaLnBrk="1" hangingPunct="1">
              <a:defRPr/>
            </a:pPr>
            <a:r>
              <a:rPr lang="de-DE" sz="1400" noProof="0" dirty="0">
                <a:solidFill>
                  <a:schemeClr val="bg1">
                    <a:lumMod val="75000"/>
                  </a:schemeClr>
                </a:solidFill>
                <a:latin typeface="Arial" charset="0"/>
              </a:rPr>
              <a:t>Ranibizumab-Kohorten. Eine nachträgliche Analyse der Häufigkeit </a:t>
            </a:r>
            <a:r>
              <a:rPr lang="de-DE" sz="1400" b="1" noProof="0" dirty="0">
                <a:solidFill>
                  <a:schemeClr val="bg1">
                    <a:lumMod val="75000"/>
                  </a:schemeClr>
                </a:solidFill>
                <a:latin typeface="Arial" charset="0"/>
              </a:rPr>
              <a:t>anderer </a:t>
            </a:r>
            <a:r>
              <a:rPr lang="de-DE" sz="1400" noProof="0" dirty="0">
                <a:solidFill>
                  <a:schemeClr val="bg1">
                    <a:lumMod val="75000"/>
                  </a:schemeClr>
                </a:solidFill>
                <a:latin typeface="Arial" charset="0"/>
              </a:rPr>
              <a:t>unerwünschter Ereignisse</a:t>
            </a:r>
          </a:p>
          <a:p>
            <a:pPr eaLnBrk="1" hangingPunct="1">
              <a:defRPr/>
            </a:pPr>
            <a:r>
              <a:rPr lang="de-DE" sz="1400" noProof="0" dirty="0">
                <a:solidFill>
                  <a:schemeClr val="bg1">
                    <a:lumMod val="75000"/>
                  </a:schemeClr>
                </a:solidFill>
                <a:latin typeface="Arial" charset="0"/>
              </a:rPr>
              <a:t>(z. B. Krankenhausaufenthalte) deutete auf einen Zusammenhang zwischen diesen Ereignissen und Bevacizumab hin.</a:t>
            </a:r>
          </a:p>
          <a:p>
            <a:pPr eaLnBrk="1" hangingPunct="1">
              <a:defRPr/>
            </a:pPr>
            <a:endParaRPr lang="de-DE" noProof="0" dirty="0">
              <a:solidFill>
                <a:schemeClr val="bg1">
                  <a:lumMod val="75000"/>
                </a:schemeClr>
              </a:solidFill>
              <a:latin typeface="Arial" charset="0"/>
            </a:endParaRPr>
          </a:p>
          <a:p>
            <a:pPr eaLnBrk="1" hangingPunct="1">
              <a:defRPr/>
            </a:pPr>
            <a:r>
              <a:rPr lang="de-DE" sz="1400" i="1" noProof="0" dirty="0">
                <a:solidFill>
                  <a:schemeClr val="bg1">
                    <a:lumMod val="75000"/>
                  </a:schemeClr>
                </a:solidFill>
                <a:latin typeface="Arial" charset="0"/>
              </a:rPr>
              <a:t>Ist dieser Befund besorgniserregend genug, um den bevorzugten Einsatz von Ranibizumab zu rechtfertigen?</a:t>
            </a:r>
          </a:p>
          <a:p>
            <a:pPr eaLnBrk="1" hangingPunct="1">
              <a:defRPr/>
            </a:pPr>
            <a:r>
              <a:rPr lang="de-DE" sz="1400" noProof="0" dirty="0">
                <a:solidFill>
                  <a:schemeClr val="bg1">
                    <a:lumMod val="75000"/>
                  </a:schemeClr>
                </a:solidFill>
                <a:latin typeface="Arial" charset="0"/>
              </a:rPr>
              <a:t>Wahrscheinlich nicht. Zum Zeitpunkt der Abfassung dieses Artikels scheint die Meinung vorzuherrschen, dass die erhöhten Nebenwirkungen wahrscheinlich auf Zufall zurückzuführen waren. Diese Einschätzung stützt sich auf zwei Tatsachen:</a:t>
            </a:r>
          </a:p>
          <a:p>
            <a:pPr eaLnBrk="1" hangingPunct="1">
              <a:defRPr/>
            </a:pPr>
            <a:r>
              <a:rPr lang="de-DE" sz="1400" noProof="0" dirty="0">
                <a:solidFill>
                  <a:schemeClr val="bg1">
                    <a:lumMod val="75000"/>
                  </a:schemeClr>
                </a:solidFill>
                <a:latin typeface="Arial" charset="0"/>
              </a:rPr>
              <a:t>1) Die berichteten unerwünschten Ereignisse wurden in Studien zur </a:t>
            </a:r>
            <a:r>
              <a:rPr lang="de-DE" sz="1400" i="1" noProof="0" dirty="0">
                <a:solidFill>
                  <a:schemeClr val="bg1">
                    <a:lumMod val="75000"/>
                  </a:schemeClr>
                </a:solidFill>
                <a:latin typeface="Arial" charset="0"/>
              </a:rPr>
              <a:t>systemischen </a:t>
            </a:r>
            <a:r>
              <a:rPr lang="de-DE" sz="1400" noProof="0" dirty="0">
                <a:solidFill>
                  <a:schemeClr val="bg1">
                    <a:lumMod val="75000"/>
                  </a:schemeClr>
                </a:solidFill>
                <a:latin typeface="Arial" charset="0"/>
              </a:rPr>
              <a:t>Verabreichung von Bevacizumab nicht festgestellt. Wenn diese Ereignisse durch die winzigen Mengen an Bevacizumab, die nach der intravitrealen Injektion möglicherweise in den systemischen Kreislauf gelangt sind, so die Überlegung, wären sie sicherlich während </a:t>
            </a:r>
            <a:r>
              <a:rPr lang="de-DE" sz="1400" b="1" noProof="0" dirty="0">
                <a:solidFill>
                  <a:schemeClr val="bg1">
                    <a:lumMod val="75000"/>
                  </a:schemeClr>
                </a:solidFill>
                <a:latin typeface="Arial" charset="0"/>
              </a:rPr>
              <a:t>systemischer </a:t>
            </a:r>
            <a:r>
              <a:rPr lang="de-DE" sz="1400" noProof="0" dirty="0">
                <a:solidFill>
                  <a:schemeClr val="bg1">
                    <a:lumMod val="75000"/>
                  </a:schemeClr>
                </a:solidFill>
                <a:latin typeface="Arial" charset="0"/>
              </a:rPr>
              <a:t>Bevacizumab-Studien aufgetreten</a:t>
            </a:r>
          </a:p>
          <a:p>
            <a:pPr eaLnBrk="1" hangingPunct="1">
              <a:defRPr/>
            </a:pPr>
            <a:r>
              <a:rPr lang="de-DE" sz="1400" noProof="0" dirty="0">
                <a:solidFill>
                  <a:schemeClr val="bg1">
                    <a:lumMod val="75000"/>
                  </a:schemeClr>
                </a:solidFill>
                <a:latin typeface="Arial" charset="0"/>
              </a:rPr>
              <a:t>(in denen die systemischen Konzentrationen mindestens 500-mal höher waren).</a:t>
            </a:r>
            <a:endParaRPr lang="de-DE" sz="1400" dirty="0">
              <a:solidFill>
                <a:schemeClr val="bg1">
                  <a:lumMod val="75000"/>
                </a:schemeClr>
              </a:solidFill>
              <a:latin typeface="Arial" charset="0"/>
            </a:endParaRPr>
          </a:p>
          <a:p>
            <a:pPr eaLnBrk="1" hangingPunct="1">
              <a:defRPr/>
            </a:pPr>
            <a:r>
              <a:rPr lang="de-DE" sz="1400" noProof="0" dirty="0">
                <a:solidFill>
                  <a:schemeClr val="bg1">
                    <a:lumMod val="75000"/>
                  </a:schemeClr>
                </a:solidFill>
                <a:latin typeface="Arial" charset="0"/>
              </a:rPr>
              <a:t>2) Die gemeldeten unerwünschten Ereignisse korrelierten nicht mit der Bevacizumab-Dosierung, wie es</a:t>
            </a:r>
          </a:p>
          <a:p>
            <a:pPr eaLnBrk="1" hangingPunct="1">
              <a:defRPr/>
            </a:pPr>
            <a:r>
              <a:rPr lang="de-DE" sz="1400" noProof="0" dirty="0">
                <a:solidFill>
                  <a:schemeClr val="bg1">
                    <a:lumMod val="75000"/>
                  </a:schemeClr>
                </a:solidFill>
                <a:latin typeface="Arial" charset="0"/>
              </a:rPr>
              <a:t>zu erwarten wäre, wenn ein kausaler Zusammenhang bestünde.</a:t>
            </a:r>
          </a:p>
        </p:txBody>
      </p:sp>
      <p:sp>
        <p:nvSpPr>
          <p:cNvPr id="135173" name="TextBox 5">
            <a:extLst>
              <a:ext uri="{FF2B5EF4-FFF2-40B4-BE49-F238E27FC236}">
                <a16:creationId xmlns:a16="http://schemas.microsoft.com/office/drawing/2014/main" id="{C8437804-B062-58C9-A45F-7D47A6A4CA8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58">
            <a:extLst>
              <a:ext uri="{FF2B5EF4-FFF2-40B4-BE49-F238E27FC236}">
                <a16:creationId xmlns:a16="http://schemas.microsoft.com/office/drawing/2014/main" id="{EDAAD8B3-8410-FCCC-848A-BABFEE891AD4}"/>
              </a:ext>
            </a:extLst>
          </p:cNvPr>
          <p:cNvSpPr txBox="1">
            <a:spLocks noChangeArrowheads="1"/>
          </p:cNvSpPr>
          <p:nvPr/>
        </p:nvSpPr>
        <p:spPr bwMode="auto">
          <a:xfrm>
            <a:off x="2819400" y="1371600"/>
            <a:ext cx="3246438" cy="302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800" b="1" noProof="0" dirty="0">
                <a:solidFill>
                  <a:srgbClr val="0000FF"/>
                </a:solidFill>
              </a:rPr>
              <a:t>CATT-ERGEBNISSE</a:t>
            </a:r>
          </a:p>
        </p:txBody>
      </p:sp>
      <p:sp>
        <p:nvSpPr>
          <p:cNvPr id="4" name="TextBox 2">
            <a:extLst>
              <a:ext uri="{FF2B5EF4-FFF2-40B4-BE49-F238E27FC236}">
                <a16:creationId xmlns:a16="http://schemas.microsoft.com/office/drawing/2014/main" id="{A64AADC4-68DD-8BE8-74A3-5A97BDDA3970}"/>
              </a:ext>
            </a:extLst>
          </p:cNvPr>
          <p:cNvSpPr txBox="1"/>
          <p:nvPr/>
        </p:nvSpPr>
        <p:spPr>
          <a:xfrm>
            <a:off x="982317" y="3352800"/>
            <a:ext cx="7171083" cy="856645"/>
          </a:xfrm>
          <a:prstGeom prst="rect">
            <a:avLst/>
          </a:prstGeom>
          <a:solidFill>
            <a:schemeClr val="accent1">
              <a:lumMod val="40000"/>
              <a:lumOff val="60000"/>
            </a:schemeClr>
          </a:solidFill>
          <a:ln>
            <a:solidFill>
              <a:schemeClr val="tx1"/>
            </a:solidFill>
          </a:ln>
        </p:spPr>
        <p:txBody>
          <a:bodyPr wrap="square" lIns="25400" tIns="12700" rIns="25400" bIns="12700" rtlCol="0">
            <a:spAutoFit/>
          </a:bodyPr>
          <a:lstStyle/>
          <a:p>
            <a:r>
              <a:rPr lang="de-DE" i="1" noProof="0" dirty="0">
                <a:effectLst>
                  <a:outerShdw blurRad="38100" dist="38100" dir="2700000" algn="tl">
                    <a:srgbClr val="000000">
                      <a:alpha val="43137"/>
                    </a:srgbClr>
                  </a:outerShdw>
                </a:effectLst>
              </a:rPr>
              <a:t>Als Nächstes befassen wir uns eingehend mit einem dritten Medikament, das eine entscheidende Rolle bei der Behandlung der feuchten AMD</a:t>
            </a:r>
          </a:p>
        </p:txBody>
      </p:sp>
    </p:spTree>
    <p:extLst>
      <p:ext uri="{BB962C8B-B14F-4D97-AF65-F5344CB8AC3E}">
        <p14:creationId xmlns:p14="http://schemas.microsoft.com/office/powerpoint/2010/main" val="3289380309"/>
      </p:ext>
    </p:extLst>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Text Box 2">
            <a:extLst>
              <a:ext uri="{FF2B5EF4-FFF2-40B4-BE49-F238E27FC236}">
                <a16:creationId xmlns:a16="http://schemas.microsoft.com/office/drawing/2014/main" id="{9409CB35-D159-473F-8EE0-1B51CAF18793}"/>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339966"/>
              </a:solidFill>
            </a:endParaRPr>
          </a:p>
        </p:txBody>
      </p:sp>
      <p:sp>
        <p:nvSpPr>
          <p:cNvPr id="136195" name="Slide Number Placeholder 1">
            <a:extLst>
              <a:ext uri="{FF2B5EF4-FFF2-40B4-BE49-F238E27FC236}">
                <a16:creationId xmlns:a16="http://schemas.microsoft.com/office/drawing/2014/main" id="{F78DA0ED-1103-4761-80B5-20B6606DC69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0629347-B054-4813-A357-66955CB4B389}" type="slidenum">
              <a:rPr lang="de-DE" sz="1000" noProof="0" smtClean="0"/>
              <a:t>584</a:t>
            </a:fld>
            <a:endParaRPr lang="de-DE" sz="1000" noProof="0" dirty="0"/>
          </a:p>
        </p:txBody>
      </p:sp>
      <p:sp>
        <p:nvSpPr>
          <p:cNvPr id="136196" name="Rectangle 3">
            <a:extLst>
              <a:ext uri="{FF2B5EF4-FFF2-40B4-BE49-F238E27FC236}">
                <a16:creationId xmlns:a16="http://schemas.microsoft.com/office/drawing/2014/main" id="{65D2E958-F953-4551-B511-B525A6DDEF20}"/>
              </a:ext>
            </a:extLst>
          </p:cNvPr>
          <p:cNvSpPr>
            <a:spLocks noChangeArrowheads="1"/>
          </p:cNvSpPr>
          <p:nvPr/>
        </p:nvSpPr>
        <p:spPr bwMode="auto">
          <a:xfrm>
            <a:off x="3771900" y="3152775"/>
            <a:ext cx="1981200" cy="3810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noProof="0" dirty="0"/>
              <a:t>ein Wort (Adj.)</a:t>
            </a:r>
          </a:p>
        </p:txBody>
      </p:sp>
      <p:sp>
        <p:nvSpPr>
          <p:cNvPr id="136197" name="Rectangle 6">
            <a:extLst>
              <a:ext uri="{FF2B5EF4-FFF2-40B4-BE49-F238E27FC236}">
                <a16:creationId xmlns:a16="http://schemas.microsoft.com/office/drawing/2014/main" id="{CE48E279-D70D-4A03-AAB6-B002B13D1E9D}"/>
              </a:ext>
            </a:extLst>
          </p:cNvPr>
          <p:cNvSpPr>
            <a:spLocks noChangeArrowheads="1"/>
          </p:cNvSpPr>
          <p:nvPr/>
        </p:nvSpPr>
        <p:spPr bwMode="auto">
          <a:xfrm>
            <a:off x="5828506" y="3152775"/>
            <a:ext cx="2133600" cy="381000"/>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200" noProof="0" dirty="0"/>
          </a:p>
        </p:txBody>
      </p:sp>
      <p:sp>
        <p:nvSpPr>
          <p:cNvPr id="8" name="TextBox 21">
            <a:extLst>
              <a:ext uri="{FF2B5EF4-FFF2-40B4-BE49-F238E27FC236}">
                <a16:creationId xmlns:a16="http://schemas.microsoft.com/office/drawing/2014/main" id="{829201DC-260C-47CC-A566-2B6636E8A5A3}"/>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Text Box 2">
            <a:extLst>
              <a:ext uri="{FF2B5EF4-FFF2-40B4-BE49-F238E27FC236}">
                <a16:creationId xmlns:a16="http://schemas.microsoft.com/office/drawing/2014/main" id="{8765AF6A-DE82-41DA-91D2-4E6E5A48127D}"/>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808000"/>
              </a:solidFill>
            </a:endParaRPr>
          </a:p>
        </p:txBody>
      </p:sp>
      <p:sp>
        <p:nvSpPr>
          <p:cNvPr id="137219" name="Slide Number Placeholder 1">
            <a:extLst>
              <a:ext uri="{FF2B5EF4-FFF2-40B4-BE49-F238E27FC236}">
                <a16:creationId xmlns:a16="http://schemas.microsoft.com/office/drawing/2014/main" id="{779C81BA-178F-4024-80C3-17979395528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84FC57A6-41C5-4E10-95D3-7C52F90DD116}" type="slidenum">
              <a:rPr lang="de-DE" sz="1000" noProof="0" smtClean="0"/>
              <a:t>585</a:t>
            </a:fld>
            <a:endParaRPr lang="de-DE" sz="1000" noProof="0" dirty="0"/>
          </a:p>
        </p:txBody>
      </p:sp>
      <p:sp>
        <p:nvSpPr>
          <p:cNvPr id="4" name="TextBox 21">
            <a:extLst>
              <a:ext uri="{FF2B5EF4-FFF2-40B4-BE49-F238E27FC236}">
                <a16:creationId xmlns:a16="http://schemas.microsoft.com/office/drawing/2014/main" id="{3552EF91-CF1B-47BF-ABEB-B35D8CF90C4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Text Box 2">
            <a:extLst>
              <a:ext uri="{FF2B5EF4-FFF2-40B4-BE49-F238E27FC236}">
                <a16:creationId xmlns:a16="http://schemas.microsoft.com/office/drawing/2014/main" id="{74701057-523B-45C6-9633-79796332B84C}"/>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339966"/>
              </a:solidFill>
            </a:endParaRPr>
          </a:p>
        </p:txBody>
      </p:sp>
      <p:sp>
        <p:nvSpPr>
          <p:cNvPr id="138243" name="Slide Number Placeholder 1">
            <a:extLst>
              <a:ext uri="{FF2B5EF4-FFF2-40B4-BE49-F238E27FC236}">
                <a16:creationId xmlns:a16="http://schemas.microsoft.com/office/drawing/2014/main" id="{C65B361A-7B04-487E-BAFD-C68B6475166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D0E31C06-78FE-4390-B7B0-F9D15D57EF1E}" type="slidenum">
              <a:rPr lang="de-DE" sz="1000" noProof="0" smtClean="0"/>
              <a:t>586</a:t>
            </a:fld>
            <a:endParaRPr lang="de-DE" sz="1000" noProof="0" dirty="0"/>
          </a:p>
        </p:txBody>
      </p:sp>
      <p:sp>
        <p:nvSpPr>
          <p:cNvPr id="138244" name="Text Box 10">
            <a:extLst>
              <a:ext uri="{FF2B5EF4-FFF2-40B4-BE49-F238E27FC236}">
                <a16:creationId xmlns:a16="http://schemas.microsoft.com/office/drawing/2014/main" id="{B38DAE61-CEC1-4145-9FBA-D097FCF78E8F}"/>
              </a:ext>
            </a:extLst>
          </p:cNvPr>
          <p:cNvSpPr txBox="1">
            <a:spLocks noChangeArrowheads="1"/>
          </p:cNvSpPr>
          <p:nvPr/>
        </p:nvSpPr>
        <p:spPr bwMode="auto">
          <a:xfrm>
            <a:off x="4800600" y="3973513"/>
            <a:ext cx="3663950" cy="995144"/>
          </a:xfrm>
          <a:prstGeom prst="rect">
            <a:avLst/>
          </a:prstGeom>
          <a:solidFill>
            <a:srgbClr val="CC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808000"/>
                </a:solidFill>
              </a:rPr>
              <a:t>Was ist ein </a:t>
            </a:r>
            <a:r>
              <a:rPr lang="de-DE" sz="1400" noProof="0" dirty="0">
                <a:solidFill>
                  <a:srgbClr val="808000"/>
                </a:solidFill>
              </a:rPr>
              <a:t>Fusionsprotein</a:t>
            </a:r>
            <a:r>
              <a:rPr lang="de-DE" sz="1400" i="1" noProof="0" dirty="0">
                <a:solidFill>
                  <a:srgbClr val="808000"/>
                </a:solidFill>
              </a:rPr>
              <a:t>?</a:t>
            </a:r>
          </a:p>
          <a:p>
            <a:pPr eaLnBrk="1" hangingPunct="1">
              <a:lnSpc>
                <a:spcPct val="90000"/>
              </a:lnSpc>
              <a:spcBef>
                <a:spcPct val="0"/>
              </a:spcBef>
              <a:buClrTx/>
              <a:buSzTx/>
              <a:buFontTx/>
              <a:buNone/>
            </a:pPr>
            <a:r>
              <a:rPr lang="de-DE" sz="1400" noProof="0" dirty="0">
                <a:solidFill>
                  <a:srgbClr val="CCCCFF"/>
                </a:solidFill>
              </a:rPr>
              <a:t>Ein neuartiges Protein, das durch die Verbindung</a:t>
            </a:r>
          </a:p>
          <a:p>
            <a:pPr eaLnBrk="1" hangingPunct="1">
              <a:lnSpc>
                <a:spcPct val="90000"/>
              </a:lnSpc>
              <a:spcBef>
                <a:spcPct val="0"/>
              </a:spcBef>
              <a:buClrTx/>
              <a:buSzTx/>
              <a:buFontTx/>
              <a:buNone/>
            </a:pPr>
            <a:r>
              <a:rPr lang="de-DE" sz="1400" noProof="0" dirty="0">
                <a:solidFill>
                  <a:srgbClr val="CCCCFF"/>
                </a:solidFill>
              </a:rPr>
              <a:t>(Fusion) der genetischen Informationen, die</a:t>
            </a:r>
          </a:p>
          <a:p>
            <a:pPr eaLnBrk="1" hangingPunct="1">
              <a:lnSpc>
                <a:spcPct val="90000"/>
              </a:lnSpc>
              <a:spcBef>
                <a:spcPct val="0"/>
              </a:spcBef>
              <a:buClrTx/>
              <a:buSzTx/>
              <a:buFontTx/>
              <a:buNone/>
            </a:pPr>
            <a:r>
              <a:rPr lang="de-DE" sz="1400" noProof="0" dirty="0">
                <a:solidFill>
                  <a:srgbClr val="CCCCFF"/>
                </a:solidFill>
              </a:rPr>
              <a:t>für zwei andere Proteine</a:t>
            </a:r>
          </a:p>
        </p:txBody>
      </p:sp>
      <p:sp>
        <p:nvSpPr>
          <p:cNvPr id="138245" name="Line 11">
            <a:extLst>
              <a:ext uri="{FF2B5EF4-FFF2-40B4-BE49-F238E27FC236}">
                <a16:creationId xmlns:a16="http://schemas.microsoft.com/office/drawing/2014/main" id="{CF4FB622-7896-4AEC-80F6-A7606564CCA5}"/>
              </a:ext>
            </a:extLst>
          </p:cNvPr>
          <p:cNvSpPr>
            <a:spLocks noChangeShapeType="1"/>
          </p:cNvSpPr>
          <p:nvPr/>
        </p:nvSpPr>
        <p:spPr bwMode="auto">
          <a:xfrm flipV="1">
            <a:off x="6615113" y="3657600"/>
            <a:ext cx="152400" cy="304800"/>
          </a:xfrm>
          <a:prstGeom prst="line">
            <a:avLst/>
          </a:prstGeom>
          <a:noFill/>
          <a:ln w="28575">
            <a:solidFill>
              <a:srgbClr val="808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6" name="TextBox 21">
            <a:extLst>
              <a:ext uri="{FF2B5EF4-FFF2-40B4-BE49-F238E27FC236}">
                <a16:creationId xmlns:a16="http://schemas.microsoft.com/office/drawing/2014/main" id="{510DF95A-B9AD-43F5-AE11-A81E32C30E1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Text Box 2">
            <a:extLst>
              <a:ext uri="{FF2B5EF4-FFF2-40B4-BE49-F238E27FC236}">
                <a16:creationId xmlns:a16="http://schemas.microsoft.com/office/drawing/2014/main" id="{313B8701-105F-4159-9CDE-03E1EAA472A5}"/>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339966"/>
              </a:solidFill>
            </a:endParaRPr>
          </a:p>
        </p:txBody>
      </p:sp>
      <p:sp>
        <p:nvSpPr>
          <p:cNvPr id="139267" name="Slide Number Placeholder 1">
            <a:extLst>
              <a:ext uri="{FF2B5EF4-FFF2-40B4-BE49-F238E27FC236}">
                <a16:creationId xmlns:a16="http://schemas.microsoft.com/office/drawing/2014/main" id="{E14870E7-0228-494B-A3A6-65BF76AB4FE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5C5AED1E-EC73-42F8-8D93-3617E363B111}" type="slidenum">
              <a:rPr lang="de-DE" sz="1000" noProof="0" smtClean="0"/>
              <a:t>587</a:t>
            </a:fld>
            <a:endParaRPr lang="de-DE" sz="1000" noProof="0" dirty="0"/>
          </a:p>
        </p:txBody>
      </p:sp>
      <p:sp>
        <p:nvSpPr>
          <p:cNvPr id="139268" name="Text Box 10">
            <a:extLst>
              <a:ext uri="{FF2B5EF4-FFF2-40B4-BE49-F238E27FC236}">
                <a16:creationId xmlns:a16="http://schemas.microsoft.com/office/drawing/2014/main" id="{A6DE52DB-CBDA-4EE4-AEB3-51465B548BF5}"/>
              </a:ext>
            </a:extLst>
          </p:cNvPr>
          <p:cNvSpPr txBox="1">
            <a:spLocks noChangeArrowheads="1"/>
          </p:cNvSpPr>
          <p:nvPr/>
        </p:nvSpPr>
        <p:spPr bwMode="auto">
          <a:xfrm>
            <a:off x="4800600" y="3973513"/>
            <a:ext cx="3663950" cy="801245"/>
          </a:xfrm>
          <a:prstGeom prst="rect">
            <a:avLst/>
          </a:prstGeom>
          <a:solidFill>
            <a:srgbClr val="CCC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808000"/>
                </a:solidFill>
              </a:rPr>
              <a:t>Ein neuartiges Protein, das durch das Zusammenfügen (Fusionieren) der genetischen Information konstruiert wurde, die für zwei andere Proteine codiert.“</a:t>
            </a:r>
            <a:endParaRPr lang="de-DE" sz="1400" noProof="0" dirty="0">
              <a:solidFill>
                <a:srgbClr val="808000"/>
              </a:solidFill>
            </a:endParaRPr>
          </a:p>
        </p:txBody>
      </p:sp>
      <p:sp>
        <p:nvSpPr>
          <p:cNvPr id="139269" name="Line 11">
            <a:extLst>
              <a:ext uri="{FF2B5EF4-FFF2-40B4-BE49-F238E27FC236}">
                <a16:creationId xmlns:a16="http://schemas.microsoft.com/office/drawing/2014/main" id="{F75E9DDD-4659-4ACE-A4A5-B1339222E11C}"/>
              </a:ext>
            </a:extLst>
          </p:cNvPr>
          <p:cNvSpPr>
            <a:spLocks noChangeShapeType="1"/>
          </p:cNvSpPr>
          <p:nvPr/>
        </p:nvSpPr>
        <p:spPr bwMode="auto">
          <a:xfrm flipV="1">
            <a:off x="6615113" y="3657600"/>
            <a:ext cx="152400" cy="304800"/>
          </a:xfrm>
          <a:prstGeom prst="line">
            <a:avLst/>
          </a:prstGeom>
          <a:noFill/>
          <a:ln w="28575">
            <a:solidFill>
              <a:srgbClr val="808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6" name="TextBox 21">
            <a:extLst>
              <a:ext uri="{FF2B5EF4-FFF2-40B4-BE49-F238E27FC236}">
                <a16:creationId xmlns:a16="http://schemas.microsoft.com/office/drawing/2014/main" id="{299ECD24-E815-4406-87E1-B46B1B57640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2">
            <a:extLst>
              <a:ext uri="{FF2B5EF4-FFF2-40B4-BE49-F238E27FC236}">
                <a16:creationId xmlns:a16="http://schemas.microsoft.com/office/drawing/2014/main" id="{F9C06496-4E19-4A07-9922-902880A1678C}"/>
              </a:ext>
            </a:extLst>
          </p:cNvPr>
          <p:cNvSpPr txBox="1">
            <a:spLocks noChangeArrowheads="1"/>
          </p:cNvSpPr>
          <p:nvPr/>
        </p:nvSpPr>
        <p:spPr bwMode="auto">
          <a:xfrm>
            <a:off x="1152525" y="3178175"/>
            <a:ext cx="6884988"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noProof="0" dirty="0">
                <a:solidFill>
                  <a:srgbClr val="000000"/>
                </a:solidFill>
                <a:latin typeface="Arial" panose="020B0604020202020204" pitchFamily="34" charset="0"/>
              </a:rPr>
              <a:t>Aflibercept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0291" name="Slide Number Placeholder 1">
            <a:extLst>
              <a:ext uri="{FF2B5EF4-FFF2-40B4-BE49-F238E27FC236}">
                <a16:creationId xmlns:a16="http://schemas.microsoft.com/office/drawing/2014/main" id="{EA5E1EC3-DAB7-437B-B169-377F03B5D1E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DAFFDFC-D341-4681-AB67-6BBA607C33EF}" type="slidenum">
              <a:rPr lang="de-DE" sz="1000" noProof="0" smtClean="0"/>
              <a:t>588</a:t>
            </a:fld>
            <a:endParaRPr lang="de-DE" sz="1000" noProof="0" dirty="0"/>
          </a:p>
        </p:txBody>
      </p:sp>
      <p:sp>
        <p:nvSpPr>
          <p:cNvPr id="140292" name="Text Box 4">
            <a:extLst>
              <a:ext uri="{FF2B5EF4-FFF2-40B4-BE49-F238E27FC236}">
                <a16:creationId xmlns:a16="http://schemas.microsoft.com/office/drawing/2014/main" id="{873F4C1A-A47D-45F8-9C82-1FF26CEA5718}"/>
              </a:ext>
            </a:extLst>
          </p:cNvPr>
          <p:cNvSpPr txBox="1">
            <a:spLocks noChangeArrowheads="1"/>
          </p:cNvSpPr>
          <p:nvPr/>
        </p:nvSpPr>
        <p:spPr bwMode="auto">
          <a:xfrm>
            <a:off x="533400" y="2047875"/>
            <a:ext cx="7991475" cy="690445"/>
          </a:xfrm>
          <a:prstGeom prst="rect">
            <a:avLst/>
          </a:prstGeom>
          <a:solidFill>
            <a:srgbClr val="CCFFCC"/>
          </a:solidFill>
          <a:ln w="9525">
            <a:solidFill>
              <a:schemeClr val="tx1"/>
            </a:solidFill>
            <a:miter lim="800000"/>
            <a:headEnd/>
            <a:tailEnd/>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t>Aflibercept ist der generische, nicht geschützte Name. Wie lautet der Markenname dieses Arzneimittels?</a:t>
            </a:r>
          </a:p>
          <a:p>
            <a:pPr eaLnBrk="1" hangingPunct="1">
              <a:lnSpc>
                <a:spcPct val="90000"/>
              </a:lnSpc>
              <a:spcBef>
                <a:spcPct val="0"/>
              </a:spcBef>
              <a:buClrTx/>
              <a:buSzTx/>
              <a:buFontTx/>
              <a:buNone/>
            </a:pPr>
            <a:r>
              <a:rPr lang="de-DE" sz="1600" noProof="0" dirty="0">
                <a:solidFill>
                  <a:srgbClr val="CCFFCC"/>
                </a:solidFill>
              </a:rPr>
              <a:t>Eylea</a:t>
            </a:r>
          </a:p>
        </p:txBody>
      </p:sp>
      <p:sp>
        <p:nvSpPr>
          <p:cNvPr id="5" name="TextBox 21">
            <a:extLst>
              <a:ext uri="{FF2B5EF4-FFF2-40B4-BE49-F238E27FC236}">
                <a16:creationId xmlns:a16="http://schemas.microsoft.com/office/drawing/2014/main" id="{F268896E-82DC-448A-8C31-D1A178FFA08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2">
            <a:extLst>
              <a:ext uri="{FF2B5EF4-FFF2-40B4-BE49-F238E27FC236}">
                <a16:creationId xmlns:a16="http://schemas.microsoft.com/office/drawing/2014/main" id="{3EDF79BC-6869-4564-8D37-6AF3F8F86BD2}"/>
              </a:ext>
            </a:extLst>
          </p:cNvPr>
          <p:cNvSpPr txBox="1">
            <a:spLocks noChangeArrowheads="1"/>
          </p:cNvSpPr>
          <p:nvPr/>
        </p:nvSpPr>
        <p:spPr bwMode="auto">
          <a:xfrm>
            <a:off x="1152525" y="3178175"/>
            <a:ext cx="6884988"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noProof="0" dirty="0">
                <a:solidFill>
                  <a:srgbClr val="000000"/>
                </a:solidFill>
                <a:latin typeface="Arial" panose="020B0604020202020204" pitchFamily="34" charset="0"/>
              </a:rPr>
              <a:t>Aflibercept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1315" name="Slide Number Placeholder 1">
            <a:extLst>
              <a:ext uri="{FF2B5EF4-FFF2-40B4-BE49-F238E27FC236}">
                <a16:creationId xmlns:a16="http://schemas.microsoft.com/office/drawing/2014/main" id="{0E90122F-4132-47A9-9C80-450AF14075A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D7E6609-1556-4614-A5CF-624FD151A037}" type="slidenum">
              <a:rPr lang="de-DE" sz="1000" noProof="0" smtClean="0"/>
              <a:t>589</a:t>
            </a:fld>
            <a:endParaRPr lang="de-DE" sz="1000" noProof="0" dirty="0"/>
          </a:p>
        </p:txBody>
      </p:sp>
      <p:sp>
        <p:nvSpPr>
          <p:cNvPr id="141316" name="Text Box 4">
            <a:extLst>
              <a:ext uri="{FF2B5EF4-FFF2-40B4-BE49-F238E27FC236}">
                <a16:creationId xmlns:a16="http://schemas.microsoft.com/office/drawing/2014/main" id="{6AA3B05A-BD5D-4646-8347-5D82CCEBD792}"/>
              </a:ext>
            </a:extLst>
          </p:cNvPr>
          <p:cNvSpPr txBox="1">
            <a:spLocks noChangeArrowheads="1"/>
          </p:cNvSpPr>
          <p:nvPr/>
        </p:nvSpPr>
        <p:spPr bwMode="auto">
          <a:xfrm>
            <a:off x="533400" y="2047875"/>
            <a:ext cx="7991475" cy="690445"/>
          </a:xfrm>
          <a:prstGeom prst="rect">
            <a:avLst/>
          </a:prstGeom>
          <a:solidFill>
            <a:srgbClr val="CC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t>Aflibercept ist der generische, nicht geschützte Name. Wie lautet der Markenname dieses Arzneimittels?</a:t>
            </a:r>
          </a:p>
          <a:p>
            <a:pPr eaLnBrk="1" hangingPunct="1">
              <a:lnSpc>
                <a:spcPct val="90000"/>
              </a:lnSpc>
              <a:spcBef>
                <a:spcPct val="0"/>
              </a:spcBef>
              <a:buClrTx/>
              <a:buSzTx/>
              <a:buFontTx/>
              <a:buNone/>
            </a:pPr>
            <a:r>
              <a:rPr lang="de-DE" sz="1600" b="1" noProof="0" dirty="0"/>
              <a:t>Eylea</a:t>
            </a:r>
          </a:p>
        </p:txBody>
      </p:sp>
      <p:sp>
        <p:nvSpPr>
          <p:cNvPr id="5" name="TextBox 21">
            <a:extLst>
              <a:ext uri="{FF2B5EF4-FFF2-40B4-BE49-F238E27FC236}">
                <a16:creationId xmlns:a16="http://schemas.microsoft.com/office/drawing/2014/main" id="{B0F07B3F-BB10-41DD-B9D6-C8785333590E}"/>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6D222DAE-1F85-49CF-8811-19B8496DAF1F}"/>
              </a:ext>
            </a:extLst>
          </p:cNvPr>
          <p:cNvSpPr>
            <a:spLocks noGrp="1"/>
          </p:cNvSpPr>
          <p:nvPr>
            <p:ph type="sldNum" sz="quarter" idx="12"/>
          </p:nvPr>
        </p:nvSpPr>
        <p:spPr/>
        <p:txBody>
          <a:bodyPr wrap="square" lIns="25400" tIns="12700" rIns="25400" bIns="12700"/>
          <a:lstStyle/>
          <a:p>
            <a:fld id="{681D46FA-E12F-4F2A-88DE-05655002DA60}" type="slidenum">
              <a:rPr lang="de-DE" noProof="0" smtClean="0"/>
              <a:t>59</a:t>
            </a:fld>
            <a:endParaRPr lang="de-DE" noProof="0" dirty="0"/>
          </a:p>
        </p:txBody>
      </p:sp>
      <p:sp>
        <p:nvSpPr>
          <p:cNvPr id="6" name="TextBox 5">
            <a:extLst>
              <a:ext uri="{FF2B5EF4-FFF2-40B4-BE49-F238E27FC236}">
                <a16:creationId xmlns:a16="http://schemas.microsoft.com/office/drawing/2014/main" id="{1F7CBB96-4FAE-45D4-AECB-5CD87D4E4664}"/>
              </a:ext>
            </a:extLst>
          </p:cNvPr>
          <p:cNvSpPr txBox="1"/>
          <p:nvPr/>
        </p:nvSpPr>
        <p:spPr>
          <a:xfrm>
            <a:off x="3684579" y="5923002"/>
            <a:ext cx="1774846" cy="271869"/>
          </a:xfrm>
          <a:prstGeom prst="rect">
            <a:avLst/>
          </a:prstGeom>
          <a:noFill/>
        </p:spPr>
        <p:txBody>
          <a:bodyPr wrap="square" lIns="25400" tIns="12700" rIns="25400" bIns="12700" rtlCol="0">
            <a:spAutoFit/>
          </a:bodyPr>
          <a:lstStyle/>
          <a:p>
            <a:pPr algn="ctr"/>
            <a:r>
              <a:rPr lang="de-DE" sz="1600" noProof="0" dirty="0"/>
              <a:t>Drusenoide PED</a:t>
            </a:r>
          </a:p>
        </p:txBody>
      </p:sp>
      <p:sp>
        <p:nvSpPr>
          <p:cNvPr id="10" name="TextBox 9">
            <a:extLst>
              <a:ext uri="{FF2B5EF4-FFF2-40B4-BE49-F238E27FC236}">
                <a16:creationId xmlns:a16="http://schemas.microsoft.com/office/drawing/2014/main" id="{4EF1ECD3-3684-499A-9BF5-976125C97564}"/>
              </a:ext>
            </a:extLst>
          </p:cNvPr>
          <p:cNvSpPr txBox="1"/>
          <p:nvPr/>
        </p:nvSpPr>
        <p:spPr>
          <a:xfrm>
            <a:off x="2379051" y="4669350"/>
            <a:ext cx="4385892" cy="764312"/>
          </a:xfrm>
          <a:prstGeom prst="rect">
            <a:avLst/>
          </a:prstGeom>
          <a:noFill/>
        </p:spPr>
        <p:txBody>
          <a:bodyPr wrap="square" lIns="25400" tIns="12700" rIns="25400" bIns="12700" rtlCol="0">
            <a:spAutoFit/>
          </a:bodyPr>
          <a:lstStyle/>
          <a:p>
            <a:pPr algn="ctr"/>
            <a:r>
              <a:rPr lang="de-DE" sz="1600" noProof="0" dirty="0">
                <a:latin typeface="+mn-lt"/>
              </a:rPr>
              <a:t>Drusenoide PEDs </a:t>
            </a:r>
            <a:r>
              <a:rPr lang="de-DE" sz="1600" b="0" i="0" noProof="0" dirty="0">
                <a:solidFill>
                  <a:srgbClr val="333333"/>
                </a:solidFill>
                <a:effectLst/>
                <a:latin typeface="+mn-lt"/>
              </a:rPr>
              <a:t>weisen ein einheitliches (auch als „homogenes“ bezeichnetes), leicht hyperreflektives Inneres auf</a:t>
            </a:r>
            <a:endParaRPr lang="de-DE" noProof="0" dirty="0">
              <a:latin typeface="+mn-lt"/>
            </a:endParaRPr>
          </a:p>
        </p:txBody>
      </p:sp>
      <p:sp>
        <p:nvSpPr>
          <p:cNvPr id="8" name="TextBox 7">
            <a:extLst>
              <a:ext uri="{FF2B5EF4-FFF2-40B4-BE49-F238E27FC236}">
                <a16:creationId xmlns:a16="http://schemas.microsoft.com/office/drawing/2014/main" id="{02057ABA-DDA4-448B-AED0-0930015866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pic>
        <p:nvPicPr>
          <p:cNvPr id="5" name="Picture 4">
            <a:extLst>
              <a:ext uri="{FF2B5EF4-FFF2-40B4-BE49-F238E27FC236}">
                <a16:creationId xmlns:a16="http://schemas.microsoft.com/office/drawing/2014/main" id="{3614B90C-4AFF-4A5E-9B94-428ABD97145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83309" y="2294767"/>
            <a:ext cx="6377382" cy="2268465"/>
          </a:xfrm>
          <a:prstGeom prst="rect">
            <a:avLst/>
          </a:prstGeom>
        </p:spPr>
      </p:pic>
    </p:spTree>
    <p:extLst>
      <p:ext uri="{BB962C8B-B14F-4D97-AF65-F5344CB8AC3E}">
        <p14:creationId xmlns:p14="http://schemas.microsoft.com/office/powerpoint/2010/main" val="2243203648"/>
      </p:ext>
    </p:extLst>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2">
            <a:extLst>
              <a:ext uri="{FF2B5EF4-FFF2-40B4-BE49-F238E27FC236}">
                <a16:creationId xmlns:a16="http://schemas.microsoft.com/office/drawing/2014/main" id="{F93F45C1-B231-49DE-909A-72895B80C879}"/>
              </a:ext>
            </a:extLst>
          </p:cNvPr>
          <p:cNvSpPr txBox="1">
            <a:spLocks noChangeArrowheads="1"/>
          </p:cNvSpPr>
          <p:nvPr/>
        </p:nvSpPr>
        <p:spPr bwMode="auto">
          <a:xfrm>
            <a:off x="1152525" y="3178175"/>
            <a:ext cx="6884988"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noProof="0" dirty="0">
                <a:latin typeface="Arial" panose="020B0604020202020204" pitchFamily="34" charset="0"/>
              </a:rPr>
              <a:t>Afliber</a:t>
            </a:r>
            <a:r>
              <a:rPr lang="de-DE" sz="2400" b="1" noProof="0" dirty="0">
                <a:solidFill>
                  <a:srgbClr val="FF9900"/>
                </a:solidFill>
                <a:latin typeface="Arial" panose="020B0604020202020204" pitchFamily="34" charset="0"/>
              </a:rPr>
              <a:t>cept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2339" name="Slide Number Placeholder 1">
            <a:extLst>
              <a:ext uri="{FF2B5EF4-FFF2-40B4-BE49-F238E27FC236}">
                <a16:creationId xmlns:a16="http://schemas.microsoft.com/office/drawing/2014/main" id="{A98AA01A-9F37-4F7B-BFD1-42F64156403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A91CE5AC-1714-4162-890D-9C1712A87DA1}" type="slidenum">
              <a:rPr lang="de-DE" sz="1000" noProof="0" smtClean="0"/>
              <a:t>590</a:t>
            </a:fld>
            <a:endParaRPr lang="de-DE" sz="1000" noProof="0" dirty="0"/>
          </a:p>
        </p:txBody>
      </p:sp>
      <p:sp>
        <p:nvSpPr>
          <p:cNvPr id="142340" name="Line 12">
            <a:extLst>
              <a:ext uri="{FF2B5EF4-FFF2-40B4-BE49-F238E27FC236}">
                <a16:creationId xmlns:a16="http://schemas.microsoft.com/office/drawing/2014/main" id="{32BD8E5B-8174-4E4D-B186-AAE0F8092621}"/>
              </a:ext>
            </a:extLst>
          </p:cNvPr>
          <p:cNvSpPr>
            <a:spLocks noChangeShapeType="1"/>
          </p:cNvSpPr>
          <p:nvPr/>
        </p:nvSpPr>
        <p:spPr bwMode="auto">
          <a:xfrm flipH="1">
            <a:off x="2895600" y="2438400"/>
            <a:ext cx="762000" cy="739775"/>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142341" name="Text Box 11">
            <a:extLst>
              <a:ext uri="{FF2B5EF4-FFF2-40B4-BE49-F238E27FC236}">
                <a16:creationId xmlns:a16="http://schemas.microsoft.com/office/drawing/2014/main" id="{DE5A6DDA-C377-4A11-96C0-0915BFC7B121}"/>
              </a:ext>
            </a:extLst>
          </p:cNvPr>
          <p:cNvSpPr txBox="1">
            <a:spLocks noChangeArrowheads="1"/>
          </p:cNvSpPr>
          <p:nvPr/>
        </p:nvSpPr>
        <p:spPr bwMode="auto">
          <a:xfrm>
            <a:off x="3200400" y="1676400"/>
            <a:ext cx="5524500" cy="690445"/>
          </a:xfrm>
          <a:prstGeom prst="rect">
            <a:avLst/>
          </a:prstGeom>
          <a:solidFill>
            <a:srgbClr val="CCECFF"/>
          </a:solidFill>
          <a:ln w="9525">
            <a:solidFill>
              <a:schemeClr val="tx1"/>
            </a:solidFill>
            <a:miter lim="800000"/>
            <a:headEnd/>
            <a:tailEnd/>
          </a:ln>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FF9900"/>
                </a:solidFill>
              </a:rPr>
              <a:t>Was bedeutet die Endung </a:t>
            </a:r>
            <a:r>
              <a:rPr lang="de-DE" sz="1600" b="1" noProof="0" dirty="0">
                <a:solidFill>
                  <a:srgbClr val="FF9900"/>
                </a:solidFill>
              </a:rPr>
              <a:t>„-cept“</a:t>
            </a:r>
            <a:r>
              <a:rPr lang="de-DE" sz="1600" i="1" noProof="0" dirty="0">
                <a:solidFill>
                  <a:srgbClr val="FF9900"/>
                </a:solidFill>
              </a:rPr>
              <a:t>?</a:t>
            </a:r>
          </a:p>
          <a:p>
            <a:pPr eaLnBrk="1" hangingPunct="1">
              <a:lnSpc>
                <a:spcPct val="90000"/>
              </a:lnSpc>
              <a:spcBef>
                <a:spcPct val="0"/>
              </a:spcBef>
              <a:buClrTx/>
              <a:buSzTx/>
              <a:buFontTx/>
              <a:buNone/>
            </a:pPr>
            <a:r>
              <a:rPr lang="de-DE" sz="1600" noProof="0" dirty="0">
                <a:solidFill>
                  <a:srgbClr val="CCECFF"/>
                </a:solidFill>
              </a:rPr>
              <a:t>Dass das Medikament wirkt, indem es ein </a:t>
            </a:r>
            <a:r>
              <a:rPr lang="de-DE" sz="1600" b="1" noProof="0" dirty="0">
                <a:solidFill>
                  <a:srgbClr val="CCECFF"/>
                </a:solidFill>
              </a:rPr>
              <a:t>Rezeptormolekül</a:t>
            </a:r>
            <a:r>
              <a:rPr lang="de-DE" sz="1600" noProof="0" dirty="0">
                <a:solidFill>
                  <a:srgbClr val="CCECFF"/>
                </a:solidFill>
              </a:rPr>
              <a:t> nachahmt</a:t>
            </a:r>
          </a:p>
        </p:txBody>
      </p:sp>
      <p:sp>
        <p:nvSpPr>
          <p:cNvPr id="6" name="TextBox 21">
            <a:extLst>
              <a:ext uri="{FF2B5EF4-FFF2-40B4-BE49-F238E27FC236}">
                <a16:creationId xmlns:a16="http://schemas.microsoft.com/office/drawing/2014/main" id="{57C40E1E-265F-4B10-9236-56BB2C669DC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Slide Number Placeholder 1">
            <a:extLst>
              <a:ext uri="{FF2B5EF4-FFF2-40B4-BE49-F238E27FC236}">
                <a16:creationId xmlns:a16="http://schemas.microsoft.com/office/drawing/2014/main" id="{8EF2F9F2-A017-48B9-A755-AF5928FC38AB}"/>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C7E0442B-FD87-4962-B7BA-C4219DB699B5}" type="slidenum">
              <a:rPr lang="de-DE" sz="1000" noProof="0" smtClean="0"/>
              <a:t>591</a:t>
            </a:fld>
            <a:endParaRPr lang="de-DE" sz="1000" noProof="0" dirty="0"/>
          </a:p>
        </p:txBody>
      </p:sp>
      <p:sp>
        <p:nvSpPr>
          <p:cNvPr id="143363" name="Text Box 11">
            <a:extLst>
              <a:ext uri="{FF2B5EF4-FFF2-40B4-BE49-F238E27FC236}">
                <a16:creationId xmlns:a16="http://schemas.microsoft.com/office/drawing/2014/main" id="{90B51123-F965-46A3-8040-4A79ADD6B1FB}"/>
              </a:ext>
            </a:extLst>
          </p:cNvPr>
          <p:cNvSpPr txBox="1">
            <a:spLocks noChangeArrowheads="1"/>
          </p:cNvSpPr>
          <p:nvPr/>
        </p:nvSpPr>
        <p:spPr bwMode="auto">
          <a:xfrm>
            <a:off x="3200400" y="1676400"/>
            <a:ext cx="5524500"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FF9900"/>
                </a:solidFill>
              </a:rPr>
              <a:t>Was bedeutet die Endung </a:t>
            </a:r>
            <a:r>
              <a:rPr lang="de-DE" sz="1600" b="1" noProof="0" dirty="0">
                <a:solidFill>
                  <a:srgbClr val="FF9900"/>
                </a:solidFill>
              </a:rPr>
              <a:t>„-cept“</a:t>
            </a:r>
            <a:r>
              <a:rPr lang="de-DE" sz="1600" i="1" noProof="0" dirty="0">
                <a:solidFill>
                  <a:srgbClr val="FF9900"/>
                </a:solidFill>
              </a:rPr>
              <a:t>?</a:t>
            </a:r>
          </a:p>
          <a:p>
            <a:pPr eaLnBrk="1" hangingPunct="1">
              <a:lnSpc>
                <a:spcPct val="90000"/>
              </a:lnSpc>
              <a:spcBef>
                <a:spcPct val="0"/>
              </a:spcBef>
              <a:buClrTx/>
              <a:buSzTx/>
              <a:buFontTx/>
              <a:buNone/>
            </a:pPr>
            <a:r>
              <a:rPr lang="de-DE" sz="1600" noProof="0" dirty="0">
                <a:solidFill>
                  <a:srgbClr val="FF9900"/>
                </a:solidFill>
              </a:rPr>
              <a:t>Dass das Medikament wirkt, indem es ein </a:t>
            </a:r>
            <a:r>
              <a:rPr lang="de-DE" sz="1600" b="1" noProof="0" dirty="0">
                <a:solidFill>
                  <a:srgbClr val="FF9900"/>
                </a:solidFill>
              </a:rPr>
              <a:t>Rezeptormolekül</a:t>
            </a:r>
            <a:r>
              <a:rPr lang="de-DE" sz="1600" noProof="0" dirty="0">
                <a:solidFill>
                  <a:srgbClr val="FF9900"/>
                </a:solidFill>
              </a:rPr>
              <a:t> nachahmt</a:t>
            </a:r>
          </a:p>
        </p:txBody>
      </p:sp>
      <p:sp>
        <p:nvSpPr>
          <p:cNvPr id="10" name="Text Box 2">
            <a:extLst>
              <a:ext uri="{FF2B5EF4-FFF2-40B4-BE49-F238E27FC236}">
                <a16:creationId xmlns:a16="http://schemas.microsoft.com/office/drawing/2014/main" id="{0DD4079B-8879-4FDA-ABA7-A3664B01AD24}"/>
              </a:ext>
            </a:extLst>
          </p:cNvPr>
          <p:cNvSpPr txBox="1">
            <a:spLocks noChangeArrowheads="1"/>
          </p:cNvSpPr>
          <p:nvPr/>
        </p:nvSpPr>
        <p:spPr bwMode="auto">
          <a:xfrm>
            <a:off x="1152525" y="3178175"/>
            <a:ext cx="6884988"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dirty="0" err="1">
                <a:latin typeface="Arial" panose="020B0604020202020204" pitchFamily="34" charset="0"/>
              </a:rPr>
              <a:t>Afliber</a:t>
            </a:r>
            <a:r>
              <a:rPr lang="de-DE" sz="2400" b="1" dirty="0" err="1">
                <a:solidFill>
                  <a:srgbClr val="FF9900"/>
                </a:solidFill>
                <a:latin typeface="Arial" panose="020B0604020202020204" pitchFamily="34" charset="0"/>
              </a:rPr>
              <a:t>cept</a:t>
            </a:r>
            <a:r>
              <a:rPr lang="de-DE" sz="2400" b="1" dirty="0">
                <a:solidFill>
                  <a:srgbClr val="FF9900"/>
                </a:solidFill>
                <a:latin typeface="Arial" panose="020B0604020202020204" pitchFamily="34" charset="0"/>
              </a:rPr>
              <a:t> </a:t>
            </a:r>
            <a:r>
              <a:rPr lang="de-DE" sz="2400" i="1" dirty="0">
                <a:solidFill>
                  <a:schemeClr val="bg1">
                    <a:lumMod val="75000"/>
                  </a:schemeClr>
                </a:solidFill>
                <a:latin typeface="Arial" panose="020B0604020202020204" pitchFamily="34" charset="0"/>
              </a:rPr>
              <a:t>ist ein rekombinantes Fusionsprotein</a:t>
            </a:r>
            <a:endParaRPr lang="de-DE" sz="2400" i="1" baseline="-25000" dirty="0">
              <a:solidFill>
                <a:schemeClr val="bg1">
                  <a:lumMod val="75000"/>
                </a:schemeClr>
              </a:solidFill>
              <a:latin typeface="Arial" panose="020B0604020202020204" pitchFamily="34" charset="0"/>
            </a:endParaRPr>
          </a:p>
        </p:txBody>
      </p:sp>
      <p:sp>
        <p:nvSpPr>
          <p:cNvPr id="6" name="TextBox 21">
            <a:extLst>
              <a:ext uri="{FF2B5EF4-FFF2-40B4-BE49-F238E27FC236}">
                <a16:creationId xmlns:a16="http://schemas.microsoft.com/office/drawing/2014/main" id="{F3B87807-47E9-4BD9-9F8F-8E7B671CCE8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12">
            <a:extLst>
              <a:ext uri="{FF2B5EF4-FFF2-40B4-BE49-F238E27FC236}">
                <a16:creationId xmlns:a16="http://schemas.microsoft.com/office/drawing/2014/main" id="{DDC24E5D-D2B0-E6DC-FD17-530ED3939653}"/>
              </a:ext>
            </a:extLst>
          </p:cNvPr>
          <p:cNvSpPr>
            <a:spLocks noChangeShapeType="1"/>
          </p:cNvSpPr>
          <p:nvPr/>
        </p:nvSpPr>
        <p:spPr bwMode="auto">
          <a:xfrm flipH="1">
            <a:off x="2895600" y="2438400"/>
            <a:ext cx="762000" cy="739775"/>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2">
            <a:extLst>
              <a:ext uri="{FF2B5EF4-FFF2-40B4-BE49-F238E27FC236}">
                <a16:creationId xmlns:a16="http://schemas.microsoft.com/office/drawing/2014/main" id="{60245BFC-E4E1-44EA-88D4-E4FF443E29C1}"/>
              </a:ext>
            </a:extLst>
          </p:cNvPr>
          <p:cNvSpPr txBox="1">
            <a:spLocks noChangeArrowheads="1"/>
          </p:cNvSpPr>
          <p:nvPr/>
        </p:nvSpPr>
        <p:spPr bwMode="auto">
          <a:xfrm>
            <a:off x="1103313" y="3178175"/>
            <a:ext cx="6983412"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noProof="0" dirty="0">
                <a:latin typeface="Arial" panose="020B0604020202020204" pitchFamily="34" charset="0"/>
              </a:rPr>
              <a:t>Afli</a:t>
            </a:r>
            <a:r>
              <a:rPr lang="de-DE" sz="2400" b="1" noProof="0" dirty="0">
                <a:solidFill>
                  <a:srgbClr val="0000FF"/>
                </a:solidFill>
                <a:latin typeface="Arial" panose="020B0604020202020204" pitchFamily="34" charset="0"/>
              </a:rPr>
              <a:t>ber</a:t>
            </a:r>
            <a:r>
              <a:rPr lang="de-DE" sz="2400" b="1" noProof="0" dirty="0">
                <a:solidFill>
                  <a:srgbClr val="FF9900"/>
                </a:solidFill>
                <a:latin typeface="Arial" panose="020B0604020202020204" pitchFamily="34" charset="0"/>
              </a:rPr>
              <a:t>cept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5411" name="Slide Number Placeholder 1">
            <a:extLst>
              <a:ext uri="{FF2B5EF4-FFF2-40B4-BE49-F238E27FC236}">
                <a16:creationId xmlns:a16="http://schemas.microsoft.com/office/drawing/2014/main" id="{1B94A9EF-5192-4E63-A760-147197201FE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AD3EF7E-4C4A-4BA5-967B-7B4824007462}" type="slidenum">
              <a:rPr lang="de-DE" sz="1000" noProof="0" smtClean="0"/>
              <a:t>592</a:t>
            </a:fld>
            <a:endParaRPr lang="de-DE" sz="1000" noProof="0" dirty="0"/>
          </a:p>
        </p:txBody>
      </p:sp>
      <p:sp>
        <p:nvSpPr>
          <p:cNvPr id="145412" name="Text Box 11">
            <a:extLst>
              <a:ext uri="{FF2B5EF4-FFF2-40B4-BE49-F238E27FC236}">
                <a16:creationId xmlns:a16="http://schemas.microsoft.com/office/drawing/2014/main" id="{A2120079-0E49-4205-B37E-9EE153F4D9FF}"/>
              </a:ext>
            </a:extLst>
          </p:cNvPr>
          <p:cNvSpPr txBox="1">
            <a:spLocks noChangeArrowheads="1"/>
          </p:cNvSpPr>
          <p:nvPr/>
        </p:nvSpPr>
        <p:spPr bwMode="auto">
          <a:xfrm>
            <a:off x="3200400" y="1676400"/>
            <a:ext cx="5524500"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FF9900"/>
                </a:solidFill>
              </a:rPr>
              <a:t>Was bedeutet die Endung </a:t>
            </a:r>
            <a:r>
              <a:rPr lang="de-DE" sz="1600" b="1" noProof="0" dirty="0">
                <a:solidFill>
                  <a:srgbClr val="FF9900"/>
                </a:solidFill>
              </a:rPr>
              <a:t>„-cept“</a:t>
            </a:r>
            <a:r>
              <a:rPr lang="de-DE" sz="1600" i="1" noProof="0" dirty="0">
                <a:solidFill>
                  <a:srgbClr val="FF9900"/>
                </a:solidFill>
              </a:rPr>
              <a:t>?</a:t>
            </a:r>
          </a:p>
          <a:p>
            <a:pPr eaLnBrk="1" hangingPunct="1">
              <a:lnSpc>
                <a:spcPct val="90000"/>
              </a:lnSpc>
              <a:spcBef>
                <a:spcPct val="0"/>
              </a:spcBef>
              <a:buClrTx/>
              <a:buSzTx/>
              <a:buFontTx/>
              <a:buNone/>
            </a:pPr>
            <a:r>
              <a:rPr lang="de-DE" sz="1600" noProof="0" dirty="0">
                <a:solidFill>
                  <a:srgbClr val="FF9900"/>
                </a:solidFill>
              </a:rPr>
              <a:t>Dass das Medikament wirkt, indem es ein </a:t>
            </a:r>
            <a:r>
              <a:rPr lang="de-DE" sz="1600" b="1" noProof="0" dirty="0">
                <a:solidFill>
                  <a:srgbClr val="FF9900"/>
                </a:solidFill>
              </a:rPr>
              <a:t>Rezeptormolekül</a:t>
            </a:r>
            <a:r>
              <a:rPr lang="de-DE" sz="1600" noProof="0" dirty="0">
                <a:solidFill>
                  <a:srgbClr val="FF9900"/>
                </a:solidFill>
              </a:rPr>
              <a:t> nachahmt</a:t>
            </a:r>
          </a:p>
        </p:txBody>
      </p:sp>
      <p:sp>
        <p:nvSpPr>
          <p:cNvPr id="145414" name="Text Box 12">
            <a:extLst>
              <a:ext uri="{FF2B5EF4-FFF2-40B4-BE49-F238E27FC236}">
                <a16:creationId xmlns:a16="http://schemas.microsoft.com/office/drawing/2014/main" id="{40553CC4-CCFA-4427-B843-20182471313E}"/>
              </a:ext>
            </a:extLst>
          </p:cNvPr>
          <p:cNvSpPr txBox="1">
            <a:spLocks noChangeArrowheads="1"/>
          </p:cNvSpPr>
          <p:nvPr/>
        </p:nvSpPr>
        <p:spPr bwMode="auto">
          <a:xfrm>
            <a:off x="1000125" y="4419600"/>
            <a:ext cx="4714875" cy="690445"/>
          </a:xfrm>
          <a:prstGeom prst="rect">
            <a:avLst/>
          </a:prstGeom>
          <a:solidFill>
            <a:srgbClr val="FFFFCC"/>
          </a:solidFill>
          <a:ln w="9525">
            <a:solidFill>
              <a:schemeClr val="tx1"/>
            </a:solidFill>
            <a:miter lim="800000"/>
            <a:headEnd/>
            <a:tailEnd/>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Was bedeutet das Infix </a:t>
            </a:r>
            <a:r>
              <a:rPr lang="de-DE" sz="1600" noProof="0" dirty="0">
                <a:solidFill>
                  <a:srgbClr val="0000FF"/>
                </a:solidFill>
              </a:rPr>
              <a:t>–ber-</a:t>
            </a:r>
            <a:r>
              <a:rPr lang="de-DE" sz="1600" i="1" noProof="0" dirty="0">
                <a:solidFill>
                  <a:srgbClr val="0000FF"/>
                </a:solidFill>
              </a:rPr>
              <a:t>?</a:t>
            </a:r>
            <a:endParaRPr lang="de-DE" sz="2000" i="1" noProof="0" dirty="0">
              <a:solidFill>
                <a:srgbClr val="FFFFCC"/>
              </a:solidFill>
            </a:endParaRPr>
          </a:p>
          <a:p>
            <a:pPr eaLnBrk="1" hangingPunct="1">
              <a:lnSpc>
                <a:spcPct val="90000"/>
              </a:lnSpc>
              <a:spcBef>
                <a:spcPct val="0"/>
              </a:spcBef>
              <a:buClrTx/>
              <a:buSzTx/>
              <a:buFontTx/>
              <a:buNone/>
            </a:pPr>
            <a:r>
              <a:rPr lang="de-DE" sz="1600" noProof="0" dirty="0">
                <a:solidFill>
                  <a:srgbClr val="FFFFCC"/>
                </a:solidFill>
              </a:rPr>
              <a:t>Dass es sich bei dem nachgeahmten Rezeptor um den </a:t>
            </a:r>
            <a:r>
              <a:rPr lang="de-DE" sz="1600" b="1" noProof="0" dirty="0">
                <a:solidFill>
                  <a:srgbClr val="FFFFCC"/>
                </a:solidFill>
              </a:rPr>
              <a:t>VEGF-Rezeptor </a:t>
            </a:r>
            <a:r>
              <a:rPr lang="de-DE" sz="1600" noProof="0" dirty="0">
                <a:solidFill>
                  <a:srgbClr val="FFFFCC"/>
                </a:solidFill>
              </a:rPr>
              <a:t>handelt</a:t>
            </a:r>
          </a:p>
        </p:txBody>
      </p:sp>
      <p:sp>
        <p:nvSpPr>
          <p:cNvPr id="145415" name="Line 13">
            <a:extLst>
              <a:ext uri="{FF2B5EF4-FFF2-40B4-BE49-F238E27FC236}">
                <a16:creationId xmlns:a16="http://schemas.microsoft.com/office/drawing/2014/main" id="{798ED3B7-3B92-448F-BC6B-4A04A8CA3B5A}"/>
              </a:ext>
            </a:extLst>
          </p:cNvPr>
          <p:cNvSpPr>
            <a:spLocks noChangeShapeType="1"/>
          </p:cNvSpPr>
          <p:nvPr/>
        </p:nvSpPr>
        <p:spPr bwMode="auto">
          <a:xfrm>
            <a:off x="2057400" y="3545747"/>
            <a:ext cx="533401" cy="8382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8" name="TextBox 21">
            <a:extLst>
              <a:ext uri="{FF2B5EF4-FFF2-40B4-BE49-F238E27FC236}">
                <a16:creationId xmlns:a16="http://schemas.microsoft.com/office/drawing/2014/main" id="{B65CCFCD-2CB7-4580-BC63-B7042E3B78C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12">
            <a:extLst>
              <a:ext uri="{FF2B5EF4-FFF2-40B4-BE49-F238E27FC236}">
                <a16:creationId xmlns:a16="http://schemas.microsoft.com/office/drawing/2014/main" id="{CC23969B-A848-7B6C-D061-37BBFDFA4F7E}"/>
              </a:ext>
            </a:extLst>
          </p:cNvPr>
          <p:cNvSpPr>
            <a:spLocks noChangeShapeType="1"/>
          </p:cNvSpPr>
          <p:nvPr/>
        </p:nvSpPr>
        <p:spPr bwMode="auto">
          <a:xfrm flipH="1">
            <a:off x="2895600" y="2438400"/>
            <a:ext cx="762000" cy="739775"/>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2">
            <a:extLst>
              <a:ext uri="{FF2B5EF4-FFF2-40B4-BE49-F238E27FC236}">
                <a16:creationId xmlns:a16="http://schemas.microsoft.com/office/drawing/2014/main" id="{60245BFC-E4E1-44EA-88D4-E4FF443E29C1}"/>
              </a:ext>
            </a:extLst>
          </p:cNvPr>
          <p:cNvSpPr txBox="1">
            <a:spLocks noChangeArrowheads="1"/>
          </p:cNvSpPr>
          <p:nvPr/>
        </p:nvSpPr>
        <p:spPr bwMode="auto">
          <a:xfrm>
            <a:off x="1103313" y="3178175"/>
            <a:ext cx="6983412"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dirty="0" err="1">
                <a:latin typeface="Arial" panose="020B0604020202020204" pitchFamily="34" charset="0"/>
              </a:rPr>
              <a:t>Afli</a:t>
            </a:r>
            <a:r>
              <a:rPr lang="de-DE" sz="2400" b="1" dirty="0" err="1">
                <a:solidFill>
                  <a:srgbClr val="0000FF"/>
                </a:solidFill>
                <a:latin typeface="Arial" panose="020B0604020202020204" pitchFamily="34" charset="0"/>
              </a:rPr>
              <a:t>ber</a:t>
            </a:r>
            <a:r>
              <a:rPr lang="de-DE" sz="2400" b="1" dirty="0" err="1">
                <a:solidFill>
                  <a:srgbClr val="FF9900"/>
                </a:solidFill>
                <a:latin typeface="Arial" panose="020B0604020202020204" pitchFamily="34" charset="0"/>
              </a:rPr>
              <a:t>cept</a:t>
            </a:r>
            <a:r>
              <a:rPr lang="de-DE" sz="2400" b="1" noProof="0" dirty="0">
                <a:solidFill>
                  <a:srgbClr val="FF9900"/>
                </a:solidFill>
                <a:latin typeface="Arial" panose="020B0604020202020204" pitchFamily="34" charset="0"/>
              </a:rPr>
              <a: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5411" name="Slide Number Placeholder 1">
            <a:extLst>
              <a:ext uri="{FF2B5EF4-FFF2-40B4-BE49-F238E27FC236}">
                <a16:creationId xmlns:a16="http://schemas.microsoft.com/office/drawing/2014/main" id="{1B94A9EF-5192-4E63-A760-147197201FE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AD3EF7E-4C4A-4BA5-967B-7B4824007462}" type="slidenum">
              <a:rPr lang="de-DE" sz="1000" noProof="0" smtClean="0"/>
              <a:t>593</a:t>
            </a:fld>
            <a:endParaRPr lang="de-DE" sz="1000" noProof="0" dirty="0"/>
          </a:p>
        </p:txBody>
      </p:sp>
      <p:sp>
        <p:nvSpPr>
          <p:cNvPr id="145412" name="Text Box 11">
            <a:extLst>
              <a:ext uri="{FF2B5EF4-FFF2-40B4-BE49-F238E27FC236}">
                <a16:creationId xmlns:a16="http://schemas.microsoft.com/office/drawing/2014/main" id="{A2120079-0E49-4205-B37E-9EE153F4D9FF}"/>
              </a:ext>
            </a:extLst>
          </p:cNvPr>
          <p:cNvSpPr txBox="1">
            <a:spLocks noChangeArrowheads="1"/>
          </p:cNvSpPr>
          <p:nvPr/>
        </p:nvSpPr>
        <p:spPr bwMode="auto">
          <a:xfrm>
            <a:off x="3200400" y="1676400"/>
            <a:ext cx="5524500"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FF9900"/>
                </a:solidFill>
              </a:rPr>
              <a:t>Was bedeutet die Endung </a:t>
            </a:r>
            <a:r>
              <a:rPr lang="de-DE" sz="1600" b="1" noProof="0" dirty="0">
                <a:solidFill>
                  <a:srgbClr val="FF9900"/>
                </a:solidFill>
              </a:rPr>
              <a:t>„-cept“</a:t>
            </a:r>
            <a:r>
              <a:rPr lang="de-DE" sz="1600" i="1" noProof="0" dirty="0">
                <a:solidFill>
                  <a:srgbClr val="FF9900"/>
                </a:solidFill>
              </a:rPr>
              <a:t>?</a:t>
            </a:r>
          </a:p>
          <a:p>
            <a:pPr eaLnBrk="1" hangingPunct="1">
              <a:lnSpc>
                <a:spcPct val="90000"/>
              </a:lnSpc>
              <a:spcBef>
                <a:spcPct val="0"/>
              </a:spcBef>
              <a:buClrTx/>
              <a:buSzTx/>
              <a:buFontTx/>
              <a:buNone/>
            </a:pPr>
            <a:r>
              <a:rPr lang="de-DE" sz="1600" noProof="0" dirty="0">
                <a:solidFill>
                  <a:srgbClr val="FF9900"/>
                </a:solidFill>
              </a:rPr>
              <a:t>Dass das Medikament wirkt, indem es ein </a:t>
            </a:r>
            <a:r>
              <a:rPr lang="de-DE" sz="1600" b="1" noProof="0" dirty="0">
                <a:solidFill>
                  <a:srgbClr val="FF9900"/>
                </a:solidFill>
              </a:rPr>
              <a:t>Rezeptormolekül</a:t>
            </a:r>
            <a:r>
              <a:rPr lang="de-DE" sz="1600" noProof="0" dirty="0">
                <a:solidFill>
                  <a:srgbClr val="FF9900"/>
                </a:solidFill>
              </a:rPr>
              <a:t> nachahmt</a:t>
            </a:r>
          </a:p>
        </p:txBody>
      </p:sp>
      <p:sp>
        <p:nvSpPr>
          <p:cNvPr id="145414" name="Text Box 12">
            <a:extLst>
              <a:ext uri="{FF2B5EF4-FFF2-40B4-BE49-F238E27FC236}">
                <a16:creationId xmlns:a16="http://schemas.microsoft.com/office/drawing/2014/main" id="{40553CC4-CCFA-4427-B843-20182471313E}"/>
              </a:ext>
            </a:extLst>
          </p:cNvPr>
          <p:cNvSpPr txBox="1">
            <a:spLocks noChangeArrowheads="1"/>
          </p:cNvSpPr>
          <p:nvPr/>
        </p:nvSpPr>
        <p:spPr bwMode="auto">
          <a:xfrm>
            <a:off x="1000125" y="4419600"/>
            <a:ext cx="4714875" cy="690445"/>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Was bedeutet das Infix </a:t>
            </a:r>
            <a:r>
              <a:rPr lang="de-DE" sz="1600" noProof="0" dirty="0">
                <a:solidFill>
                  <a:srgbClr val="0000FF"/>
                </a:solidFill>
              </a:rPr>
              <a:t>–ber-</a:t>
            </a:r>
            <a:r>
              <a:rPr lang="de-DE" sz="1600" i="1" noProof="0" dirty="0">
                <a:solidFill>
                  <a:srgbClr val="0000FF"/>
                </a:solidFill>
              </a:rPr>
              <a:t>?</a:t>
            </a:r>
          </a:p>
          <a:p>
            <a:pPr eaLnBrk="1" hangingPunct="1">
              <a:lnSpc>
                <a:spcPct val="90000"/>
              </a:lnSpc>
              <a:spcBef>
                <a:spcPct val="0"/>
              </a:spcBef>
              <a:buClrTx/>
              <a:buSzTx/>
              <a:buFontTx/>
              <a:buNone/>
            </a:pPr>
            <a:r>
              <a:rPr lang="de-DE" sz="1600" noProof="0" dirty="0">
                <a:solidFill>
                  <a:srgbClr val="0000FF"/>
                </a:solidFill>
              </a:rPr>
              <a:t>Dass es sich bei dem nachgeahmten Rezeptor um den </a:t>
            </a:r>
            <a:r>
              <a:rPr lang="de-DE" sz="1600" b="1" noProof="0" dirty="0">
                <a:solidFill>
                  <a:srgbClr val="0000FF"/>
                </a:solidFill>
              </a:rPr>
              <a:t>VEGF-Rezeptor </a:t>
            </a:r>
            <a:r>
              <a:rPr lang="de-DE" sz="1600" noProof="0" dirty="0">
                <a:solidFill>
                  <a:srgbClr val="0000FF"/>
                </a:solidFill>
              </a:rPr>
              <a:t>handelt</a:t>
            </a:r>
          </a:p>
        </p:txBody>
      </p:sp>
      <p:sp>
        <p:nvSpPr>
          <p:cNvPr id="8" name="TextBox 21">
            <a:extLst>
              <a:ext uri="{FF2B5EF4-FFF2-40B4-BE49-F238E27FC236}">
                <a16:creationId xmlns:a16="http://schemas.microsoft.com/office/drawing/2014/main" id="{B65CCFCD-2CB7-4580-BC63-B7042E3B78C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13">
            <a:extLst>
              <a:ext uri="{FF2B5EF4-FFF2-40B4-BE49-F238E27FC236}">
                <a16:creationId xmlns:a16="http://schemas.microsoft.com/office/drawing/2014/main" id="{724BC074-FD59-37D8-D2DB-F5037AA7AB66}"/>
              </a:ext>
            </a:extLst>
          </p:cNvPr>
          <p:cNvSpPr>
            <a:spLocks noChangeShapeType="1"/>
          </p:cNvSpPr>
          <p:nvPr/>
        </p:nvSpPr>
        <p:spPr bwMode="auto">
          <a:xfrm>
            <a:off x="2057400" y="3545747"/>
            <a:ext cx="533401" cy="8382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Line 12">
            <a:extLst>
              <a:ext uri="{FF2B5EF4-FFF2-40B4-BE49-F238E27FC236}">
                <a16:creationId xmlns:a16="http://schemas.microsoft.com/office/drawing/2014/main" id="{E6445255-D285-E255-185D-9E46273C07F3}"/>
              </a:ext>
            </a:extLst>
          </p:cNvPr>
          <p:cNvSpPr>
            <a:spLocks noChangeShapeType="1"/>
          </p:cNvSpPr>
          <p:nvPr/>
        </p:nvSpPr>
        <p:spPr bwMode="auto">
          <a:xfrm flipH="1">
            <a:off x="2895600" y="2438400"/>
            <a:ext cx="762000" cy="739775"/>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Tree>
    <p:extLst>
      <p:ext uri="{BB962C8B-B14F-4D97-AF65-F5344CB8AC3E}">
        <p14:creationId xmlns:p14="http://schemas.microsoft.com/office/powerpoint/2010/main" val="1941745874"/>
      </p:ext>
    </p:extLst>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6F3412-73EF-D80A-9C88-CBFEA517299B}"/>
            </a:ext>
          </a:extLst>
        </p:cNvPr>
        <p:cNvGrpSpPr/>
        <p:nvPr/>
      </p:nvGrpSpPr>
      <p:grpSpPr>
        <a:xfrm>
          <a:off x="0" y="0"/>
          <a:ext cx="0" cy="0"/>
          <a:chOff x="0" y="0"/>
          <a:chExt cx="0" cy="0"/>
        </a:xfrm>
      </p:grpSpPr>
      <p:sp>
        <p:nvSpPr>
          <p:cNvPr id="25602" name="Text Box 2">
            <a:extLst>
              <a:ext uri="{FF2B5EF4-FFF2-40B4-BE49-F238E27FC236}">
                <a16:creationId xmlns:a16="http://schemas.microsoft.com/office/drawing/2014/main" id="{B6868EAB-2FBD-B30B-C5FB-842451CBEA0C}"/>
              </a:ext>
            </a:extLst>
          </p:cNvPr>
          <p:cNvSpPr txBox="1">
            <a:spLocks noChangeArrowheads="1"/>
          </p:cNvSpPr>
          <p:nvPr/>
        </p:nvSpPr>
        <p:spPr bwMode="auto">
          <a:xfrm>
            <a:off x="1103313" y="3178175"/>
            <a:ext cx="6983412"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dirty="0" err="1">
                <a:latin typeface="Arial" panose="020B0604020202020204" pitchFamily="34" charset="0"/>
              </a:rPr>
              <a:t>Afli</a:t>
            </a:r>
            <a:r>
              <a:rPr lang="de-DE" sz="2400" b="1" dirty="0" err="1">
                <a:solidFill>
                  <a:srgbClr val="0000FF"/>
                </a:solidFill>
                <a:latin typeface="Arial" panose="020B0604020202020204" pitchFamily="34" charset="0"/>
              </a:rPr>
              <a:t>ber</a:t>
            </a:r>
            <a:r>
              <a:rPr lang="de-DE" sz="2400" b="1" dirty="0" err="1">
                <a:solidFill>
                  <a:srgbClr val="FF9900"/>
                </a:solidFill>
                <a:latin typeface="Arial" panose="020B0604020202020204" pitchFamily="34" charset="0"/>
              </a:rPr>
              <a:t>cept</a:t>
            </a:r>
            <a:r>
              <a:rPr lang="de-DE" sz="2400" b="1" noProof="0" dirty="0">
                <a:solidFill>
                  <a:srgbClr val="FF9900"/>
                </a:solidFill>
                <a:latin typeface="Arial" panose="020B0604020202020204" pitchFamily="34" charset="0"/>
              </a:rPr>
              <a: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5411" name="Slide Number Placeholder 1">
            <a:extLst>
              <a:ext uri="{FF2B5EF4-FFF2-40B4-BE49-F238E27FC236}">
                <a16:creationId xmlns:a16="http://schemas.microsoft.com/office/drawing/2014/main" id="{E8CE5DDF-463B-A56D-EFC3-2ADF7FAE2F4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AD3EF7E-4C4A-4BA5-967B-7B4824007462}" type="slidenum">
              <a:rPr lang="de-DE" sz="1000" noProof="0" smtClean="0"/>
              <a:t>594</a:t>
            </a:fld>
            <a:endParaRPr lang="de-DE" sz="1000" noProof="0" dirty="0"/>
          </a:p>
        </p:txBody>
      </p:sp>
      <p:sp>
        <p:nvSpPr>
          <p:cNvPr id="145412" name="Text Box 11">
            <a:extLst>
              <a:ext uri="{FF2B5EF4-FFF2-40B4-BE49-F238E27FC236}">
                <a16:creationId xmlns:a16="http://schemas.microsoft.com/office/drawing/2014/main" id="{1F4387CA-1D54-40B2-95D3-806A630C4F5F}"/>
              </a:ext>
            </a:extLst>
          </p:cNvPr>
          <p:cNvSpPr txBox="1">
            <a:spLocks noChangeArrowheads="1"/>
          </p:cNvSpPr>
          <p:nvPr/>
        </p:nvSpPr>
        <p:spPr bwMode="auto">
          <a:xfrm>
            <a:off x="3200400" y="1676400"/>
            <a:ext cx="5524500"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FF9900"/>
                </a:solidFill>
              </a:rPr>
              <a:t>Was bedeutet die Endung </a:t>
            </a:r>
            <a:r>
              <a:rPr lang="de-DE" sz="1600" b="1" noProof="0" dirty="0">
                <a:solidFill>
                  <a:srgbClr val="FF9900"/>
                </a:solidFill>
              </a:rPr>
              <a:t>„-cept“</a:t>
            </a:r>
            <a:r>
              <a:rPr lang="de-DE" sz="1600" i="1" noProof="0" dirty="0">
                <a:solidFill>
                  <a:srgbClr val="FF9900"/>
                </a:solidFill>
              </a:rPr>
              <a:t>?</a:t>
            </a:r>
          </a:p>
          <a:p>
            <a:pPr eaLnBrk="1" hangingPunct="1">
              <a:lnSpc>
                <a:spcPct val="90000"/>
              </a:lnSpc>
              <a:spcBef>
                <a:spcPct val="0"/>
              </a:spcBef>
              <a:buClrTx/>
              <a:buSzTx/>
              <a:buFontTx/>
              <a:buNone/>
            </a:pPr>
            <a:r>
              <a:rPr lang="de-DE" sz="1600" noProof="0" dirty="0">
                <a:solidFill>
                  <a:srgbClr val="FF9900"/>
                </a:solidFill>
              </a:rPr>
              <a:t>Dass das Medikament wirkt, indem es ein </a:t>
            </a:r>
            <a:r>
              <a:rPr lang="de-DE" sz="1600" b="1" noProof="0" dirty="0">
                <a:solidFill>
                  <a:srgbClr val="FF9900"/>
                </a:solidFill>
              </a:rPr>
              <a:t>Rezeptormolekül</a:t>
            </a:r>
            <a:r>
              <a:rPr lang="de-DE" sz="1600" noProof="0" dirty="0">
                <a:solidFill>
                  <a:srgbClr val="FF9900"/>
                </a:solidFill>
              </a:rPr>
              <a:t> nachahmt</a:t>
            </a:r>
          </a:p>
        </p:txBody>
      </p:sp>
      <p:sp>
        <p:nvSpPr>
          <p:cNvPr id="145414" name="Text Box 12">
            <a:extLst>
              <a:ext uri="{FF2B5EF4-FFF2-40B4-BE49-F238E27FC236}">
                <a16:creationId xmlns:a16="http://schemas.microsoft.com/office/drawing/2014/main" id="{51054BB7-5233-CA99-ABAA-A87562D15CAA}"/>
              </a:ext>
            </a:extLst>
          </p:cNvPr>
          <p:cNvSpPr txBox="1">
            <a:spLocks noChangeArrowheads="1"/>
          </p:cNvSpPr>
          <p:nvPr/>
        </p:nvSpPr>
        <p:spPr bwMode="auto">
          <a:xfrm>
            <a:off x="1000125" y="4419600"/>
            <a:ext cx="4714875" cy="690445"/>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Was bedeutet das Infix </a:t>
            </a:r>
            <a:r>
              <a:rPr lang="de-DE" sz="1600" noProof="0" dirty="0">
                <a:solidFill>
                  <a:srgbClr val="0000FF"/>
                </a:solidFill>
              </a:rPr>
              <a:t>–ber-</a:t>
            </a:r>
            <a:r>
              <a:rPr lang="de-DE" sz="1600" i="1" noProof="0" dirty="0">
                <a:solidFill>
                  <a:srgbClr val="0000FF"/>
                </a:solidFill>
              </a:rPr>
              <a:t>?</a:t>
            </a:r>
          </a:p>
          <a:p>
            <a:pPr eaLnBrk="1" hangingPunct="1">
              <a:lnSpc>
                <a:spcPct val="90000"/>
              </a:lnSpc>
              <a:spcBef>
                <a:spcPct val="0"/>
              </a:spcBef>
              <a:buClrTx/>
              <a:buSzTx/>
              <a:buFontTx/>
              <a:buNone/>
            </a:pPr>
            <a:r>
              <a:rPr lang="de-DE" sz="1600" noProof="0" dirty="0">
                <a:solidFill>
                  <a:srgbClr val="0000FF"/>
                </a:solidFill>
              </a:rPr>
              <a:t>Dass es sich bei dem nachgeahmten Rezeptor um den </a:t>
            </a:r>
            <a:r>
              <a:rPr lang="de-DE" sz="1600" b="1" noProof="0" dirty="0">
                <a:solidFill>
                  <a:srgbClr val="0000FF"/>
                </a:solidFill>
              </a:rPr>
              <a:t>VEGF-Rezeptor </a:t>
            </a:r>
            <a:r>
              <a:rPr lang="de-DE" sz="1600" noProof="0" dirty="0">
                <a:solidFill>
                  <a:srgbClr val="0000FF"/>
                </a:solidFill>
              </a:rPr>
              <a:t>handelt</a:t>
            </a:r>
          </a:p>
        </p:txBody>
      </p:sp>
      <p:sp>
        <p:nvSpPr>
          <p:cNvPr id="8" name="TextBox 21">
            <a:extLst>
              <a:ext uri="{FF2B5EF4-FFF2-40B4-BE49-F238E27FC236}">
                <a16:creationId xmlns:a16="http://schemas.microsoft.com/office/drawing/2014/main" id="{BB5C4E59-7797-68A4-1F82-0E13EE9EAED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13">
            <a:extLst>
              <a:ext uri="{FF2B5EF4-FFF2-40B4-BE49-F238E27FC236}">
                <a16:creationId xmlns:a16="http://schemas.microsoft.com/office/drawing/2014/main" id="{A4DF92ED-E7B7-E1D3-FF37-8C71E48D9052}"/>
              </a:ext>
            </a:extLst>
          </p:cNvPr>
          <p:cNvSpPr>
            <a:spLocks noChangeShapeType="1"/>
          </p:cNvSpPr>
          <p:nvPr/>
        </p:nvSpPr>
        <p:spPr bwMode="auto">
          <a:xfrm>
            <a:off x="2057400" y="3545747"/>
            <a:ext cx="533401" cy="8382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Line 12">
            <a:extLst>
              <a:ext uri="{FF2B5EF4-FFF2-40B4-BE49-F238E27FC236}">
                <a16:creationId xmlns:a16="http://schemas.microsoft.com/office/drawing/2014/main" id="{02597653-A31E-F138-DC65-84A7BD632C77}"/>
              </a:ext>
            </a:extLst>
          </p:cNvPr>
          <p:cNvSpPr>
            <a:spLocks noChangeShapeType="1"/>
          </p:cNvSpPr>
          <p:nvPr/>
        </p:nvSpPr>
        <p:spPr bwMode="auto">
          <a:xfrm flipH="1">
            <a:off x="2895600" y="2438400"/>
            <a:ext cx="762000" cy="739775"/>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 name="TextBox 1">
            <a:extLst>
              <a:ext uri="{FF2B5EF4-FFF2-40B4-BE49-F238E27FC236}">
                <a16:creationId xmlns:a16="http://schemas.microsoft.com/office/drawing/2014/main" id="{3BEA5D92-9BDF-3AD4-14FE-50CF792A5A49}"/>
              </a:ext>
            </a:extLst>
          </p:cNvPr>
          <p:cNvSpPr txBox="1"/>
          <p:nvPr/>
        </p:nvSpPr>
        <p:spPr>
          <a:xfrm>
            <a:off x="762000" y="5410200"/>
            <a:ext cx="7086600" cy="1102866"/>
          </a:xfrm>
          <a:prstGeom prst="rect">
            <a:avLst/>
          </a:prstGeom>
          <a:noFill/>
        </p:spPr>
        <p:txBody>
          <a:bodyPr wrap="square" lIns="25400" tIns="12700" rIns="25400" bIns="12700" rtlCol="0">
            <a:spAutoFit/>
          </a:bodyPr>
          <a:lstStyle/>
          <a:p>
            <a:r>
              <a:rPr lang="de-DE" sz="1400" i="1" noProof="0" dirty="0"/>
              <a:t>Erklären Sie mir das bitte genauer – was bedeutet es, wenn man sagt, dass Aflibercept „den VEGF-Rezeptor nachahmt“? </a:t>
            </a:r>
            <a:r>
              <a:rPr lang="de-DE" sz="1400" i="1" noProof="0" dirty="0">
                <a:solidFill>
                  <a:schemeClr val="bg1"/>
                </a:solidFill>
              </a:rPr>
              <a:t>Anders ausgedrückt: Wie wirkt Aflibercept?</a:t>
            </a:r>
          </a:p>
          <a:p>
            <a:r>
              <a:rPr lang="de-DE" sz="1400" noProof="0" dirty="0">
                <a:solidFill>
                  <a:schemeClr val="bg1"/>
                </a:solidFill>
              </a:rPr>
              <a:t>Aflibercept ist ein </a:t>
            </a:r>
            <a:r>
              <a:rPr lang="de-DE" sz="1400" b="1" noProof="0" dirty="0">
                <a:solidFill>
                  <a:schemeClr val="bg1"/>
                </a:solidFill>
              </a:rPr>
              <a:t>Köderrezeptor</a:t>
            </a:r>
            <a:r>
              <a:rPr lang="de-DE" sz="1400" noProof="0" dirty="0">
                <a:solidFill>
                  <a:schemeClr val="bg1"/>
                </a:solidFill>
              </a:rPr>
              <a:t>, der ungebundenes VEGF im Netzhautraum bindet, bevor es (das VEGF) einen tatsächlichen VEGF-Rezeptor auf einer Zielstruktur finden kann. Diese Strategie wird als „VEGF-Falle“ bezeichnet. </a:t>
            </a:r>
          </a:p>
        </p:txBody>
      </p:sp>
    </p:spTree>
    <p:extLst>
      <p:ext uri="{BB962C8B-B14F-4D97-AF65-F5344CB8AC3E}">
        <p14:creationId xmlns:p14="http://schemas.microsoft.com/office/powerpoint/2010/main" val="3679446406"/>
      </p:ext>
    </p:extLst>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E6B6FB-D0A6-CF6F-90F2-B018B511F37B}"/>
            </a:ext>
          </a:extLst>
        </p:cNvPr>
        <p:cNvGrpSpPr/>
        <p:nvPr/>
      </p:nvGrpSpPr>
      <p:grpSpPr>
        <a:xfrm>
          <a:off x="0" y="0"/>
          <a:ext cx="0" cy="0"/>
          <a:chOff x="0" y="0"/>
          <a:chExt cx="0" cy="0"/>
        </a:xfrm>
      </p:grpSpPr>
      <p:sp>
        <p:nvSpPr>
          <p:cNvPr id="25602" name="Text Box 2">
            <a:extLst>
              <a:ext uri="{FF2B5EF4-FFF2-40B4-BE49-F238E27FC236}">
                <a16:creationId xmlns:a16="http://schemas.microsoft.com/office/drawing/2014/main" id="{13D90177-A5E5-3169-E435-0566642A4C77}"/>
              </a:ext>
            </a:extLst>
          </p:cNvPr>
          <p:cNvSpPr txBox="1">
            <a:spLocks noChangeArrowheads="1"/>
          </p:cNvSpPr>
          <p:nvPr/>
        </p:nvSpPr>
        <p:spPr bwMode="auto">
          <a:xfrm>
            <a:off x="1103313" y="3178175"/>
            <a:ext cx="6983412"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dirty="0" err="1">
                <a:latin typeface="Arial" panose="020B0604020202020204" pitchFamily="34" charset="0"/>
              </a:rPr>
              <a:t>Afli</a:t>
            </a:r>
            <a:r>
              <a:rPr lang="de-DE" sz="2400" b="1" dirty="0" err="1">
                <a:solidFill>
                  <a:srgbClr val="0000FF"/>
                </a:solidFill>
                <a:latin typeface="Arial" panose="020B0604020202020204" pitchFamily="34" charset="0"/>
              </a:rPr>
              <a:t>ber</a:t>
            </a:r>
            <a:r>
              <a:rPr lang="de-DE" sz="2400" b="1" dirty="0" err="1">
                <a:solidFill>
                  <a:srgbClr val="FF9900"/>
                </a:solidFill>
                <a:latin typeface="Arial" panose="020B0604020202020204" pitchFamily="34" charset="0"/>
              </a:rPr>
              <a:t>cept</a:t>
            </a:r>
            <a:r>
              <a:rPr lang="de-DE" sz="2400" b="1" noProof="0" dirty="0">
                <a:solidFill>
                  <a:srgbClr val="FF9900"/>
                </a:solidFill>
                <a:latin typeface="Arial" panose="020B0604020202020204" pitchFamily="34" charset="0"/>
              </a:rPr>
              <a: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5411" name="Slide Number Placeholder 1">
            <a:extLst>
              <a:ext uri="{FF2B5EF4-FFF2-40B4-BE49-F238E27FC236}">
                <a16:creationId xmlns:a16="http://schemas.microsoft.com/office/drawing/2014/main" id="{58CD2D24-46C4-6B31-BD79-FEEF28A3CC2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AD3EF7E-4C4A-4BA5-967B-7B4824007462}" type="slidenum">
              <a:rPr lang="de-DE" sz="1000" noProof="0" smtClean="0"/>
              <a:t>595</a:t>
            </a:fld>
            <a:endParaRPr lang="de-DE" sz="1000" noProof="0" dirty="0"/>
          </a:p>
        </p:txBody>
      </p:sp>
      <p:sp>
        <p:nvSpPr>
          <p:cNvPr id="145412" name="Text Box 11">
            <a:extLst>
              <a:ext uri="{FF2B5EF4-FFF2-40B4-BE49-F238E27FC236}">
                <a16:creationId xmlns:a16="http://schemas.microsoft.com/office/drawing/2014/main" id="{CE926EE7-141B-9258-6D0B-606EC61E9DDD}"/>
              </a:ext>
            </a:extLst>
          </p:cNvPr>
          <p:cNvSpPr txBox="1">
            <a:spLocks noChangeArrowheads="1"/>
          </p:cNvSpPr>
          <p:nvPr/>
        </p:nvSpPr>
        <p:spPr bwMode="auto">
          <a:xfrm>
            <a:off x="3200400" y="1676400"/>
            <a:ext cx="5524500"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FF9900"/>
                </a:solidFill>
              </a:rPr>
              <a:t>Was bedeutet die Endung </a:t>
            </a:r>
            <a:r>
              <a:rPr lang="de-DE" sz="1600" b="1" noProof="0" dirty="0">
                <a:solidFill>
                  <a:srgbClr val="FF9900"/>
                </a:solidFill>
              </a:rPr>
              <a:t>„-cept“</a:t>
            </a:r>
            <a:r>
              <a:rPr lang="de-DE" sz="1600" i="1" noProof="0" dirty="0">
                <a:solidFill>
                  <a:srgbClr val="FF9900"/>
                </a:solidFill>
              </a:rPr>
              <a:t>?</a:t>
            </a:r>
          </a:p>
          <a:p>
            <a:pPr eaLnBrk="1" hangingPunct="1">
              <a:lnSpc>
                <a:spcPct val="90000"/>
              </a:lnSpc>
              <a:spcBef>
                <a:spcPct val="0"/>
              </a:spcBef>
              <a:buClrTx/>
              <a:buSzTx/>
              <a:buFontTx/>
              <a:buNone/>
            </a:pPr>
            <a:r>
              <a:rPr lang="de-DE" sz="1600" noProof="0" dirty="0">
                <a:solidFill>
                  <a:srgbClr val="FF9900"/>
                </a:solidFill>
              </a:rPr>
              <a:t>Dass das Medikament wirkt, indem es ein </a:t>
            </a:r>
            <a:r>
              <a:rPr lang="de-DE" sz="1600" b="1" noProof="0" dirty="0">
                <a:solidFill>
                  <a:srgbClr val="FF9900"/>
                </a:solidFill>
              </a:rPr>
              <a:t>Rezeptormolekül</a:t>
            </a:r>
            <a:r>
              <a:rPr lang="de-DE" sz="1600" noProof="0" dirty="0">
                <a:solidFill>
                  <a:srgbClr val="FF9900"/>
                </a:solidFill>
              </a:rPr>
              <a:t> nachahmt</a:t>
            </a:r>
          </a:p>
        </p:txBody>
      </p:sp>
      <p:sp>
        <p:nvSpPr>
          <p:cNvPr id="145414" name="Text Box 12">
            <a:extLst>
              <a:ext uri="{FF2B5EF4-FFF2-40B4-BE49-F238E27FC236}">
                <a16:creationId xmlns:a16="http://schemas.microsoft.com/office/drawing/2014/main" id="{72F97AC5-718F-31B2-EF5B-D59D559396E0}"/>
              </a:ext>
            </a:extLst>
          </p:cNvPr>
          <p:cNvSpPr txBox="1">
            <a:spLocks noChangeArrowheads="1"/>
          </p:cNvSpPr>
          <p:nvPr/>
        </p:nvSpPr>
        <p:spPr bwMode="auto">
          <a:xfrm>
            <a:off x="1000125" y="4419600"/>
            <a:ext cx="4714875" cy="690445"/>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Was bedeutet das Infix </a:t>
            </a:r>
            <a:r>
              <a:rPr lang="de-DE" sz="1600" noProof="0" dirty="0">
                <a:solidFill>
                  <a:srgbClr val="0000FF"/>
                </a:solidFill>
              </a:rPr>
              <a:t>–ber-</a:t>
            </a:r>
            <a:r>
              <a:rPr lang="de-DE" sz="1600" i="1" noProof="0" dirty="0">
                <a:solidFill>
                  <a:srgbClr val="0000FF"/>
                </a:solidFill>
              </a:rPr>
              <a:t>?</a:t>
            </a:r>
          </a:p>
          <a:p>
            <a:pPr eaLnBrk="1" hangingPunct="1">
              <a:lnSpc>
                <a:spcPct val="90000"/>
              </a:lnSpc>
              <a:spcBef>
                <a:spcPct val="0"/>
              </a:spcBef>
              <a:buClrTx/>
              <a:buSzTx/>
              <a:buFontTx/>
              <a:buNone/>
            </a:pPr>
            <a:r>
              <a:rPr lang="de-DE" sz="1600" noProof="0" dirty="0">
                <a:solidFill>
                  <a:srgbClr val="0000FF"/>
                </a:solidFill>
              </a:rPr>
              <a:t>Dass es sich bei dem nachgeahmten Rezeptor um den </a:t>
            </a:r>
            <a:r>
              <a:rPr lang="de-DE" sz="1600" b="1" noProof="0" dirty="0">
                <a:solidFill>
                  <a:srgbClr val="0000FF"/>
                </a:solidFill>
              </a:rPr>
              <a:t>VEGF-Rezeptor </a:t>
            </a:r>
            <a:r>
              <a:rPr lang="de-DE" sz="1600" noProof="0" dirty="0">
                <a:solidFill>
                  <a:srgbClr val="0000FF"/>
                </a:solidFill>
              </a:rPr>
              <a:t>handelt</a:t>
            </a:r>
          </a:p>
        </p:txBody>
      </p:sp>
      <p:sp>
        <p:nvSpPr>
          <p:cNvPr id="8" name="TextBox 21">
            <a:extLst>
              <a:ext uri="{FF2B5EF4-FFF2-40B4-BE49-F238E27FC236}">
                <a16:creationId xmlns:a16="http://schemas.microsoft.com/office/drawing/2014/main" id="{3B1DCBE8-1385-116B-6A66-546A4C03FE7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13">
            <a:extLst>
              <a:ext uri="{FF2B5EF4-FFF2-40B4-BE49-F238E27FC236}">
                <a16:creationId xmlns:a16="http://schemas.microsoft.com/office/drawing/2014/main" id="{DD9A6C93-5AD1-80CD-4DEA-995B443E3312}"/>
              </a:ext>
            </a:extLst>
          </p:cNvPr>
          <p:cNvSpPr>
            <a:spLocks noChangeShapeType="1"/>
          </p:cNvSpPr>
          <p:nvPr/>
        </p:nvSpPr>
        <p:spPr bwMode="auto">
          <a:xfrm>
            <a:off x="2057400" y="3545747"/>
            <a:ext cx="533401" cy="8382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Line 12">
            <a:extLst>
              <a:ext uri="{FF2B5EF4-FFF2-40B4-BE49-F238E27FC236}">
                <a16:creationId xmlns:a16="http://schemas.microsoft.com/office/drawing/2014/main" id="{F84D4F1B-54A7-DAFC-757A-ECE88B1CC788}"/>
              </a:ext>
            </a:extLst>
          </p:cNvPr>
          <p:cNvSpPr>
            <a:spLocks noChangeShapeType="1"/>
          </p:cNvSpPr>
          <p:nvPr/>
        </p:nvSpPr>
        <p:spPr bwMode="auto">
          <a:xfrm flipH="1">
            <a:off x="2895600" y="2438400"/>
            <a:ext cx="762000" cy="739775"/>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 name="TextBox 1">
            <a:extLst>
              <a:ext uri="{FF2B5EF4-FFF2-40B4-BE49-F238E27FC236}">
                <a16:creationId xmlns:a16="http://schemas.microsoft.com/office/drawing/2014/main" id="{B893D700-1CE6-5B96-AB2A-6144D4F68440}"/>
              </a:ext>
            </a:extLst>
          </p:cNvPr>
          <p:cNvSpPr txBox="1"/>
          <p:nvPr/>
        </p:nvSpPr>
        <p:spPr>
          <a:xfrm>
            <a:off x="762000" y="5410200"/>
            <a:ext cx="7086600" cy="1102866"/>
          </a:xfrm>
          <a:prstGeom prst="rect">
            <a:avLst/>
          </a:prstGeom>
          <a:noFill/>
        </p:spPr>
        <p:txBody>
          <a:bodyPr wrap="square" lIns="25400" tIns="12700" rIns="25400" bIns="12700" rtlCol="0">
            <a:spAutoFit/>
          </a:bodyPr>
          <a:lstStyle/>
          <a:p>
            <a:r>
              <a:rPr lang="de-DE" sz="1400" i="1" noProof="0" dirty="0"/>
              <a:t>Erklären Sie mir das bitte genauer – was bedeutet es, wenn man sagt, dass Aflibercept „den VEGF-Rezeptor nachahmt“? Anders ausgedrückt: Wie wirkt Aflibercept?</a:t>
            </a:r>
          </a:p>
          <a:p>
            <a:r>
              <a:rPr lang="de-DE" sz="1400" noProof="0" dirty="0"/>
              <a:t>Aflibercept ist ein </a:t>
            </a:r>
            <a:r>
              <a:rPr lang="de-DE" sz="1400" b="1" noProof="0" dirty="0"/>
              <a:t>Köderrezeptor</a:t>
            </a:r>
            <a:r>
              <a:rPr lang="de-DE" sz="1400" noProof="0" dirty="0"/>
              <a:t>, der ungebundenes VEGF im Netzhautraum bindet, bevor es (das VEGF) einen tatsächlichen VEGF-Rezeptor auf einer Zielstruktur finden kann. </a:t>
            </a:r>
            <a:r>
              <a:rPr lang="de-DE" sz="1400" noProof="0" dirty="0">
                <a:solidFill>
                  <a:schemeClr val="bg1"/>
                </a:solidFill>
              </a:rPr>
              <a:t>Diese Strategie wird als „VEGF-Falle“ bezeichnet. </a:t>
            </a:r>
          </a:p>
        </p:txBody>
      </p:sp>
    </p:spTree>
    <p:extLst>
      <p:ext uri="{BB962C8B-B14F-4D97-AF65-F5344CB8AC3E}">
        <p14:creationId xmlns:p14="http://schemas.microsoft.com/office/powerpoint/2010/main" val="3017293894"/>
      </p:ext>
    </p:extLst>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BF9AD9-7A7C-714C-6552-71376D974760}"/>
            </a:ext>
          </a:extLst>
        </p:cNvPr>
        <p:cNvGrpSpPr/>
        <p:nvPr/>
      </p:nvGrpSpPr>
      <p:grpSpPr>
        <a:xfrm>
          <a:off x="0" y="0"/>
          <a:ext cx="0" cy="0"/>
          <a:chOff x="0" y="0"/>
          <a:chExt cx="0" cy="0"/>
        </a:xfrm>
      </p:grpSpPr>
      <p:sp>
        <p:nvSpPr>
          <p:cNvPr id="25602" name="Text Box 2">
            <a:extLst>
              <a:ext uri="{FF2B5EF4-FFF2-40B4-BE49-F238E27FC236}">
                <a16:creationId xmlns:a16="http://schemas.microsoft.com/office/drawing/2014/main" id="{A47B53EF-730A-1D20-1C75-082ED70DBC26}"/>
              </a:ext>
            </a:extLst>
          </p:cNvPr>
          <p:cNvSpPr txBox="1">
            <a:spLocks noChangeArrowheads="1"/>
          </p:cNvSpPr>
          <p:nvPr/>
        </p:nvSpPr>
        <p:spPr bwMode="auto">
          <a:xfrm>
            <a:off x="1103313" y="3178175"/>
            <a:ext cx="6983412"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dirty="0" err="1">
                <a:latin typeface="Arial" panose="020B0604020202020204" pitchFamily="34" charset="0"/>
              </a:rPr>
              <a:t>Afli</a:t>
            </a:r>
            <a:r>
              <a:rPr lang="de-DE" sz="2400" b="1" dirty="0" err="1">
                <a:solidFill>
                  <a:srgbClr val="0000FF"/>
                </a:solidFill>
                <a:latin typeface="Arial" panose="020B0604020202020204" pitchFamily="34" charset="0"/>
              </a:rPr>
              <a:t>ber</a:t>
            </a:r>
            <a:r>
              <a:rPr lang="de-DE" sz="2400" b="1" dirty="0" err="1">
                <a:solidFill>
                  <a:srgbClr val="FF9900"/>
                </a:solidFill>
                <a:latin typeface="Arial" panose="020B0604020202020204" pitchFamily="34" charset="0"/>
              </a:rPr>
              <a:t>cept</a:t>
            </a:r>
            <a:r>
              <a:rPr lang="de-DE" sz="2400" b="1" noProof="0" dirty="0">
                <a:solidFill>
                  <a:srgbClr val="FF9900"/>
                </a:solidFill>
                <a:latin typeface="Arial" panose="020B0604020202020204" pitchFamily="34" charset="0"/>
              </a:rPr>
              <a: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5411" name="Slide Number Placeholder 1">
            <a:extLst>
              <a:ext uri="{FF2B5EF4-FFF2-40B4-BE49-F238E27FC236}">
                <a16:creationId xmlns:a16="http://schemas.microsoft.com/office/drawing/2014/main" id="{491B10E6-895A-B29A-2216-9A385558F7D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AD3EF7E-4C4A-4BA5-967B-7B4824007462}" type="slidenum">
              <a:rPr lang="de-DE" sz="1000" noProof="0" smtClean="0"/>
              <a:t>596</a:t>
            </a:fld>
            <a:endParaRPr lang="de-DE" sz="1000" noProof="0" dirty="0"/>
          </a:p>
        </p:txBody>
      </p:sp>
      <p:sp>
        <p:nvSpPr>
          <p:cNvPr id="145412" name="Text Box 11">
            <a:extLst>
              <a:ext uri="{FF2B5EF4-FFF2-40B4-BE49-F238E27FC236}">
                <a16:creationId xmlns:a16="http://schemas.microsoft.com/office/drawing/2014/main" id="{49B3D998-AC6D-1B40-4F58-7E1B47AE6C30}"/>
              </a:ext>
            </a:extLst>
          </p:cNvPr>
          <p:cNvSpPr txBox="1">
            <a:spLocks noChangeArrowheads="1"/>
          </p:cNvSpPr>
          <p:nvPr/>
        </p:nvSpPr>
        <p:spPr bwMode="auto">
          <a:xfrm>
            <a:off x="3200400" y="1676400"/>
            <a:ext cx="5524500"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FF9900"/>
                </a:solidFill>
              </a:rPr>
              <a:t>Was bedeutet die Endung </a:t>
            </a:r>
            <a:r>
              <a:rPr lang="de-DE" sz="1600" b="1" noProof="0" dirty="0">
                <a:solidFill>
                  <a:srgbClr val="FF9900"/>
                </a:solidFill>
              </a:rPr>
              <a:t>„-cept“</a:t>
            </a:r>
            <a:r>
              <a:rPr lang="de-DE" sz="1600" i="1" noProof="0" dirty="0">
                <a:solidFill>
                  <a:srgbClr val="FF9900"/>
                </a:solidFill>
              </a:rPr>
              <a:t>?</a:t>
            </a:r>
          </a:p>
          <a:p>
            <a:pPr eaLnBrk="1" hangingPunct="1">
              <a:lnSpc>
                <a:spcPct val="90000"/>
              </a:lnSpc>
              <a:spcBef>
                <a:spcPct val="0"/>
              </a:spcBef>
              <a:buClrTx/>
              <a:buSzTx/>
              <a:buFontTx/>
              <a:buNone/>
            </a:pPr>
            <a:r>
              <a:rPr lang="de-DE" sz="1600" noProof="0" dirty="0">
                <a:solidFill>
                  <a:srgbClr val="FF9900"/>
                </a:solidFill>
              </a:rPr>
              <a:t>Dass das Medikament wirkt, indem es ein </a:t>
            </a:r>
            <a:r>
              <a:rPr lang="de-DE" sz="1600" b="1" noProof="0" dirty="0">
                <a:solidFill>
                  <a:srgbClr val="FF9900"/>
                </a:solidFill>
              </a:rPr>
              <a:t>Rezeptormolekül</a:t>
            </a:r>
            <a:r>
              <a:rPr lang="de-DE" sz="1600" noProof="0" dirty="0">
                <a:solidFill>
                  <a:srgbClr val="FF9900"/>
                </a:solidFill>
              </a:rPr>
              <a:t> nachahmt</a:t>
            </a:r>
          </a:p>
        </p:txBody>
      </p:sp>
      <p:sp>
        <p:nvSpPr>
          <p:cNvPr id="145414" name="Text Box 12">
            <a:extLst>
              <a:ext uri="{FF2B5EF4-FFF2-40B4-BE49-F238E27FC236}">
                <a16:creationId xmlns:a16="http://schemas.microsoft.com/office/drawing/2014/main" id="{5DD3778C-3166-0A83-7E5F-82C1D649A24B}"/>
              </a:ext>
            </a:extLst>
          </p:cNvPr>
          <p:cNvSpPr txBox="1">
            <a:spLocks noChangeArrowheads="1"/>
          </p:cNvSpPr>
          <p:nvPr/>
        </p:nvSpPr>
        <p:spPr bwMode="auto">
          <a:xfrm>
            <a:off x="1000125" y="4419600"/>
            <a:ext cx="4714875" cy="690445"/>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Was bedeutet das Infix </a:t>
            </a:r>
            <a:r>
              <a:rPr lang="de-DE" sz="1600" noProof="0" dirty="0">
                <a:solidFill>
                  <a:srgbClr val="0000FF"/>
                </a:solidFill>
              </a:rPr>
              <a:t>–ber-</a:t>
            </a:r>
            <a:r>
              <a:rPr lang="de-DE" sz="1600" i="1" noProof="0" dirty="0">
                <a:solidFill>
                  <a:srgbClr val="0000FF"/>
                </a:solidFill>
              </a:rPr>
              <a:t>?</a:t>
            </a:r>
          </a:p>
          <a:p>
            <a:pPr eaLnBrk="1" hangingPunct="1">
              <a:lnSpc>
                <a:spcPct val="90000"/>
              </a:lnSpc>
              <a:spcBef>
                <a:spcPct val="0"/>
              </a:spcBef>
              <a:buClrTx/>
              <a:buSzTx/>
              <a:buFontTx/>
              <a:buNone/>
            </a:pPr>
            <a:r>
              <a:rPr lang="de-DE" sz="1600" noProof="0" dirty="0">
                <a:solidFill>
                  <a:srgbClr val="0000FF"/>
                </a:solidFill>
              </a:rPr>
              <a:t>Dass es sich bei dem nachgeahmten Rezeptor um den </a:t>
            </a:r>
            <a:r>
              <a:rPr lang="de-DE" sz="1600" b="1" noProof="0" dirty="0">
                <a:solidFill>
                  <a:srgbClr val="0000FF"/>
                </a:solidFill>
              </a:rPr>
              <a:t>VEGF-Rezeptor </a:t>
            </a:r>
            <a:r>
              <a:rPr lang="de-DE" sz="1600" noProof="0" dirty="0">
                <a:solidFill>
                  <a:srgbClr val="0000FF"/>
                </a:solidFill>
              </a:rPr>
              <a:t>handelt</a:t>
            </a:r>
          </a:p>
        </p:txBody>
      </p:sp>
      <p:sp>
        <p:nvSpPr>
          <p:cNvPr id="8" name="TextBox 21">
            <a:extLst>
              <a:ext uri="{FF2B5EF4-FFF2-40B4-BE49-F238E27FC236}">
                <a16:creationId xmlns:a16="http://schemas.microsoft.com/office/drawing/2014/main" id="{E1B97729-4DD5-0998-097E-AA2AD7E48CB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13">
            <a:extLst>
              <a:ext uri="{FF2B5EF4-FFF2-40B4-BE49-F238E27FC236}">
                <a16:creationId xmlns:a16="http://schemas.microsoft.com/office/drawing/2014/main" id="{FE146BCA-40BD-D80B-A03B-F7FD74BDF595}"/>
              </a:ext>
            </a:extLst>
          </p:cNvPr>
          <p:cNvSpPr>
            <a:spLocks noChangeShapeType="1"/>
          </p:cNvSpPr>
          <p:nvPr/>
        </p:nvSpPr>
        <p:spPr bwMode="auto">
          <a:xfrm>
            <a:off x="2057400" y="3545747"/>
            <a:ext cx="533401" cy="8382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Line 12">
            <a:extLst>
              <a:ext uri="{FF2B5EF4-FFF2-40B4-BE49-F238E27FC236}">
                <a16:creationId xmlns:a16="http://schemas.microsoft.com/office/drawing/2014/main" id="{2399BF33-803A-D85F-65A6-5D3373AC0A19}"/>
              </a:ext>
            </a:extLst>
          </p:cNvPr>
          <p:cNvSpPr>
            <a:spLocks noChangeShapeType="1"/>
          </p:cNvSpPr>
          <p:nvPr/>
        </p:nvSpPr>
        <p:spPr bwMode="auto">
          <a:xfrm flipH="1">
            <a:off x="2895600" y="2438400"/>
            <a:ext cx="762000" cy="739775"/>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 name="TextBox 1">
            <a:extLst>
              <a:ext uri="{FF2B5EF4-FFF2-40B4-BE49-F238E27FC236}">
                <a16:creationId xmlns:a16="http://schemas.microsoft.com/office/drawing/2014/main" id="{8B1B4C6F-5B62-40B1-636B-B1CF9C2627B3}"/>
              </a:ext>
            </a:extLst>
          </p:cNvPr>
          <p:cNvSpPr txBox="1"/>
          <p:nvPr/>
        </p:nvSpPr>
        <p:spPr>
          <a:xfrm>
            <a:off x="762000" y="5410200"/>
            <a:ext cx="7086600" cy="1102866"/>
          </a:xfrm>
          <a:prstGeom prst="rect">
            <a:avLst/>
          </a:prstGeom>
          <a:noFill/>
        </p:spPr>
        <p:txBody>
          <a:bodyPr wrap="square" lIns="25400" tIns="12700" rIns="25400" bIns="12700" rtlCol="0">
            <a:spAutoFit/>
          </a:bodyPr>
          <a:lstStyle/>
          <a:p>
            <a:r>
              <a:rPr lang="de-DE" sz="1400" i="1" noProof="0" dirty="0"/>
              <a:t>Erklären Sie mir das bitte genauer – was bedeutet es, wenn man sagt, dass Aflibercept „den VEGF-Rezeptor nachahmt“? Anders ausgedrückt: Wie wirkt Aflibercept?</a:t>
            </a:r>
          </a:p>
          <a:p>
            <a:r>
              <a:rPr lang="de-DE" sz="1400" noProof="0" dirty="0"/>
              <a:t>Aflibercept ist ein </a:t>
            </a:r>
            <a:r>
              <a:rPr lang="de-DE" sz="1400" b="1" noProof="0" dirty="0"/>
              <a:t>Köderrezeptor</a:t>
            </a:r>
            <a:r>
              <a:rPr lang="de-DE" sz="1400" noProof="0" dirty="0"/>
              <a:t>, der ungebundenes VEGF im Netzhautraum bindet, bevor es (das VEGF) einen tatsächlichen VEGF-Rezeptor auf einer Zielstruktur finden kann. </a:t>
            </a:r>
            <a:r>
              <a:rPr lang="de-DE" sz="1400" noProof="0" dirty="0">
                <a:solidFill>
                  <a:srgbClr val="0000FF"/>
                </a:solidFill>
              </a:rPr>
              <a:t>Diese Strategie wird als „VEGF-Falle“ bezeichnet. </a:t>
            </a:r>
          </a:p>
        </p:txBody>
      </p:sp>
      <p:sp>
        <p:nvSpPr>
          <p:cNvPr id="5" name="Rectangle 2">
            <a:extLst>
              <a:ext uri="{FF2B5EF4-FFF2-40B4-BE49-F238E27FC236}">
                <a16:creationId xmlns:a16="http://schemas.microsoft.com/office/drawing/2014/main" id="{ADF5FB23-2D27-36C0-061C-67BFE5235CCD}"/>
              </a:ext>
            </a:extLst>
          </p:cNvPr>
          <p:cNvSpPr/>
          <p:nvPr/>
        </p:nvSpPr>
        <p:spPr>
          <a:xfrm>
            <a:off x="3252787" y="6278439"/>
            <a:ext cx="919163" cy="23462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Abk. + Wort</a:t>
            </a:r>
          </a:p>
        </p:txBody>
      </p:sp>
    </p:spTree>
    <p:extLst>
      <p:ext uri="{BB962C8B-B14F-4D97-AF65-F5344CB8AC3E}">
        <p14:creationId xmlns:p14="http://schemas.microsoft.com/office/powerpoint/2010/main" val="310112411"/>
      </p:ext>
    </p:extLst>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26257F-6182-0649-CDDA-583239BE9F96}"/>
            </a:ext>
          </a:extLst>
        </p:cNvPr>
        <p:cNvGrpSpPr/>
        <p:nvPr/>
      </p:nvGrpSpPr>
      <p:grpSpPr>
        <a:xfrm>
          <a:off x="0" y="0"/>
          <a:ext cx="0" cy="0"/>
          <a:chOff x="0" y="0"/>
          <a:chExt cx="0" cy="0"/>
        </a:xfrm>
      </p:grpSpPr>
      <p:sp>
        <p:nvSpPr>
          <p:cNvPr id="25602" name="Text Box 2">
            <a:extLst>
              <a:ext uri="{FF2B5EF4-FFF2-40B4-BE49-F238E27FC236}">
                <a16:creationId xmlns:a16="http://schemas.microsoft.com/office/drawing/2014/main" id="{54950D3F-14AE-53AB-BC31-378812EA6B30}"/>
              </a:ext>
            </a:extLst>
          </p:cNvPr>
          <p:cNvSpPr txBox="1">
            <a:spLocks noChangeArrowheads="1"/>
          </p:cNvSpPr>
          <p:nvPr/>
        </p:nvSpPr>
        <p:spPr bwMode="auto">
          <a:xfrm>
            <a:off x="1103313" y="3178175"/>
            <a:ext cx="6983412" cy="358047"/>
          </a:xfrm>
          <a:prstGeom prst="rect">
            <a:avLst/>
          </a:prstGeom>
          <a:solidFill>
            <a:srgbClr val="FFCCCC"/>
          </a:solidFill>
          <a:ln>
            <a:noFill/>
          </a:ln>
          <a:effectLst/>
        </p:spPr>
        <p:txBody>
          <a:bodyPr wrap="square" lIns="25400" tIns="12700" rIns="25400" bIns="12700">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lnSpc>
                <a:spcPct val="90000"/>
              </a:lnSpc>
              <a:defRPr/>
            </a:pPr>
            <a:r>
              <a:rPr lang="de-DE" sz="2400" dirty="0" err="1">
                <a:latin typeface="Arial" panose="020B0604020202020204" pitchFamily="34" charset="0"/>
              </a:rPr>
              <a:t>Afli</a:t>
            </a:r>
            <a:r>
              <a:rPr lang="de-DE" sz="2400" b="1" dirty="0" err="1">
                <a:solidFill>
                  <a:srgbClr val="0000FF"/>
                </a:solidFill>
                <a:latin typeface="Arial" panose="020B0604020202020204" pitchFamily="34" charset="0"/>
              </a:rPr>
              <a:t>ber</a:t>
            </a:r>
            <a:r>
              <a:rPr lang="de-DE" sz="2400" b="1" dirty="0" err="1">
                <a:solidFill>
                  <a:srgbClr val="FF9900"/>
                </a:solidFill>
                <a:latin typeface="Arial" panose="020B0604020202020204" pitchFamily="34" charset="0"/>
              </a:rPr>
              <a:t>cept</a:t>
            </a:r>
            <a:r>
              <a:rPr lang="de-DE" sz="2400" b="1" noProof="0" dirty="0">
                <a:solidFill>
                  <a:srgbClr val="FF9900"/>
                </a:solidFill>
                <a:latin typeface="Arial" panose="020B0604020202020204" pitchFamily="34" charset="0"/>
              </a:rPr>
              <a:t> </a:t>
            </a:r>
            <a:r>
              <a:rPr lang="de-DE" sz="2400" i="1" noProof="0" dirty="0">
                <a:solidFill>
                  <a:schemeClr val="bg1">
                    <a:lumMod val="75000"/>
                  </a:schemeClr>
                </a:solidFill>
                <a:latin typeface="Arial" panose="020B0604020202020204" pitchFamily="34" charset="0"/>
              </a:rPr>
              <a:t>ist ein rekombinantes Fusionsprotein</a:t>
            </a:r>
            <a:endParaRPr lang="de-DE" sz="2400" i="1" baseline="-25000" noProof="0" dirty="0">
              <a:solidFill>
                <a:schemeClr val="bg1">
                  <a:lumMod val="75000"/>
                </a:schemeClr>
              </a:solidFill>
              <a:latin typeface="Arial" panose="020B0604020202020204" pitchFamily="34" charset="0"/>
            </a:endParaRPr>
          </a:p>
        </p:txBody>
      </p:sp>
      <p:sp>
        <p:nvSpPr>
          <p:cNvPr id="145411" name="Slide Number Placeholder 1">
            <a:extLst>
              <a:ext uri="{FF2B5EF4-FFF2-40B4-BE49-F238E27FC236}">
                <a16:creationId xmlns:a16="http://schemas.microsoft.com/office/drawing/2014/main" id="{CF147930-406E-79C7-240A-5BE9123D495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AD3EF7E-4C4A-4BA5-967B-7B4824007462}" type="slidenum">
              <a:rPr lang="de-DE" sz="1000" noProof="0" smtClean="0"/>
              <a:t>597</a:t>
            </a:fld>
            <a:endParaRPr lang="de-DE" sz="1000" noProof="0" dirty="0"/>
          </a:p>
        </p:txBody>
      </p:sp>
      <p:sp>
        <p:nvSpPr>
          <p:cNvPr id="145412" name="Text Box 11">
            <a:extLst>
              <a:ext uri="{FF2B5EF4-FFF2-40B4-BE49-F238E27FC236}">
                <a16:creationId xmlns:a16="http://schemas.microsoft.com/office/drawing/2014/main" id="{8B902189-1B2B-30A6-243E-A933CE36C429}"/>
              </a:ext>
            </a:extLst>
          </p:cNvPr>
          <p:cNvSpPr txBox="1">
            <a:spLocks noChangeArrowheads="1"/>
          </p:cNvSpPr>
          <p:nvPr/>
        </p:nvSpPr>
        <p:spPr bwMode="auto">
          <a:xfrm>
            <a:off x="3200400" y="1676400"/>
            <a:ext cx="5524500" cy="690445"/>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FF9900"/>
                </a:solidFill>
              </a:rPr>
              <a:t>Was bedeutet die Endung </a:t>
            </a:r>
            <a:r>
              <a:rPr lang="de-DE" sz="1600" b="1" noProof="0" dirty="0">
                <a:solidFill>
                  <a:srgbClr val="FF9900"/>
                </a:solidFill>
              </a:rPr>
              <a:t>„-cept“</a:t>
            </a:r>
            <a:r>
              <a:rPr lang="de-DE" sz="1600" i="1" noProof="0" dirty="0">
                <a:solidFill>
                  <a:srgbClr val="FF9900"/>
                </a:solidFill>
              </a:rPr>
              <a:t>?</a:t>
            </a:r>
          </a:p>
          <a:p>
            <a:pPr eaLnBrk="1" hangingPunct="1">
              <a:lnSpc>
                <a:spcPct val="90000"/>
              </a:lnSpc>
              <a:spcBef>
                <a:spcPct val="0"/>
              </a:spcBef>
              <a:buClrTx/>
              <a:buSzTx/>
              <a:buFontTx/>
              <a:buNone/>
            </a:pPr>
            <a:r>
              <a:rPr lang="de-DE" sz="1600" noProof="0" dirty="0">
                <a:solidFill>
                  <a:srgbClr val="FF9900"/>
                </a:solidFill>
              </a:rPr>
              <a:t>Dass das Medikament wirkt, indem es ein </a:t>
            </a:r>
            <a:r>
              <a:rPr lang="de-DE" sz="1600" b="1" noProof="0" dirty="0">
                <a:solidFill>
                  <a:srgbClr val="FF9900"/>
                </a:solidFill>
              </a:rPr>
              <a:t>Rezeptormolekül</a:t>
            </a:r>
            <a:r>
              <a:rPr lang="de-DE" sz="1600" noProof="0" dirty="0">
                <a:solidFill>
                  <a:srgbClr val="FF9900"/>
                </a:solidFill>
              </a:rPr>
              <a:t> nachahmt</a:t>
            </a:r>
          </a:p>
        </p:txBody>
      </p:sp>
      <p:sp>
        <p:nvSpPr>
          <p:cNvPr id="145414" name="Text Box 12">
            <a:extLst>
              <a:ext uri="{FF2B5EF4-FFF2-40B4-BE49-F238E27FC236}">
                <a16:creationId xmlns:a16="http://schemas.microsoft.com/office/drawing/2014/main" id="{C1024156-1E1E-A792-0569-D84DA2CA29F0}"/>
              </a:ext>
            </a:extLst>
          </p:cNvPr>
          <p:cNvSpPr txBox="1">
            <a:spLocks noChangeArrowheads="1"/>
          </p:cNvSpPr>
          <p:nvPr/>
        </p:nvSpPr>
        <p:spPr bwMode="auto">
          <a:xfrm>
            <a:off x="1000125" y="4419600"/>
            <a:ext cx="4714875" cy="690445"/>
          </a:xfrm>
          <a:prstGeom prst="rect">
            <a:avLst/>
          </a:prstGeom>
          <a:solidFill>
            <a:srgbClr val="FFFFCC"/>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600" i="1" noProof="0" dirty="0">
                <a:solidFill>
                  <a:srgbClr val="0000FF"/>
                </a:solidFill>
              </a:rPr>
              <a:t>Was bedeutet das Infix </a:t>
            </a:r>
            <a:r>
              <a:rPr lang="de-DE" sz="1600" noProof="0" dirty="0">
                <a:solidFill>
                  <a:srgbClr val="0000FF"/>
                </a:solidFill>
              </a:rPr>
              <a:t>–ber-</a:t>
            </a:r>
            <a:r>
              <a:rPr lang="de-DE" sz="1600" i="1" noProof="0" dirty="0">
                <a:solidFill>
                  <a:srgbClr val="0000FF"/>
                </a:solidFill>
              </a:rPr>
              <a:t>?</a:t>
            </a:r>
          </a:p>
          <a:p>
            <a:pPr eaLnBrk="1" hangingPunct="1">
              <a:lnSpc>
                <a:spcPct val="90000"/>
              </a:lnSpc>
              <a:spcBef>
                <a:spcPct val="0"/>
              </a:spcBef>
              <a:buClrTx/>
              <a:buSzTx/>
              <a:buFontTx/>
              <a:buNone/>
            </a:pPr>
            <a:r>
              <a:rPr lang="de-DE" sz="1600" noProof="0" dirty="0">
                <a:solidFill>
                  <a:srgbClr val="0000FF"/>
                </a:solidFill>
              </a:rPr>
              <a:t>Dass es sich bei dem nachgeahmten Rezeptor um den </a:t>
            </a:r>
            <a:r>
              <a:rPr lang="de-DE" sz="1600" b="1" noProof="0" dirty="0">
                <a:solidFill>
                  <a:srgbClr val="0000FF"/>
                </a:solidFill>
              </a:rPr>
              <a:t>VEGF-Rezeptor </a:t>
            </a:r>
            <a:r>
              <a:rPr lang="de-DE" sz="1600" noProof="0" dirty="0">
                <a:solidFill>
                  <a:srgbClr val="0000FF"/>
                </a:solidFill>
              </a:rPr>
              <a:t>handelt</a:t>
            </a:r>
          </a:p>
        </p:txBody>
      </p:sp>
      <p:sp>
        <p:nvSpPr>
          <p:cNvPr id="8" name="TextBox 21">
            <a:extLst>
              <a:ext uri="{FF2B5EF4-FFF2-40B4-BE49-F238E27FC236}">
                <a16:creationId xmlns:a16="http://schemas.microsoft.com/office/drawing/2014/main" id="{EFC9A12B-E95B-5755-0BAB-22ED198B6196}"/>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Line 13">
            <a:extLst>
              <a:ext uri="{FF2B5EF4-FFF2-40B4-BE49-F238E27FC236}">
                <a16:creationId xmlns:a16="http://schemas.microsoft.com/office/drawing/2014/main" id="{62EED2BD-76DE-E673-FEB6-30FF5AC7B81F}"/>
              </a:ext>
            </a:extLst>
          </p:cNvPr>
          <p:cNvSpPr>
            <a:spLocks noChangeShapeType="1"/>
          </p:cNvSpPr>
          <p:nvPr/>
        </p:nvSpPr>
        <p:spPr bwMode="auto">
          <a:xfrm>
            <a:off x="2057400" y="3545747"/>
            <a:ext cx="533401" cy="838200"/>
          </a:xfrm>
          <a:prstGeom prst="line">
            <a:avLst/>
          </a:prstGeom>
          <a:noFill/>
          <a:ln w="28575">
            <a:solidFill>
              <a:srgbClr val="0000FF"/>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3" name="Line 12">
            <a:extLst>
              <a:ext uri="{FF2B5EF4-FFF2-40B4-BE49-F238E27FC236}">
                <a16:creationId xmlns:a16="http://schemas.microsoft.com/office/drawing/2014/main" id="{109F5F21-F95E-7269-2343-1EB102D855FA}"/>
              </a:ext>
            </a:extLst>
          </p:cNvPr>
          <p:cNvSpPr>
            <a:spLocks noChangeShapeType="1"/>
          </p:cNvSpPr>
          <p:nvPr/>
        </p:nvSpPr>
        <p:spPr bwMode="auto">
          <a:xfrm flipH="1">
            <a:off x="2895600" y="2438400"/>
            <a:ext cx="762000" cy="739775"/>
          </a:xfrm>
          <a:prstGeom prst="line">
            <a:avLst/>
          </a:prstGeom>
          <a:noFill/>
          <a:ln w="28575">
            <a:solidFill>
              <a:srgbClr val="FF99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noProof="0" dirty="0"/>
          </a:p>
        </p:txBody>
      </p:sp>
      <p:sp>
        <p:nvSpPr>
          <p:cNvPr id="4" name="TextBox 1">
            <a:extLst>
              <a:ext uri="{FF2B5EF4-FFF2-40B4-BE49-F238E27FC236}">
                <a16:creationId xmlns:a16="http://schemas.microsoft.com/office/drawing/2014/main" id="{3B8D7635-780E-EF76-1614-E5CE2F317AC9}"/>
              </a:ext>
            </a:extLst>
          </p:cNvPr>
          <p:cNvSpPr txBox="1"/>
          <p:nvPr/>
        </p:nvSpPr>
        <p:spPr>
          <a:xfrm>
            <a:off x="762000" y="5410200"/>
            <a:ext cx="7086600" cy="1102866"/>
          </a:xfrm>
          <a:prstGeom prst="rect">
            <a:avLst/>
          </a:prstGeom>
          <a:noFill/>
        </p:spPr>
        <p:txBody>
          <a:bodyPr wrap="square" lIns="25400" tIns="12700" rIns="25400" bIns="12700" rtlCol="0">
            <a:spAutoFit/>
          </a:bodyPr>
          <a:lstStyle/>
          <a:p>
            <a:r>
              <a:rPr lang="de-DE" sz="1400" i="1" noProof="0" dirty="0"/>
              <a:t>Erklären Sie mir das bitte genauer – was bedeutet es, wenn man sagt, dass Aflibercept „den VEGF-Rezeptor nachahmt“? Anders ausgedrückt: Wie wirkt Aflibercept?</a:t>
            </a:r>
          </a:p>
          <a:p>
            <a:r>
              <a:rPr lang="de-DE" sz="1400" noProof="0" dirty="0"/>
              <a:t>Aflibercept ist ein </a:t>
            </a:r>
            <a:r>
              <a:rPr lang="de-DE" sz="1400" b="1" noProof="0" dirty="0"/>
              <a:t>Köderrezeptor</a:t>
            </a:r>
            <a:r>
              <a:rPr lang="de-DE" sz="1400" noProof="0" dirty="0"/>
              <a:t>, der ungebundenes VEGF im Netzhautraum bindet, bevor es (das VEGF) einen tatsächlichen VEGF-Rezeptor auf einer Zielstruktur finden kann. </a:t>
            </a:r>
            <a:r>
              <a:rPr lang="de-DE" sz="1400" noProof="0" dirty="0">
                <a:solidFill>
                  <a:srgbClr val="0000FF"/>
                </a:solidFill>
              </a:rPr>
              <a:t>Diese Strategie wird als „VEGF-Falle“ bezeichnet. </a:t>
            </a:r>
          </a:p>
        </p:txBody>
      </p:sp>
    </p:spTree>
    <p:extLst>
      <p:ext uri="{BB962C8B-B14F-4D97-AF65-F5344CB8AC3E}">
        <p14:creationId xmlns:p14="http://schemas.microsoft.com/office/powerpoint/2010/main" val="3134762162"/>
      </p:ext>
    </p:extLst>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Text Box 2">
            <a:extLst>
              <a:ext uri="{FF2B5EF4-FFF2-40B4-BE49-F238E27FC236}">
                <a16:creationId xmlns:a16="http://schemas.microsoft.com/office/drawing/2014/main" id="{11AD7991-45E0-49FB-97CA-2266B88CA218}"/>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808000"/>
              </a:solidFill>
            </a:endParaRPr>
          </a:p>
        </p:txBody>
      </p:sp>
      <p:sp>
        <p:nvSpPr>
          <p:cNvPr id="146435" name="Slide Number Placeholder 1">
            <a:extLst>
              <a:ext uri="{FF2B5EF4-FFF2-40B4-BE49-F238E27FC236}">
                <a16:creationId xmlns:a16="http://schemas.microsoft.com/office/drawing/2014/main" id="{A6C4F0A6-E24A-4113-AB84-CD799A2B1CC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DF36D35-5B85-468F-8311-AD440157976C}" type="slidenum">
              <a:rPr lang="de-DE" sz="1000" noProof="0" smtClean="0"/>
              <a:t>598</a:t>
            </a:fld>
            <a:endParaRPr lang="de-DE" sz="1000" noProof="0" dirty="0"/>
          </a:p>
        </p:txBody>
      </p:sp>
      <p:sp>
        <p:nvSpPr>
          <p:cNvPr id="2" name="TextBox 1">
            <a:extLst>
              <a:ext uri="{FF2B5EF4-FFF2-40B4-BE49-F238E27FC236}">
                <a16:creationId xmlns:a16="http://schemas.microsoft.com/office/drawing/2014/main" id="{975BC342-975D-42A7-BE81-F25557C55159}"/>
              </a:ext>
            </a:extLst>
          </p:cNvPr>
          <p:cNvSpPr txBox="1"/>
          <p:nvPr/>
        </p:nvSpPr>
        <p:spPr>
          <a:xfrm>
            <a:off x="1236663" y="3886200"/>
            <a:ext cx="6764337" cy="2567178"/>
          </a:xfrm>
          <a:prstGeom prst="rect">
            <a:avLst/>
          </a:prstGeom>
          <a:solidFill>
            <a:schemeClr val="accent1">
              <a:lumMod val="60000"/>
              <a:lumOff val="40000"/>
            </a:schemeClr>
          </a:solidFill>
        </p:spPr>
        <p:txBody>
          <a:bodyPr wrap="square" lIns="25400" tIns="12700" rIns="25400" bIns="12700">
            <a:spAutoFit/>
          </a:bodyPr>
          <a:lstStyle/>
          <a:p>
            <a:pPr eaLnBrk="1" hangingPunct="1">
              <a:lnSpc>
                <a:spcPts val="2000"/>
              </a:lnSpc>
              <a:defRPr/>
            </a:pPr>
            <a:r>
              <a:rPr lang="de-DE" sz="1400" i="1" noProof="0" dirty="0">
                <a:solidFill>
                  <a:srgbClr val="0000FF"/>
                </a:solidFill>
                <a:latin typeface="Arial" charset="0"/>
              </a:rPr>
              <a:t>An welche Isoformen von VEGF-A bindet Aflibercept?</a:t>
            </a:r>
          </a:p>
          <a:p>
            <a:pPr eaLnBrk="1" hangingPunct="1">
              <a:lnSpc>
                <a:spcPts val="2000"/>
              </a:lnSpc>
              <a:defRPr/>
            </a:pPr>
            <a:r>
              <a:rPr lang="de-DE" sz="1400" noProof="0" dirty="0">
                <a:solidFill>
                  <a:schemeClr val="accent1">
                    <a:lumMod val="60000"/>
                    <a:lumOff val="40000"/>
                  </a:schemeClr>
                </a:solidFill>
                <a:latin typeface="Arial" charset="0"/>
              </a:rPr>
              <a:t>An alle</a:t>
            </a:r>
          </a:p>
          <a:p>
            <a:pPr eaLnBrk="1" hangingPunct="1">
              <a:lnSpc>
                <a:spcPts val="2000"/>
              </a:lnSpc>
              <a:defRPr/>
            </a:pPr>
            <a:endParaRPr lang="de-DE" sz="1400" i="1" noProof="0" dirty="0">
              <a:solidFill>
                <a:schemeClr val="accent1">
                  <a:lumMod val="60000"/>
                  <a:lumOff val="40000"/>
                </a:schemeClr>
              </a:solidFill>
              <a:latin typeface="Arial" charset="0"/>
            </a:endParaRPr>
          </a:p>
          <a:p>
            <a:pPr eaLnBrk="1" hangingPunct="1">
              <a:lnSpc>
                <a:spcPts val="2000"/>
              </a:lnSpc>
              <a:defRPr/>
            </a:pPr>
            <a:r>
              <a:rPr lang="de-DE" sz="1400" i="1" noProof="0" dirty="0">
                <a:solidFill>
                  <a:schemeClr val="accent1">
                    <a:lumMod val="60000"/>
                    <a:lumOff val="40000"/>
                  </a:schemeClr>
                </a:solidFill>
                <a:latin typeface="Arial" charset="0"/>
              </a:rPr>
              <a:t>Welches der folgenden Medikamente – Bevacizumab, Ranibizumab oder Aflibercept – bindet VEGF-A mit</a:t>
            </a:r>
          </a:p>
          <a:p>
            <a:pPr eaLnBrk="1" hangingPunct="1">
              <a:lnSpc>
                <a:spcPts val="2000"/>
              </a:lnSpc>
              <a:defRPr/>
            </a:pPr>
            <a:r>
              <a:rPr lang="de-DE" sz="1400" noProof="0" dirty="0" err="1">
                <a:solidFill>
                  <a:schemeClr val="accent1">
                    <a:lumMod val="60000"/>
                    <a:lumOff val="40000"/>
                  </a:schemeClr>
                </a:solidFill>
                <a:latin typeface="Arial" charset="0"/>
              </a:rPr>
              <a:t>flibercept</a:t>
            </a:r>
            <a:endParaRPr lang="de-DE" sz="1400" noProof="0" dirty="0">
              <a:solidFill>
                <a:schemeClr val="accent1">
                  <a:lumMod val="60000"/>
                  <a:lumOff val="40000"/>
                </a:schemeClr>
              </a:solidFill>
              <a:latin typeface="Arial" charset="0"/>
            </a:endParaRPr>
          </a:p>
          <a:p>
            <a:pPr eaLnBrk="1" hangingPunct="1">
              <a:lnSpc>
                <a:spcPts val="2000"/>
              </a:lnSpc>
              <a:defRPr/>
            </a:pPr>
            <a:endParaRPr lang="de-DE" sz="1400" i="1" noProof="0" dirty="0">
              <a:solidFill>
                <a:schemeClr val="accent1">
                  <a:lumMod val="60000"/>
                  <a:lumOff val="40000"/>
                </a:schemeClr>
              </a:solidFill>
              <a:latin typeface="Arial" charset="0"/>
            </a:endParaRPr>
          </a:p>
          <a:p>
            <a:pPr eaLnBrk="1" hangingPunct="1">
              <a:lnSpc>
                <a:spcPts val="2000"/>
              </a:lnSpc>
              <a:defRPr/>
            </a:pPr>
            <a:r>
              <a:rPr lang="de-DE" sz="1400" i="1" noProof="0" dirty="0">
                <a:solidFill>
                  <a:schemeClr val="accent1">
                    <a:lumMod val="60000"/>
                    <a:lumOff val="40000"/>
                  </a:schemeClr>
                </a:solidFill>
                <a:latin typeface="Arial" charset="0"/>
              </a:rPr>
              <a:t>Neben VEGF-A bindet Aflibercept ein weiteres Protein, das an der</a:t>
            </a:r>
          </a:p>
          <a:p>
            <a:pPr eaLnBrk="1" hangingPunct="1">
              <a:lnSpc>
                <a:spcPts val="2000"/>
              </a:lnSpc>
              <a:defRPr/>
            </a:pPr>
            <a:r>
              <a:rPr lang="de-DE" sz="1400" i="1" noProof="0" dirty="0">
                <a:solidFill>
                  <a:schemeClr val="accent1">
                    <a:lumMod val="60000"/>
                    <a:lumOff val="40000"/>
                  </a:schemeClr>
                </a:solidFill>
                <a:latin typeface="Arial" charset="0"/>
              </a:rPr>
              <a:t>Pathogenese der MNV – welches ist das?</a:t>
            </a:r>
          </a:p>
          <a:p>
            <a:pPr eaLnBrk="1" hangingPunct="1">
              <a:lnSpc>
                <a:spcPts val="2000"/>
              </a:lnSpc>
              <a:defRPr/>
            </a:pPr>
            <a:r>
              <a:rPr lang="de-DE" sz="1400" noProof="0" dirty="0">
                <a:solidFill>
                  <a:schemeClr val="accent1">
                    <a:lumMod val="60000"/>
                    <a:lumOff val="40000"/>
                  </a:schemeClr>
                </a:solidFill>
                <a:latin typeface="Arial" charset="0"/>
              </a:rPr>
              <a:t>Plazentawachstumsfaktor (PLGF)</a:t>
            </a:r>
          </a:p>
        </p:txBody>
      </p:sp>
      <p:sp>
        <p:nvSpPr>
          <p:cNvPr id="5" name="TextBox 21">
            <a:extLst>
              <a:ext uri="{FF2B5EF4-FFF2-40B4-BE49-F238E27FC236}">
                <a16:creationId xmlns:a16="http://schemas.microsoft.com/office/drawing/2014/main" id="{9AD871A9-1D0E-4138-B053-F54C34B1DC3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Text Box 2">
            <a:extLst>
              <a:ext uri="{FF2B5EF4-FFF2-40B4-BE49-F238E27FC236}">
                <a16:creationId xmlns:a16="http://schemas.microsoft.com/office/drawing/2014/main" id="{846CD255-368E-4ED1-8B7B-4317D6F023F2}"/>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808000"/>
              </a:solidFill>
            </a:endParaRPr>
          </a:p>
        </p:txBody>
      </p:sp>
      <p:sp>
        <p:nvSpPr>
          <p:cNvPr id="147459" name="Slide Number Placeholder 1">
            <a:extLst>
              <a:ext uri="{FF2B5EF4-FFF2-40B4-BE49-F238E27FC236}">
                <a16:creationId xmlns:a16="http://schemas.microsoft.com/office/drawing/2014/main" id="{4A9437F8-2ED9-4494-ABEE-4B23EB65C18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B7CCDE8-A77D-4842-9EEB-B9A212108584}" type="slidenum">
              <a:rPr lang="de-DE" sz="1000" noProof="0" smtClean="0"/>
              <a:t>599</a:t>
            </a:fld>
            <a:endParaRPr lang="de-DE" sz="1000" noProof="0" dirty="0"/>
          </a:p>
        </p:txBody>
      </p:sp>
      <p:sp>
        <p:nvSpPr>
          <p:cNvPr id="2" name="TextBox 1">
            <a:extLst>
              <a:ext uri="{FF2B5EF4-FFF2-40B4-BE49-F238E27FC236}">
                <a16:creationId xmlns:a16="http://schemas.microsoft.com/office/drawing/2014/main" id="{873DCA8A-3964-47C9-A7EA-68D2A944665B}"/>
              </a:ext>
            </a:extLst>
          </p:cNvPr>
          <p:cNvSpPr txBox="1"/>
          <p:nvPr/>
        </p:nvSpPr>
        <p:spPr>
          <a:xfrm>
            <a:off x="1236663" y="3886200"/>
            <a:ext cx="6764337" cy="2567178"/>
          </a:xfrm>
          <a:prstGeom prst="rect">
            <a:avLst/>
          </a:prstGeom>
          <a:solidFill>
            <a:schemeClr val="accent1">
              <a:lumMod val="60000"/>
              <a:lumOff val="40000"/>
            </a:schemeClr>
          </a:solidFill>
        </p:spPr>
        <p:txBody>
          <a:bodyPr wrap="square" lIns="25400" tIns="12700" rIns="25400" bIns="12700">
            <a:spAutoFit/>
          </a:bodyPr>
          <a:lstStyle/>
          <a:p>
            <a:pPr eaLnBrk="1" hangingPunct="1">
              <a:lnSpc>
                <a:spcPts val="2000"/>
              </a:lnSpc>
              <a:defRPr/>
            </a:pPr>
            <a:r>
              <a:rPr lang="de-DE" sz="1400" i="1" noProof="0" dirty="0">
                <a:solidFill>
                  <a:srgbClr val="0000FF"/>
                </a:solidFill>
                <a:latin typeface="Arial" charset="0"/>
              </a:rPr>
              <a:t>An welche Isoformen von VEGF-A bindet Aflibercept?</a:t>
            </a:r>
          </a:p>
          <a:p>
            <a:pPr eaLnBrk="1" hangingPunct="1">
              <a:lnSpc>
                <a:spcPts val="2000"/>
              </a:lnSpc>
              <a:defRPr/>
            </a:pPr>
            <a:r>
              <a:rPr lang="de-DE" sz="1400" noProof="0" dirty="0">
                <a:solidFill>
                  <a:srgbClr val="0000FF"/>
                </a:solidFill>
                <a:latin typeface="Arial" charset="0"/>
              </a:rPr>
              <a:t>An alle</a:t>
            </a:r>
          </a:p>
          <a:p>
            <a:pPr eaLnBrk="1" hangingPunct="1">
              <a:lnSpc>
                <a:spcPts val="2000"/>
              </a:lnSpc>
              <a:defRPr/>
            </a:pPr>
            <a:endParaRPr lang="de-DE" sz="1400" i="1" noProof="0" dirty="0">
              <a:solidFill>
                <a:srgbClr val="0000FF"/>
              </a:solidFill>
              <a:latin typeface="Arial" charset="0"/>
            </a:endParaRPr>
          </a:p>
          <a:p>
            <a:pPr eaLnBrk="1" hangingPunct="1">
              <a:lnSpc>
                <a:spcPts val="2000"/>
              </a:lnSpc>
              <a:defRPr/>
            </a:pPr>
            <a:r>
              <a:rPr lang="de-DE" sz="1400" i="1" noProof="0" dirty="0">
                <a:solidFill>
                  <a:schemeClr val="accent1">
                    <a:lumMod val="60000"/>
                    <a:lumOff val="40000"/>
                  </a:schemeClr>
                </a:solidFill>
                <a:latin typeface="Arial" charset="0"/>
              </a:rPr>
              <a:t>Welches der folgenden Medikamente – Bevacizumab, Ranibizumab oder Aflibercept – bindet VEGF-A mit</a:t>
            </a:r>
          </a:p>
          <a:p>
            <a:pPr eaLnBrk="1" hangingPunct="1">
              <a:lnSpc>
                <a:spcPts val="2000"/>
              </a:lnSpc>
              <a:defRPr/>
            </a:pPr>
            <a:r>
              <a:rPr lang="de-DE" sz="1400" i="1" noProof="0" dirty="0">
                <a:solidFill>
                  <a:schemeClr val="accent1">
                    <a:lumMod val="60000"/>
                    <a:lumOff val="40000"/>
                  </a:schemeClr>
                </a:solidFill>
                <a:latin typeface="Arial" charset="0"/>
              </a:rPr>
              <a:t>der größten Affinität?</a:t>
            </a:r>
          </a:p>
          <a:p>
            <a:pPr eaLnBrk="1" hangingPunct="1">
              <a:lnSpc>
                <a:spcPts val="2000"/>
              </a:lnSpc>
              <a:defRPr/>
            </a:pPr>
            <a:endParaRPr lang="de-DE" sz="1400" i="1" noProof="0" dirty="0">
              <a:solidFill>
                <a:schemeClr val="accent1">
                  <a:lumMod val="60000"/>
                  <a:lumOff val="40000"/>
                </a:schemeClr>
              </a:solidFill>
              <a:latin typeface="Arial" charset="0"/>
            </a:endParaRPr>
          </a:p>
          <a:p>
            <a:pPr eaLnBrk="1" hangingPunct="1">
              <a:lnSpc>
                <a:spcPts val="2000"/>
              </a:lnSpc>
              <a:defRPr/>
            </a:pPr>
            <a:r>
              <a:rPr lang="de-DE" sz="1400" i="1" noProof="0" dirty="0">
                <a:solidFill>
                  <a:schemeClr val="accent1">
                    <a:lumMod val="60000"/>
                    <a:lumOff val="40000"/>
                  </a:schemeClr>
                </a:solidFill>
                <a:latin typeface="Arial" charset="0"/>
              </a:rPr>
              <a:t>Neben VEGF-A bindet Aflibercept ein weiteres Protein, das an der</a:t>
            </a:r>
          </a:p>
          <a:p>
            <a:pPr eaLnBrk="1" hangingPunct="1">
              <a:lnSpc>
                <a:spcPts val="2000"/>
              </a:lnSpc>
              <a:defRPr/>
            </a:pPr>
            <a:r>
              <a:rPr lang="de-DE" sz="1400" i="1" noProof="0" dirty="0">
                <a:solidFill>
                  <a:schemeClr val="accent1">
                    <a:lumMod val="60000"/>
                    <a:lumOff val="40000"/>
                  </a:schemeClr>
                </a:solidFill>
                <a:latin typeface="Arial" charset="0"/>
              </a:rPr>
              <a:t>Pathogenese der MNV – welches ist das?</a:t>
            </a:r>
          </a:p>
          <a:p>
            <a:pPr eaLnBrk="1" hangingPunct="1">
              <a:lnSpc>
                <a:spcPts val="2000"/>
              </a:lnSpc>
              <a:defRPr/>
            </a:pPr>
            <a:r>
              <a:rPr lang="de-DE" sz="1400" noProof="0" dirty="0">
                <a:solidFill>
                  <a:schemeClr val="accent1">
                    <a:lumMod val="60000"/>
                    <a:lumOff val="40000"/>
                  </a:schemeClr>
                </a:solidFill>
                <a:latin typeface="Arial" charset="0"/>
              </a:rPr>
              <a:t>Plazentawachstumsfaktor (PLGF)</a:t>
            </a:r>
          </a:p>
        </p:txBody>
      </p:sp>
      <p:sp>
        <p:nvSpPr>
          <p:cNvPr id="5" name="TextBox 21">
            <a:extLst>
              <a:ext uri="{FF2B5EF4-FFF2-40B4-BE49-F238E27FC236}">
                <a16:creationId xmlns:a16="http://schemas.microsoft.com/office/drawing/2014/main" id="{E5AEE8F6-86BD-46CC-AD32-331033ACE09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13EEBBE-3966-4722-BE84-B0FA715ECBB9}"/>
              </a:ext>
            </a:extLst>
          </p:cNvPr>
          <p:cNvSpPr/>
          <p:nvPr/>
        </p:nvSpPr>
        <p:spPr>
          <a:xfrm>
            <a:off x="4093464"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a:t>
            </a:fld>
            <a:endParaRPr lang="de-DE" noProof="0" dirty="0"/>
          </a:p>
        </p:txBody>
      </p:sp>
      <p:sp>
        <p:nvSpPr>
          <p:cNvPr id="6" name="TextBox 5">
            <a:extLst>
              <a:ext uri="{FF2B5EF4-FFF2-40B4-BE49-F238E27FC236}">
                <a16:creationId xmlns:a16="http://schemas.microsoft.com/office/drawing/2014/main" id="{B9E7F17A-263C-48DE-9D8B-BDDA0315E6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7" name="TextBox 6">
            <a:extLst>
              <a:ext uri="{FF2B5EF4-FFF2-40B4-BE49-F238E27FC236}">
                <a16:creationId xmlns:a16="http://schemas.microsoft.com/office/drawing/2014/main" id="{C6208792-8889-412F-922E-C992598CA9B1}"/>
              </a:ext>
            </a:extLst>
          </p:cNvPr>
          <p:cNvSpPr txBox="1"/>
          <p:nvPr/>
        </p:nvSpPr>
        <p:spPr>
          <a:xfrm>
            <a:off x="1272765" y="1875182"/>
            <a:ext cx="5750887" cy="764312"/>
          </a:xfrm>
          <a:prstGeom prst="rect">
            <a:avLst/>
          </a:prstGeom>
          <a:noFill/>
        </p:spPr>
        <p:txBody>
          <a:bodyPr wrap="square" lIns="25400" tIns="12700" rIns="25400" bIns="12700" rtlCol="0">
            <a:spAutoFit/>
          </a:bodyPr>
          <a:lstStyle/>
          <a:p>
            <a:r>
              <a:rPr lang="de-DE" sz="1600" i="1" noProof="0" dirty="0"/>
              <a:t>Wie hoch ist der Anteil der Amerikaner über 65 Jahre, die an AMD leiden? Und der Anteil </a:t>
            </a:r>
            <a:r>
              <a:rPr lang="de-DE" sz="1600" i="1" noProof="0" dirty="0">
                <a:solidFill>
                  <a:srgbClr val="0000FF"/>
                </a:solidFill>
              </a:rPr>
              <a:t>der über 75-Jährigen?</a:t>
            </a:r>
          </a:p>
          <a:p>
            <a:r>
              <a:rPr lang="de-DE" sz="1600" noProof="0" dirty="0"/>
              <a:t>10 %</a:t>
            </a:r>
            <a:endParaRPr lang="de-DE" sz="2000" noProof="0" dirty="0">
              <a:solidFill>
                <a:srgbClr val="0000FF"/>
              </a:solidFill>
            </a:endParaRPr>
          </a:p>
        </p:txBody>
      </p:sp>
      <p:sp>
        <p:nvSpPr>
          <p:cNvPr id="8" name="Content Placeholder 5">
            <a:extLst>
              <a:ext uri="{FF2B5EF4-FFF2-40B4-BE49-F238E27FC236}">
                <a16:creationId xmlns:a16="http://schemas.microsoft.com/office/drawing/2014/main" id="{85BD4F12-7421-48E1-8DC1-4641281F5714}"/>
              </a:ext>
            </a:extLst>
          </p:cNvPr>
          <p:cNvSpPr>
            <a:spLocks noGrp="1"/>
          </p:cNvSpPr>
          <p:nvPr>
            <p:ph idx="1"/>
          </p:nvPr>
        </p:nvSpPr>
        <p:spPr>
          <a:xfrm>
            <a:off x="381000" y="762000"/>
            <a:ext cx="7696201" cy="990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a:t>
            </a:r>
            <a:r>
              <a:rPr lang="de-DE" sz="1800" b="1" noProof="0" dirty="0">
                <a:latin typeface="Arial" panose="020B0604020202020204" pitchFamily="34" charset="0"/>
              </a:rPr>
              <a:t>Erwachsenen ab</a:t>
            </a:r>
            <a:r>
              <a:rPr lang="de-DE" sz="1800" b="1" noProof="0" dirty="0">
                <a:solidFill>
                  <a:srgbClr val="0000FF"/>
                </a:solidFill>
                <a:latin typeface="Arial" panose="020B0604020202020204" pitchFamily="34" charset="0"/>
              </a:rPr>
              <a:t> 50 Jahren </a:t>
            </a:r>
            <a:r>
              <a:rPr lang="de-DE" sz="1800" noProof="0" dirty="0">
                <a:solidFill>
                  <a:schemeClr val="bg1">
                    <a:lumMod val="75000"/>
                  </a:schemeClr>
                </a:solidFill>
                <a:latin typeface="Arial" panose="020B0604020202020204" pitchFamily="34" charset="0"/>
              </a:rPr>
              <a:t>in Industrienationen</a:t>
            </a:r>
          </a:p>
        </p:txBody>
      </p:sp>
    </p:spTree>
    <p:extLst>
      <p:ext uri="{BB962C8B-B14F-4D97-AF65-F5344CB8AC3E}">
        <p14:creationId xmlns:p14="http://schemas.microsoft.com/office/powerpoint/2010/main" val="3127374454"/>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F8D64D9-EB23-E2A0-7EB7-5BF1080441E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EB4EEFF-F2C0-0890-86E0-CD9FA49B086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60</a:t>
            </a:fld>
            <a:endParaRPr lang="de-DE" noProof="0" dirty="0"/>
          </a:p>
        </p:txBody>
      </p:sp>
      <p:sp>
        <p:nvSpPr>
          <p:cNvPr id="2" name="TextBox 1">
            <a:extLst>
              <a:ext uri="{FF2B5EF4-FFF2-40B4-BE49-F238E27FC236}">
                <a16:creationId xmlns:a16="http://schemas.microsoft.com/office/drawing/2014/main" id="{19D6D38E-020B-8697-276E-34CC1CC8DF8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F3EFCDFA-517F-5F9A-AD57-B8A3F592CAB8}"/>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47DF8F05-CBA1-64C4-1DF7-4ACDB4CDD42C}"/>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8BE2797E-F7DA-4F82-A146-C10EABA5FF5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A5CB39B5-2756-D492-5EC0-08A4CB95FE2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1E83A405-6785-AB8B-A865-F0CED2D5E736}"/>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62B99A27-1E53-20C0-FDF5-08913D3906EC}"/>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2BBDFDE5-0E28-A483-C786-F049274BD195}"/>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0C540472-7937-6937-B23B-3B86EF5A96FA}"/>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67B72B7D-B948-97AA-63CF-E0F563E7ABA9}"/>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A07F4F3E-7501-F751-E43E-5F5683DE8099}"/>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7CBD4F4D-770F-31A4-19F9-EEEA13DEB9BA}"/>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5ECBD0FA-32D2-405B-CF52-D491A7DF1710}"/>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E0D3A558-695A-3E7B-9270-3B3D94B850B5}"/>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rgbClr val="0000FF"/>
              </a:solidFill>
            </a:endParaRPr>
          </a:p>
          <a:p>
            <a:r>
              <a:rPr lang="de-DE" sz="1400" i="1" noProof="0" dirty="0">
                <a:solidFill>
                  <a:srgbClr val="0000FF"/>
                </a:solidFill>
              </a:rPr>
              <a:t>Es gibt drei grundlegende Formen der PED – wie lauten die beiden anderen? </a:t>
            </a:r>
            <a:r>
              <a:rPr lang="de-DE" sz="1400" i="1" noProof="0" dirty="0"/>
              <a:t>Jede ist anhand des Erscheinungsbildes des Sub-RPE-Raums im OCT erkennbar. Wie sieht dieses Erscheinungsbild bei jeder Form aus?</a:t>
            </a:r>
          </a:p>
          <a:p>
            <a:r>
              <a:rPr lang="de-DE" sz="1400" noProof="0" dirty="0">
                <a:solidFill>
                  <a:srgbClr val="0000FF"/>
                </a:solidFill>
              </a:rPr>
              <a:t>--</a:t>
            </a:r>
            <a:r>
              <a:rPr lang="de-DE" sz="1400" dirty="0">
                <a:solidFill>
                  <a:srgbClr val="0000FF"/>
                </a:solidFill>
              </a:rPr>
              <a:t>Drusenoid</a:t>
            </a:r>
            <a:r>
              <a:rPr lang="de-DE" sz="1400" noProof="0" dirty="0">
                <a:solidFill>
                  <a:srgbClr val="0000FF"/>
                </a:solidFill>
              </a:rPr>
              <a:t>: </a:t>
            </a:r>
            <a:r>
              <a:rPr lang="de-DE" sz="1400" dirty="0"/>
              <a:t>Gleichmäßig </a:t>
            </a:r>
            <a:r>
              <a:rPr lang="de-DE" sz="1400" dirty="0" err="1"/>
              <a:t>hyperreflektiv</a:t>
            </a:r>
            <a:r>
              <a:rPr lang="de-DE" sz="1400" dirty="0"/>
              <a:t> </a:t>
            </a:r>
          </a:p>
          <a:p>
            <a:r>
              <a:rPr lang="de-DE" sz="1400" noProof="0" dirty="0">
                <a:solidFill>
                  <a:srgbClr val="0000FF"/>
                </a:solidFill>
              </a:rPr>
              <a:t>--Serös: </a:t>
            </a:r>
            <a:r>
              <a:rPr lang="de-DE" sz="1400" b="1" i="1" dirty="0">
                <a:solidFill>
                  <a:srgbClr val="0000FF"/>
                </a:solidFill>
              </a:rPr>
              <a:t>?</a:t>
            </a:r>
            <a:endParaRPr lang="de-DE" sz="1400" noProof="0" dirty="0">
              <a:solidFill>
                <a:srgbClr val="0000FF"/>
              </a:solidFill>
            </a:endParaRPr>
          </a:p>
          <a:p>
            <a:r>
              <a:rPr lang="de-DE" sz="1400" noProof="0" dirty="0">
                <a:solidFill>
                  <a:srgbClr val="0000FF"/>
                </a:solidFill>
              </a:rPr>
              <a:t>--</a:t>
            </a:r>
            <a:r>
              <a:rPr lang="de-DE" sz="1400" noProof="0" dirty="0" err="1">
                <a:solidFill>
                  <a:srgbClr val="0000FF"/>
                </a:solidFill>
              </a:rPr>
              <a:t>Fibrovaskulär</a:t>
            </a:r>
            <a:endParaRPr lang="de-DE" sz="1400" b="1" i="1" noProof="0" dirty="0">
              <a:solidFill>
                <a:srgbClr val="0000FF"/>
              </a:solidFill>
            </a:endParaRPr>
          </a:p>
        </p:txBody>
      </p:sp>
      <p:sp>
        <p:nvSpPr>
          <p:cNvPr id="6" name="Oval 7">
            <a:extLst>
              <a:ext uri="{FF2B5EF4-FFF2-40B4-BE49-F238E27FC236}">
                <a16:creationId xmlns:a16="http://schemas.microsoft.com/office/drawing/2014/main" id="{7F999B14-006F-01A9-1E91-C3B1CBD1BE75}"/>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01955189"/>
      </p:ext>
    </p:extLst>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Text Box 2">
            <a:extLst>
              <a:ext uri="{FF2B5EF4-FFF2-40B4-BE49-F238E27FC236}">
                <a16:creationId xmlns:a16="http://schemas.microsoft.com/office/drawing/2014/main" id="{1A1F2DBC-BA94-4156-8EB2-EE94E4B5259C}"/>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808000"/>
              </a:solidFill>
            </a:endParaRPr>
          </a:p>
        </p:txBody>
      </p:sp>
      <p:sp>
        <p:nvSpPr>
          <p:cNvPr id="148483" name="Slide Number Placeholder 1">
            <a:extLst>
              <a:ext uri="{FF2B5EF4-FFF2-40B4-BE49-F238E27FC236}">
                <a16:creationId xmlns:a16="http://schemas.microsoft.com/office/drawing/2014/main" id="{7DFF00E6-17D4-4251-8595-293E438277D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3D9C241-91AE-4B62-94F1-6B7F94BA617B}" type="slidenum">
              <a:rPr lang="de-DE" sz="1000" noProof="0" smtClean="0"/>
              <a:t>600</a:t>
            </a:fld>
            <a:endParaRPr lang="de-DE" sz="1000" noProof="0" dirty="0"/>
          </a:p>
        </p:txBody>
      </p:sp>
      <p:sp>
        <p:nvSpPr>
          <p:cNvPr id="2" name="TextBox 1">
            <a:extLst>
              <a:ext uri="{FF2B5EF4-FFF2-40B4-BE49-F238E27FC236}">
                <a16:creationId xmlns:a16="http://schemas.microsoft.com/office/drawing/2014/main" id="{9EB695C0-6739-4128-B869-460FAD03F8F6}"/>
              </a:ext>
            </a:extLst>
          </p:cNvPr>
          <p:cNvSpPr txBox="1"/>
          <p:nvPr/>
        </p:nvSpPr>
        <p:spPr>
          <a:xfrm>
            <a:off x="1236663" y="3886200"/>
            <a:ext cx="6764337" cy="2567178"/>
          </a:xfrm>
          <a:prstGeom prst="rect">
            <a:avLst/>
          </a:prstGeom>
          <a:solidFill>
            <a:schemeClr val="accent1">
              <a:lumMod val="60000"/>
              <a:lumOff val="40000"/>
            </a:schemeClr>
          </a:solidFill>
        </p:spPr>
        <p:txBody>
          <a:bodyPr wrap="square" lIns="25400" tIns="12700" rIns="25400" bIns="12700">
            <a:spAutoFit/>
          </a:bodyPr>
          <a:lstStyle/>
          <a:p>
            <a:pPr eaLnBrk="1" hangingPunct="1">
              <a:lnSpc>
                <a:spcPts val="2000"/>
              </a:lnSpc>
              <a:defRPr/>
            </a:pPr>
            <a:r>
              <a:rPr lang="de-DE" sz="1400" i="1" noProof="0" dirty="0">
                <a:solidFill>
                  <a:srgbClr val="0000FF"/>
                </a:solidFill>
                <a:latin typeface="Arial" charset="0"/>
              </a:rPr>
              <a:t>An welche Isoformen von VEGF-A bindet Aflibercept?</a:t>
            </a:r>
          </a:p>
          <a:p>
            <a:pPr eaLnBrk="1" hangingPunct="1">
              <a:lnSpc>
                <a:spcPts val="2000"/>
              </a:lnSpc>
              <a:defRPr/>
            </a:pPr>
            <a:r>
              <a:rPr lang="de-DE" sz="1400" noProof="0" dirty="0">
                <a:solidFill>
                  <a:srgbClr val="0000FF"/>
                </a:solidFill>
                <a:latin typeface="Arial" charset="0"/>
              </a:rPr>
              <a:t>An alle</a:t>
            </a:r>
          </a:p>
          <a:p>
            <a:pPr eaLnBrk="1" hangingPunct="1">
              <a:lnSpc>
                <a:spcPts val="2000"/>
              </a:lnSpc>
              <a:defRPr/>
            </a:pPr>
            <a:endParaRPr lang="de-DE" i="1" noProof="0" dirty="0">
              <a:solidFill>
                <a:srgbClr val="0000FF"/>
              </a:solidFill>
              <a:latin typeface="Arial" charset="0"/>
            </a:endParaRPr>
          </a:p>
          <a:p>
            <a:pPr eaLnBrk="1" hangingPunct="1">
              <a:lnSpc>
                <a:spcPts val="2000"/>
              </a:lnSpc>
              <a:defRPr/>
            </a:pPr>
            <a:r>
              <a:rPr lang="de-DE" sz="1400" i="1" noProof="0" dirty="0">
                <a:solidFill>
                  <a:srgbClr val="0000FF"/>
                </a:solidFill>
                <a:latin typeface="Arial" charset="0"/>
              </a:rPr>
              <a:t>Welches der folgenden Medikamente – Bevacizumab, Ranibizumab oder Aflibercept – bindet VEGF-A mit der größten Affinität?</a:t>
            </a:r>
          </a:p>
          <a:p>
            <a:pPr eaLnBrk="1" hangingPunct="1">
              <a:lnSpc>
                <a:spcPts val="2000"/>
              </a:lnSpc>
              <a:defRPr/>
            </a:pPr>
            <a:r>
              <a:rPr lang="de-DE" sz="1400" noProof="0" dirty="0">
                <a:solidFill>
                  <a:schemeClr val="accent1">
                    <a:lumMod val="60000"/>
                    <a:lumOff val="40000"/>
                  </a:schemeClr>
                </a:solidFill>
                <a:latin typeface="Arial" charset="0"/>
              </a:rPr>
              <a:t>Aflibercept</a:t>
            </a:r>
          </a:p>
          <a:p>
            <a:pPr eaLnBrk="1" hangingPunct="1">
              <a:lnSpc>
                <a:spcPts val="2000"/>
              </a:lnSpc>
              <a:defRPr/>
            </a:pPr>
            <a:endParaRPr lang="de-DE" i="1" noProof="0" dirty="0">
              <a:solidFill>
                <a:schemeClr val="accent1">
                  <a:lumMod val="60000"/>
                  <a:lumOff val="40000"/>
                </a:schemeClr>
              </a:solidFill>
              <a:latin typeface="Arial" charset="0"/>
            </a:endParaRPr>
          </a:p>
          <a:p>
            <a:pPr eaLnBrk="1" hangingPunct="1">
              <a:lnSpc>
                <a:spcPts val="2000"/>
              </a:lnSpc>
              <a:defRPr/>
            </a:pPr>
            <a:r>
              <a:rPr lang="de-DE" sz="1400" i="1" noProof="0" dirty="0">
                <a:solidFill>
                  <a:schemeClr val="accent1">
                    <a:lumMod val="60000"/>
                    <a:lumOff val="40000"/>
                  </a:schemeClr>
                </a:solidFill>
                <a:latin typeface="Arial" charset="0"/>
              </a:rPr>
              <a:t>Neben VEGF-A bindet Aflibercept ein weiteres Protein, das an der</a:t>
            </a:r>
          </a:p>
          <a:p>
            <a:pPr eaLnBrk="1" hangingPunct="1">
              <a:lnSpc>
                <a:spcPts val="2000"/>
              </a:lnSpc>
              <a:defRPr/>
            </a:pPr>
            <a:r>
              <a:rPr lang="de-DE" sz="1400" i="1" noProof="0" dirty="0">
                <a:solidFill>
                  <a:schemeClr val="accent1">
                    <a:lumMod val="60000"/>
                    <a:lumOff val="40000"/>
                  </a:schemeClr>
                </a:solidFill>
                <a:latin typeface="Arial" charset="0"/>
              </a:rPr>
              <a:t>Pathogenese der MNV – welches ist das?</a:t>
            </a:r>
          </a:p>
          <a:p>
            <a:pPr eaLnBrk="1" hangingPunct="1">
              <a:lnSpc>
                <a:spcPts val="2000"/>
              </a:lnSpc>
              <a:defRPr/>
            </a:pPr>
            <a:r>
              <a:rPr lang="de-DE" sz="1400" noProof="0" dirty="0">
                <a:solidFill>
                  <a:schemeClr val="accent1">
                    <a:lumMod val="60000"/>
                    <a:lumOff val="40000"/>
                  </a:schemeClr>
                </a:solidFill>
                <a:latin typeface="Arial" charset="0"/>
              </a:rPr>
              <a:t>Plazentawachstumsfaktor (PLGF)</a:t>
            </a:r>
          </a:p>
        </p:txBody>
      </p:sp>
      <p:sp>
        <p:nvSpPr>
          <p:cNvPr id="5" name="TextBox 21">
            <a:extLst>
              <a:ext uri="{FF2B5EF4-FFF2-40B4-BE49-F238E27FC236}">
                <a16:creationId xmlns:a16="http://schemas.microsoft.com/office/drawing/2014/main" id="{7586FCA3-6CA0-466C-8303-5F027F5BBF1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Text Box 2">
            <a:extLst>
              <a:ext uri="{FF2B5EF4-FFF2-40B4-BE49-F238E27FC236}">
                <a16:creationId xmlns:a16="http://schemas.microsoft.com/office/drawing/2014/main" id="{9935CCB5-A7C7-4849-B126-0D39A0BA9A91}"/>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808000"/>
              </a:solidFill>
            </a:endParaRPr>
          </a:p>
        </p:txBody>
      </p:sp>
      <p:sp>
        <p:nvSpPr>
          <p:cNvPr id="149507" name="Slide Number Placeholder 1">
            <a:extLst>
              <a:ext uri="{FF2B5EF4-FFF2-40B4-BE49-F238E27FC236}">
                <a16:creationId xmlns:a16="http://schemas.microsoft.com/office/drawing/2014/main" id="{25D246A9-FD28-4179-B87E-48E6AD32837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B048E2D3-69C6-4C45-B22D-3B6D8688ED9A}" type="slidenum">
              <a:rPr lang="de-DE" sz="1000" noProof="0" smtClean="0"/>
              <a:t>601</a:t>
            </a:fld>
            <a:endParaRPr lang="de-DE" sz="1000" noProof="0" dirty="0"/>
          </a:p>
        </p:txBody>
      </p:sp>
      <p:sp>
        <p:nvSpPr>
          <p:cNvPr id="2" name="TextBox 1">
            <a:extLst>
              <a:ext uri="{FF2B5EF4-FFF2-40B4-BE49-F238E27FC236}">
                <a16:creationId xmlns:a16="http://schemas.microsoft.com/office/drawing/2014/main" id="{F3EE1560-2602-4129-8889-710DAFE01515}"/>
              </a:ext>
            </a:extLst>
          </p:cNvPr>
          <p:cNvSpPr txBox="1"/>
          <p:nvPr/>
        </p:nvSpPr>
        <p:spPr>
          <a:xfrm>
            <a:off x="1236663" y="3886200"/>
            <a:ext cx="6764337" cy="2567178"/>
          </a:xfrm>
          <a:prstGeom prst="rect">
            <a:avLst/>
          </a:prstGeom>
          <a:solidFill>
            <a:schemeClr val="accent1">
              <a:lumMod val="60000"/>
              <a:lumOff val="40000"/>
            </a:schemeClr>
          </a:solidFill>
        </p:spPr>
        <p:txBody>
          <a:bodyPr wrap="square" lIns="25400" tIns="12700" rIns="25400" bIns="12700">
            <a:spAutoFit/>
          </a:bodyPr>
          <a:lstStyle/>
          <a:p>
            <a:pPr eaLnBrk="1" hangingPunct="1">
              <a:lnSpc>
                <a:spcPts val="2000"/>
              </a:lnSpc>
              <a:defRPr/>
            </a:pPr>
            <a:r>
              <a:rPr lang="de-DE" sz="1400" i="1" noProof="0" dirty="0">
                <a:solidFill>
                  <a:srgbClr val="0000FF"/>
                </a:solidFill>
                <a:latin typeface="Arial" charset="0"/>
              </a:rPr>
              <a:t>An welche Isoformen von VEGF-A bindet Aflibercept?</a:t>
            </a:r>
          </a:p>
          <a:p>
            <a:pPr eaLnBrk="1" hangingPunct="1">
              <a:lnSpc>
                <a:spcPts val="2000"/>
              </a:lnSpc>
              <a:defRPr/>
            </a:pPr>
            <a:r>
              <a:rPr lang="de-DE" sz="1400" noProof="0" dirty="0">
                <a:solidFill>
                  <a:srgbClr val="0000FF"/>
                </a:solidFill>
                <a:latin typeface="Arial" charset="0"/>
              </a:rPr>
              <a:t>An alle</a:t>
            </a:r>
          </a:p>
          <a:p>
            <a:pPr eaLnBrk="1" hangingPunct="1">
              <a:lnSpc>
                <a:spcPts val="2000"/>
              </a:lnSpc>
              <a:defRPr/>
            </a:pPr>
            <a:endParaRPr lang="de-DE" i="1" noProof="0" dirty="0">
              <a:solidFill>
                <a:srgbClr val="0000FF"/>
              </a:solidFill>
              <a:latin typeface="Arial" charset="0"/>
            </a:endParaRPr>
          </a:p>
          <a:p>
            <a:pPr eaLnBrk="1" hangingPunct="1">
              <a:lnSpc>
                <a:spcPts val="2000"/>
              </a:lnSpc>
              <a:defRPr/>
            </a:pPr>
            <a:r>
              <a:rPr lang="de-DE" sz="1400" i="1" noProof="0" dirty="0">
                <a:solidFill>
                  <a:srgbClr val="0000FF"/>
                </a:solidFill>
                <a:latin typeface="Arial" charset="0"/>
              </a:rPr>
              <a:t>Welches der folgenden Medikamente – Bevacizumab, Ranibizumab oder Aflibercept – bindet VEGF-A mit der größten Affinität?</a:t>
            </a:r>
          </a:p>
          <a:p>
            <a:pPr eaLnBrk="1" hangingPunct="1">
              <a:lnSpc>
                <a:spcPts val="2000"/>
              </a:lnSpc>
              <a:defRPr/>
            </a:pPr>
            <a:r>
              <a:rPr lang="de-DE" sz="1400" noProof="0" dirty="0">
                <a:solidFill>
                  <a:srgbClr val="0000FF"/>
                </a:solidFill>
                <a:latin typeface="Arial" charset="0"/>
              </a:rPr>
              <a:t>Aflibercept</a:t>
            </a:r>
            <a:endParaRPr lang="de-DE" noProof="0" dirty="0">
              <a:solidFill>
                <a:srgbClr val="0000FF"/>
              </a:solidFill>
              <a:latin typeface="Arial" charset="0"/>
            </a:endParaRPr>
          </a:p>
          <a:p>
            <a:pPr eaLnBrk="1" hangingPunct="1">
              <a:lnSpc>
                <a:spcPts val="2000"/>
              </a:lnSpc>
              <a:defRPr/>
            </a:pPr>
            <a:endParaRPr lang="de-DE" i="1" noProof="0" dirty="0">
              <a:solidFill>
                <a:srgbClr val="0000FF"/>
              </a:solidFill>
              <a:latin typeface="Arial" charset="0"/>
            </a:endParaRPr>
          </a:p>
          <a:p>
            <a:pPr eaLnBrk="1" hangingPunct="1">
              <a:lnSpc>
                <a:spcPts val="2000"/>
              </a:lnSpc>
              <a:defRPr/>
            </a:pPr>
            <a:r>
              <a:rPr lang="de-DE" sz="1400" i="1" noProof="0" dirty="0">
                <a:solidFill>
                  <a:schemeClr val="accent1">
                    <a:lumMod val="60000"/>
                    <a:lumOff val="40000"/>
                  </a:schemeClr>
                </a:solidFill>
                <a:latin typeface="Arial" charset="0"/>
              </a:rPr>
              <a:t>Neben VEGF-A bindet Aflibercept ein weiteres Protein, das an der</a:t>
            </a:r>
          </a:p>
          <a:p>
            <a:pPr eaLnBrk="1" hangingPunct="1">
              <a:lnSpc>
                <a:spcPts val="2000"/>
              </a:lnSpc>
              <a:defRPr/>
            </a:pPr>
            <a:r>
              <a:rPr lang="de-DE" sz="1400" i="1" noProof="0" dirty="0">
                <a:solidFill>
                  <a:schemeClr val="accent1">
                    <a:lumMod val="60000"/>
                    <a:lumOff val="40000"/>
                  </a:schemeClr>
                </a:solidFill>
                <a:latin typeface="Arial" charset="0"/>
              </a:rPr>
              <a:t>Pathogenese der MNV – welches ist das?</a:t>
            </a:r>
          </a:p>
          <a:p>
            <a:pPr eaLnBrk="1" hangingPunct="1">
              <a:lnSpc>
                <a:spcPts val="2000"/>
              </a:lnSpc>
              <a:defRPr/>
            </a:pPr>
            <a:r>
              <a:rPr lang="de-DE" sz="1400" noProof="0" dirty="0">
                <a:solidFill>
                  <a:schemeClr val="accent1">
                    <a:lumMod val="60000"/>
                    <a:lumOff val="40000"/>
                  </a:schemeClr>
                </a:solidFill>
                <a:latin typeface="Arial" charset="0"/>
              </a:rPr>
              <a:t>Plazentawachstumsfaktor (PLGF)</a:t>
            </a:r>
          </a:p>
        </p:txBody>
      </p:sp>
      <p:sp>
        <p:nvSpPr>
          <p:cNvPr id="5" name="TextBox 21">
            <a:extLst>
              <a:ext uri="{FF2B5EF4-FFF2-40B4-BE49-F238E27FC236}">
                <a16:creationId xmlns:a16="http://schemas.microsoft.com/office/drawing/2014/main" id="{EF01B2D3-C9BB-4997-8C62-5D07B3C2F7D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Text Box 2">
            <a:extLst>
              <a:ext uri="{FF2B5EF4-FFF2-40B4-BE49-F238E27FC236}">
                <a16:creationId xmlns:a16="http://schemas.microsoft.com/office/drawing/2014/main" id="{8D45CD2C-FBD2-45CE-BA6A-FECB788C061F}"/>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808000"/>
              </a:solidFill>
            </a:endParaRPr>
          </a:p>
        </p:txBody>
      </p:sp>
      <p:sp>
        <p:nvSpPr>
          <p:cNvPr id="150531" name="Slide Number Placeholder 1">
            <a:extLst>
              <a:ext uri="{FF2B5EF4-FFF2-40B4-BE49-F238E27FC236}">
                <a16:creationId xmlns:a16="http://schemas.microsoft.com/office/drawing/2014/main" id="{456829C2-48C4-4181-9479-DEFC2F036E7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3192279-B700-40C5-89EF-6E9F2B543D1E}" type="slidenum">
              <a:rPr lang="de-DE" sz="1000" noProof="0" smtClean="0"/>
              <a:t>602</a:t>
            </a:fld>
            <a:endParaRPr lang="de-DE" sz="1000" noProof="0" dirty="0"/>
          </a:p>
        </p:txBody>
      </p:sp>
      <p:sp>
        <p:nvSpPr>
          <p:cNvPr id="2" name="TextBox 1">
            <a:extLst>
              <a:ext uri="{FF2B5EF4-FFF2-40B4-BE49-F238E27FC236}">
                <a16:creationId xmlns:a16="http://schemas.microsoft.com/office/drawing/2014/main" id="{A0C468DF-9C03-4A09-9517-32E4B9267441}"/>
              </a:ext>
            </a:extLst>
          </p:cNvPr>
          <p:cNvSpPr txBox="1"/>
          <p:nvPr/>
        </p:nvSpPr>
        <p:spPr>
          <a:xfrm>
            <a:off x="1236663" y="3886200"/>
            <a:ext cx="6764337" cy="2567178"/>
          </a:xfrm>
          <a:prstGeom prst="rect">
            <a:avLst/>
          </a:prstGeom>
          <a:solidFill>
            <a:schemeClr val="accent1">
              <a:lumMod val="60000"/>
              <a:lumOff val="40000"/>
            </a:schemeClr>
          </a:solidFill>
        </p:spPr>
        <p:txBody>
          <a:bodyPr wrap="square" lIns="25400" tIns="12700" rIns="25400" bIns="12700">
            <a:spAutoFit/>
          </a:bodyPr>
          <a:lstStyle/>
          <a:p>
            <a:pPr eaLnBrk="1" hangingPunct="1">
              <a:lnSpc>
                <a:spcPts val="2000"/>
              </a:lnSpc>
              <a:defRPr/>
            </a:pPr>
            <a:r>
              <a:rPr lang="de-DE" sz="1400" i="1" noProof="0" dirty="0">
                <a:solidFill>
                  <a:srgbClr val="0000FF"/>
                </a:solidFill>
                <a:latin typeface="Arial" charset="0"/>
              </a:rPr>
              <a:t>An welche Isoformen von VEGF-A bindet Aflibercept?</a:t>
            </a:r>
          </a:p>
          <a:p>
            <a:pPr eaLnBrk="1" hangingPunct="1">
              <a:lnSpc>
                <a:spcPts val="2000"/>
              </a:lnSpc>
              <a:defRPr/>
            </a:pPr>
            <a:r>
              <a:rPr lang="de-DE" sz="1400" noProof="0" dirty="0">
                <a:solidFill>
                  <a:srgbClr val="0000FF"/>
                </a:solidFill>
                <a:latin typeface="Arial" charset="0"/>
              </a:rPr>
              <a:t>An alle</a:t>
            </a:r>
          </a:p>
          <a:p>
            <a:pPr eaLnBrk="1" hangingPunct="1">
              <a:lnSpc>
                <a:spcPts val="2000"/>
              </a:lnSpc>
              <a:defRPr/>
            </a:pPr>
            <a:endParaRPr lang="de-DE" i="1" noProof="0" dirty="0">
              <a:solidFill>
                <a:srgbClr val="0000FF"/>
              </a:solidFill>
              <a:latin typeface="Arial" charset="0"/>
            </a:endParaRPr>
          </a:p>
          <a:p>
            <a:pPr eaLnBrk="1" hangingPunct="1">
              <a:lnSpc>
                <a:spcPts val="2000"/>
              </a:lnSpc>
              <a:defRPr/>
            </a:pPr>
            <a:r>
              <a:rPr lang="de-DE" sz="1400" i="1" noProof="0" dirty="0">
                <a:solidFill>
                  <a:srgbClr val="0000FF"/>
                </a:solidFill>
                <a:latin typeface="Arial" charset="0"/>
              </a:rPr>
              <a:t>Welches der folgenden Medikamente – Bevacizumab, Ranibizumab oder Aflibercept – bindet VEGF-A mit der größten Affinität?</a:t>
            </a:r>
          </a:p>
          <a:p>
            <a:pPr eaLnBrk="1" hangingPunct="1">
              <a:lnSpc>
                <a:spcPts val="2000"/>
              </a:lnSpc>
              <a:defRPr/>
            </a:pPr>
            <a:r>
              <a:rPr lang="de-DE" sz="1400" noProof="0" dirty="0">
                <a:solidFill>
                  <a:srgbClr val="0000FF"/>
                </a:solidFill>
                <a:latin typeface="Arial" charset="0"/>
              </a:rPr>
              <a:t>Aflibercept</a:t>
            </a:r>
            <a:endParaRPr lang="de-DE" noProof="0" dirty="0">
              <a:solidFill>
                <a:srgbClr val="0000FF"/>
              </a:solidFill>
              <a:latin typeface="Arial" charset="0"/>
            </a:endParaRPr>
          </a:p>
          <a:p>
            <a:pPr eaLnBrk="1" hangingPunct="1">
              <a:lnSpc>
                <a:spcPts val="2000"/>
              </a:lnSpc>
              <a:defRPr/>
            </a:pPr>
            <a:endParaRPr lang="de-DE" i="1" noProof="0" dirty="0">
              <a:solidFill>
                <a:srgbClr val="0000FF"/>
              </a:solidFill>
              <a:latin typeface="Arial" charset="0"/>
            </a:endParaRPr>
          </a:p>
          <a:p>
            <a:pPr eaLnBrk="1" hangingPunct="1">
              <a:lnSpc>
                <a:spcPts val="2000"/>
              </a:lnSpc>
              <a:defRPr/>
            </a:pPr>
            <a:r>
              <a:rPr lang="de-DE" sz="1400" i="1" noProof="0" dirty="0">
                <a:solidFill>
                  <a:srgbClr val="0000FF"/>
                </a:solidFill>
                <a:latin typeface="Arial" charset="0"/>
              </a:rPr>
              <a:t>Neben VEGF-A bindet Aflibercept ein weiteres Protein, das an der</a:t>
            </a:r>
          </a:p>
          <a:p>
            <a:pPr eaLnBrk="1" hangingPunct="1">
              <a:lnSpc>
                <a:spcPts val="2000"/>
              </a:lnSpc>
              <a:defRPr/>
            </a:pPr>
            <a:r>
              <a:rPr lang="de-DE" sz="1400" i="1" noProof="0" dirty="0">
                <a:solidFill>
                  <a:srgbClr val="0000FF"/>
                </a:solidFill>
                <a:latin typeface="Arial" charset="0"/>
              </a:rPr>
              <a:t>Pathogenese der MNV – welches ist das?</a:t>
            </a:r>
          </a:p>
          <a:p>
            <a:pPr eaLnBrk="1" hangingPunct="1">
              <a:lnSpc>
                <a:spcPts val="2000"/>
              </a:lnSpc>
              <a:defRPr/>
            </a:pPr>
            <a:r>
              <a:rPr lang="de-DE" sz="1400" noProof="0" dirty="0">
                <a:solidFill>
                  <a:schemeClr val="accent1">
                    <a:lumMod val="60000"/>
                    <a:lumOff val="40000"/>
                  </a:schemeClr>
                </a:solidFill>
                <a:latin typeface="Arial" charset="0"/>
              </a:rPr>
              <a:t>Plazentawachstumsfaktor (PLGF)</a:t>
            </a:r>
          </a:p>
        </p:txBody>
      </p:sp>
      <p:sp>
        <p:nvSpPr>
          <p:cNvPr id="5" name="TextBox 21">
            <a:extLst>
              <a:ext uri="{FF2B5EF4-FFF2-40B4-BE49-F238E27FC236}">
                <a16:creationId xmlns:a16="http://schemas.microsoft.com/office/drawing/2014/main" id="{BD879E4E-85A0-4A6A-A808-AC41F07441C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Text Box 2">
            <a:extLst>
              <a:ext uri="{FF2B5EF4-FFF2-40B4-BE49-F238E27FC236}">
                <a16:creationId xmlns:a16="http://schemas.microsoft.com/office/drawing/2014/main" id="{E705F1D4-925C-492B-A849-A5C4A02583BA}"/>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808000"/>
              </a:solidFill>
            </a:endParaRPr>
          </a:p>
        </p:txBody>
      </p:sp>
      <p:sp>
        <p:nvSpPr>
          <p:cNvPr id="151555" name="Slide Number Placeholder 1">
            <a:extLst>
              <a:ext uri="{FF2B5EF4-FFF2-40B4-BE49-F238E27FC236}">
                <a16:creationId xmlns:a16="http://schemas.microsoft.com/office/drawing/2014/main" id="{8EBF57D9-25B7-479E-8826-F9E7D322D3E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0D82FC5-AD2C-4652-8689-3D315C21A907}" type="slidenum">
              <a:rPr lang="de-DE" sz="1000" noProof="0" smtClean="0"/>
              <a:t>603</a:t>
            </a:fld>
            <a:endParaRPr lang="de-DE" sz="1000" noProof="0" dirty="0"/>
          </a:p>
        </p:txBody>
      </p:sp>
      <p:sp>
        <p:nvSpPr>
          <p:cNvPr id="2" name="TextBox 1">
            <a:extLst>
              <a:ext uri="{FF2B5EF4-FFF2-40B4-BE49-F238E27FC236}">
                <a16:creationId xmlns:a16="http://schemas.microsoft.com/office/drawing/2014/main" id="{746CFD91-8262-4A74-AD65-5080943B1823}"/>
              </a:ext>
            </a:extLst>
          </p:cNvPr>
          <p:cNvSpPr txBox="1"/>
          <p:nvPr/>
        </p:nvSpPr>
        <p:spPr>
          <a:xfrm>
            <a:off x="1236663" y="3886200"/>
            <a:ext cx="6764337" cy="2567178"/>
          </a:xfrm>
          <a:prstGeom prst="rect">
            <a:avLst/>
          </a:prstGeom>
          <a:solidFill>
            <a:schemeClr val="accent1">
              <a:lumMod val="60000"/>
              <a:lumOff val="40000"/>
            </a:schemeClr>
          </a:solidFill>
        </p:spPr>
        <p:txBody>
          <a:bodyPr wrap="square" lIns="25400" tIns="12700" rIns="25400" bIns="12700">
            <a:spAutoFit/>
          </a:bodyPr>
          <a:lstStyle/>
          <a:p>
            <a:pPr eaLnBrk="1" hangingPunct="1">
              <a:lnSpc>
                <a:spcPts val="2000"/>
              </a:lnSpc>
              <a:defRPr/>
            </a:pPr>
            <a:r>
              <a:rPr lang="de-DE" sz="1400" i="1" noProof="0" dirty="0">
                <a:solidFill>
                  <a:srgbClr val="0000FF"/>
                </a:solidFill>
                <a:latin typeface="Arial" charset="0"/>
              </a:rPr>
              <a:t>An welche Isoformen von VEGF-A bindet Aflibercept?</a:t>
            </a:r>
          </a:p>
          <a:p>
            <a:pPr eaLnBrk="1" hangingPunct="1">
              <a:lnSpc>
                <a:spcPts val="2000"/>
              </a:lnSpc>
              <a:defRPr/>
            </a:pPr>
            <a:r>
              <a:rPr lang="de-DE" sz="1400" noProof="0" dirty="0">
                <a:solidFill>
                  <a:srgbClr val="0000FF"/>
                </a:solidFill>
                <a:latin typeface="Arial" charset="0"/>
              </a:rPr>
              <a:t>An alle</a:t>
            </a:r>
          </a:p>
          <a:p>
            <a:pPr eaLnBrk="1" hangingPunct="1">
              <a:lnSpc>
                <a:spcPts val="2000"/>
              </a:lnSpc>
              <a:defRPr/>
            </a:pPr>
            <a:endParaRPr lang="de-DE" i="1" noProof="0" dirty="0">
              <a:solidFill>
                <a:srgbClr val="0000FF"/>
              </a:solidFill>
              <a:latin typeface="Arial" charset="0"/>
            </a:endParaRPr>
          </a:p>
          <a:p>
            <a:pPr eaLnBrk="1" hangingPunct="1">
              <a:lnSpc>
                <a:spcPts val="2000"/>
              </a:lnSpc>
              <a:defRPr/>
            </a:pPr>
            <a:r>
              <a:rPr lang="de-DE" sz="1400" i="1" noProof="0" dirty="0">
                <a:solidFill>
                  <a:srgbClr val="0000FF"/>
                </a:solidFill>
                <a:latin typeface="Arial" charset="0"/>
              </a:rPr>
              <a:t>Welches der folgenden Medikamente – Bevacizumab, Ranibizumab oder Aflibercept – bindet VEGF-A mit der größten Affinität?</a:t>
            </a:r>
          </a:p>
          <a:p>
            <a:pPr eaLnBrk="1" hangingPunct="1">
              <a:lnSpc>
                <a:spcPts val="2000"/>
              </a:lnSpc>
              <a:defRPr/>
            </a:pPr>
            <a:r>
              <a:rPr lang="de-DE" sz="1400" noProof="0" dirty="0">
                <a:solidFill>
                  <a:srgbClr val="0000FF"/>
                </a:solidFill>
                <a:latin typeface="Arial" charset="0"/>
              </a:rPr>
              <a:t>Aflibercept</a:t>
            </a:r>
            <a:endParaRPr lang="de-DE" noProof="0" dirty="0">
              <a:solidFill>
                <a:srgbClr val="0000FF"/>
              </a:solidFill>
              <a:latin typeface="Arial" charset="0"/>
            </a:endParaRPr>
          </a:p>
          <a:p>
            <a:pPr eaLnBrk="1" hangingPunct="1">
              <a:lnSpc>
                <a:spcPts val="2000"/>
              </a:lnSpc>
              <a:defRPr/>
            </a:pPr>
            <a:endParaRPr lang="de-DE" i="1" noProof="0" dirty="0">
              <a:solidFill>
                <a:srgbClr val="0000FF"/>
              </a:solidFill>
              <a:latin typeface="Arial" charset="0"/>
            </a:endParaRPr>
          </a:p>
          <a:p>
            <a:pPr eaLnBrk="1" hangingPunct="1">
              <a:lnSpc>
                <a:spcPts val="2000"/>
              </a:lnSpc>
              <a:defRPr/>
            </a:pPr>
            <a:r>
              <a:rPr lang="de-DE" sz="1400" i="1" noProof="0" dirty="0">
                <a:solidFill>
                  <a:srgbClr val="0000FF"/>
                </a:solidFill>
                <a:latin typeface="Arial" charset="0"/>
              </a:rPr>
              <a:t>Neben VEGF-A bindet Aflibercept ein weiteres Protein, das an der</a:t>
            </a:r>
          </a:p>
          <a:p>
            <a:pPr eaLnBrk="1" hangingPunct="1">
              <a:lnSpc>
                <a:spcPts val="2000"/>
              </a:lnSpc>
              <a:defRPr/>
            </a:pPr>
            <a:r>
              <a:rPr lang="de-DE" sz="1400" i="1" noProof="0" dirty="0">
                <a:solidFill>
                  <a:srgbClr val="0000FF"/>
                </a:solidFill>
                <a:latin typeface="Arial" charset="0"/>
              </a:rPr>
              <a:t>Pathogenese der MNV – welches ist das?</a:t>
            </a:r>
          </a:p>
          <a:p>
            <a:pPr eaLnBrk="1" hangingPunct="1">
              <a:lnSpc>
                <a:spcPts val="2000"/>
              </a:lnSpc>
              <a:defRPr/>
            </a:pPr>
            <a:r>
              <a:rPr lang="de-DE" sz="1400" noProof="0" dirty="0">
                <a:solidFill>
                  <a:srgbClr val="0000FF"/>
                </a:solidFill>
                <a:latin typeface="Arial" charset="0"/>
              </a:rPr>
              <a:t>Plazentawachstumsfaktor (PLGF)</a:t>
            </a:r>
          </a:p>
        </p:txBody>
      </p:sp>
      <p:sp>
        <p:nvSpPr>
          <p:cNvPr id="5" name="TextBox 21">
            <a:extLst>
              <a:ext uri="{FF2B5EF4-FFF2-40B4-BE49-F238E27FC236}">
                <a16:creationId xmlns:a16="http://schemas.microsoft.com/office/drawing/2014/main" id="{F470AE12-6E7A-4609-AC9C-8931FACA9D3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Text Box 2">
            <a:extLst>
              <a:ext uri="{FF2B5EF4-FFF2-40B4-BE49-F238E27FC236}">
                <a16:creationId xmlns:a16="http://schemas.microsoft.com/office/drawing/2014/main" id="{360D8B0C-7118-4E1A-AEAD-86EFD61192F6}"/>
              </a:ext>
            </a:extLst>
          </p:cNvPr>
          <p:cNvSpPr txBox="1">
            <a:spLocks noChangeArrowheads="1"/>
          </p:cNvSpPr>
          <p:nvPr/>
        </p:nvSpPr>
        <p:spPr bwMode="auto">
          <a:xfrm>
            <a:off x="1152525" y="3178175"/>
            <a:ext cx="6884988" cy="358047"/>
          </a:xfrm>
          <a:prstGeom prst="rect">
            <a:avLst/>
          </a:prstGeom>
          <a:solidFill>
            <a:srgbClr val="FFCC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90000"/>
              </a:lnSpc>
              <a:spcBef>
                <a:spcPct val="0"/>
              </a:spcBef>
              <a:buClrTx/>
              <a:buSzTx/>
              <a:buFontTx/>
              <a:buNone/>
            </a:pPr>
            <a:r>
              <a:rPr lang="de-DE" sz="2400" noProof="0" dirty="0">
                <a:solidFill>
                  <a:srgbClr val="000000"/>
                </a:solidFill>
              </a:rPr>
              <a:t>Aflibercept </a:t>
            </a:r>
            <a:r>
              <a:rPr lang="de-DE" sz="2400" i="1" noProof="0" dirty="0"/>
              <a:t>ist ein </a:t>
            </a:r>
            <a:r>
              <a:rPr lang="de-DE" sz="2400" i="1" noProof="0" dirty="0">
                <a:solidFill>
                  <a:srgbClr val="33CC33"/>
                </a:solidFill>
              </a:rPr>
              <a:t>rekombinantes </a:t>
            </a:r>
            <a:r>
              <a:rPr lang="de-DE" sz="2400" i="1" noProof="0" dirty="0">
                <a:solidFill>
                  <a:srgbClr val="808000"/>
                </a:solidFill>
              </a:rPr>
              <a:t>Fusionsprotein</a:t>
            </a:r>
            <a:endParaRPr lang="de-DE" sz="2400" i="1" baseline="-25000" noProof="0" dirty="0">
              <a:solidFill>
                <a:srgbClr val="808000"/>
              </a:solidFill>
            </a:endParaRPr>
          </a:p>
        </p:txBody>
      </p:sp>
      <p:sp>
        <p:nvSpPr>
          <p:cNvPr id="152579" name="Slide Number Placeholder 1">
            <a:extLst>
              <a:ext uri="{FF2B5EF4-FFF2-40B4-BE49-F238E27FC236}">
                <a16:creationId xmlns:a16="http://schemas.microsoft.com/office/drawing/2014/main" id="{74F83458-26E6-4CB2-94CA-A26D83D4EFE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25AB27C2-1FA3-42C0-857B-CF01DA332AD8}" type="slidenum">
              <a:rPr lang="de-DE" sz="1000" noProof="0" smtClean="0"/>
              <a:t>604</a:t>
            </a:fld>
            <a:endParaRPr lang="de-DE" sz="1000" noProof="0" dirty="0"/>
          </a:p>
        </p:txBody>
      </p:sp>
      <p:sp>
        <p:nvSpPr>
          <p:cNvPr id="2" name="TextBox 1">
            <a:extLst>
              <a:ext uri="{FF2B5EF4-FFF2-40B4-BE49-F238E27FC236}">
                <a16:creationId xmlns:a16="http://schemas.microsoft.com/office/drawing/2014/main" id="{E51190FE-A7D2-4618-87A9-0573808B81F9}"/>
              </a:ext>
            </a:extLst>
          </p:cNvPr>
          <p:cNvSpPr txBox="1"/>
          <p:nvPr/>
        </p:nvSpPr>
        <p:spPr>
          <a:xfrm>
            <a:off x="1236663" y="3886200"/>
            <a:ext cx="6764337" cy="2567178"/>
          </a:xfrm>
          <a:prstGeom prst="rect">
            <a:avLst/>
          </a:prstGeom>
          <a:solidFill>
            <a:schemeClr val="accent1">
              <a:lumMod val="60000"/>
              <a:lumOff val="40000"/>
            </a:schemeClr>
          </a:solidFill>
        </p:spPr>
        <p:txBody>
          <a:bodyPr wrap="square" lIns="25400" tIns="12700" rIns="25400" bIns="12700">
            <a:spAutoFit/>
          </a:bodyPr>
          <a:lstStyle/>
          <a:p>
            <a:pPr eaLnBrk="1" hangingPunct="1">
              <a:lnSpc>
                <a:spcPts val="2000"/>
              </a:lnSpc>
              <a:defRPr/>
            </a:pPr>
            <a:r>
              <a:rPr lang="de-DE" sz="1400" i="1" noProof="0" dirty="0">
                <a:solidFill>
                  <a:schemeClr val="bg1">
                    <a:lumMod val="75000"/>
                  </a:schemeClr>
                </a:solidFill>
                <a:latin typeface="Arial" charset="0"/>
              </a:rPr>
              <a:t>An welche Isoformen von VEGF-A bindet Aflibercept?</a:t>
            </a:r>
          </a:p>
          <a:p>
            <a:pPr eaLnBrk="1" hangingPunct="1">
              <a:lnSpc>
                <a:spcPts val="2000"/>
              </a:lnSpc>
              <a:defRPr/>
            </a:pPr>
            <a:r>
              <a:rPr lang="de-DE" sz="1400" noProof="0" dirty="0">
                <a:solidFill>
                  <a:schemeClr val="bg1">
                    <a:lumMod val="75000"/>
                  </a:schemeClr>
                </a:solidFill>
                <a:latin typeface="Arial" charset="0"/>
              </a:rPr>
              <a:t>An alle</a:t>
            </a:r>
          </a:p>
          <a:p>
            <a:pPr eaLnBrk="1" hangingPunct="1">
              <a:lnSpc>
                <a:spcPts val="2000"/>
              </a:lnSpc>
              <a:defRPr/>
            </a:pPr>
            <a:endParaRPr lang="de-DE" i="1" noProof="0" dirty="0">
              <a:solidFill>
                <a:schemeClr val="bg1">
                  <a:lumMod val="75000"/>
                </a:schemeClr>
              </a:solidFill>
              <a:latin typeface="Arial" charset="0"/>
            </a:endParaRPr>
          </a:p>
          <a:p>
            <a:pPr eaLnBrk="1" hangingPunct="1">
              <a:lnSpc>
                <a:spcPts val="2000"/>
              </a:lnSpc>
              <a:defRPr/>
            </a:pPr>
            <a:r>
              <a:rPr lang="de-DE" sz="1400" i="1" noProof="0" dirty="0">
                <a:solidFill>
                  <a:schemeClr val="bg1">
                    <a:lumMod val="75000"/>
                  </a:schemeClr>
                </a:solidFill>
                <a:latin typeface="Arial" charset="0"/>
              </a:rPr>
              <a:t>Welches der folgenden Medikamente – Bevacizumab, Ranibizumab oder Aflibercept – bindet VEGF-A mit der größten Affinität?</a:t>
            </a:r>
          </a:p>
          <a:p>
            <a:pPr eaLnBrk="1" hangingPunct="1">
              <a:lnSpc>
                <a:spcPts val="2000"/>
              </a:lnSpc>
              <a:defRPr/>
            </a:pPr>
            <a:r>
              <a:rPr lang="de-DE" sz="1400" noProof="0" dirty="0">
                <a:solidFill>
                  <a:schemeClr val="bg1">
                    <a:lumMod val="75000"/>
                  </a:schemeClr>
                </a:solidFill>
                <a:latin typeface="Arial" charset="0"/>
              </a:rPr>
              <a:t>Aflibercept</a:t>
            </a:r>
            <a:endParaRPr lang="de-DE" noProof="0" dirty="0">
              <a:solidFill>
                <a:schemeClr val="bg1">
                  <a:lumMod val="75000"/>
                </a:schemeClr>
              </a:solidFill>
              <a:latin typeface="Arial" charset="0"/>
            </a:endParaRPr>
          </a:p>
          <a:p>
            <a:pPr eaLnBrk="1" hangingPunct="1">
              <a:lnSpc>
                <a:spcPts val="2000"/>
              </a:lnSpc>
              <a:defRPr/>
            </a:pPr>
            <a:endParaRPr lang="de-DE" i="1" noProof="0" dirty="0">
              <a:solidFill>
                <a:schemeClr val="bg1">
                  <a:lumMod val="75000"/>
                </a:schemeClr>
              </a:solidFill>
              <a:latin typeface="Arial" charset="0"/>
            </a:endParaRPr>
          </a:p>
          <a:p>
            <a:pPr eaLnBrk="1" hangingPunct="1">
              <a:lnSpc>
                <a:spcPts val="2000"/>
              </a:lnSpc>
              <a:defRPr/>
            </a:pPr>
            <a:r>
              <a:rPr lang="de-DE" sz="1400" i="1" noProof="0" dirty="0">
                <a:solidFill>
                  <a:schemeClr val="bg1">
                    <a:lumMod val="75000"/>
                  </a:schemeClr>
                </a:solidFill>
                <a:latin typeface="Arial" charset="0"/>
              </a:rPr>
              <a:t>Neben VEGF-A bindet Aflibercept ein weiteres Protein, das an der</a:t>
            </a:r>
          </a:p>
          <a:p>
            <a:pPr eaLnBrk="1" hangingPunct="1">
              <a:lnSpc>
                <a:spcPts val="2000"/>
              </a:lnSpc>
              <a:defRPr/>
            </a:pPr>
            <a:r>
              <a:rPr lang="de-DE" sz="1400" i="1" noProof="0" dirty="0">
                <a:solidFill>
                  <a:schemeClr val="bg1">
                    <a:lumMod val="75000"/>
                  </a:schemeClr>
                </a:solidFill>
                <a:latin typeface="Arial" charset="0"/>
              </a:rPr>
              <a:t>Pathogenese der MNV – welches ist das?</a:t>
            </a:r>
          </a:p>
          <a:p>
            <a:pPr eaLnBrk="1" hangingPunct="1">
              <a:lnSpc>
                <a:spcPts val="2000"/>
              </a:lnSpc>
              <a:defRPr/>
            </a:pPr>
            <a:r>
              <a:rPr lang="de-DE" sz="1400" b="1" noProof="0" dirty="0">
                <a:solidFill>
                  <a:srgbClr val="0000FF"/>
                </a:solidFill>
                <a:latin typeface="Arial" charset="0"/>
              </a:rPr>
              <a:t>Plazentaler Wachstumsfaktor (PLGF)</a:t>
            </a:r>
          </a:p>
        </p:txBody>
      </p:sp>
      <p:sp>
        <p:nvSpPr>
          <p:cNvPr id="3" name="TextBox 2">
            <a:extLst>
              <a:ext uri="{FF2B5EF4-FFF2-40B4-BE49-F238E27FC236}">
                <a16:creationId xmlns:a16="http://schemas.microsoft.com/office/drawing/2014/main" id="{1F34E036-0EC1-43B8-9CD4-4EAAC20A44BD}"/>
              </a:ext>
            </a:extLst>
          </p:cNvPr>
          <p:cNvSpPr txBox="1"/>
          <p:nvPr/>
        </p:nvSpPr>
        <p:spPr>
          <a:xfrm>
            <a:off x="982663" y="5491163"/>
            <a:ext cx="6764337" cy="521168"/>
          </a:xfrm>
          <a:prstGeom prst="rect">
            <a:avLst/>
          </a:prstGeom>
          <a:solidFill>
            <a:schemeClr val="tx2">
              <a:lumMod val="60000"/>
              <a:lumOff val="40000"/>
            </a:schemeClr>
          </a:solidFill>
        </p:spPr>
        <p:txBody>
          <a:bodyPr wrap="square" lIns="25400" tIns="12700" rIns="25400" bIns="12700">
            <a:spAutoFit/>
          </a:bodyPr>
          <a:lstStyle/>
          <a:p>
            <a:pPr eaLnBrk="1" hangingPunct="1">
              <a:lnSpc>
                <a:spcPts val="2000"/>
              </a:lnSpc>
              <a:defRPr/>
            </a:pPr>
            <a:r>
              <a:rPr lang="de-DE" sz="1600" noProof="0" dirty="0">
                <a:solidFill>
                  <a:schemeClr val="bg1"/>
                </a:solidFill>
                <a:latin typeface="Arial" charset="0"/>
              </a:rPr>
              <a:t>Diese Fähigkeit, an PLGF zu binden, könnte erklären, warum Aflibercept in einigen Fällen von </a:t>
            </a:r>
            <a:r>
              <a:rPr lang="de-DE" sz="1600" i="1" noProof="0" dirty="0">
                <a:solidFill>
                  <a:schemeClr val="bg1"/>
                </a:solidFill>
                <a:latin typeface="Arial" charset="0"/>
              </a:rPr>
              <a:t>Ranibizumab-resistenter MNV </a:t>
            </a:r>
            <a:r>
              <a:rPr lang="de-DE" sz="1600" noProof="0" dirty="0">
                <a:solidFill>
                  <a:schemeClr val="bg1"/>
                </a:solidFill>
                <a:latin typeface="Arial" charset="0"/>
              </a:rPr>
              <a:t>wirksam ist</a:t>
            </a:r>
          </a:p>
        </p:txBody>
      </p:sp>
      <p:sp>
        <p:nvSpPr>
          <p:cNvPr id="6" name="TextBox 21">
            <a:extLst>
              <a:ext uri="{FF2B5EF4-FFF2-40B4-BE49-F238E27FC236}">
                <a16:creationId xmlns:a16="http://schemas.microsoft.com/office/drawing/2014/main" id="{CA2CFD0C-C79F-488C-B1D1-8883180AEAC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Slide Number Placeholder 1">
            <a:extLst>
              <a:ext uri="{FF2B5EF4-FFF2-40B4-BE49-F238E27FC236}">
                <a16:creationId xmlns:a16="http://schemas.microsoft.com/office/drawing/2014/main" id="{DD8A686A-6F21-4860-98FD-1E5AD1506D77}"/>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605</a:t>
            </a:fld>
            <a:endParaRPr lang="de-DE" sz="1000" noProof="0" dirty="0"/>
          </a:p>
        </p:txBody>
      </p:sp>
      <p:sp>
        <p:nvSpPr>
          <p:cNvPr id="153603" name="Text Box 3">
            <a:extLst>
              <a:ext uri="{FF2B5EF4-FFF2-40B4-BE49-F238E27FC236}">
                <a16:creationId xmlns:a16="http://schemas.microsoft.com/office/drawing/2014/main" id="{759D9305-ACB2-47CD-A7C4-4755056621B6}"/>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153604" name="Rectangle 3">
            <a:extLst>
              <a:ext uri="{FF2B5EF4-FFF2-40B4-BE49-F238E27FC236}">
                <a16:creationId xmlns:a16="http://schemas.microsoft.com/office/drawing/2014/main" id="{EB002F09-6313-45E3-B83C-D35D9988115D}"/>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153605" name="Text Box 4">
            <a:extLst>
              <a:ext uri="{FF2B5EF4-FFF2-40B4-BE49-F238E27FC236}">
                <a16:creationId xmlns:a16="http://schemas.microsoft.com/office/drawing/2014/main" id="{89F68A23-2071-4E50-ACDE-F16C72B65EA2}"/>
              </a:ext>
            </a:extLst>
          </p:cNvPr>
          <p:cNvSpPr txBox="1">
            <a:spLocks noChangeArrowheads="1"/>
          </p:cNvSpPr>
          <p:nvPr/>
        </p:nvSpPr>
        <p:spPr bwMode="auto">
          <a:xfrm>
            <a:off x="5943600" y="1398754"/>
            <a:ext cx="404812"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a:t>
            </a:r>
          </a:p>
        </p:txBody>
      </p:sp>
      <p:sp>
        <p:nvSpPr>
          <p:cNvPr id="153606" name="TextBox 8">
            <a:extLst>
              <a:ext uri="{FF2B5EF4-FFF2-40B4-BE49-F238E27FC236}">
                <a16:creationId xmlns:a16="http://schemas.microsoft.com/office/drawing/2014/main" id="{B45693B5-ABE4-48CC-A441-C82D0170A512}"/>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Tree>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F2E8A7-AF96-A7FB-D596-9C04D940F85A}"/>
            </a:ext>
          </a:extLst>
        </p:cNvPr>
        <p:cNvGrpSpPr/>
        <p:nvPr/>
      </p:nvGrpSpPr>
      <p:grpSpPr>
        <a:xfrm>
          <a:off x="0" y="0"/>
          <a:ext cx="0" cy="0"/>
          <a:chOff x="0" y="0"/>
          <a:chExt cx="0" cy="0"/>
        </a:xfrm>
      </p:grpSpPr>
      <p:sp>
        <p:nvSpPr>
          <p:cNvPr id="171024" name="TextBox 17">
            <a:extLst>
              <a:ext uri="{FF2B5EF4-FFF2-40B4-BE49-F238E27FC236}">
                <a16:creationId xmlns:a16="http://schemas.microsoft.com/office/drawing/2014/main" id="{32C81FB9-2CE8-88B7-A8BF-01C11CF4F27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BA70E063-2314-7473-13BB-D2B3FEDEBF4B}"/>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4A24CCC9-DACE-26C0-0C9B-7152DC8F5B52}"/>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4" name="Text Box 4">
            <a:extLst>
              <a:ext uri="{FF2B5EF4-FFF2-40B4-BE49-F238E27FC236}">
                <a16:creationId xmlns:a16="http://schemas.microsoft.com/office/drawing/2014/main" id="{68470B46-D4F9-0DCC-650B-8E8E13FBBDF4}"/>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5" name="Slide Number Placeholder 1">
            <a:extLst>
              <a:ext uri="{FF2B5EF4-FFF2-40B4-BE49-F238E27FC236}">
                <a16:creationId xmlns:a16="http://schemas.microsoft.com/office/drawing/2014/main" id="{08A3E35A-3A8A-BBA5-2F27-E35B76C6B89F}"/>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606</a:t>
            </a:fld>
            <a:endParaRPr lang="de-DE" sz="1000" noProof="0" dirty="0"/>
          </a:p>
        </p:txBody>
      </p:sp>
    </p:spTree>
    <p:extLst>
      <p:ext uri="{BB962C8B-B14F-4D97-AF65-F5344CB8AC3E}">
        <p14:creationId xmlns:p14="http://schemas.microsoft.com/office/powerpoint/2010/main" val="275116685"/>
      </p:ext>
    </p:extLst>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CFD96A-C221-C6BC-AC20-06D00AD33AFB}"/>
            </a:ext>
          </a:extLst>
        </p:cNvPr>
        <p:cNvGrpSpPr/>
        <p:nvPr/>
      </p:nvGrpSpPr>
      <p:grpSpPr>
        <a:xfrm>
          <a:off x="0" y="0"/>
          <a:ext cx="0" cy="0"/>
          <a:chOff x="0" y="0"/>
          <a:chExt cx="0" cy="0"/>
        </a:xfrm>
      </p:grpSpPr>
      <p:sp>
        <p:nvSpPr>
          <p:cNvPr id="171024" name="TextBox 17">
            <a:extLst>
              <a:ext uri="{FF2B5EF4-FFF2-40B4-BE49-F238E27FC236}">
                <a16:creationId xmlns:a16="http://schemas.microsoft.com/office/drawing/2014/main" id="{D4177A61-CA5F-7F3D-6D1D-D7703936B4F8}"/>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E56E1E27-3F9C-055B-0902-0C9F9E2C29C5}"/>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F7065CBA-895B-2C35-6A08-39D10605616A}"/>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4" name="Text Box 4">
            <a:extLst>
              <a:ext uri="{FF2B5EF4-FFF2-40B4-BE49-F238E27FC236}">
                <a16:creationId xmlns:a16="http://schemas.microsoft.com/office/drawing/2014/main" id="{6CC08678-652F-C387-D029-D01AF18A1445}"/>
              </a:ext>
            </a:extLst>
          </p:cNvPr>
          <p:cNvSpPr txBox="1">
            <a:spLocks noChangeArrowheads="1"/>
          </p:cNvSpPr>
          <p:nvPr/>
        </p:nvSpPr>
        <p:spPr bwMode="auto">
          <a:xfrm>
            <a:off x="5499497"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VIEW1</a:t>
            </a:r>
          </a:p>
        </p:txBody>
      </p:sp>
      <p:sp>
        <p:nvSpPr>
          <p:cNvPr id="5" name="Slide Number Placeholder 1">
            <a:extLst>
              <a:ext uri="{FF2B5EF4-FFF2-40B4-BE49-F238E27FC236}">
                <a16:creationId xmlns:a16="http://schemas.microsoft.com/office/drawing/2014/main" id="{24490498-C89C-50A2-54F9-1B7FF74FFA54}"/>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607</a:t>
            </a:fld>
            <a:endParaRPr lang="de-DE" sz="1000" noProof="0" dirty="0"/>
          </a:p>
        </p:txBody>
      </p:sp>
      <p:sp>
        <p:nvSpPr>
          <p:cNvPr id="6" name="Rectangle 3">
            <a:extLst>
              <a:ext uri="{FF2B5EF4-FFF2-40B4-BE49-F238E27FC236}">
                <a16:creationId xmlns:a16="http://schemas.microsoft.com/office/drawing/2014/main" id="{A17EFC2E-3523-7801-1A4B-6C95EDFFDB22}"/>
              </a:ext>
            </a:extLst>
          </p:cNvPr>
          <p:cNvSpPr>
            <a:spLocks noChangeArrowheads="1"/>
          </p:cNvSpPr>
          <p:nvPr/>
        </p:nvSpPr>
        <p:spPr bwMode="auto">
          <a:xfrm>
            <a:off x="7162800"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en-US" altLang="en-US"/>
          </a:p>
        </p:txBody>
      </p:sp>
      <p:sp>
        <p:nvSpPr>
          <p:cNvPr id="7" name="Text Box 4">
            <a:extLst>
              <a:ext uri="{FF2B5EF4-FFF2-40B4-BE49-F238E27FC236}">
                <a16:creationId xmlns:a16="http://schemas.microsoft.com/office/drawing/2014/main" id="{965ADD8A-C771-9A10-6FAB-A6AAFABA770F}"/>
              </a:ext>
            </a:extLst>
          </p:cNvPr>
          <p:cNvSpPr txBox="1">
            <a:spLocks noChangeArrowheads="1"/>
          </p:cNvSpPr>
          <p:nvPr/>
        </p:nvSpPr>
        <p:spPr bwMode="auto">
          <a:xfrm>
            <a:off x="7312818" y="1371600"/>
            <a:ext cx="1300163" cy="5238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en-US" altLang="en-US" sz="2800" b="1" dirty="0"/>
              <a:t>VIEW2</a:t>
            </a:r>
          </a:p>
        </p:txBody>
      </p:sp>
      <p:sp>
        <p:nvSpPr>
          <p:cNvPr id="8" name="TextBox 1">
            <a:extLst>
              <a:ext uri="{FF2B5EF4-FFF2-40B4-BE49-F238E27FC236}">
                <a16:creationId xmlns:a16="http://schemas.microsoft.com/office/drawing/2014/main" id="{93E769BD-3EBE-4A85-9454-091870A309A0}"/>
              </a:ext>
            </a:extLst>
          </p:cNvPr>
          <p:cNvSpPr txBox="1">
            <a:spLocks noChangeArrowheads="1"/>
          </p:cNvSpPr>
          <p:nvPr/>
        </p:nvSpPr>
        <p:spPr bwMode="auto">
          <a:xfrm>
            <a:off x="609600" y="2873375"/>
            <a:ext cx="8001000" cy="1179810"/>
          </a:xfrm>
          <a:prstGeom prst="rect">
            <a:avLst/>
          </a:prstGeom>
          <a:solidFill>
            <a:srgbClr val="FFCC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ts val="1800"/>
              </a:lnSpc>
            </a:pPr>
            <a:r>
              <a:rPr lang="de-DE" sz="1600" noProof="0" dirty="0"/>
              <a:t>Technisch gesehen gab es zwei VIEW-Studien</a:t>
            </a:r>
          </a:p>
          <a:p>
            <a:pPr>
              <a:lnSpc>
                <a:spcPts val="1800"/>
              </a:lnSpc>
            </a:pPr>
            <a:r>
              <a:rPr lang="de-DE" sz="1600" b="1" i="1" noProof="0" dirty="0"/>
              <a:t>VIEW1 </a:t>
            </a:r>
            <a:r>
              <a:rPr lang="de-DE" sz="1600" noProof="0" dirty="0"/>
              <a:t>wurde in den USA und Kanada durchgeführt, </a:t>
            </a:r>
          </a:p>
          <a:p>
            <a:pPr>
              <a:lnSpc>
                <a:spcPts val="1800"/>
              </a:lnSpc>
            </a:pPr>
            <a:r>
              <a:rPr lang="de-DE" sz="1600" b="1" i="1" noProof="0" dirty="0"/>
              <a:t>VIEW2 </a:t>
            </a:r>
            <a:r>
              <a:rPr lang="de-DE" sz="1600" noProof="0" dirty="0"/>
              <a:t>in Übersee. </a:t>
            </a:r>
            <a:r>
              <a:rPr lang="de-DE" sz="1600" dirty="0"/>
              <a:t>Da die Ergebnisse der beiden Studien jedoch im Wesentlichen identisch waren, werden wir sie der Einfachheit halber so behandeln, als wären sie eine einzige Studie</a:t>
            </a:r>
            <a:endParaRPr lang="de-DE" sz="1600" noProof="0" dirty="0"/>
          </a:p>
        </p:txBody>
      </p:sp>
      <p:cxnSp>
        <p:nvCxnSpPr>
          <p:cNvPr id="9" name="Straight Connector 3">
            <a:extLst>
              <a:ext uri="{FF2B5EF4-FFF2-40B4-BE49-F238E27FC236}">
                <a16:creationId xmlns:a16="http://schemas.microsoft.com/office/drawing/2014/main" id="{84CBCF34-436C-C161-52B6-0533D027422F}"/>
              </a:ext>
            </a:extLst>
          </p:cNvPr>
          <p:cNvCxnSpPr/>
          <p:nvPr/>
        </p:nvCxnSpPr>
        <p:spPr>
          <a:xfrm flipV="1">
            <a:off x="1505743" y="1399793"/>
            <a:ext cx="381000" cy="762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3B207D2E-4482-3002-6110-02E0EDFADC2E}"/>
              </a:ext>
            </a:extLst>
          </p:cNvPr>
          <p:cNvSpPr txBox="1">
            <a:spLocks noChangeArrowheads="1"/>
          </p:cNvSpPr>
          <p:nvPr/>
        </p:nvSpPr>
        <p:spPr bwMode="auto">
          <a:xfrm>
            <a:off x="1655762" y="1187467"/>
            <a:ext cx="688975"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latin typeface="Segoe Script" panose="030B0504020000000003" pitchFamily="66" charset="0"/>
              </a:rPr>
              <a:t>waren</a:t>
            </a:r>
          </a:p>
        </p:txBody>
      </p:sp>
      <p:sp>
        <p:nvSpPr>
          <p:cNvPr id="11" name="TextBox 15">
            <a:extLst>
              <a:ext uri="{FF2B5EF4-FFF2-40B4-BE49-F238E27FC236}">
                <a16:creationId xmlns:a16="http://schemas.microsoft.com/office/drawing/2014/main" id="{6AE86D22-0B6B-3EAB-6DEF-9CA428D4EE81}"/>
              </a:ext>
            </a:extLst>
          </p:cNvPr>
          <p:cNvSpPr txBox="1">
            <a:spLocks noChangeArrowheads="1"/>
          </p:cNvSpPr>
          <p:nvPr/>
        </p:nvSpPr>
        <p:spPr bwMode="auto">
          <a:xfrm>
            <a:off x="4129088" y="1201754"/>
            <a:ext cx="301625" cy="45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t>en</a:t>
            </a:r>
          </a:p>
          <a:p>
            <a:r>
              <a:rPr lang="de-DE" sz="1400" noProof="0" dirty="0">
                <a:latin typeface="Script MT Bold" panose="03040602040607080904" pitchFamily="66" charset="0"/>
              </a:rPr>
              <a:t>^</a:t>
            </a:r>
          </a:p>
        </p:txBody>
      </p:sp>
    </p:spTree>
    <p:extLst>
      <p:ext uri="{BB962C8B-B14F-4D97-AF65-F5344CB8AC3E}">
        <p14:creationId xmlns:p14="http://schemas.microsoft.com/office/powerpoint/2010/main" val="3530100552"/>
      </p:ext>
    </p:extLst>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461ACC-FB40-2B27-2A1B-51F2E0F7A61B}"/>
            </a:ext>
          </a:extLst>
        </p:cNvPr>
        <p:cNvGrpSpPr/>
        <p:nvPr/>
      </p:nvGrpSpPr>
      <p:grpSpPr>
        <a:xfrm>
          <a:off x="0" y="0"/>
          <a:ext cx="0" cy="0"/>
          <a:chOff x="0" y="0"/>
          <a:chExt cx="0" cy="0"/>
        </a:xfrm>
      </p:grpSpPr>
      <p:sp>
        <p:nvSpPr>
          <p:cNvPr id="171024" name="TextBox 17">
            <a:extLst>
              <a:ext uri="{FF2B5EF4-FFF2-40B4-BE49-F238E27FC236}">
                <a16:creationId xmlns:a16="http://schemas.microsoft.com/office/drawing/2014/main" id="{9643E5B0-96B9-B7D4-C42C-18F79F59AFE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F7AA6D10-0E7B-D04F-93F1-F33F3F366727}"/>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53F5437F-62A3-C8B6-96B8-25307083C626}"/>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4" name="Text Box 4">
            <a:extLst>
              <a:ext uri="{FF2B5EF4-FFF2-40B4-BE49-F238E27FC236}">
                <a16:creationId xmlns:a16="http://schemas.microsoft.com/office/drawing/2014/main" id="{67DAB046-CACD-C7D1-9B86-30A2C53FF88D}"/>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5" name="Slide Number Placeholder 1">
            <a:extLst>
              <a:ext uri="{FF2B5EF4-FFF2-40B4-BE49-F238E27FC236}">
                <a16:creationId xmlns:a16="http://schemas.microsoft.com/office/drawing/2014/main" id="{E123708E-4937-7185-63C5-11D6A895C879}"/>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608</a:t>
            </a:fld>
            <a:endParaRPr lang="de-DE" sz="1000" noProof="0" dirty="0"/>
          </a:p>
        </p:txBody>
      </p:sp>
      <p:sp>
        <p:nvSpPr>
          <p:cNvPr id="6" name="Text Box 4">
            <a:extLst>
              <a:ext uri="{FF2B5EF4-FFF2-40B4-BE49-F238E27FC236}">
                <a16:creationId xmlns:a16="http://schemas.microsoft.com/office/drawing/2014/main" id="{3688A23C-E39D-7152-2FED-4941F53A88CF}"/>
              </a:ext>
            </a:extLst>
          </p:cNvPr>
          <p:cNvSpPr txBox="1">
            <a:spLocks noChangeArrowheads="1"/>
          </p:cNvSpPr>
          <p:nvPr/>
        </p:nvSpPr>
        <p:spPr bwMode="auto">
          <a:xfrm>
            <a:off x="5105400" y="2286000"/>
            <a:ext cx="2362200" cy="884345"/>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a:t>
            </a:r>
            <a:r>
              <a:rPr lang="de-DE" sz="1400" noProof="0" dirty="0">
                <a:solidFill>
                  <a:srgbClr val="0000FF"/>
                </a:solidFill>
              </a:rPr>
              <a:t> VIEW</a:t>
            </a:r>
            <a:r>
              <a:rPr lang="de-DE" sz="1400" i="1" noProof="0" dirty="0">
                <a:solidFill>
                  <a:srgbClr val="0000FF"/>
                </a:solidFill>
              </a:rPr>
              <a:t>?</a:t>
            </a:r>
            <a:r>
              <a:rPr lang="en-US" altLang="en-US" sz="1400" dirty="0">
                <a:solidFill>
                  <a:srgbClr val="0000FF"/>
                </a:solidFill>
              </a:rPr>
              <a:t> </a:t>
            </a:r>
            <a:endParaRPr lang="en-US" altLang="en-US" sz="1400" dirty="0">
              <a:solidFill>
                <a:srgbClr val="FFCCFF"/>
              </a:solidFill>
            </a:endParaRPr>
          </a:p>
          <a:p>
            <a:pPr eaLnBrk="1" hangingPunct="1">
              <a:lnSpc>
                <a:spcPct val="90000"/>
              </a:lnSpc>
              <a:spcBef>
                <a:spcPct val="0"/>
              </a:spcBef>
              <a:buClrTx/>
              <a:buSzTx/>
              <a:buFontTx/>
              <a:buNone/>
            </a:pPr>
            <a:r>
              <a:rPr lang="en-US" altLang="en-US" sz="1400" dirty="0">
                <a:solidFill>
                  <a:srgbClr val="FFCCFF"/>
                </a:solidFill>
              </a:rPr>
              <a:t>The </a:t>
            </a:r>
            <a:r>
              <a:rPr lang="en-US" altLang="en-US" sz="1600" b="1" u="sng" dirty="0">
                <a:solidFill>
                  <a:srgbClr val="FFCCFF"/>
                </a:solidFill>
              </a:rPr>
              <a:t>V</a:t>
            </a:r>
            <a:r>
              <a:rPr lang="en-US" altLang="en-US" sz="1400" dirty="0">
                <a:solidFill>
                  <a:srgbClr val="FFCCFF"/>
                </a:solidFill>
              </a:rPr>
              <a:t>EGF</a:t>
            </a:r>
            <a:r>
              <a:rPr lang="en-US" altLang="en-US" sz="1600" dirty="0">
                <a:solidFill>
                  <a:srgbClr val="FFCCFF"/>
                </a:solidFill>
              </a:rPr>
              <a:t> </a:t>
            </a:r>
            <a:r>
              <a:rPr lang="en-US" altLang="en-US" sz="1400" dirty="0">
                <a:solidFill>
                  <a:srgbClr val="FFCCFF"/>
                </a:solidFill>
              </a:rPr>
              <a:t>Trap-Eye:</a:t>
            </a:r>
          </a:p>
          <a:p>
            <a:pPr eaLnBrk="1" hangingPunct="1">
              <a:lnSpc>
                <a:spcPct val="90000"/>
              </a:lnSpc>
              <a:spcBef>
                <a:spcPct val="0"/>
              </a:spcBef>
              <a:buClrTx/>
              <a:buSzTx/>
              <a:buFontTx/>
              <a:buNone/>
            </a:pPr>
            <a:r>
              <a:rPr lang="en-US" altLang="en-US" sz="1600" b="1" u="sng" dirty="0">
                <a:solidFill>
                  <a:srgbClr val="FFCCFF"/>
                </a:solidFill>
              </a:rPr>
              <a:t>I</a:t>
            </a:r>
            <a:r>
              <a:rPr lang="en-US" altLang="en-US" sz="1400" dirty="0">
                <a:solidFill>
                  <a:srgbClr val="FFCCFF"/>
                </a:solidFill>
              </a:rPr>
              <a:t>nvestigation</a:t>
            </a:r>
            <a:r>
              <a:rPr lang="en-US" altLang="en-US" sz="1600" dirty="0">
                <a:solidFill>
                  <a:srgbClr val="FFCCFF"/>
                </a:solidFill>
              </a:rPr>
              <a:t> </a:t>
            </a:r>
            <a:r>
              <a:rPr lang="en-US" altLang="en-US" sz="1400" dirty="0">
                <a:solidFill>
                  <a:srgbClr val="FFCCFF"/>
                </a:solidFill>
              </a:rPr>
              <a:t>of</a:t>
            </a:r>
            <a:r>
              <a:rPr lang="en-US" altLang="en-US" sz="1600" dirty="0">
                <a:solidFill>
                  <a:srgbClr val="FFCCFF"/>
                </a:solidFill>
              </a:rPr>
              <a:t> </a:t>
            </a:r>
            <a:r>
              <a:rPr lang="en-US" altLang="en-US" sz="1600" b="1" u="sng" dirty="0">
                <a:solidFill>
                  <a:srgbClr val="FFCCFF"/>
                </a:solidFill>
              </a:rPr>
              <a:t>E</a:t>
            </a:r>
            <a:r>
              <a:rPr lang="en-US" altLang="en-US" sz="1400" dirty="0">
                <a:solidFill>
                  <a:srgbClr val="FFCCFF"/>
                </a:solidFill>
              </a:rPr>
              <a:t>fficacy</a:t>
            </a:r>
          </a:p>
          <a:p>
            <a:pPr eaLnBrk="1" hangingPunct="1">
              <a:lnSpc>
                <a:spcPct val="90000"/>
              </a:lnSpc>
              <a:spcBef>
                <a:spcPct val="0"/>
              </a:spcBef>
              <a:buClrTx/>
              <a:buSzTx/>
              <a:buFontTx/>
              <a:buNone/>
            </a:pPr>
            <a:r>
              <a:rPr lang="en-US" altLang="en-US" sz="1400" dirty="0">
                <a:solidFill>
                  <a:srgbClr val="FFCCFF"/>
                </a:solidFill>
              </a:rPr>
              <a:t>and Safety in </a:t>
            </a:r>
            <a:r>
              <a:rPr lang="en-US" altLang="en-US" sz="1600" b="1" u="sng" dirty="0">
                <a:solidFill>
                  <a:srgbClr val="FFCCFF"/>
                </a:solidFill>
              </a:rPr>
              <a:t>W</a:t>
            </a:r>
            <a:r>
              <a:rPr lang="en-US" altLang="en-US" sz="1400" dirty="0">
                <a:solidFill>
                  <a:srgbClr val="FFCCFF"/>
                </a:solidFill>
              </a:rPr>
              <a:t>et</a:t>
            </a:r>
            <a:r>
              <a:rPr lang="en-US" altLang="en-US" sz="1600" dirty="0">
                <a:solidFill>
                  <a:srgbClr val="FFCCFF"/>
                </a:solidFill>
              </a:rPr>
              <a:t> </a:t>
            </a:r>
            <a:r>
              <a:rPr lang="en-US" altLang="en-US" sz="1400" dirty="0">
                <a:solidFill>
                  <a:srgbClr val="FFCCFF"/>
                </a:solidFill>
              </a:rPr>
              <a:t>ARMD</a:t>
            </a:r>
            <a:endParaRPr lang="de-DE" sz="1400" noProof="0" dirty="0">
              <a:solidFill>
                <a:srgbClr val="FFCCFF"/>
              </a:solidFill>
            </a:endParaRPr>
          </a:p>
        </p:txBody>
      </p:sp>
    </p:spTree>
    <p:extLst>
      <p:ext uri="{BB962C8B-B14F-4D97-AF65-F5344CB8AC3E}">
        <p14:creationId xmlns:p14="http://schemas.microsoft.com/office/powerpoint/2010/main" val="3076919084"/>
      </p:ext>
    </p:extLst>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C54A75-EA1E-1782-73FF-50EEF93DB198}"/>
            </a:ext>
          </a:extLst>
        </p:cNvPr>
        <p:cNvGrpSpPr/>
        <p:nvPr/>
      </p:nvGrpSpPr>
      <p:grpSpPr>
        <a:xfrm>
          <a:off x="0" y="0"/>
          <a:ext cx="0" cy="0"/>
          <a:chOff x="0" y="0"/>
          <a:chExt cx="0" cy="0"/>
        </a:xfrm>
      </p:grpSpPr>
      <p:sp>
        <p:nvSpPr>
          <p:cNvPr id="171024" name="TextBox 17">
            <a:extLst>
              <a:ext uri="{FF2B5EF4-FFF2-40B4-BE49-F238E27FC236}">
                <a16:creationId xmlns:a16="http://schemas.microsoft.com/office/drawing/2014/main" id="{43CE2174-6251-94B2-44D7-E4E3365C7E7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A15BD1ED-31A1-BAD8-A23E-25A47AB0839D}"/>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8C17D775-D2F9-EDD9-7494-7E90280DDEA7}"/>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4" name="Text Box 4">
            <a:extLst>
              <a:ext uri="{FF2B5EF4-FFF2-40B4-BE49-F238E27FC236}">
                <a16:creationId xmlns:a16="http://schemas.microsoft.com/office/drawing/2014/main" id="{66875E39-1492-79BE-87E2-6361B4473122}"/>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5" name="Slide Number Placeholder 1">
            <a:extLst>
              <a:ext uri="{FF2B5EF4-FFF2-40B4-BE49-F238E27FC236}">
                <a16:creationId xmlns:a16="http://schemas.microsoft.com/office/drawing/2014/main" id="{F46C70C1-DE29-802A-017B-03C8A32BC345}"/>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609</a:t>
            </a:fld>
            <a:endParaRPr lang="de-DE" sz="1000" noProof="0" dirty="0"/>
          </a:p>
        </p:txBody>
      </p:sp>
      <p:sp>
        <p:nvSpPr>
          <p:cNvPr id="6" name="Text Box 4">
            <a:extLst>
              <a:ext uri="{FF2B5EF4-FFF2-40B4-BE49-F238E27FC236}">
                <a16:creationId xmlns:a16="http://schemas.microsoft.com/office/drawing/2014/main" id="{ED0208CB-43EB-DD87-3D2D-C75A439CA16B}"/>
              </a:ext>
            </a:extLst>
          </p:cNvPr>
          <p:cNvSpPr txBox="1">
            <a:spLocks noChangeArrowheads="1"/>
          </p:cNvSpPr>
          <p:nvPr/>
        </p:nvSpPr>
        <p:spPr bwMode="auto">
          <a:xfrm>
            <a:off x="5105400" y="2286000"/>
            <a:ext cx="2362200" cy="884345"/>
          </a:xfrm>
          <a:prstGeom prst="rect">
            <a:avLst/>
          </a:prstGeom>
          <a:solidFill>
            <a:srgbClr val="FFCCFF"/>
          </a:solidFill>
          <a:ln w="9525">
            <a:solidFill>
              <a:srgbClr val="0000FF"/>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90000"/>
              </a:lnSpc>
              <a:spcBef>
                <a:spcPct val="0"/>
              </a:spcBef>
              <a:buClrTx/>
              <a:buSzTx/>
              <a:buFontTx/>
              <a:buNone/>
            </a:pPr>
            <a:r>
              <a:rPr lang="de-DE" sz="1400" i="1" noProof="0" dirty="0">
                <a:solidFill>
                  <a:srgbClr val="0000FF"/>
                </a:solidFill>
              </a:rPr>
              <a:t>Wofür steht</a:t>
            </a:r>
            <a:r>
              <a:rPr lang="de-DE" sz="1400" noProof="0" dirty="0">
                <a:solidFill>
                  <a:srgbClr val="0000FF"/>
                </a:solidFill>
              </a:rPr>
              <a:t> VIEW</a:t>
            </a:r>
            <a:r>
              <a:rPr lang="de-DE" sz="1400" i="1" noProof="0" dirty="0">
                <a:solidFill>
                  <a:srgbClr val="0000FF"/>
                </a:solidFill>
              </a:rPr>
              <a:t>?</a:t>
            </a:r>
            <a:r>
              <a:rPr lang="en-US" altLang="en-US" sz="1400" dirty="0">
                <a:solidFill>
                  <a:srgbClr val="0000FF"/>
                </a:solidFill>
              </a:rPr>
              <a:t> </a:t>
            </a:r>
          </a:p>
          <a:p>
            <a:pPr eaLnBrk="1" hangingPunct="1">
              <a:lnSpc>
                <a:spcPct val="90000"/>
              </a:lnSpc>
              <a:spcBef>
                <a:spcPct val="0"/>
              </a:spcBef>
              <a:buClrTx/>
              <a:buSzTx/>
              <a:buFontTx/>
              <a:buNone/>
            </a:pPr>
            <a:r>
              <a:rPr lang="en-US" altLang="en-US" sz="1400" dirty="0">
                <a:solidFill>
                  <a:srgbClr val="0000FF"/>
                </a:solidFill>
              </a:rPr>
              <a:t>The </a:t>
            </a:r>
            <a:r>
              <a:rPr lang="en-US" altLang="en-US" sz="1600" b="1" u="sng" dirty="0">
                <a:solidFill>
                  <a:srgbClr val="0000FF"/>
                </a:solidFill>
              </a:rPr>
              <a:t>V</a:t>
            </a:r>
            <a:r>
              <a:rPr lang="en-US" altLang="en-US" sz="1400" dirty="0">
                <a:solidFill>
                  <a:srgbClr val="0000FF"/>
                </a:solidFill>
              </a:rPr>
              <a:t>EGF</a:t>
            </a:r>
            <a:r>
              <a:rPr lang="en-US" altLang="en-US" sz="1600" dirty="0">
                <a:solidFill>
                  <a:srgbClr val="0000FF"/>
                </a:solidFill>
              </a:rPr>
              <a:t> </a:t>
            </a:r>
            <a:r>
              <a:rPr lang="en-US" altLang="en-US" sz="1400" dirty="0">
                <a:solidFill>
                  <a:srgbClr val="0000FF"/>
                </a:solidFill>
              </a:rPr>
              <a:t>Trap-Eye:</a:t>
            </a:r>
          </a:p>
          <a:p>
            <a:pPr eaLnBrk="1" hangingPunct="1">
              <a:lnSpc>
                <a:spcPct val="90000"/>
              </a:lnSpc>
              <a:spcBef>
                <a:spcPct val="0"/>
              </a:spcBef>
              <a:buClrTx/>
              <a:buSzTx/>
              <a:buFontTx/>
              <a:buNone/>
            </a:pPr>
            <a:r>
              <a:rPr lang="en-US" altLang="en-US" sz="1600" b="1" u="sng" dirty="0">
                <a:solidFill>
                  <a:srgbClr val="0000FF"/>
                </a:solidFill>
              </a:rPr>
              <a:t>I</a:t>
            </a:r>
            <a:r>
              <a:rPr lang="en-US" altLang="en-US" sz="1400" dirty="0">
                <a:solidFill>
                  <a:srgbClr val="0000FF"/>
                </a:solidFill>
              </a:rPr>
              <a:t>nvestigation</a:t>
            </a:r>
            <a:r>
              <a:rPr lang="en-US" altLang="en-US" sz="1600" dirty="0">
                <a:solidFill>
                  <a:srgbClr val="0000FF"/>
                </a:solidFill>
              </a:rPr>
              <a:t> </a:t>
            </a:r>
            <a:r>
              <a:rPr lang="en-US" altLang="en-US" sz="1400" dirty="0">
                <a:solidFill>
                  <a:srgbClr val="0000FF"/>
                </a:solidFill>
              </a:rPr>
              <a:t>of</a:t>
            </a:r>
            <a:r>
              <a:rPr lang="en-US" altLang="en-US" sz="1600" dirty="0">
                <a:solidFill>
                  <a:srgbClr val="0000FF"/>
                </a:solidFill>
              </a:rPr>
              <a:t> </a:t>
            </a:r>
            <a:r>
              <a:rPr lang="en-US" altLang="en-US" sz="1600" b="1" u="sng" dirty="0">
                <a:solidFill>
                  <a:srgbClr val="0000FF"/>
                </a:solidFill>
              </a:rPr>
              <a:t>E</a:t>
            </a:r>
            <a:r>
              <a:rPr lang="en-US" altLang="en-US" sz="1400" dirty="0">
                <a:solidFill>
                  <a:srgbClr val="0000FF"/>
                </a:solidFill>
              </a:rPr>
              <a:t>fficacy</a:t>
            </a:r>
          </a:p>
          <a:p>
            <a:pPr eaLnBrk="1" hangingPunct="1">
              <a:lnSpc>
                <a:spcPct val="90000"/>
              </a:lnSpc>
              <a:spcBef>
                <a:spcPct val="0"/>
              </a:spcBef>
              <a:buClrTx/>
              <a:buSzTx/>
              <a:buFontTx/>
              <a:buNone/>
            </a:pPr>
            <a:r>
              <a:rPr lang="en-US" altLang="en-US" sz="1400" dirty="0">
                <a:solidFill>
                  <a:srgbClr val="0000FF"/>
                </a:solidFill>
              </a:rPr>
              <a:t>and Safety in </a:t>
            </a:r>
            <a:r>
              <a:rPr lang="en-US" altLang="en-US" sz="1600" b="1" u="sng" dirty="0">
                <a:solidFill>
                  <a:srgbClr val="0000FF"/>
                </a:solidFill>
              </a:rPr>
              <a:t>W</a:t>
            </a:r>
            <a:r>
              <a:rPr lang="en-US" altLang="en-US" sz="1400" dirty="0">
                <a:solidFill>
                  <a:srgbClr val="0000FF"/>
                </a:solidFill>
              </a:rPr>
              <a:t>et</a:t>
            </a:r>
            <a:r>
              <a:rPr lang="en-US" altLang="en-US" sz="1600" dirty="0">
                <a:solidFill>
                  <a:srgbClr val="0000FF"/>
                </a:solidFill>
              </a:rPr>
              <a:t> </a:t>
            </a:r>
            <a:r>
              <a:rPr lang="en-US" altLang="en-US" sz="1400" dirty="0">
                <a:solidFill>
                  <a:srgbClr val="0000FF"/>
                </a:solidFill>
              </a:rPr>
              <a:t>ARMD</a:t>
            </a:r>
            <a:endParaRPr lang="de-DE" sz="1400" noProof="0" dirty="0">
              <a:solidFill>
                <a:srgbClr val="0000FF"/>
              </a:solidFill>
            </a:endParaRPr>
          </a:p>
        </p:txBody>
      </p:sp>
    </p:spTree>
    <p:extLst>
      <p:ext uri="{BB962C8B-B14F-4D97-AF65-F5344CB8AC3E}">
        <p14:creationId xmlns:p14="http://schemas.microsoft.com/office/powerpoint/2010/main" val="449915729"/>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CC582E-694F-6348-07EA-515ABABA7B4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91B0466-D46E-4C43-9055-8214CA6BFAA3}"/>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61</a:t>
            </a:fld>
            <a:endParaRPr lang="de-DE" noProof="0" dirty="0"/>
          </a:p>
        </p:txBody>
      </p:sp>
      <p:sp>
        <p:nvSpPr>
          <p:cNvPr id="2" name="TextBox 1">
            <a:extLst>
              <a:ext uri="{FF2B5EF4-FFF2-40B4-BE49-F238E27FC236}">
                <a16:creationId xmlns:a16="http://schemas.microsoft.com/office/drawing/2014/main" id="{CEFBE9CD-EE83-AE8E-C00A-92AC113C5DB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6095985D-7E84-B91F-01A3-78C6098D69F1}"/>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F39DEBCF-ECEC-6A96-C374-6714F331A8BE}"/>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2F25AA0F-4BEC-893D-0F35-1A443CA8454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3A8AF930-FE03-265C-D168-2639EDF2669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752F4084-B858-614D-82EB-0CE4772EAC6D}"/>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FB0FCFEB-EB2E-10BD-6C09-13E71A7D1D21}"/>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C61D21E0-4A57-75E2-55CB-41003B4C3C06}"/>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94FC1DC6-EC5B-F719-71CF-39434F76D04E}"/>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99FB1C14-5BF5-B714-CD05-84EADF24058C}"/>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25AD73A9-6211-E6F0-DAA0-9F34D37569B6}"/>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B0C48C97-F51B-B766-D6A9-6DE954BF2D11}"/>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71D972F7-4E46-DC1F-4815-02554EBC4271}"/>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D7B38A3C-6E1F-CD37-A3FF-9B1F1F04BBA6}"/>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rgbClr val="0000FF"/>
              </a:solidFill>
            </a:endParaRPr>
          </a:p>
          <a:p>
            <a:r>
              <a:rPr lang="de-DE" sz="1400" i="1" noProof="0" dirty="0">
                <a:solidFill>
                  <a:srgbClr val="0000FF"/>
                </a:solidFill>
              </a:rPr>
              <a:t>Es gibt drei grundlegende Formen der PED – wie lauten die beiden anderen? </a:t>
            </a:r>
            <a:r>
              <a:rPr lang="de-DE" sz="1400" i="1" noProof="0" dirty="0"/>
              <a:t>Jede ist anhand des Erscheinungsbildes des Sub-RPE-Raums im OCT erkennbar. Wie sieht dieses Erscheinungsbild bei jeder Form aus?</a:t>
            </a:r>
          </a:p>
          <a:p>
            <a:r>
              <a:rPr lang="de-DE" sz="1400" noProof="0" dirty="0">
                <a:solidFill>
                  <a:srgbClr val="0000FF"/>
                </a:solidFill>
              </a:rPr>
              <a:t>--</a:t>
            </a:r>
            <a:r>
              <a:rPr lang="de-DE" sz="1400" dirty="0">
                <a:solidFill>
                  <a:srgbClr val="0000FF"/>
                </a:solidFill>
              </a:rPr>
              <a:t>Drusenoid</a:t>
            </a:r>
            <a:r>
              <a:rPr lang="de-DE" sz="1400" noProof="0" dirty="0">
                <a:solidFill>
                  <a:srgbClr val="0000FF"/>
                </a:solidFill>
              </a:rPr>
              <a:t>: </a:t>
            </a:r>
            <a:r>
              <a:rPr lang="de-DE" sz="1400" dirty="0"/>
              <a:t>Gleichmäßig </a:t>
            </a:r>
            <a:r>
              <a:rPr lang="de-DE" sz="1400" dirty="0" err="1"/>
              <a:t>hyperreflektiv</a:t>
            </a:r>
            <a:r>
              <a:rPr lang="de-DE" sz="1400" dirty="0"/>
              <a:t> </a:t>
            </a:r>
          </a:p>
          <a:p>
            <a:r>
              <a:rPr lang="de-DE" sz="1400" noProof="0" dirty="0">
                <a:solidFill>
                  <a:srgbClr val="0000FF"/>
                </a:solidFill>
              </a:rPr>
              <a:t>--Serös</a:t>
            </a:r>
            <a:r>
              <a:rPr lang="de-DE" sz="1400" dirty="0">
                <a:solidFill>
                  <a:srgbClr val="0000FF"/>
                </a:solidFill>
              </a:rPr>
              <a:t>: </a:t>
            </a:r>
            <a:r>
              <a:rPr lang="de-DE" sz="1400" dirty="0"/>
              <a:t>Sub-RPE-Raum „leer“</a:t>
            </a:r>
          </a:p>
          <a:p>
            <a:r>
              <a:rPr lang="de-DE" sz="1400" noProof="0" dirty="0">
                <a:solidFill>
                  <a:srgbClr val="0000FF"/>
                </a:solidFill>
              </a:rPr>
              <a:t>--</a:t>
            </a:r>
            <a:r>
              <a:rPr lang="de-DE" sz="1400" noProof="0" dirty="0" err="1">
                <a:solidFill>
                  <a:srgbClr val="0000FF"/>
                </a:solidFill>
              </a:rPr>
              <a:t>Fibrovaskulär</a:t>
            </a:r>
            <a:endParaRPr lang="de-DE" sz="1400" b="1" i="1" noProof="0" dirty="0">
              <a:solidFill>
                <a:srgbClr val="0000FF"/>
              </a:solidFill>
            </a:endParaRPr>
          </a:p>
        </p:txBody>
      </p:sp>
      <p:sp>
        <p:nvSpPr>
          <p:cNvPr id="6" name="Oval 7">
            <a:extLst>
              <a:ext uri="{FF2B5EF4-FFF2-40B4-BE49-F238E27FC236}">
                <a16:creationId xmlns:a16="http://schemas.microsoft.com/office/drawing/2014/main" id="{94247042-3D1E-5E7B-691A-E7E74D8CFB94}"/>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288400572"/>
      </p:ext>
    </p:extLst>
  </p:cSld>
  <p:clrMapOvr>
    <a:masterClrMapping/>
  </p:clrMapOvr>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06515B-2D8D-6CE4-CD02-663A8F5FB18B}"/>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239436CA-5DAF-0098-B18A-FA4BF7D4DA16}"/>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24" name="TextBox 17">
            <a:extLst>
              <a:ext uri="{FF2B5EF4-FFF2-40B4-BE49-F238E27FC236}">
                <a16:creationId xmlns:a16="http://schemas.microsoft.com/office/drawing/2014/main" id="{0B51692D-15ED-19F8-D743-9D54B09BA81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AA7C0353-4D0A-B61F-1295-A717E8F60D72}"/>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35EE2944-C5EA-F9C4-8AC1-03A5A2712DB3}"/>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2FCDBF32-B7D1-D9E7-6518-0064B483DA47}"/>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610</a:t>
            </a:fld>
            <a:endParaRPr lang="de-DE" sz="1000" noProof="0" dirty="0"/>
          </a:p>
        </p:txBody>
      </p:sp>
      <p:sp>
        <p:nvSpPr>
          <p:cNvPr id="6" name="Text Box 4">
            <a:extLst>
              <a:ext uri="{FF2B5EF4-FFF2-40B4-BE49-F238E27FC236}">
                <a16:creationId xmlns:a16="http://schemas.microsoft.com/office/drawing/2014/main" id="{00B62344-4E18-C8B4-D659-90A03E45A62C}"/>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7" name="Text Box 7">
            <a:extLst>
              <a:ext uri="{FF2B5EF4-FFF2-40B4-BE49-F238E27FC236}">
                <a16:creationId xmlns:a16="http://schemas.microsoft.com/office/drawing/2014/main" id="{C4D83EC5-977C-C5A8-A57C-60690F2643DE}"/>
              </a:ext>
            </a:extLst>
          </p:cNvPr>
          <p:cNvSpPr txBox="1">
            <a:spLocks noChangeArrowheads="1"/>
          </p:cNvSpPr>
          <p:nvPr/>
        </p:nvSpPr>
        <p:spPr bwMode="auto">
          <a:xfrm>
            <a:off x="5083175" y="2419753"/>
            <a:ext cx="1955800"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2000" b="1" i="1" noProof="0" dirty="0"/>
              <a:t>?</a:t>
            </a:r>
          </a:p>
        </p:txBody>
      </p:sp>
    </p:spTree>
    <p:extLst>
      <p:ext uri="{BB962C8B-B14F-4D97-AF65-F5344CB8AC3E}">
        <p14:creationId xmlns:p14="http://schemas.microsoft.com/office/powerpoint/2010/main" val="2262592099"/>
      </p:ext>
    </p:extLst>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8A78EBD-136C-BF2B-B876-7ACB6520A3C3}"/>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3284EE4C-3CDA-0763-86E5-F4ED5B9A5E50}"/>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8D901D07-5DFD-0DAF-2AF6-8697CCB0B76E}"/>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24" name="TextBox 17">
            <a:extLst>
              <a:ext uri="{FF2B5EF4-FFF2-40B4-BE49-F238E27FC236}">
                <a16:creationId xmlns:a16="http://schemas.microsoft.com/office/drawing/2014/main" id="{0804D574-3C21-E698-F629-8BB8F22310D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7DD33987-CBDC-BAD1-61D3-F0917636B21F}"/>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409E6DBD-FD4D-268F-333F-C35A18352C1A}"/>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FBE16816-E4EB-0A12-0C13-76E2D32841EE}"/>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611</a:t>
            </a:fld>
            <a:endParaRPr lang="de-DE" sz="1000" noProof="0" dirty="0"/>
          </a:p>
        </p:txBody>
      </p:sp>
      <p:sp>
        <p:nvSpPr>
          <p:cNvPr id="6" name="Text Box 4">
            <a:extLst>
              <a:ext uri="{FF2B5EF4-FFF2-40B4-BE49-F238E27FC236}">
                <a16:creationId xmlns:a16="http://schemas.microsoft.com/office/drawing/2014/main" id="{81FFF1DB-6F25-331E-623D-2C46E8A21D51}"/>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Tree>
    <p:extLst>
      <p:ext uri="{BB962C8B-B14F-4D97-AF65-F5344CB8AC3E}">
        <p14:creationId xmlns:p14="http://schemas.microsoft.com/office/powerpoint/2010/main" val="1354503713"/>
      </p:ext>
    </p:extLst>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E0F12A-62D0-FF6B-B2DE-AB91FEE2207E}"/>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45903842-17F0-3E8B-4CDD-0E4885F80090}"/>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819D4A37-BDDB-C000-1A94-1E6868D2AD3E}"/>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59956C2F-ADFE-3FF4-4A39-55A8CAB5F673}"/>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24" name="TextBox 17">
            <a:extLst>
              <a:ext uri="{FF2B5EF4-FFF2-40B4-BE49-F238E27FC236}">
                <a16:creationId xmlns:a16="http://schemas.microsoft.com/office/drawing/2014/main" id="{AAEB71D8-1D56-7354-C516-30980B0D03F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E4C88FCB-E0FC-F353-92BD-C6564F1A6E1F}"/>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E441A1E5-DD56-DC94-0D4F-E376E0F5FF4D}"/>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4FAEAFA7-EF3C-5C8B-A47F-EC871082B6BF}"/>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612</a:t>
            </a:fld>
            <a:endParaRPr lang="de-DE" sz="1000" noProof="0" dirty="0"/>
          </a:p>
        </p:txBody>
      </p:sp>
      <p:sp>
        <p:nvSpPr>
          <p:cNvPr id="6" name="Text Box 4">
            <a:extLst>
              <a:ext uri="{FF2B5EF4-FFF2-40B4-BE49-F238E27FC236}">
                <a16:creationId xmlns:a16="http://schemas.microsoft.com/office/drawing/2014/main" id="{A3F72DBA-ED6E-0D5E-2892-BAE37F11AB50}"/>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4" name="Text Box 7">
            <a:extLst>
              <a:ext uri="{FF2B5EF4-FFF2-40B4-BE49-F238E27FC236}">
                <a16:creationId xmlns:a16="http://schemas.microsoft.com/office/drawing/2014/main" id="{D3E755B5-716C-2837-D9B9-3427D5960FA7}"/>
              </a:ext>
            </a:extLst>
          </p:cNvPr>
          <p:cNvSpPr txBox="1">
            <a:spLocks noChangeArrowheads="1"/>
          </p:cNvSpPr>
          <p:nvPr/>
        </p:nvSpPr>
        <p:spPr bwMode="auto">
          <a:xfrm>
            <a:off x="5083175" y="3276600"/>
            <a:ext cx="1955800"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2000" b="1" i="1" noProof="0" dirty="0"/>
              <a:t>?</a:t>
            </a:r>
          </a:p>
        </p:txBody>
      </p:sp>
    </p:spTree>
    <p:extLst>
      <p:ext uri="{BB962C8B-B14F-4D97-AF65-F5344CB8AC3E}">
        <p14:creationId xmlns:p14="http://schemas.microsoft.com/office/powerpoint/2010/main" val="1084757453"/>
      </p:ext>
    </p:extLst>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DA726CB-1BC2-7987-0C78-3C94384A49F4}"/>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E2039B24-8D1E-92DE-79E5-14A09891DB7D}"/>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EE5DBACF-7221-56ED-4020-2DCA22996F86}"/>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621AC532-7915-73CC-3AF2-2B1E1D66329E}"/>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17" name="Text Box 9">
            <a:extLst>
              <a:ext uri="{FF2B5EF4-FFF2-40B4-BE49-F238E27FC236}">
                <a16:creationId xmlns:a16="http://schemas.microsoft.com/office/drawing/2014/main" id="{C8880E2E-8AD4-BDF2-B418-E772AE71BD40}"/>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24" name="TextBox 17">
            <a:extLst>
              <a:ext uri="{FF2B5EF4-FFF2-40B4-BE49-F238E27FC236}">
                <a16:creationId xmlns:a16="http://schemas.microsoft.com/office/drawing/2014/main" id="{3A5A5CE1-6162-7879-09C9-B65C3E619CF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B9AF2809-FA25-4A6E-45CD-0C1805A83DA5}"/>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D7EFE53F-3BB6-64FD-D81E-B06E86D5E559}"/>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E73FD18A-F4D3-61C8-6893-CC9DCB59944B}"/>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613</a:t>
            </a:fld>
            <a:endParaRPr lang="de-DE" sz="1000" noProof="0" dirty="0"/>
          </a:p>
        </p:txBody>
      </p:sp>
      <p:sp>
        <p:nvSpPr>
          <p:cNvPr id="6" name="Text Box 4">
            <a:extLst>
              <a:ext uri="{FF2B5EF4-FFF2-40B4-BE49-F238E27FC236}">
                <a16:creationId xmlns:a16="http://schemas.microsoft.com/office/drawing/2014/main" id="{AE1DEE7E-0679-56AE-4AF1-CB1CDD9FD96B}"/>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Tree>
    <p:extLst>
      <p:ext uri="{BB962C8B-B14F-4D97-AF65-F5344CB8AC3E}">
        <p14:creationId xmlns:p14="http://schemas.microsoft.com/office/powerpoint/2010/main" val="2961265154"/>
      </p:ext>
    </p:extLst>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10F141C-2AA9-A389-00B5-A31EB664745A}"/>
            </a:ext>
          </a:extLst>
        </p:cNvPr>
        <p:cNvGrpSpPr/>
        <p:nvPr/>
      </p:nvGrpSpPr>
      <p:grpSpPr>
        <a:xfrm>
          <a:off x="0" y="0"/>
          <a:ext cx="0" cy="0"/>
          <a:chOff x="0" y="0"/>
          <a:chExt cx="0" cy="0"/>
        </a:xfrm>
      </p:grpSpPr>
      <p:sp>
        <p:nvSpPr>
          <p:cNvPr id="9" name="Rectangle 13">
            <a:extLst>
              <a:ext uri="{FF2B5EF4-FFF2-40B4-BE49-F238E27FC236}">
                <a16:creationId xmlns:a16="http://schemas.microsoft.com/office/drawing/2014/main" id="{D76E000F-9A52-10D2-D803-2CB7645B3029}"/>
              </a:ext>
            </a:extLst>
          </p:cNvPr>
          <p:cNvSpPr/>
          <p:nvPr/>
        </p:nvSpPr>
        <p:spPr>
          <a:xfrm>
            <a:off x="4529138" y="3519249"/>
            <a:ext cx="3734111" cy="457200"/>
          </a:xfrm>
          <a:prstGeom prst="rect">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2000" noProof="0" dirty="0"/>
          </a:p>
        </p:txBody>
      </p:sp>
      <p:sp>
        <p:nvSpPr>
          <p:cNvPr id="8" name="Frame 14">
            <a:extLst>
              <a:ext uri="{FF2B5EF4-FFF2-40B4-BE49-F238E27FC236}">
                <a16:creationId xmlns:a16="http://schemas.microsoft.com/office/drawing/2014/main" id="{7DD8BD95-D02C-A03C-B6A6-072277AE8571}"/>
              </a:ext>
            </a:extLst>
          </p:cNvPr>
          <p:cNvSpPr/>
          <p:nvPr/>
        </p:nvSpPr>
        <p:spPr>
          <a:xfrm>
            <a:off x="4495800" y="3454916"/>
            <a:ext cx="3816350" cy="554029"/>
          </a:xfrm>
          <a:prstGeom prst="fram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de-DE" sz="2000" noProof="0" dirty="0">
              <a:solidFill>
                <a:schemeClr val="tx1"/>
              </a:solidFill>
            </a:endParaRPr>
          </a:p>
        </p:txBody>
      </p:sp>
      <p:sp>
        <p:nvSpPr>
          <p:cNvPr id="171014" name="Text Box 6">
            <a:extLst>
              <a:ext uri="{FF2B5EF4-FFF2-40B4-BE49-F238E27FC236}">
                <a16:creationId xmlns:a16="http://schemas.microsoft.com/office/drawing/2014/main" id="{734F2D2A-3E04-90E1-7EA1-2B07E6FFFEAD}"/>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BFFCB69C-1F5C-755E-4411-0DA04824ED3D}"/>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A274A2DD-CEF2-E71F-37FC-8EF9F450DE10}"/>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17" name="Text Box 9">
            <a:extLst>
              <a:ext uri="{FF2B5EF4-FFF2-40B4-BE49-F238E27FC236}">
                <a16:creationId xmlns:a16="http://schemas.microsoft.com/office/drawing/2014/main" id="{62676015-ED68-1DBA-8087-C729C385FADF}"/>
              </a:ext>
            </a:extLst>
          </p:cNvPr>
          <p:cNvSpPr txBox="1">
            <a:spLocks noChangeArrowheads="1"/>
          </p:cNvSpPr>
          <p:nvPr/>
        </p:nvSpPr>
        <p:spPr bwMode="auto">
          <a:xfrm>
            <a:off x="4565650" y="3035521"/>
            <a:ext cx="3816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b="1" noProof="0" dirty="0">
                <a:solidFill>
                  <a:srgbClr val="0000FF"/>
                </a:solidFill>
              </a:rPr>
              <a:t>c) 2 mg alle 8 Wochen nach</a:t>
            </a:r>
          </a:p>
          <a:p>
            <a:pPr eaLnBrk="1" hangingPunct="1">
              <a:lnSpc>
                <a:spcPct val="80000"/>
              </a:lnSpc>
              <a:spcBef>
                <a:spcPct val="0"/>
              </a:spcBef>
              <a:buClrTx/>
              <a:buSzTx/>
              <a:buFontTx/>
              <a:buNone/>
            </a:pPr>
            <a:r>
              <a:rPr lang="de-DE" sz="1400" b="1" noProof="0" dirty="0">
                <a:solidFill>
                  <a:srgbClr val="0000FF"/>
                </a:solidFill>
              </a:rPr>
              <a:t>drei Initialdosen im Abstand von 4 Wochen </a:t>
            </a:r>
          </a:p>
        </p:txBody>
      </p:sp>
      <p:sp>
        <p:nvSpPr>
          <p:cNvPr id="171024" name="TextBox 17">
            <a:extLst>
              <a:ext uri="{FF2B5EF4-FFF2-40B4-BE49-F238E27FC236}">
                <a16:creationId xmlns:a16="http://schemas.microsoft.com/office/drawing/2014/main" id="{28F76EAD-5840-7777-DBCA-203FF70C952F}"/>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ADB1CDC4-E16B-23E8-E1E7-830F2F120CE5}"/>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2CF951CD-3E3D-D1DA-3857-9D1182800E61}"/>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1464CFB5-8EFE-AAB4-1A07-D736244561CA}"/>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614</a:t>
            </a:fld>
            <a:endParaRPr lang="de-DE" sz="1000" noProof="0" dirty="0"/>
          </a:p>
        </p:txBody>
      </p:sp>
      <p:sp>
        <p:nvSpPr>
          <p:cNvPr id="6" name="Text Box 4">
            <a:extLst>
              <a:ext uri="{FF2B5EF4-FFF2-40B4-BE49-F238E27FC236}">
                <a16:creationId xmlns:a16="http://schemas.microsoft.com/office/drawing/2014/main" id="{82E407B7-9C80-16D6-7869-6E6D10941713}"/>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7" name="TextBox 1">
            <a:extLst>
              <a:ext uri="{FF2B5EF4-FFF2-40B4-BE49-F238E27FC236}">
                <a16:creationId xmlns:a16="http://schemas.microsoft.com/office/drawing/2014/main" id="{754D5F7A-AFCF-4AAC-A71D-256F25BE30D4}"/>
              </a:ext>
            </a:extLst>
          </p:cNvPr>
          <p:cNvSpPr txBox="1"/>
          <p:nvPr/>
        </p:nvSpPr>
        <p:spPr>
          <a:xfrm>
            <a:off x="630238" y="4225925"/>
            <a:ext cx="8208962" cy="1318310"/>
          </a:xfrm>
          <a:prstGeom prst="rect">
            <a:avLst/>
          </a:prstGeom>
          <a:solidFill>
            <a:schemeClr val="accent1">
              <a:lumMod val="40000"/>
              <a:lumOff val="60000"/>
            </a:schemeClr>
          </a:solidFill>
        </p:spPr>
        <p:txBody>
          <a:bodyPr wrap="square" lIns="25400" tIns="12700" rIns="25400" bIns="12700">
            <a:spAutoFit/>
          </a:bodyPr>
          <a:lstStyle/>
          <a:p>
            <a:pPr>
              <a:defRPr/>
            </a:pPr>
            <a:r>
              <a:rPr lang="de-DE" sz="1400" b="1" noProof="0" dirty="0"/>
              <a:t>Beachten Sie die q8-Wochen-Bedingung (alle 8 Wochen). </a:t>
            </a:r>
            <a:r>
              <a:rPr lang="de-DE" sz="1400" noProof="0" dirty="0">
                <a:solidFill>
                  <a:srgbClr val="0000FF"/>
                </a:solidFill>
              </a:rPr>
              <a:t>Denken Sie daran, dass einer der Nachteile von Ranibizumab die erforderliche Dosierung alle 4 Wochen (q4 </a:t>
            </a:r>
            <a:r>
              <a:rPr lang="de-DE" sz="1400" noProof="0" dirty="0" err="1">
                <a:solidFill>
                  <a:srgbClr val="0000FF"/>
                </a:solidFill>
              </a:rPr>
              <a:t>weeks</a:t>
            </a:r>
            <a:r>
              <a:rPr lang="de-DE" sz="1400" noProof="0" dirty="0">
                <a:solidFill>
                  <a:srgbClr val="0000FF"/>
                </a:solidFill>
              </a:rPr>
              <a:t>) ist, was das Gesundheitssystem finanziell und strukturell enorm belastet. (Bedenken Sie: Im Jahr 2003, vor dem Aufkommen intravitrealer Anti-VEGF-Medikamente, wurden Medicare ca. 3000 intravitreale Injektionen in Rechnung gestellt. Im Jahr 2010 waren es bereits über eine MILLION.) Daher bestand erhebliches Interesse daran, ob ein q8-Wochen-Dosierungsschema funktionieren würde</a:t>
            </a:r>
          </a:p>
        </p:txBody>
      </p:sp>
    </p:spTree>
    <p:extLst>
      <p:ext uri="{BB962C8B-B14F-4D97-AF65-F5344CB8AC3E}">
        <p14:creationId xmlns:p14="http://schemas.microsoft.com/office/powerpoint/2010/main" val="866689679"/>
      </p:ext>
    </p:extLst>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BDFF63-08DA-B758-C3B0-52525794727B}"/>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39EC0FAB-46A5-A5A8-0A4C-75FF9C47A9AD}"/>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6DC17D1C-1C14-F7CE-B0E7-8F324DF67BAB}"/>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0D2C98AB-8C96-F78F-12B9-9059F3CB3B88}"/>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17" name="Text Box 9">
            <a:extLst>
              <a:ext uri="{FF2B5EF4-FFF2-40B4-BE49-F238E27FC236}">
                <a16:creationId xmlns:a16="http://schemas.microsoft.com/office/drawing/2014/main" id="{55F76B4F-BC49-6A62-309E-62334C252957}"/>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18" name="Text Box 10">
            <a:extLst>
              <a:ext uri="{FF2B5EF4-FFF2-40B4-BE49-F238E27FC236}">
                <a16:creationId xmlns:a16="http://schemas.microsoft.com/office/drawing/2014/main" id="{F94372C4-7177-891F-0936-F49F1B4A86C3}"/>
              </a:ext>
            </a:extLst>
          </p:cNvPr>
          <p:cNvSpPr txBox="1">
            <a:spLocks noChangeArrowheads="1"/>
          </p:cNvSpPr>
          <p:nvPr/>
        </p:nvSpPr>
        <p:spPr bwMode="auto">
          <a:xfrm>
            <a:off x="1599406" y="41465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71024" name="TextBox 17">
            <a:extLst>
              <a:ext uri="{FF2B5EF4-FFF2-40B4-BE49-F238E27FC236}">
                <a16:creationId xmlns:a16="http://schemas.microsoft.com/office/drawing/2014/main" id="{278074D2-393B-E645-4207-5FA05BEA4BE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30E9E1BC-B829-07AA-4E00-ADABF9849B93}"/>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205C4575-853B-94BD-1EBB-7B47B40CCD52}"/>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74DA821B-5439-B44B-87FB-D5190F17A970}"/>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615</a:t>
            </a:fld>
            <a:endParaRPr lang="de-DE" sz="1000" noProof="0" dirty="0"/>
          </a:p>
        </p:txBody>
      </p:sp>
      <p:sp>
        <p:nvSpPr>
          <p:cNvPr id="6" name="Text Box 4">
            <a:extLst>
              <a:ext uri="{FF2B5EF4-FFF2-40B4-BE49-F238E27FC236}">
                <a16:creationId xmlns:a16="http://schemas.microsoft.com/office/drawing/2014/main" id="{9CCE29C2-380D-A0DE-E39E-EEB5D398D11D}"/>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4" name="Text Box 7">
            <a:extLst>
              <a:ext uri="{FF2B5EF4-FFF2-40B4-BE49-F238E27FC236}">
                <a16:creationId xmlns:a16="http://schemas.microsoft.com/office/drawing/2014/main" id="{2075F1BA-4A2B-1D17-87ED-AD75681F9660}"/>
              </a:ext>
            </a:extLst>
          </p:cNvPr>
          <p:cNvSpPr txBox="1">
            <a:spLocks noChangeArrowheads="1"/>
          </p:cNvSpPr>
          <p:nvPr/>
        </p:nvSpPr>
        <p:spPr bwMode="auto">
          <a:xfrm>
            <a:off x="5083175" y="4191000"/>
            <a:ext cx="1955800"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2000" b="1" i="1" noProof="0" dirty="0"/>
              <a:t>?</a:t>
            </a:r>
          </a:p>
        </p:txBody>
      </p:sp>
    </p:spTree>
    <p:extLst>
      <p:ext uri="{BB962C8B-B14F-4D97-AF65-F5344CB8AC3E}">
        <p14:creationId xmlns:p14="http://schemas.microsoft.com/office/powerpoint/2010/main" val="418432855"/>
      </p:ext>
    </p:extLst>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FBB933-E6C5-D534-3B7B-77793F880F48}"/>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71A92EF5-B231-14AC-A8F4-028DF7EDA3D4}"/>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6934C846-4634-483C-6979-B7E0445C800D}"/>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4F72EB2B-5366-C077-04B1-EB4E244A22F6}"/>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17" name="Text Box 9">
            <a:extLst>
              <a:ext uri="{FF2B5EF4-FFF2-40B4-BE49-F238E27FC236}">
                <a16:creationId xmlns:a16="http://schemas.microsoft.com/office/drawing/2014/main" id="{8E5D12F4-B874-1536-272F-44E239561444}"/>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18" name="Text Box 10">
            <a:extLst>
              <a:ext uri="{FF2B5EF4-FFF2-40B4-BE49-F238E27FC236}">
                <a16:creationId xmlns:a16="http://schemas.microsoft.com/office/drawing/2014/main" id="{59D967F0-23BF-D36E-4E99-B4E41AB82257}"/>
              </a:ext>
            </a:extLst>
          </p:cNvPr>
          <p:cNvSpPr txBox="1">
            <a:spLocks noChangeArrowheads="1"/>
          </p:cNvSpPr>
          <p:nvPr/>
        </p:nvSpPr>
        <p:spPr bwMode="auto">
          <a:xfrm>
            <a:off x="1599406" y="41465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71019" name="Text Box 11">
            <a:extLst>
              <a:ext uri="{FF2B5EF4-FFF2-40B4-BE49-F238E27FC236}">
                <a16:creationId xmlns:a16="http://schemas.microsoft.com/office/drawing/2014/main" id="{2EC74581-466E-4F80-56C7-F41D25591009}"/>
              </a:ext>
            </a:extLst>
          </p:cNvPr>
          <p:cNvSpPr txBox="1">
            <a:spLocks noChangeArrowheads="1"/>
          </p:cNvSpPr>
          <p:nvPr/>
        </p:nvSpPr>
        <p:spPr bwMode="auto">
          <a:xfrm>
            <a:off x="4586288" y="4192587"/>
            <a:ext cx="29495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Kontrollgruppe erhielt </a:t>
            </a:r>
          </a:p>
          <a:p>
            <a:pPr algn="ctr" eaLnBrk="1" hangingPunct="1">
              <a:lnSpc>
                <a:spcPct val="80000"/>
              </a:lnSpc>
              <a:spcBef>
                <a:spcPct val="0"/>
              </a:spcBef>
              <a:buClrTx/>
              <a:buSzTx/>
              <a:buFontTx/>
              <a:buNone/>
            </a:pPr>
            <a:r>
              <a:rPr lang="de-DE" sz="1400" noProof="0" dirty="0"/>
              <a:t>alle 4 Wochen 0,5 mg Ranibizumab</a:t>
            </a:r>
          </a:p>
        </p:txBody>
      </p:sp>
      <p:sp>
        <p:nvSpPr>
          <p:cNvPr id="171024" name="TextBox 17">
            <a:extLst>
              <a:ext uri="{FF2B5EF4-FFF2-40B4-BE49-F238E27FC236}">
                <a16:creationId xmlns:a16="http://schemas.microsoft.com/office/drawing/2014/main" id="{230DBCDD-06D9-214A-0C1A-FA244C8A4F6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625E59B1-2C3E-C64C-3943-0CC59E577E71}"/>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26CC0FE4-1B47-F9F2-72C9-DB6717B1B4D1}"/>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1E253DD9-953D-A311-8A88-A18C282D8829}"/>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616</a:t>
            </a:fld>
            <a:endParaRPr lang="de-DE" sz="1000" noProof="0" dirty="0"/>
          </a:p>
        </p:txBody>
      </p:sp>
      <p:sp>
        <p:nvSpPr>
          <p:cNvPr id="6" name="Text Box 4">
            <a:extLst>
              <a:ext uri="{FF2B5EF4-FFF2-40B4-BE49-F238E27FC236}">
                <a16:creationId xmlns:a16="http://schemas.microsoft.com/office/drawing/2014/main" id="{246677B8-4461-06D4-436F-D700F43E5767}"/>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Tree>
    <p:extLst>
      <p:ext uri="{BB962C8B-B14F-4D97-AF65-F5344CB8AC3E}">
        <p14:creationId xmlns:p14="http://schemas.microsoft.com/office/powerpoint/2010/main" val="2228882358"/>
      </p:ext>
    </p:extLst>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04AA07-21E5-CFB2-DDF0-065C8356DD67}"/>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7F1F7C11-EA54-95A3-6BA4-43D7F17291A6}"/>
              </a:ext>
            </a:extLst>
          </p:cNvPr>
          <p:cNvSpPr/>
          <p:nvPr/>
        </p:nvSpPr>
        <p:spPr>
          <a:xfrm>
            <a:off x="4513263" y="4067175"/>
            <a:ext cx="3335337" cy="512763"/>
          </a:xfrm>
          <a:prstGeom prst="rect">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Frame 2">
            <a:extLst>
              <a:ext uri="{FF2B5EF4-FFF2-40B4-BE49-F238E27FC236}">
                <a16:creationId xmlns:a16="http://schemas.microsoft.com/office/drawing/2014/main" id="{AE7EE782-99F7-9A47-FD14-E405FE5F8E2B}"/>
              </a:ext>
            </a:extLst>
          </p:cNvPr>
          <p:cNvSpPr/>
          <p:nvPr/>
        </p:nvSpPr>
        <p:spPr>
          <a:xfrm>
            <a:off x="4492625" y="4038600"/>
            <a:ext cx="3355975" cy="636588"/>
          </a:xfrm>
          <a:prstGeom prst="fram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en-US">
              <a:solidFill>
                <a:schemeClr val="tx1"/>
              </a:solidFill>
            </a:endParaRPr>
          </a:p>
        </p:txBody>
      </p:sp>
      <p:sp>
        <p:nvSpPr>
          <p:cNvPr id="171019" name="Text Box 11">
            <a:extLst>
              <a:ext uri="{FF2B5EF4-FFF2-40B4-BE49-F238E27FC236}">
                <a16:creationId xmlns:a16="http://schemas.microsoft.com/office/drawing/2014/main" id="{71E414C4-CD59-88E9-E126-16A1BA474C53}"/>
              </a:ext>
            </a:extLst>
          </p:cNvPr>
          <p:cNvSpPr txBox="1">
            <a:spLocks noChangeArrowheads="1"/>
          </p:cNvSpPr>
          <p:nvPr/>
        </p:nvSpPr>
        <p:spPr bwMode="auto">
          <a:xfrm>
            <a:off x="4586288" y="4192587"/>
            <a:ext cx="3109912"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b="1" noProof="0" dirty="0">
                <a:solidFill>
                  <a:srgbClr val="0000FF"/>
                </a:solidFill>
              </a:rPr>
              <a:t>Eine Kontrollgruppe erhielt </a:t>
            </a:r>
          </a:p>
          <a:p>
            <a:pPr algn="ctr" eaLnBrk="1" hangingPunct="1">
              <a:lnSpc>
                <a:spcPct val="80000"/>
              </a:lnSpc>
              <a:spcBef>
                <a:spcPct val="0"/>
              </a:spcBef>
              <a:buClrTx/>
              <a:buSzTx/>
              <a:buFontTx/>
              <a:buNone/>
            </a:pPr>
            <a:r>
              <a:rPr lang="de-DE" sz="1400" b="1" noProof="0" dirty="0">
                <a:solidFill>
                  <a:srgbClr val="0000FF"/>
                </a:solidFill>
              </a:rPr>
              <a:t>alle 4 Wochen 0,5 mg Ranibizumab</a:t>
            </a:r>
          </a:p>
        </p:txBody>
      </p:sp>
      <p:sp>
        <p:nvSpPr>
          <p:cNvPr id="171014" name="Text Box 6">
            <a:extLst>
              <a:ext uri="{FF2B5EF4-FFF2-40B4-BE49-F238E27FC236}">
                <a16:creationId xmlns:a16="http://schemas.microsoft.com/office/drawing/2014/main" id="{ECBD732F-F37C-9ADC-BFFF-C5D2A44B1F97}"/>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804B73B0-A028-FFED-3A14-B97D109858AD}"/>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058F3C74-29BA-ABE5-EE73-B2D759CA4CE2}"/>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chemeClr val="bg1">
                    <a:lumMod val="75000"/>
                  </a:schemeClr>
                </a:solidFill>
              </a:rPr>
              <a:t>Dosierung</a:t>
            </a:r>
            <a:r>
              <a:rPr lang="de-DE" sz="1400" i="1" noProof="0" dirty="0">
                <a:solidFill>
                  <a:srgbClr val="0000FF"/>
                </a:solidFill>
              </a:rPr>
              <a:t>sschema?</a:t>
            </a:r>
          </a:p>
        </p:txBody>
      </p:sp>
      <p:sp>
        <p:nvSpPr>
          <p:cNvPr id="171017" name="Text Box 9">
            <a:extLst>
              <a:ext uri="{FF2B5EF4-FFF2-40B4-BE49-F238E27FC236}">
                <a16:creationId xmlns:a16="http://schemas.microsoft.com/office/drawing/2014/main" id="{8A6BD194-C817-21EC-4A06-BC987B62E9CD}"/>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18" name="Text Box 10">
            <a:extLst>
              <a:ext uri="{FF2B5EF4-FFF2-40B4-BE49-F238E27FC236}">
                <a16:creationId xmlns:a16="http://schemas.microsoft.com/office/drawing/2014/main" id="{BB763615-549C-256C-471F-8D89E39E4CA4}"/>
              </a:ext>
            </a:extLst>
          </p:cNvPr>
          <p:cNvSpPr txBox="1">
            <a:spLocks noChangeArrowheads="1"/>
          </p:cNvSpPr>
          <p:nvPr/>
        </p:nvSpPr>
        <p:spPr bwMode="auto">
          <a:xfrm>
            <a:off x="1599406" y="41465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71024" name="TextBox 17">
            <a:extLst>
              <a:ext uri="{FF2B5EF4-FFF2-40B4-BE49-F238E27FC236}">
                <a16:creationId xmlns:a16="http://schemas.microsoft.com/office/drawing/2014/main" id="{36230EF6-106C-E0A2-AD9F-9F31C4E0A15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AEBCB980-EBE4-A7A0-211D-B46BFB1F56B8}"/>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Welches war die klinische Schlüsselstudie, die die Sicherheit und Wirksamkeit von </a:t>
            </a:r>
            <a:r>
              <a:rPr lang="de-DE" sz="1400" i="1" noProof="0" dirty="0" err="1">
                <a:solidFill>
                  <a:schemeClr val="bg1">
                    <a:lumMod val="75000"/>
                  </a:schemeClr>
                </a:solidFill>
              </a:rPr>
              <a:t>Aflibercept</a:t>
            </a:r>
            <a:r>
              <a:rPr lang="de-DE" sz="1400" i="1" noProof="0" dirty="0">
                <a:solidFill>
                  <a:schemeClr val="bg1">
                    <a:lumMod val="75000"/>
                  </a:schemeClr>
                </a:solidFill>
              </a:rPr>
              <a:t> bei der Behandlung von AMD belegte?</a:t>
            </a:r>
          </a:p>
        </p:txBody>
      </p:sp>
      <p:sp>
        <p:nvSpPr>
          <p:cNvPr id="3" name="Rectangle 3">
            <a:extLst>
              <a:ext uri="{FF2B5EF4-FFF2-40B4-BE49-F238E27FC236}">
                <a16:creationId xmlns:a16="http://schemas.microsoft.com/office/drawing/2014/main" id="{32F9CAE7-50F3-5A2E-8806-FDA37CA6718C}"/>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330299B3-885B-070C-C797-18663A0F6CCF}"/>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617</a:t>
            </a:fld>
            <a:endParaRPr lang="de-DE" sz="1000" noProof="0" dirty="0"/>
          </a:p>
        </p:txBody>
      </p:sp>
      <p:sp>
        <p:nvSpPr>
          <p:cNvPr id="6" name="Text Box 4">
            <a:extLst>
              <a:ext uri="{FF2B5EF4-FFF2-40B4-BE49-F238E27FC236}">
                <a16:creationId xmlns:a16="http://schemas.microsoft.com/office/drawing/2014/main" id="{15266288-0744-50ED-BD70-D0AACA765D02}"/>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solidFill>
                  <a:schemeClr val="bg1">
                    <a:lumMod val="75000"/>
                  </a:schemeClr>
                </a:solidFill>
              </a:rPr>
              <a:t>VIEW</a:t>
            </a:r>
          </a:p>
        </p:txBody>
      </p:sp>
      <p:sp>
        <p:nvSpPr>
          <p:cNvPr id="9" name="TextBox 12">
            <a:extLst>
              <a:ext uri="{FF2B5EF4-FFF2-40B4-BE49-F238E27FC236}">
                <a16:creationId xmlns:a16="http://schemas.microsoft.com/office/drawing/2014/main" id="{5835FB1E-B1D8-5115-0788-2C66E08E8589}"/>
              </a:ext>
            </a:extLst>
          </p:cNvPr>
          <p:cNvSpPr txBox="1">
            <a:spLocks noChangeArrowheads="1"/>
          </p:cNvSpPr>
          <p:nvPr/>
        </p:nvSpPr>
        <p:spPr bwMode="auto">
          <a:xfrm>
            <a:off x="322263" y="1891667"/>
            <a:ext cx="8382000" cy="1749197"/>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t>Die VIEW</a:t>
            </a:r>
            <a:r>
              <a:rPr lang="de-DE" sz="1400" i="1" noProof="0" dirty="0"/>
              <a:t>-Studie</a:t>
            </a:r>
            <a:r>
              <a:rPr lang="de-DE" sz="1400" noProof="0" dirty="0"/>
              <a:t> war eine </a:t>
            </a:r>
            <a:r>
              <a:rPr lang="de-DE" sz="1400" i="1" noProof="0" dirty="0"/>
              <a:t>Nichtunterlegenheitsstudie</a:t>
            </a:r>
            <a:r>
              <a:rPr lang="de-DE" sz="1400" noProof="0" dirty="0"/>
              <a:t>, was bedeutet, dass die Wirksamkeit und Sicherheit einer neuen Behandlung mit der einer „Goldstandard“-Behandlung verglichen wurde. Mit anderen Worten: Die VIEW-Studie musste nachweisen, dass Aflibercept </a:t>
            </a:r>
            <a:r>
              <a:rPr lang="de-DE" sz="1400" i="1" noProof="0" dirty="0"/>
              <a:t>mindestens </a:t>
            </a:r>
            <a:r>
              <a:rPr lang="de-DE" sz="1400" noProof="0" dirty="0"/>
              <a:t>ebenso wirksam und sicher wie Ranibizumab war, um eine Zulassung zu erhalten. </a:t>
            </a:r>
            <a:r>
              <a:rPr lang="de-DE" sz="1400" noProof="0" dirty="0">
                <a:solidFill>
                  <a:srgbClr val="CCFFCC"/>
                </a:solidFill>
              </a:rPr>
              <a:t>Dazu war Folgendes erforderlich:</a:t>
            </a:r>
          </a:p>
          <a:p>
            <a:r>
              <a:rPr lang="de-DE" sz="1400" noProof="0" dirty="0">
                <a:solidFill>
                  <a:srgbClr val="CCFFCC"/>
                </a:solidFill>
              </a:rPr>
              <a:t>1) das Vorhandensein eines Ranibizumab-Arms in der Studie und</a:t>
            </a:r>
          </a:p>
          <a:p>
            <a:r>
              <a:rPr lang="de-DE" sz="1400" noProof="0" dirty="0">
                <a:solidFill>
                  <a:srgbClr val="CCFFCC"/>
                </a:solidFill>
              </a:rPr>
              <a:t>2) dass die Patienten in der VIEW-Studie Läsionen aufweisen, die denen der Teilnehmer in den Studien ähneln, mit denen ursprünglich die Sicherheit und Wirksamkeit von Ranibizumab nachgewiesen wurde (d. h. den MARINA- und ANCHOR-Studien).</a:t>
            </a:r>
          </a:p>
        </p:txBody>
      </p:sp>
    </p:spTree>
    <p:extLst>
      <p:ext uri="{BB962C8B-B14F-4D97-AF65-F5344CB8AC3E}">
        <p14:creationId xmlns:p14="http://schemas.microsoft.com/office/powerpoint/2010/main" val="754966313"/>
      </p:ext>
    </p:extLst>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3F99E7-190E-F65B-00D6-BE19BA28C314}"/>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4F5CF9AB-59A1-3E92-0E49-5F9587DA4325}"/>
              </a:ext>
            </a:extLst>
          </p:cNvPr>
          <p:cNvSpPr/>
          <p:nvPr/>
        </p:nvSpPr>
        <p:spPr>
          <a:xfrm>
            <a:off x="4513263" y="4067175"/>
            <a:ext cx="3335337" cy="512763"/>
          </a:xfrm>
          <a:prstGeom prst="rect">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Frame 2">
            <a:extLst>
              <a:ext uri="{FF2B5EF4-FFF2-40B4-BE49-F238E27FC236}">
                <a16:creationId xmlns:a16="http://schemas.microsoft.com/office/drawing/2014/main" id="{43143EF9-34BF-0B14-32F3-44F39A2A8695}"/>
              </a:ext>
            </a:extLst>
          </p:cNvPr>
          <p:cNvSpPr/>
          <p:nvPr/>
        </p:nvSpPr>
        <p:spPr>
          <a:xfrm>
            <a:off x="4492625" y="4038600"/>
            <a:ext cx="3355975" cy="636588"/>
          </a:xfrm>
          <a:prstGeom prst="frame">
            <a:avLst/>
          </a:prstGeom>
        </p:spPr>
        <p:style>
          <a:lnRef idx="2">
            <a:schemeClr val="dk1">
              <a:shade val="50000"/>
            </a:schemeClr>
          </a:lnRef>
          <a:fillRef idx="1">
            <a:schemeClr val="dk1"/>
          </a:fillRef>
          <a:effectRef idx="0">
            <a:schemeClr val="dk1"/>
          </a:effectRef>
          <a:fontRef idx="minor">
            <a:schemeClr val="lt1"/>
          </a:fontRef>
        </p:style>
        <p:txBody>
          <a:bodyPr anchor="ctr"/>
          <a:lstStyle/>
          <a:p>
            <a:pPr algn="ctr">
              <a:defRPr/>
            </a:pPr>
            <a:endParaRPr lang="en-US">
              <a:solidFill>
                <a:schemeClr val="tx1"/>
              </a:solidFill>
            </a:endParaRPr>
          </a:p>
        </p:txBody>
      </p:sp>
      <p:sp>
        <p:nvSpPr>
          <p:cNvPr id="171019" name="Text Box 11">
            <a:extLst>
              <a:ext uri="{FF2B5EF4-FFF2-40B4-BE49-F238E27FC236}">
                <a16:creationId xmlns:a16="http://schemas.microsoft.com/office/drawing/2014/main" id="{1597C129-6F45-138E-FA92-26256F697538}"/>
              </a:ext>
            </a:extLst>
          </p:cNvPr>
          <p:cNvSpPr txBox="1">
            <a:spLocks noChangeArrowheads="1"/>
          </p:cNvSpPr>
          <p:nvPr/>
        </p:nvSpPr>
        <p:spPr bwMode="auto">
          <a:xfrm>
            <a:off x="4586288" y="4192587"/>
            <a:ext cx="3109912"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b="1" noProof="0" dirty="0">
                <a:solidFill>
                  <a:srgbClr val="0000FF"/>
                </a:solidFill>
              </a:rPr>
              <a:t>Eine Kontrollgruppe erhielt </a:t>
            </a:r>
          </a:p>
          <a:p>
            <a:pPr algn="ctr" eaLnBrk="1" hangingPunct="1">
              <a:lnSpc>
                <a:spcPct val="80000"/>
              </a:lnSpc>
              <a:spcBef>
                <a:spcPct val="0"/>
              </a:spcBef>
              <a:buClrTx/>
              <a:buSzTx/>
              <a:buFontTx/>
              <a:buNone/>
            </a:pPr>
            <a:r>
              <a:rPr lang="de-DE" sz="1400" b="1" noProof="0" dirty="0">
                <a:solidFill>
                  <a:srgbClr val="0000FF"/>
                </a:solidFill>
              </a:rPr>
              <a:t>alle 4 Wochen 0,5 mg Ranibizumab</a:t>
            </a:r>
          </a:p>
        </p:txBody>
      </p:sp>
      <p:sp>
        <p:nvSpPr>
          <p:cNvPr id="171014" name="Text Box 6">
            <a:extLst>
              <a:ext uri="{FF2B5EF4-FFF2-40B4-BE49-F238E27FC236}">
                <a16:creationId xmlns:a16="http://schemas.microsoft.com/office/drawing/2014/main" id="{1621A8BC-BB0E-BC5E-044A-4EF6C543E745}"/>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0D691951-828A-F1AF-73C5-48AF5514667A}"/>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4FB12708-5CAA-431D-F8C9-582BC4DF09DB}"/>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chemeClr val="bg1">
                    <a:lumMod val="75000"/>
                  </a:schemeClr>
                </a:solidFill>
              </a:rPr>
              <a:t>Dosierung</a:t>
            </a:r>
            <a:r>
              <a:rPr lang="de-DE" sz="1400" i="1" noProof="0" dirty="0">
                <a:solidFill>
                  <a:srgbClr val="0000FF"/>
                </a:solidFill>
              </a:rPr>
              <a:t>sschema?</a:t>
            </a:r>
          </a:p>
        </p:txBody>
      </p:sp>
      <p:sp>
        <p:nvSpPr>
          <p:cNvPr id="171017" name="Text Box 9">
            <a:extLst>
              <a:ext uri="{FF2B5EF4-FFF2-40B4-BE49-F238E27FC236}">
                <a16:creationId xmlns:a16="http://schemas.microsoft.com/office/drawing/2014/main" id="{D6EF8B1F-029D-3317-2D15-E88EBD8E7786}"/>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18" name="Text Box 10">
            <a:extLst>
              <a:ext uri="{FF2B5EF4-FFF2-40B4-BE49-F238E27FC236}">
                <a16:creationId xmlns:a16="http://schemas.microsoft.com/office/drawing/2014/main" id="{75225EF8-DACD-E6BF-C687-D38644AE725E}"/>
              </a:ext>
            </a:extLst>
          </p:cNvPr>
          <p:cNvSpPr txBox="1">
            <a:spLocks noChangeArrowheads="1"/>
          </p:cNvSpPr>
          <p:nvPr/>
        </p:nvSpPr>
        <p:spPr bwMode="auto">
          <a:xfrm>
            <a:off x="1599406" y="41465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71024" name="TextBox 17">
            <a:extLst>
              <a:ext uri="{FF2B5EF4-FFF2-40B4-BE49-F238E27FC236}">
                <a16:creationId xmlns:a16="http://schemas.microsoft.com/office/drawing/2014/main" id="{E40E30D3-9C32-9311-9F3E-3061DB9A9DAA}"/>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07204713-581E-C56F-FDDB-FA1AD4CB8A27}"/>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chemeClr val="bg1">
                    <a:lumMod val="75000"/>
                  </a:schemeClr>
                </a:solidFill>
              </a:rPr>
              <a:t>Welches war die klinische Schlüsselstudie, die die Sicherheit und Wirksamkeit von </a:t>
            </a:r>
            <a:r>
              <a:rPr lang="de-DE" sz="1400" i="1" noProof="0" dirty="0" err="1">
                <a:solidFill>
                  <a:schemeClr val="bg1">
                    <a:lumMod val="75000"/>
                  </a:schemeClr>
                </a:solidFill>
              </a:rPr>
              <a:t>Aflibercept</a:t>
            </a:r>
            <a:r>
              <a:rPr lang="de-DE" sz="1400" i="1" noProof="0" dirty="0">
                <a:solidFill>
                  <a:schemeClr val="bg1">
                    <a:lumMod val="75000"/>
                  </a:schemeClr>
                </a:solidFill>
              </a:rPr>
              <a:t> bei der Behandlung von AMD belegte?</a:t>
            </a:r>
          </a:p>
        </p:txBody>
      </p:sp>
      <p:sp>
        <p:nvSpPr>
          <p:cNvPr id="3" name="Rectangle 3">
            <a:extLst>
              <a:ext uri="{FF2B5EF4-FFF2-40B4-BE49-F238E27FC236}">
                <a16:creationId xmlns:a16="http://schemas.microsoft.com/office/drawing/2014/main" id="{AA79BAC4-5222-C8AA-1A27-A54BCF71AD3C}"/>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C87913C4-3836-E4DB-6A08-2CCD3007A7EA}"/>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618</a:t>
            </a:fld>
            <a:endParaRPr lang="de-DE" sz="1000" noProof="0" dirty="0"/>
          </a:p>
        </p:txBody>
      </p:sp>
      <p:sp>
        <p:nvSpPr>
          <p:cNvPr id="6" name="Text Box 4">
            <a:extLst>
              <a:ext uri="{FF2B5EF4-FFF2-40B4-BE49-F238E27FC236}">
                <a16:creationId xmlns:a16="http://schemas.microsoft.com/office/drawing/2014/main" id="{F5281161-29A8-34B7-6B10-01C02C9A0BE3}"/>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solidFill>
                  <a:schemeClr val="bg1">
                    <a:lumMod val="75000"/>
                  </a:schemeClr>
                </a:solidFill>
              </a:rPr>
              <a:t>VIEW</a:t>
            </a:r>
          </a:p>
        </p:txBody>
      </p:sp>
      <p:sp>
        <p:nvSpPr>
          <p:cNvPr id="9" name="TextBox 12">
            <a:extLst>
              <a:ext uri="{FF2B5EF4-FFF2-40B4-BE49-F238E27FC236}">
                <a16:creationId xmlns:a16="http://schemas.microsoft.com/office/drawing/2014/main" id="{305C2FED-0024-BEC9-2D2D-4FED891247AD}"/>
              </a:ext>
            </a:extLst>
          </p:cNvPr>
          <p:cNvSpPr txBox="1">
            <a:spLocks noChangeArrowheads="1"/>
          </p:cNvSpPr>
          <p:nvPr/>
        </p:nvSpPr>
        <p:spPr bwMode="auto">
          <a:xfrm>
            <a:off x="322263" y="1891667"/>
            <a:ext cx="8382000" cy="1749197"/>
          </a:xfrm>
          <a:prstGeom prst="rect">
            <a:avLst/>
          </a:prstGeom>
          <a:solidFill>
            <a:srgbClr val="CCFFCC"/>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t>Die VIEW</a:t>
            </a:r>
            <a:r>
              <a:rPr lang="de-DE" sz="1400" i="1" noProof="0" dirty="0"/>
              <a:t>-Studie</a:t>
            </a:r>
            <a:r>
              <a:rPr lang="de-DE" sz="1400" noProof="0" dirty="0"/>
              <a:t> war eine </a:t>
            </a:r>
            <a:r>
              <a:rPr lang="de-DE" sz="1400" i="1" noProof="0" dirty="0"/>
              <a:t>Nichtunterlegenheitsstudie</a:t>
            </a:r>
            <a:r>
              <a:rPr lang="de-DE" sz="1400" noProof="0" dirty="0"/>
              <a:t>, was bedeutet, dass die Wirksamkeit und Sicherheit einer neuen Behandlung mit der einer „Goldstandard“-Behandlung verglichen wurde. Mit anderen Worten: Die VIEW-Studie musste nachweisen, dass Aflibercept </a:t>
            </a:r>
            <a:r>
              <a:rPr lang="de-DE" sz="1400" i="1" noProof="0" dirty="0"/>
              <a:t>mindestens </a:t>
            </a:r>
            <a:r>
              <a:rPr lang="de-DE" sz="1400" noProof="0" dirty="0"/>
              <a:t>ebenso wirksam und sicher wie Ranibizumab war, um eine Zulassung zu erhalten. </a:t>
            </a:r>
            <a:r>
              <a:rPr lang="de-DE" sz="1400" noProof="0" dirty="0">
                <a:solidFill>
                  <a:srgbClr val="0000FF"/>
                </a:solidFill>
              </a:rPr>
              <a:t>Dazu war Folgendes erforderlich:</a:t>
            </a:r>
          </a:p>
          <a:p>
            <a:r>
              <a:rPr lang="de-DE" sz="1400" noProof="0" dirty="0">
                <a:solidFill>
                  <a:srgbClr val="0000FF"/>
                </a:solidFill>
              </a:rPr>
              <a:t>1) das Vorhandensein eines Ranibizumab-Arms in der Studie und</a:t>
            </a:r>
          </a:p>
          <a:p>
            <a:r>
              <a:rPr lang="de-DE" sz="1400" noProof="0" dirty="0">
                <a:solidFill>
                  <a:srgbClr val="0000FF"/>
                </a:solidFill>
              </a:rPr>
              <a:t>2) dass die Patienten in der VIEW-Studie Läsionen aufweisen, die denen der Teilnehmer in den Studien ähneln, mit denen ursprünglich die Sicherheit und Wirksamkeit von Ranibizumab nachgewiesen wurde (d. h. den MARINA- und ANCHOR-Studien).</a:t>
            </a:r>
          </a:p>
        </p:txBody>
      </p:sp>
    </p:spTree>
    <p:extLst>
      <p:ext uri="{BB962C8B-B14F-4D97-AF65-F5344CB8AC3E}">
        <p14:creationId xmlns:p14="http://schemas.microsoft.com/office/powerpoint/2010/main" val="2687528980"/>
      </p:ext>
    </p:extLst>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203F3B-8A20-5085-BA16-C4AD686D6BBE}"/>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01DC767C-A82E-1BE5-D16B-C7FE259FEB19}"/>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8514736E-8C4E-122E-EA58-49B579803877}"/>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E45A7A50-7A14-5F18-D950-4F1B4C18BEDF}"/>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17" name="Text Box 9">
            <a:extLst>
              <a:ext uri="{FF2B5EF4-FFF2-40B4-BE49-F238E27FC236}">
                <a16:creationId xmlns:a16="http://schemas.microsoft.com/office/drawing/2014/main" id="{5CFEEA0F-56CC-1A4E-8096-492EF0ACA69A}"/>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18" name="Text Box 10">
            <a:extLst>
              <a:ext uri="{FF2B5EF4-FFF2-40B4-BE49-F238E27FC236}">
                <a16:creationId xmlns:a16="http://schemas.microsoft.com/office/drawing/2014/main" id="{03023E51-4669-D0E0-4A14-7B98D77C352A}"/>
              </a:ext>
            </a:extLst>
          </p:cNvPr>
          <p:cNvSpPr txBox="1">
            <a:spLocks noChangeArrowheads="1"/>
          </p:cNvSpPr>
          <p:nvPr/>
        </p:nvSpPr>
        <p:spPr bwMode="auto">
          <a:xfrm>
            <a:off x="1599406" y="41465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71019" name="Text Box 11">
            <a:extLst>
              <a:ext uri="{FF2B5EF4-FFF2-40B4-BE49-F238E27FC236}">
                <a16:creationId xmlns:a16="http://schemas.microsoft.com/office/drawing/2014/main" id="{F62EDC84-5406-5F63-B942-AA143723E66A}"/>
              </a:ext>
            </a:extLst>
          </p:cNvPr>
          <p:cNvSpPr txBox="1">
            <a:spLocks noChangeArrowheads="1"/>
          </p:cNvSpPr>
          <p:nvPr/>
        </p:nvSpPr>
        <p:spPr bwMode="auto">
          <a:xfrm>
            <a:off x="4586288" y="4192587"/>
            <a:ext cx="29495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Kontrollgruppe erhielt </a:t>
            </a:r>
          </a:p>
          <a:p>
            <a:pPr algn="ctr" eaLnBrk="1" hangingPunct="1">
              <a:lnSpc>
                <a:spcPct val="80000"/>
              </a:lnSpc>
              <a:spcBef>
                <a:spcPct val="0"/>
              </a:spcBef>
              <a:buClrTx/>
              <a:buSzTx/>
              <a:buFontTx/>
              <a:buNone/>
            </a:pPr>
            <a:r>
              <a:rPr lang="de-DE" sz="1400" noProof="0" dirty="0"/>
              <a:t>alle 4 Wochen 0,5 mg Ranibizumab</a:t>
            </a:r>
          </a:p>
        </p:txBody>
      </p:sp>
      <p:sp>
        <p:nvSpPr>
          <p:cNvPr id="171020" name="Text Box 12">
            <a:extLst>
              <a:ext uri="{FF2B5EF4-FFF2-40B4-BE49-F238E27FC236}">
                <a16:creationId xmlns:a16="http://schemas.microsoft.com/office/drawing/2014/main" id="{99A6BEDE-0672-8C39-89E5-325C2772357A}"/>
              </a:ext>
            </a:extLst>
          </p:cNvPr>
          <p:cNvSpPr txBox="1">
            <a:spLocks noChangeArrowheads="1"/>
          </p:cNvSpPr>
          <p:nvPr/>
        </p:nvSpPr>
        <p:spPr bwMode="auto">
          <a:xfrm>
            <a:off x="1570037" y="4984737"/>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71024" name="TextBox 17">
            <a:extLst>
              <a:ext uri="{FF2B5EF4-FFF2-40B4-BE49-F238E27FC236}">
                <a16:creationId xmlns:a16="http://schemas.microsoft.com/office/drawing/2014/main" id="{B703AE02-3939-4C13-3940-B1D8C54E31D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E805FA2B-F987-027B-6762-C8D3FDBCFA8C}"/>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B3AFBE83-4AF2-C300-9415-4FBAD1D96FA1}"/>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41605418-0678-04C9-A4BA-646329187680}"/>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619</a:t>
            </a:fld>
            <a:endParaRPr lang="de-DE" sz="1000" noProof="0" dirty="0"/>
          </a:p>
        </p:txBody>
      </p:sp>
      <p:sp>
        <p:nvSpPr>
          <p:cNvPr id="6" name="Text Box 4">
            <a:extLst>
              <a:ext uri="{FF2B5EF4-FFF2-40B4-BE49-F238E27FC236}">
                <a16:creationId xmlns:a16="http://schemas.microsoft.com/office/drawing/2014/main" id="{65CFE68D-D5FE-8156-C868-FEBA634A8E70}"/>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4" name="Text Box 7">
            <a:extLst>
              <a:ext uri="{FF2B5EF4-FFF2-40B4-BE49-F238E27FC236}">
                <a16:creationId xmlns:a16="http://schemas.microsoft.com/office/drawing/2014/main" id="{5CC19F5C-9C5D-A158-8246-34C31EA04846}"/>
              </a:ext>
            </a:extLst>
          </p:cNvPr>
          <p:cNvSpPr txBox="1">
            <a:spLocks noChangeArrowheads="1"/>
          </p:cNvSpPr>
          <p:nvPr/>
        </p:nvSpPr>
        <p:spPr bwMode="auto">
          <a:xfrm>
            <a:off x="5083175" y="5029200"/>
            <a:ext cx="1955800"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2000" b="1" i="1" noProof="0" dirty="0"/>
              <a:t>?</a:t>
            </a:r>
          </a:p>
        </p:txBody>
      </p:sp>
    </p:spTree>
    <p:extLst>
      <p:ext uri="{BB962C8B-B14F-4D97-AF65-F5344CB8AC3E}">
        <p14:creationId xmlns:p14="http://schemas.microsoft.com/office/powerpoint/2010/main" val="36692998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6D222DAE-1F85-49CF-8811-19B8496DAF1F}"/>
              </a:ext>
            </a:extLst>
          </p:cNvPr>
          <p:cNvSpPr>
            <a:spLocks noGrp="1"/>
          </p:cNvSpPr>
          <p:nvPr>
            <p:ph type="sldNum" sz="quarter" idx="12"/>
          </p:nvPr>
        </p:nvSpPr>
        <p:spPr/>
        <p:txBody>
          <a:bodyPr wrap="square" lIns="25400" tIns="12700" rIns="25400" bIns="12700"/>
          <a:lstStyle/>
          <a:p>
            <a:fld id="{681D46FA-E12F-4F2A-88DE-05655002DA60}" type="slidenum">
              <a:rPr lang="de-DE" noProof="0" smtClean="0"/>
              <a:t>62</a:t>
            </a:fld>
            <a:endParaRPr lang="de-DE" noProof="0" dirty="0"/>
          </a:p>
        </p:txBody>
      </p:sp>
      <p:sp>
        <p:nvSpPr>
          <p:cNvPr id="6" name="TextBox 5">
            <a:extLst>
              <a:ext uri="{FF2B5EF4-FFF2-40B4-BE49-F238E27FC236}">
                <a16:creationId xmlns:a16="http://schemas.microsoft.com/office/drawing/2014/main" id="{1F7CBB96-4FAE-45D4-AECB-5CD87D4E4664}"/>
              </a:ext>
            </a:extLst>
          </p:cNvPr>
          <p:cNvSpPr txBox="1"/>
          <p:nvPr/>
        </p:nvSpPr>
        <p:spPr>
          <a:xfrm>
            <a:off x="3844878" y="5923002"/>
            <a:ext cx="1454244" cy="271869"/>
          </a:xfrm>
          <a:prstGeom prst="rect">
            <a:avLst/>
          </a:prstGeom>
          <a:noFill/>
        </p:spPr>
        <p:txBody>
          <a:bodyPr wrap="square" lIns="25400" tIns="12700" rIns="25400" bIns="12700" rtlCol="0">
            <a:spAutoFit/>
          </a:bodyPr>
          <a:lstStyle/>
          <a:p>
            <a:pPr algn="ctr"/>
            <a:r>
              <a:rPr lang="de-DE" sz="1600" noProof="0" dirty="0"/>
              <a:t>Seröse PED</a:t>
            </a:r>
          </a:p>
        </p:txBody>
      </p:sp>
      <p:pic>
        <p:nvPicPr>
          <p:cNvPr id="8" name="Picture 7">
            <a:extLst>
              <a:ext uri="{FF2B5EF4-FFF2-40B4-BE49-F238E27FC236}">
                <a16:creationId xmlns:a16="http://schemas.microsoft.com/office/drawing/2014/main" id="{BE4CEB93-C6E9-4BA6-BB37-5224CA3CAAC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25447" y="2171625"/>
            <a:ext cx="6893106" cy="2514749"/>
          </a:xfrm>
          <a:prstGeom prst="rect">
            <a:avLst/>
          </a:prstGeom>
        </p:spPr>
      </p:pic>
      <p:sp>
        <p:nvSpPr>
          <p:cNvPr id="10" name="TextBox 9">
            <a:extLst>
              <a:ext uri="{FF2B5EF4-FFF2-40B4-BE49-F238E27FC236}">
                <a16:creationId xmlns:a16="http://schemas.microsoft.com/office/drawing/2014/main" id="{832E414D-5301-4942-8035-69EEBBB06B36}"/>
              </a:ext>
            </a:extLst>
          </p:cNvPr>
          <p:cNvSpPr txBox="1"/>
          <p:nvPr/>
        </p:nvSpPr>
        <p:spPr>
          <a:xfrm>
            <a:off x="1184094" y="4686374"/>
            <a:ext cx="6893106" cy="764312"/>
          </a:xfrm>
          <a:prstGeom prst="rect">
            <a:avLst/>
          </a:prstGeom>
          <a:noFill/>
        </p:spPr>
        <p:txBody>
          <a:bodyPr wrap="square" lIns="25400" tIns="12700" rIns="25400" bIns="12700" rtlCol="0">
            <a:spAutoFit/>
          </a:bodyPr>
          <a:lstStyle/>
          <a:p>
            <a:pPr algn="ctr"/>
            <a:r>
              <a:rPr lang="de-DE" sz="1600" noProof="0" dirty="0"/>
              <a:t>Seröse PEDs erscheinen im OCT als Bereiche mit glatten, scharf abgegrenzten, kuppelförmigen Erhebungen des RPE, die typischerweise einen homogen hyporeflektiven Raum überlagern</a:t>
            </a:r>
          </a:p>
        </p:txBody>
      </p:sp>
      <p:sp>
        <p:nvSpPr>
          <p:cNvPr id="7" name="TextBox 6">
            <a:extLst>
              <a:ext uri="{FF2B5EF4-FFF2-40B4-BE49-F238E27FC236}">
                <a16:creationId xmlns:a16="http://schemas.microsoft.com/office/drawing/2014/main" id="{336F1BE0-A1E4-4BA1-8917-65515B97C6B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634222560"/>
      </p:ext>
    </p:extLst>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4317A4A-D0D3-6930-E30F-A5B71048B831}"/>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CBC6767F-D5E3-F197-A703-5E90814788D5}"/>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9CD0CEE8-AE47-B754-0149-8F66254A6650}"/>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DC08910B-4B2D-9EE0-ACC8-93294D1E10E8}"/>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17" name="Text Box 9">
            <a:extLst>
              <a:ext uri="{FF2B5EF4-FFF2-40B4-BE49-F238E27FC236}">
                <a16:creationId xmlns:a16="http://schemas.microsoft.com/office/drawing/2014/main" id="{50812533-1947-90D5-F965-5A6FA78D14C9}"/>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18" name="Text Box 10">
            <a:extLst>
              <a:ext uri="{FF2B5EF4-FFF2-40B4-BE49-F238E27FC236}">
                <a16:creationId xmlns:a16="http://schemas.microsoft.com/office/drawing/2014/main" id="{B1944921-79C5-92AF-BC6E-F3210B1622B8}"/>
              </a:ext>
            </a:extLst>
          </p:cNvPr>
          <p:cNvSpPr txBox="1">
            <a:spLocks noChangeArrowheads="1"/>
          </p:cNvSpPr>
          <p:nvPr/>
        </p:nvSpPr>
        <p:spPr bwMode="auto">
          <a:xfrm>
            <a:off x="1599406" y="41465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71019" name="Text Box 11">
            <a:extLst>
              <a:ext uri="{FF2B5EF4-FFF2-40B4-BE49-F238E27FC236}">
                <a16:creationId xmlns:a16="http://schemas.microsoft.com/office/drawing/2014/main" id="{143D7F7E-B455-2A48-C132-D317F0724709}"/>
              </a:ext>
            </a:extLst>
          </p:cNvPr>
          <p:cNvSpPr txBox="1">
            <a:spLocks noChangeArrowheads="1"/>
          </p:cNvSpPr>
          <p:nvPr/>
        </p:nvSpPr>
        <p:spPr bwMode="auto">
          <a:xfrm>
            <a:off x="4586288" y="4192587"/>
            <a:ext cx="29495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Kontrollgruppe erhielt </a:t>
            </a:r>
          </a:p>
          <a:p>
            <a:pPr algn="ctr" eaLnBrk="1" hangingPunct="1">
              <a:lnSpc>
                <a:spcPct val="80000"/>
              </a:lnSpc>
              <a:spcBef>
                <a:spcPct val="0"/>
              </a:spcBef>
              <a:buClrTx/>
              <a:buSzTx/>
              <a:buFontTx/>
              <a:buNone/>
            </a:pPr>
            <a:r>
              <a:rPr lang="de-DE" sz="1400" noProof="0" dirty="0"/>
              <a:t>alle 4 Wochen 0,5 mg Ranibizumab</a:t>
            </a:r>
          </a:p>
        </p:txBody>
      </p:sp>
      <p:sp>
        <p:nvSpPr>
          <p:cNvPr id="171020" name="Text Box 12">
            <a:extLst>
              <a:ext uri="{FF2B5EF4-FFF2-40B4-BE49-F238E27FC236}">
                <a16:creationId xmlns:a16="http://schemas.microsoft.com/office/drawing/2014/main" id="{CBD5071F-1606-1C1F-1C50-B31E0D39A477}"/>
              </a:ext>
            </a:extLst>
          </p:cNvPr>
          <p:cNvSpPr txBox="1">
            <a:spLocks noChangeArrowheads="1"/>
          </p:cNvSpPr>
          <p:nvPr/>
        </p:nvSpPr>
        <p:spPr bwMode="auto">
          <a:xfrm>
            <a:off x="1570037" y="4984737"/>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71021" name="Text Box 13">
            <a:extLst>
              <a:ext uri="{FF2B5EF4-FFF2-40B4-BE49-F238E27FC236}">
                <a16:creationId xmlns:a16="http://schemas.microsoft.com/office/drawing/2014/main" id="{B20C4DD3-9817-21CA-6BA1-9BCA95D640D4}"/>
              </a:ext>
            </a:extLst>
          </p:cNvPr>
          <p:cNvSpPr txBox="1">
            <a:spLocks noChangeArrowheads="1"/>
          </p:cNvSpPr>
          <p:nvPr/>
        </p:nvSpPr>
        <p:spPr bwMode="auto">
          <a:xfrm>
            <a:off x="4941888" y="4932362"/>
            <a:ext cx="2238375"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Anteil der Patienten, die &lt;15 ETDRS-Buchstaben </a:t>
            </a:r>
            <a:r>
              <a:rPr lang="de-DE" sz="1400" b="1" dirty="0"/>
              <a:t>verloren</a:t>
            </a:r>
            <a:r>
              <a:rPr lang="de-DE" sz="1400" dirty="0"/>
              <a:t> haben</a:t>
            </a:r>
            <a:endParaRPr lang="de-DE" sz="1400" noProof="0" dirty="0"/>
          </a:p>
        </p:txBody>
      </p:sp>
      <p:sp>
        <p:nvSpPr>
          <p:cNvPr id="171024" name="TextBox 17">
            <a:extLst>
              <a:ext uri="{FF2B5EF4-FFF2-40B4-BE49-F238E27FC236}">
                <a16:creationId xmlns:a16="http://schemas.microsoft.com/office/drawing/2014/main" id="{259BEBFC-AABC-D9BF-28FB-069837AFB8D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99FB2512-5565-A0B0-F571-718489CAA078}"/>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8E77B0FD-1F7C-CE7B-190C-572AA8CE8ECA}"/>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B1A78B0B-A972-175E-CD28-103FAAB4CA70}"/>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620</a:t>
            </a:fld>
            <a:endParaRPr lang="de-DE" sz="1000" noProof="0" dirty="0"/>
          </a:p>
        </p:txBody>
      </p:sp>
      <p:sp>
        <p:nvSpPr>
          <p:cNvPr id="6" name="Text Box 4">
            <a:extLst>
              <a:ext uri="{FF2B5EF4-FFF2-40B4-BE49-F238E27FC236}">
                <a16:creationId xmlns:a16="http://schemas.microsoft.com/office/drawing/2014/main" id="{94284520-1834-B058-D57F-8F88670ECA69}"/>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Tree>
    <p:extLst>
      <p:ext uri="{BB962C8B-B14F-4D97-AF65-F5344CB8AC3E}">
        <p14:creationId xmlns:p14="http://schemas.microsoft.com/office/powerpoint/2010/main" val="973635276"/>
      </p:ext>
    </p:extLst>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BE00AF-07CE-6AE7-3237-133E5D9ABA56}"/>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4163ED7A-4D82-9517-8A68-EB927F0DD255}"/>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E122A8B7-9D7C-9CBA-6409-6AED1BEEBC79}"/>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EF155987-FFD4-15E8-3E69-10AF316BF64A}"/>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17" name="Text Box 9">
            <a:extLst>
              <a:ext uri="{FF2B5EF4-FFF2-40B4-BE49-F238E27FC236}">
                <a16:creationId xmlns:a16="http://schemas.microsoft.com/office/drawing/2014/main" id="{C85D836F-0AC2-E617-56E1-5AF2A6110609}"/>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18" name="Text Box 10">
            <a:extLst>
              <a:ext uri="{FF2B5EF4-FFF2-40B4-BE49-F238E27FC236}">
                <a16:creationId xmlns:a16="http://schemas.microsoft.com/office/drawing/2014/main" id="{B9DCC479-055C-4AF8-1AF1-76F8C6A1BFDD}"/>
              </a:ext>
            </a:extLst>
          </p:cNvPr>
          <p:cNvSpPr txBox="1">
            <a:spLocks noChangeArrowheads="1"/>
          </p:cNvSpPr>
          <p:nvPr/>
        </p:nvSpPr>
        <p:spPr bwMode="auto">
          <a:xfrm>
            <a:off x="1599406" y="41465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71019" name="Text Box 11">
            <a:extLst>
              <a:ext uri="{FF2B5EF4-FFF2-40B4-BE49-F238E27FC236}">
                <a16:creationId xmlns:a16="http://schemas.microsoft.com/office/drawing/2014/main" id="{13198819-911A-2E0A-76F6-37FDE89B69D4}"/>
              </a:ext>
            </a:extLst>
          </p:cNvPr>
          <p:cNvSpPr txBox="1">
            <a:spLocks noChangeArrowheads="1"/>
          </p:cNvSpPr>
          <p:nvPr/>
        </p:nvSpPr>
        <p:spPr bwMode="auto">
          <a:xfrm>
            <a:off x="4586288" y="4192587"/>
            <a:ext cx="29495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Kontrollgruppe erhielt </a:t>
            </a:r>
          </a:p>
          <a:p>
            <a:pPr algn="ctr" eaLnBrk="1" hangingPunct="1">
              <a:lnSpc>
                <a:spcPct val="80000"/>
              </a:lnSpc>
              <a:spcBef>
                <a:spcPct val="0"/>
              </a:spcBef>
              <a:buClrTx/>
              <a:buSzTx/>
              <a:buFontTx/>
              <a:buNone/>
            </a:pPr>
            <a:r>
              <a:rPr lang="de-DE" sz="1400" noProof="0" dirty="0"/>
              <a:t>alle 4 Wochen 0,5 mg Ranibizumab</a:t>
            </a:r>
          </a:p>
        </p:txBody>
      </p:sp>
      <p:sp>
        <p:nvSpPr>
          <p:cNvPr id="171020" name="Text Box 12">
            <a:extLst>
              <a:ext uri="{FF2B5EF4-FFF2-40B4-BE49-F238E27FC236}">
                <a16:creationId xmlns:a16="http://schemas.microsoft.com/office/drawing/2014/main" id="{291569F0-9950-D5BC-FF5C-324AF18FAF15}"/>
              </a:ext>
            </a:extLst>
          </p:cNvPr>
          <p:cNvSpPr txBox="1">
            <a:spLocks noChangeArrowheads="1"/>
          </p:cNvSpPr>
          <p:nvPr/>
        </p:nvSpPr>
        <p:spPr bwMode="auto">
          <a:xfrm>
            <a:off x="1570037" y="4984737"/>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71021" name="Text Box 13">
            <a:extLst>
              <a:ext uri="{FF2B5EF4-FFF2-40B4-BE49-F238E27FC236}">
                <a16:creationId xmlns:a16="http://schemas.microsoft.com/office/drawing/2014/main" id="{CB03A0A6-F70A-A49E-BD07-8AD74175E002}"/>
              </a:ext>
            </a:extLst>
          </p:cNvPr>
          <p:cNvSpPr txBox="1">
            <a:spLocks noChangeArrowheads="1"/>
          </p:cNvSpPr>
          <p:nvPr/>
        </p:nvSpPr>
        <p:spPr bwMode="auto">
          <a:xfrm>
            <a:off x="4941888" y="4932362"/>
            <a:ext cx="2238375"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Anteil der Patienten, die &lt;15 ETDRS-Buchstaben </a:t>
            </a:r>
            <a:r>
              <a:rPr lang="de-DE" sz="1400" b="1" dirty="0"/>
              <a:t>verloren</a:t>
            </a:r>
            <a:r>
              <a:rPr lang="de-DE" sz="1400" dirty="0"/>
              <a:t> haben</a:t>
            </a:r>
          </a:p>
        </p:txBody>
      </p:sp>
      <p:sp>
        <p:nvSpPr>
          <p:cNvPr id="171022" name="Text Box 14">
            <a:extLst>
              <a:ext uri="{FF2B5EF4-FFF2-40B4-BE49-F238E27FC236}">
                <a16:creationId xmlns:a16="http://schemas.microsoft.com/office/drawing/2014/main" id="{C40FDC11-4E1F-B9DD-8269-8CA990D7E96A}"/>
              </a:ext>
            </a:extLst>
          </p:cNvPr>
          <p:cNvSpPr txBox="1">
            <a:spLocks noChangeArrowheads="1"/>
          </p:cNvSpPr>
          <p:nvPr/>
        </p:nvSpPr>
        <p:spPr bwMode="auto">
          <a:xfrm>
            <a:off x="1443038" y="5889625"/>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sekundäre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71024" name="TextBox 17">
            <a:extLst>
              <a:ext uri="{FF2B5EF4-FFF2-40B4-BE49-F238E27FC236}">
                <a16:creationId xmlns:a16="http://schemas.microsoft.com/office/drawing/2014/main" id="{62270E7B-97F2-47BC-ADCA-9EB6537AF1F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7F7A68AE-8B9B-85AA-9B8A-7B9EC443B3C4}"/>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788AFB9C-D8C5-4AD3-51EA-D48CAE91BB70}"/>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DF1BBE20-8E16-7DBE-0D45-628053CFD37D}"/>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621</a:t>
            </a:fld>
            <a:endParaRPr lang="de-DE" sz="1000" noProof="0" dirty="0"/>
          </a:p>
        </p:txBody>
      </p:sp>
      <p:sp>
        <p:nvSpPr>
          <p:cNvPr id="6" name="Text Box 4">
            <a:extLst>
              <a:ext uri="{FF2B5EF4-FFF2-40B4-BE49-F238E27FC236}">
                <a16:creationId xmlns:a16="http://schemas.microsoft.com/office/drawing/2014/main" id="{42300682-17C4-8EBE-5756-BD7C7E9BD257}"/>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
        <p:nvSpPr>
          <p:cNvPr id="4" name="Text Box 7">
            <a:extLst>
              <a:ext uri="{FF2B5EF4-FFF2-40B4-BE49-F238E27FC236}">
                <a16:creationId xmlns:a16="http://schemas.microsoft.com/office/drawing/2014/main" id="{4268CCB3-9EF1-ED53-D760-FE2A677D6B88}"/>
              </a:ext>
            </a:extLst>
          </p:cNvPr>
          <p:cNvSpPr txBox="1">
            <a:spLocks noChangeArrowheads="1"/>
          </p:cNvSpPr>
          <p:nvPr/>
        </p:nvSpPr>
        <p:spPr bwMode="auto">
          <a:xfrm>
            <a:off x="5083175" y="5943600"/>
            <a:ext cx="1955800"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2000" b="1" i="1" noProof="0" dirty="0"/>
              <a:t>?</a:t>
            </a:r>
          </a:p>
        </p:txBody>
      </p:sp>
    </p:spTree>
    <p:extLst>
      <p:ext uri="{BB962C8B-B14F-4D97-AF65-F5344CB8AC3E}">
        <p14:creationId xmlns:p14="http://schemas.microsoft.com/office/powerpoint/2010/main" val="115257448"/>
      </p:ext>
    </p:extLst>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1DC63B-40FF-42BF-AB4A-89783DE4AC4D}"/>
            </a:ext>
          </a:extLst>
        </p:cNvPr>
        <p:cNvGrpSpPr/>
        <p:nvPr/>
      </p:nvGrpSpPr>
      <p:grpSpPr>
        <a:xfrm>
          <a:off x="0" y="0"/>
          <a:ext cx="0" cy="0"/>
          <a:chOff x="0" y="0"/>
          <a:chExt cx="0" cy="0"/>
        </a:xfrm>
      </p:grpSpPr>
      <p:sp>
        <p:nvSpPr>
          <p:cNvPr id="171014" name="Text Box 6">
            <a:extLst>
              <a:ext uri="{FF2B5EF4-FFF2-40B4-BE49-F238E27FC236}">
                <a16:creationId xmlns:a16="http://schemas.microsoft.com/office/drawing/2014/main" id="{29E10A70-73E5-9ECE-9804-BEE108FB3C9A}"/>
              </a:ext>
            </a:extLst>
          </p:cNvPr>
          <p:cNvSpPr txBox="1">
            <a:spLocks noChangeArrowheads="1"/>
          </p:cNvSpPr>
          <p:nvPr/>
        </p:nvSpPr>
        <p:spPr bwMode="auto">
          <a:xfrm>
            <a:off x="1599407" y="2288089"/>
            <a:ext cx="2031999"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 Dosierungen von</a:t>
            </a:r>
          </a:p>
          <a:p>
            <a:pPr algn="ctr" eaLnBrk="1" hangingPunct="1">
              <a:lnSpc>
                <a:spcPct val="75000"/>
              </a:lnSpc>
              <a:spcBef>
                <a:spcPct val="0"/>
              </a:spcBef>
              <a:buClrTx/>
              <a:buSzTx/>
              <a:buFontTx/>
              <a:buNone/>
            </a:pPr>
            <a:r>
              <a:rPr lang="de-DE" sz="1400" i="1" noProof="0" dirty="0">
                <a:solidFill>
                  <a:srgbClr val="0000FF"/>
                </a:solidFill>
              </a:rPr>
              <a:t>Aflibercept</a:t>
            </a:r>
          </a:p>
          <a:p>
            <a:pPr algn="ctr" eaLnBrk="1" hangingPunct="1">
              <a:lnSpc>
                <a:spcPct val="75000"/>
              </a:lnSpc>
              <a:spcBef>
                <a:spcPct val="0"/>
              </a:spcBef>
              <a:buClrTx/>
              <a:buSzTx/>
              <a:buFontTx/>
              <a:buNone/>
            </a:pPr>
            <a:r>
              <a:rPr lang="de-DE" sz="1400" i="1" noProof="0" dirty="0">
                <a:solidFill>
                  <a:srgbClr val="0000FF"/>
                </a:solidFill>
              </a:rPr>
              <a:t>wurden verwendet?</a:t>
            </a:r>
          </a:p>
        </p:txBody>
      </p:sp>
      <p:sp>
        <p:nvSpPr>
          <p:cNvPr id="171015" name="Text Box 7">
            <a:extLst>
              <a:ext uri="{FF2B5EF4-FFF2-40B4-BE49-F238E27FC236}">
                <a16:creationId xmlns:a16="http://schemas.microsoft.com/office/drawing/2014/main" id="{E430FEA1-D085-2CED-A00C-AF49FA96B5B2}"/>
              </a:ext>
            </a:extLst>
          </p:cNvPr>
          <p:cNvSpPr txBox="1">
            <a:spLocks noChangeArrowheads="1"/>
          </p:cNvSpPr>
          <p:nvPr/>
        </p:nvSpPr>
        <p:spPr bwMode="auto">
          <a:xfrm>
            <a:off x="5083175" y="2286000"/>
            <a:ext cx="1955800"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Entweder 0,5 oder 2 mg</a:t>
            </a:r>
          </a:p>
          <a:p>
            <a:pPr algn="ctr" eaLnBrk="1" hangingPunct="1">
              <a:lnSpc>
                <a:spcPct val="80000"/>
              </a:lnSpc>
              <a:spcBef>
                <a:spcPct val="0"/>
              </a:spcBef>
              <a:buClrTx/>
              <a:buSzTx/>
              <a:buFontTx/>
              <a:buNone/>
            </a:pPr>
            <a:r>
              <a:rPr lang="de-DE" sz="1400" noProof="0" dirty="0"/>
              <a:t>per intravitrealer Injektion</a:t>
            </a:r>
          </a:p>
        </p:txBody>
      </p:sp>
      <p:sp>
        <p:nvSpPr>
          <p:cNvPr id="171016" name="Text Box 8">
            <a:extLst>
              <a:ext uri="{FF2B5EF4-FFF2-40B4-BE49-F238E27FC236}">
                <a16:creationId xmlns:a16="http://schemas.microsoft.com/office/drawing/2014/main" id="{6C93E3CC-6B9F-1C85-CA78-2037D04589D0}"/>
              </a:ext>
            </a:extLst>
          </p:cNvPr>
          <p:cNvSpPr txBox="1">
            <a:spLocks noChangeArrowheads="1"/>
          </p:cNvSpPr>
          <p:nvPr/>
        </p:nvSpPr>
        <p:spPr bwMode="auto">
          <a:xfrm>
            <a:off x="1779588" y="3298825"/>
            <a:ext cx="16716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Wie sah der</a:t>
            </a:r>
          </a:p>
          <a:p>
            <a:pPr algn="ctr" eaLnBrk="1" hangingPunct="1">
              <a:lnSpc>
                <a:spcPct val="75000"/>
              </a:lnSpc>
              <a:spcBef>
                <a:spcPct val="0"/>
              </a:spcBef>
              <a:buClrTx/>
              <a:buSzTx/>
              <a:buFontTx/>
              <a:buNone/>
            </a:pPr>
            <a:r>
              <a:rPr lang="de-DE" sz="1400" i="1" noProof="0" dirty="0">
                <a:solidFill>
                  <a:srgbClr val="0000FF"/>
                </a:solidFill>
              </a:rPr>
              <a:t>Dosierungsschema?</a:t>
            </a:r>
          </a:p>
        </p:txBody>
      </p:sp>
      <p:sp>
        <p:nvSpPr>
          <p:cNvPr id="171017" name="Text Box 9">
            <a:extLst>
              <a:ext uri="{FF2B5EF4-FFF2-40B4-BE49-F238E27FC236}">
                <a16:creationId xmlns:a16="http://schemas.microsoft.com/office/drawing/2014/main" id="{39A9955D-4D6B-5D93-3B25-EDE2F5874007}"/>
              </a:ext>
            </a:extLst>
          </p:cNvPr>
          <p:cNvSpPr txBox="1">
            <a:spLocks noChangeArrowheads="1"/>
          </p:cNvSpPr>
          <p:nvPr/>
        </p:nvSpPr>
        <p:spPr bwMode="auto">
          <a:xfrm>
            <a:off x="4565650" y="3035521"/>
            <a:ext cx="3435350" cy="8874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lnSpc>
                <a:spcPct val="80000"/>
              </a:lnSpc>
              <a:spcBef>
                <a:spcPct val="0"/>
              </a:spcBef>
              <a:buClrTx/>
              <a:buSzTx/>
              <a:buFontTx/>
              <a:buNone/>
            </a:pPr>
            <a:r>
              <a:rPr lang="de-DE" sz="1400" noProof="0" dirty="0"/>
              <a:t>             Es gab 3:</a:t>
            </a:r>
          </a:p>
          <a:p>
            <a:pPr eaLnBrk="1" hangingPunct="1">
              <a:lnSpc>
                <a:spcPct val="80000"/>
              </a:lnSpc>
              <a:spcBef>
                <a:spcPct val="0"/>
              </a:spcBef>
              <a:buClrTx/>
              <a:buSzTx/>
              <a:buFontTx/>
              <a:buNone/>
            </a:pPr>
            <a:r>
              <a:rPr lang="de-DE" sz="1400" noProof="0" dirty="0"/>
              <a:t>a) 0,5 mg alle 4 Wochen </a:t>
            </a:r>
            <a:r>
              <a:rPr lang="de-DE" sz="1400" b="1" noProof="0" dirty="0"/>
              <a:t>oder </a:t>
            </a:r>
          </a:p>
          <a:p>
            <a:pPr eaLnBrk="1" hangingPunct="1">
              <a:lnSpc>
                <a:spcPct val="80000"/>
              </a:lnSpc>
              <a:spcBef>
                <a:spcPct val="0"/>
              </a:spcBef>
              <a:buClrTx/>
              <a:buSzTx/>
              <a:buFontTx/>
              <a:buNone/>
            </a:pPr>
            <a:r>
              <a:rPr lang="de-DE" sz="1400" noProof="0" dirty="0"/>
              <a:t>b) 2 mg alle 4 Wochen </a:t>
            </a:r>
            <a:r>
              <a:rPr lang="de-DE" sz="1400" b="1" noProof="0" dirty="0"/>
              <a:t>oder </a:t>
            </a:r>
          </a:p>
          <a:p>
            <a:pPr eaLnBrk="1" hangingPunct="1">
              <a:lnSpc>
                <a:spcPct val="80000"/>
              </a:lnSpc>
              <a:spcBef>
                <a:spcPct val="0"/>
              </a:spcBef>
              <a:buClrTx/>
              <a:buSzTx/>
              <a:buFontTx/>
              <a:buNone/>
            </a:pPr>
            <a:r>
              <a:rPr lang="de-DE" sz="1400" noProof="0" dirty="0"/>
              <a:t>c) 2 mg alle 8 Wochen nach</a:t>
            </a:r>
          </a:p>
          <a:p>
            <a:pPr eaLnBrk="1" hangingPunct="1">
              <a:lnSpc>
                <a:spcPct val="80000"/>
              </a:lnSpc>
              <a:spcBef>
                <a:spcPct val="0"/>
              </a:spcBef>
              <a:buClrTx/>
              <a:buSzTx/>
              <a:buFontTx/>
              <a:buNone/>
            </a:pPr>
            <a:r>
              <a:rPr lang="de-DE" sz="1400" noProof="0" dirty="0"/>
              <a:t>drei Initialdosen im Abstand von 4 Wochen </a:t>
            </a:r>
          </a:p>
        </p:txBody>
      </p:sp>
      <p:sp>
        <p:nvSpPr>
          <p:cNvPr id="171018" name="Text Box 10">
            <a:extLst>
              <a:ext uri="{FF2B5EF4-FFF2-40B4-BE49-F238E27FC236}">
                <a16:creationId xmlns:a16="http://schemas.microsoft.com/office/drawing/2014/main" id="{D0AB7A67-166B-729F-F3DC-DA7D5EFBD209}"/>
              </a:ext>
            </a:extLst>
          </p:cNvPr>
          <p:cNvSpPr txBox="1">
            <a:spLocks noChangeArrowheads="1"/>
          </p:cNvSpPr>
          <p:nvPr/>
        </p:nvSpPr>
        <p:spPr bwMode="auto">
          <a:xfrm>
            <a:off x="1599406" y="4146537"/>
            <a:ext cx="2032000"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War eine weitere</a:t>
            </a:r>
          </a:p>
          <a:p>
            <a:pPr algn="ctr" eaLnBrk="1" hangingPunct="1">
              <a:lnSpc>
                <a:spcPct val="75000"/>
              </a:lnSpc>
              <a:spcBef>
                <a:spcPct val="0"/>
              </a:spcBef>
              <a:buClrTx/>
              <a:buSzTx/>
              <a:buFontTx/>
              <a:buNone/>
            </a:pPr>
            <a:r>
              <a:rPr lang="de-DE" sz="1400" i="1" noProof="0" dirty="0">
                <a:solidFill>
                  <a:srgbClr val="0000FF"/>
                </a:solidFill>
              </a:rPr>
              <a:t>Maßnahme beteiligt?</a:t>
            </a:r>
          </a:p>
        </p:txBody>
      </p:sp>
      <p:sp>
        <p:nvSpPr>
          <p:cNvPr id="171019" name="Text Box 11">
            <a:extLst>
              <a:ext uri="{FF2B5EF4-FFF2-40B4-BE49-F238E27FC236}">
                <a16:creationId xmlns:a16="http://schemas.microsoft.com/office/drawing/2014/main" id="{5181D1C5-3030-C61A-9D67-E58917C90767}"/>
              </a:ext>
            </a:extLst>
          </p:cNvPr>
          <p:cNvSpPr txBox="1">
            <a:spLocks noChangeArrowheads="1"/>
          </p:cNvSpPr>
          <p:nvPr/>
        </p:nvSpPr>
        <p:spPr bwMode="auto">
          <a:xfrm>
            <a:off x="4586288" y="4192587"/>
            <a:ext cx="2949575" cy="370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Eine Kontrollgruppe erhielt </a:t>
            </a:r>
          </a:p>
          <a:p>
            <a:pPr algn="ctr" eaLnBrk="1" hangingPunct="1">
              <a:lnSpc>
                <a:spcPct val="80000"/>
              </a:lnSpc>
              <a:spcBef>
                <a:spcPct val="0"/>
              </a:spcBef>
              <a:buClrTx/>
              <a:buSzTx/>
              <a:buFontTx/>
              <a:buNone/>
            </a:pPr>
            <a:r>
              <a:rPr lang="de-DE" sz="1400" noProof="0" dirty="0"/>
              <a:t>alle 4 Wochen 0,5 mg Ranibizumab</a:t>
            </a:r>
          </a:p>
        </p:txBody>
      </p:sp>
      <p:sp>
        <p:nvSpPr>
          <p:cNvPr id="171020" name="Text Box 12">
            <a:extLst>
              <a:ext uri="{FF2B5EF4-FFF2-40B4-BE49-F238E27FC236}">
                <a16:creationId xmlns:a16="http://schemas.microsoft.com/office/drawing/2014/main" id="{2AB08E3F-853D-2B7F-D59E-129F4CAEFFF3}"/>
              </a:ext>
            </a:extLst>
          </p:cNvPr>
          <p:cNvSpPr txBox="1">
            <a:spLocks noChangeArrowheads="1"/>
          </p:cNvSpPr>
          <p:nvPr/>
        </p:nvSpPr>
        <p:spPr bwMode="auto">
          <a:xfrm>
            <a:off x="1570037" y="4984737"/>
            <a:ext cx="2090738"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primäre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71021" name="Text Box 13">
            <a:extLst>
              <a:ext uri="{FF2B5EF4-FFF2-40B4-BE49-F238E27FC236}">
                <a16:creationId xmlns:a16="http://schemas.microsoft.com/office/drawing/2014/main" id="{C62B7853-0CC7-335B-BCD6-8D3ECC505749}"/>
              </a:ext>
            </a:extLst>
          </p:cNvPr>
          <p:cNvSpPr txBox="1">
            <a:spLocks noChangeArrowheads="1"/>
          </p:cNvSpPr>
          <p:nvPr/>
        </p:nvSpPr>
        <p:spPr bwMode="auto">
          <a:xfrm>
            <a:off x="4941888" y="4932362"/>
            <a:ext cx="2238375" cy="542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dirty="0"/>
              <a:t>Anteil der Patienten, die &lt;15 ETDRS-Buchstaben </a:t>
            </a:r>
            <a:r>
              <a:rPr lang="de-DE" sz="1400" b="1" dirty="0"/>
              <a:t>verloren</a:t>
            </a:r>
            <a:r>
              <a:rPr lang="de-DE" sz="1400" dirty="0"/>
              <a:t> haben</a:t>
            </a:r>
          </a:p>
        </p:txBody>
      </p:sp>
      <p:sp>
        <p:nvSpPr>
          <p:cNvPr id="171022" name="Text Box 14">
            <a:extLst>
              <a:ext uri="{FF2B5EF4-FFF2-40B4-BE49-F238E27FC236}">
                <a16:creationId xmlns:a16="http://schemas.microsoft.com/office/drawing/2014/main" id="{7C980D3D-60D6-D1AB-3ADD-72BA6C00FB3F}"/>
              </a:ext>
            </a:extLst>
          </p:cNvPr>
          <p:cNvSpPr txBox="1">
            <a:spLocks noChangeArrowheads="1"/>
          </p:cNvSpPr>
          <p:nvPr/>
        </p:nvSpPr>
        <p:spPr bwMode="auto">
          <a:xfrm>
            <a:off x="1443038" y="5889625"/>
            <a:ext cx="2344737" cy="349263"/>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Was war der </a:t>
            </a:r>
            <a:r>
              <a:rPr lang="de-DE" sz="1400" b="1" i="1" noProof="0" dirty="0">
                <a:solidFill>
                  <a:srgbClr val="0000FF"/>
                </a:solidFill>
              </a:rPr>
              <a:t>sekundäre</a:t>
            </a:r>
          </a:p>
          <a:p>
            <a:pPr algn="ctr" eaLnBrk="1" hangingPunct="1">
              <a:lnSpc>
                <a:spcPct val="75000"/>
              </a:lnSpc>
              <a:spcBef>
                <a:spcPct val="0"/>
              </a:spcBef>
              <a:buClrTx/>
              <a:buSzTx/>
              <a:buFontTx/>
              <a:buNone/>
            </a:pPr>
            <a:r>
              <a:rPr lang="de-DE" sz="1400" i="1" noProof="0" dirty="0">
                <a:solidFill>
                  <a:srgbClr val="0000FF"/>
                </a:solidFill>
              </a:rPr>
              <a:t>Endpunkt?</a:t>
            </a:r>
          </a:p>
        </p:txBody>
      </p:sp>
      <p:sp>
        <p:nvSpPr>
          <p:cNvPr id="171023" name="Text Box 15">
            <a:extLst>
              <a:ext uri="{FF2B5EF4-FFF2-40B4-BE49-F238E27FC236}">
                <a16:creationId xmlns:a16="http://schemas.microsoft.com/office/drawing/2014/main" id="{76129897-7A76-9C75-D333-DF2F98D10DE9}"/>
              </a:ext>
            </a:extLst>
          </p:cNvPr>
          <p:cNvSpPr txBox="1">
            <a:spLocks noChangeArrowheads="1"/>
          </p:cNvSpPr>
          <p:nvPr/>
        </p:nvSpPr>
        <p:spPr bwMode="auto">
          <a:xfrm>
            <a:off x="4560888" y="5686084"/>
            <a:ext cx="3211512" cy="7150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80000"/>
              </a:lnSpc>
              <a:spcBef>
                <a:spcPct val="0"/>
              </a:spcBef>
              <a:buClrTx/>
              <a:buSzTx/>
              <a:buFontTx/>
              <a:buNone/>
            </a:pPr>
            <a:r>
              <a:rPr lang="de-DE" sz="1400" noProof="0" dirty="0"/>
              <a:t>Anteil der Patienten, die ETDRS-Buchstaben </a:t>
            </a:r>
            <a:r>
              <a:rPr lang="de-DE" sz="1400" b="1" noProof="0" dirty="0"/>
              <a:t>beibehalten</a:t>
            </a:r>
            <a:r>
              <a:rPr lang="de-DE" sz="1400" noProof="0" dirty="0"/>
              <a:t> (d. h. null Buchstaben verlieren) oder </a:t>
            </a:r>
            <a:r>
              <a:rPr lang="de-DE" sz="1400" b="1" noProof="0" dirty="0"/>
              <a:t>hinzugewinnen</a:t>
            </a:r>
          </a:p>
        </p:txBody>
      </p:sp>
      <p:sp>
        <p:nvSpPr>
          <p:cNvPr id="171024" name="TextBox 17">
            <a:extLst>
              <a:ext uri="{FF2B5EF4-FFF2-40B4-BE49-F238E27FC236}">
                <a16:creationId xmlns:a16="http://schemas.microsoft.com/office/drawing/2014/main" id="{6C1A8F47-2E00-7075-55BB-88FB97FD2349}"/>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2108E34B-C5A1-FDC6-C2AC-E8E40DCBEECB}"/>
              </a:ext>
            </a:extLst>
          </p:cNvPr>
          <p:cNvSpPr txBox="1">
            <a:spLocks noChangeArrowheads="1"/>
          </p:cNvSpPr>
          <p:nvPr/>
        </p:nvSpPr>
        <p:spPr bwMode="auto">
          <a:xfrm>
            <a:off x="838200" y="1371600"/>
            <a:ext cx="3733800" cy="510845"/>
          </a:xfrm>
          <a:prstGeom prst="rect">
            <a:avLst/>
          </a:prstGeom>
          <a:solidFill>
            <a:srgbClr val="CCEC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ct val="75000"/>
              </a:lnSpc>
              <a:spcBef>
                <a:spcPct val="0"/>
              </a:spcBef>
              <a:buClrTx/>
              <a:buSzTx/>
              <a:buFontTx/>
              <a:buNone/>
            </a:pPr>
            <a:r>
              <a:rPr lang="de-DE" sz="1400" i="1" noProof="0" dirty="0">
                <a:solidFill>
                  <a:srgbClr val="0000FF"/>
                </a:solidFill>
              </a:rPr>
              <a:t>Welches war die klinische Schlüsselstudie, die die Sicherheit und Wirksamkeit von </a:t>
            </a:r>
            <a:r>
              <a:rPr lang="de-DE" sz="1400" i="1" noProof="0" dirty="0" err="1">
                <a:solidFill>
                  <a:srgbClr val="0000FF"/>
                </a:solidFill>
              </a:rPr>
              <a:t>Aflibercept</a:t>
            </a:r>
            <a:r>
              <a:rPr lang="de-DE" sz="1400" i="1" noProof="0" dirty="0">
                <a:solidFill>
                  <a:srgbClr val="0000FF"/>
                </a:solidFill>
              </a:rPr>
              <a:t> bei der Behandlung von AMD belegte?</a:t>
            </a:r>
          </a:p>
        </p:txBody>
      </p:sp>
      <p:sp>
        <p:nvSpPr>
          <p:cNvPr id="3" name="Rectangle 3">
            <a:extLst>
              <a:ext uri="{FF2B5EF4-FFF2-40B4-BE49-F238E27FC236}">
                <a16:creationId xmlns:a16="http://schemas.microsoft.com/office/drawing/2014/main" id="{BFF3E973-1459-BA8C-75C5-55AC3C1FFFCB}"/>
              </a:ext>
            </a:extLst>
          </p:cNvPr>
          <p:cNvSpPr>
            <a:spLocks noChangeArrowheads="1"/>
          </p:cNvSpPr>
          <p:nvPr/>
        </p:nvSpPr>
        <p:spPr bwMode="auto">
          <a:xfrm>
            <a:off x="5248275" y="1371600"/>
            <a:ext cx="1600200" cy="510845"/>
          </a:xfrm>
          <a:prstGeom prst="rect">
            <a:avLst/>
          </a:prstGeom>
          <a:solidFill>
            <a:srgbClr val="FFC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endParaRPr lang="de-DE" sz="2000" noProof="0" dirty="0"/>
          </a:p>
        </p:txBody>
      </p:sp>
      <p:sp>
        <p:nvSpPr>
          <p:cNvPr id="5" name="Slide Number Placeholder 1">
            <a:extLst>
              <a:ext uri="{FF2B5EF4-FFF2-40B4-BE49-F238E27FC236}">
                <a16:creationId xmlns:a16="http://schemas.microsoft.com/office/drawing/2014/main" id="{9CB47BB7-C04A-9370-AFCF-58ACDB7C41A9}"/>
              </a:ext>
            </a:extLst>
          </p:cNvPr>
          <p:cNvSpPr>
            <a:spLocks noGrp="1" noChangeArrowheads="1"/>
          </p:cNvSpPr>
          <p:nvPr>
            <p:ph type="sldNum" sz="quarter" idx="12"/>
          </p:nvPr>
        </p:nvSpPr>
        <p:spPr>
          <a:xfrm>
            <a:off x="7010400" y="0"/>
            <a:ext cx="2133600" cy="457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F4F37CA-055D-4D3E-92F3-605F4E4F30A9}" type="slidenum">
              <a:rPr lang="de-DE" sz="1000" noProof="0" smtClean="0"/>
              <a:t>622</a:t>
            </a:fld>
            <a:endParaRPr lang="de-DE" sz="1000" noProof="0" dirty="0"/>
          </a:p>
        </p:txBody>
      </p:sp>
      <p:sp>
        <p:nvSpPr>
          <p:cNvPr id="6" name="Text Box 4">
            <a:extLst>
              <a:ext uri="{FF2B5EF4-FFF2-40B4-BE49-F238E27FC236}">
                <a16:creationId xmlns:a16="http://schemas.microsoft.com/office/drawing/2014/main" id="{110E6908-7C09-BC3A-E635-51D790CE9ED9}"/>
              </a:ext>
            </a:extLst>
          </p:cNvPr>
          <p:cNvSpPr txBox="1">
            <a:spLocks noChangeArrowheads="1"/>
          </p:cNvSpPr>
          <p:nvPr/>
        </p:nvSpPr>
        <p:spPr bwMode="auto">
          <a:xfrm>
            <a:off x="5562600" y="1398754"/>
            <a:ext cx="1581150" cy="45653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2800" b="1" noProof="0" dirty="0"/>
              <a:t>VIEW</a:t>
            </a:r>
          </a:p>
        </p:txBody>
      </p:sp>
    </p:spTree>
    <p:extLst>
      <p:ext uri="{BB962C8B-B14F-4D97-AF65-F5344CB8AC3E}">
        <p14:creationId xmlns:p14="http://schemas.microsoft.com/office/powerpoint/2010/main" val="1703918683"/>
      </p:ext>
    </p:extLst>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Slide Number Placeholder 1">
            <a:extLst>
              <a:ext uri="{FF2B5EF4-FFF2-40B4-BE49-F238E27FC236}">
                <a16:creationId xmlns:a16="http://schemas.microsoft.com/office/drawing/2014/main" id="{691A8129-AB91-48BF-8B8A-A12FE709B579}"/>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498EA6F4-F4E9-4465-A05F-A366238995BB}" type="slidenum">
              <a:rPr lang="de-DE" sz="1000" noProof="0" smtClean="0"/>
              <a:t>623</a:t>
            </a:fld>
            <a:endParaRPr lang="de-DE" sz="1000" noProof="0" dirty="0"/>
          </a:p>
        </p:txBody>
      </p:sp>
      <p:graphicFrame>
        <p:nvGraphicFramePr>
          <p:cNvPr id="11" name="Group 4">
            <a:extLst>
              <a:ext uri="{FF2B5EF4-FFF2-40B4-BE49-F238E27FC236}">
                <a16:creationId xmlns:a16="http://schemas.microsoft.com/office/drawing/2014/main" id="{7E1EA6D5-133D-4281-9C89-704F09121A15}"/>
              </a:ext>
            </a:extLst>
          </p:cNvPr>
          <p:cNvGraphicFramePr>
            <a:graphicFrameLocks noGrp="1"/>
          </p:cNvGraphicFramePr>
          <p:nvPr>
            <p:extLst>
              <p:ext uri="{D42A27DB-BD31-4B8C-83A1-F6EECF244321}">
                <p14:modId xmlns:p14="http://schemas.microsoft.com/office/powerpoint/2010/main" val="910301744"/>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2062" name="TextBox 6">
            <a:extLst>
              <a:ext uri="{FF2B5EF4-FFF2-40B4-BE49-F238E27FC236}">
                <a16:creationId xmlns:a16="http://schemas.microsoft.com/office/drawing/2014/main" id="{2F99E804-2760-4CC7-B3D8-E78B61D4B2BD}"/>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3">
            <a:extLst>
              <a:ext uri="{FF2B5EF4-FFF2-40B4-BE49-F238E27FC236}">
                <a16:creationId xmlns:a16="http://schemas.microsoft.com/office/drawing/2014/main" id="{783749C1-6FD5-EA6B-E3B1-62E51C48AFFF}"/>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Slide Number Placeholder 1">
            <a:extLst>
              <a:ext uri="{FF2B5EF4-FFF2-40B4-BE49-F238E27FC236}">
                <a16:creationId xmlns:a16="http://schemas.microsoft.com/office/drawing/2014/main" id="{39848C86-0491-4BDC-A2BC-EDC2C1274CD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4712F5B-2DF2-42BF-9306-FFB1B42BE285}" type="slidenum">
              <a:rPr lang="de-DE" sz="1000" noProof="0" smtClean="0"/>
              <a:t>624</a:t>
            </a:fld>
            <a:endParaRPr lang="de-DE" sz="1000" noProof="0" dirty="0"/>
          </a:p>
        </p:txBody>
      </p:sp>
      <p:graphicFrame>
        <p:nvGraphicFramePr>
          <p:cNvPr id="11" name="Group 4">
            <a:extLst>
              <a:ext uri="{FF2B5EF4-FFF2-40B4-BE49-F238E27FC236}">
                <a16:creationId xmlns:a16="http://schemas.microsoft.com/office/drawing/2014/main" id="{CCD84D3D-F96C-47D4-960C-8BE19A597C66}"/>
              </a:ext>
            </a:extLst>
          </p:cNvPr>
          <p:cNvGraphicFramePr>
            <a:graphicFrameLocks noGrp="1"/>
          </p:cNvGraphicFramePr>
          <p:nvPr>
            <p:extLst>
              <p:ext uri="{D42A27DB-BD31-4B8C-83A1-F6EECF244321}">
                <p14:modId xmlns:p14="http://schemas.microsoft.com/office/powerpoint/2010/main" val="2263247982"/>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FFCC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FFCC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FFCC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FFCC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3086" name="TextBox 7">
            <a:extLst>
              <a:ext uri="{FF2B5EF4-FFF2-40B4-BE49-F238E27FC236}">
                <a16:creationId xmlns:a16="http://schemas.microsoft.com/office/drawing/2014/main" id="{51CFDBAF-DF04-424B-8217-93A5EF65879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6C820C6C-3481-B956-80D3-303CF2FCA050}"/>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Slide Number Placeholder 1">
            <a:extLst>
              <a:ext uri="{FF2B5EF4-FFF2-40B4-BE49-F238E27FC236}">
                <a16:creationId xmlns:a16="http://schemas.microsoft.com/office/drawing/2014/main" id="{39848C86-0491-4BDC-A2BC-EDC2C1274CD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4712F5B-2DF2-42BF-9306-FFB1B42BE285}" type="slidenum">
              <a:rPr lang="de-DE" sz="1000" noProof="0" smtClean="0"/>
              <a:t>625</a:t>
            </a:fld>
            <a:endParaRPr lang="de-DE" sz="1000" noProof="0" dirty="0"/>
          </a:p>
        </p:txBody>
      </p:sp>
      <p:graphicFrame>
        <p:nvGraphicFramePr>
          <p:cNvPr id="11" name="Group 4">
            <a:extLst>
              <a:ext uri="{FF2B5EF4-FFF2-40B4-BE49-F238E27FC236}">
                <a16:creationId xmlns:a16="http://schemas.microsoft.com/office/drawing/2014/main" id="{CCD84D3D-F96C-47D4-960C-8BE19A597C66}"/>
              </a:ext>
            </a:extLst>
          </p:cNvPr>
          <p:cNvGraphicFramePr>
            <a:graphicFrameLocks noGrp="1"/>
          </p:cNvGraphicFramePr>
          <p:nvPr>
            <p:extLst>
              <p:ext uri="{D42A27DB-BD31-4B8C-83A1-F6EECF244321}">
                <p14:modId xmlns:p14="http://schemas.microsoft.com/office/powerpoint/2010/main" val="1105089560"/>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3086" name="TextBox 7">
            <a:extLst>
              <a:ext uri="{FF2B5EF4-FFF2-40B4-BE49-F238E27FC236}">
                <a16:creationId xmlns:a16="http://schemas.microsoft.com/office/drawing/2014/main" id="{51CFDBAF-DF04-424B-8217-93A5EF658790}"/>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3">
            <a:extLst>
              <a:ext uri="{FF2B5EF4-FFF2-40B4-BE49-F238E27FC236}">
                <a16:creationId xmlns:a16="http://schemas.microsoft.com/office/drawing/2014/main" id="{FC195D33-D380-E815-C674-749A736C606B}"/>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extLst>
      <p:ext uri="{BB962C8B-B14F-4D97-AF65-F5344CB8AC3E}">
        <p14:creationId xmlns:p14="http://schemas.microsoft.com/office/powerpoint/2010/main" val="1860368967"/>
      </p:ext>
    </p:extLst>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Slide Number Placeholder 1">
            <a:extLst>
              <a:ext uri="{FF2B5EF4-FFF2-40B4-BE49-F238E27FC236}">
                <a16:creationId xmlns:a16="http://schemas.microsoft.com/office/drawing/2014/main" id="{FB46F6F0-E035-4852-B059-A085BDE87A89}"/>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747370A-C1F5-49F8-A95F-9A8E8A39647F}" type="slidenum">
              <a:rPr lang="de-DE" sz="1000" noProof="0" smtClean="0"/>
              <a:t>626</a:t>
            </a:fld>
            <a:endParaRPr lang="de-DE" sz="1000" noProof="0" dirty="0"/>
          </a:p>
        </p:txBody>
      </p:sp>
      <p:graphicFrame>
        <p:nvGraphicFramePr>
          <p:cNvPr id="11" name="Group 4">
            <a:extLst>
              <a:ext uri="{FF2B5EF4-FFF2-40B4-BE49-F238E27FC236}">
                <a16:creationId xmlns:a16="http://schemas.microsoft.com/office/drawing/2014/main" id="{1A480593-A397-4C86-A0FA-2EC84CD2DF16}"/>
              </a:ext>
            </a:extLst>
          </p:cNvPr>
          <p:cNvGraphicFramePr>
            <a:graphicFrameLocks noGrp="1"/>
          </p:cNvGraphicFramePr>
          <p:nvPr>
            <p:extLst>
              <p:ext uri="{D42A27DB-BD31-4B8C-83A1-F6EECF244321}">
                <p14:modId xmlns:p14="http://schemas.microsoft.com/office/powerpoint/2010/main" val="2337974391"/>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4110" name="TextBox 7">
            <a:extLst>
              <a:ext uri="{FF2B5EF4-FFF2-40B4-BE49-F238E27FC236}">
                <a16:creationId xmlns:a16="http://schemas.microsoft.com/office/drawing/2014/main" id="{B5F66485-2704-4F79-A6A0-65428AF1E32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3" name="Text Box 3">
            <a:extLst>
              <a:ext uri="{FF2B5EF4-FFF2-40B4-BE49-F238E27FC236}">
                <a16:creationId xmlns:a16="http://schemas.microsoft.com/office/drawing/2014/main" id="{3FDA2C9B-7638-F855-2DC6-DDB0F9B29553}"/>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Slide Number Placeholder 1">
            <a:extLst>
              <a:ext uri="{FF2B5EF4-FFF2-40B4-BE49-F238E27FC236}">
                <a16:creationId xmlns:a16="http://schemas.microsoft.com/office/drawing/2014/main" id="{5A219528-F913-43D3-ADD0-85767B86A46B}"/>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37801DF5-4F6D-4512-8EEA-91581E73F94E}" type="slidenum">
              <a:rPr lang="de-DE" sz="1000" noProof="0" smtClean="0"/>
              <a:t>627</a:t>
            </a:fld>
            <a:endParaRPr lang="de-DE" sz="1000" noProof="0" dirty="0"/>
          </a:p>
        </p:txBody>
      </p:sp>
      <p:graphicFrame>
        <p:nvGraphicFramePr>
          <p:cNvPr id="11" name="Group 4">
            <a:extLst>
              <a:ext uri="{FF2B5EF4-FFF2-40B4-BE49-F238E27FC236}">
                <a16:creationId xmlns:a16="http://schemas.microsoft.com/office/drawing/2014/main" id="{1101B4FB-D1DA-4FF3-9121-9B326AD0371F}"/>
              </a:ext>
            </a:extLst>
          </p:cNvPr>
          <p:cNvGraphicFramePr>
            <a:graphicFrameLocks noGrp="1"/>
          </p:cNvGraphicFramePr>
          <p:nvPr>
            <p:extLst>
              <p:ext uri="{D42A27DB-BD31-4B8C-83A1-F6EECF244321}">
                <p14:modId xmlns:p14="http://schemas.microsoft.com/office/powerpoint/2010/main" val="3800667560"/>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2" name="Oval 1">
            <a:extLst>
              <a:ext uri="{FF2B5EF4-FFF2-40B4-BE49-F238E27FC236}">
                <a16:creationId xmlns:a16="http://schemas.microsoft.com/office/drawing/2014/main" id="{431F61BA-F41D-4954-AE31-0F5181DF8E49}"/>
              </a:ext>
            </a:extLst>
          </p:cNvPr>
          <p:cNvSpPr/>
          <p:nvPr/>
        </p:nvSpPr>
        <p:spPr>
          <a:xfrm>
            <a:off x="2819400" y="2843213"/>
            <a:ext cx="1977301" cy="2643187"/>
          </a:xfrm>
          <a:prstGeom prst="ellipse">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2000" noProof="0" dirty="0"/>
          </a:p>
        </p:txBody>
      </p:sp>
      <p:sp>
        <p:nvSpPr>
          <p:cNvPr id="175134" name="TextBox 2">
            <a:extLst>
              <a:ext uri="{FF2B5EF4-FFF2-40B4-BE49-F238E27FC236}">
                <a16:creationId xmlns:a16="http://schemas.microsoft.com/office/drawing/2014/main" id="{08D5093E-FB41-4DB8-85A4-39CCE26D9799}"/>
              </a:ext>
            </a:extLst>
          </p:cNvPr>
          <p:cNvSpPr txBox="1">
            <a:spLocks noChangeArrowheads="1"/>
          </p:cNvSpPr>
          <p:nvPr/>
        </p:nvSpPr>
        <p:spPr bwMode="auto">
          <a:xfrm>
            <a:off x="4953000" y="3886200"/>
            <a:ext cx="4038600" cy="887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solidFill>
                  <a:srgbClr val="0000FF"/>
                </a:solidFill>
              </a:rPr>
              <a:t>Das wichtigste Ergebnis ist, dass Aflibercept</a:t>
            </a:r>
            <a:r>
              <a:rPr lang="de-DE" sz="1400" b="1" noProof="0" dirty="0">
                <a:solidFill>
                  <a:srgbClr val="0000FF"/>
                </a:solidFill>
              </a:rPr>
              <a:t> alle 8 Wochen</a:t>
            </a:r>
          </a:p>
          <a:p>
            <a:r>
              <a:rPr lang="de-DE" sz="1400" noProof="0" dirty="0">
                <a:solidFill>
                  <a:srgbClr val="0000FF"/>
                </a:solidFill>
              </a:rPr>
              <a:t>genauso gut wirkte wie eine </a:t>
            </a:r>
            <a:r>
              <a:rPr lang="de-DE" sz="1400" b="1" noProof="0" dirty="0">
                <a:solidFill>
                  <a:srgbClr val="0000FF"/>
                </a:solidFill>
              </a:rPr>
              <a:t>monatliche </a:t>
            </a:r>
            <a:r>
              <a:rPr lang="de-DE" sz="1400" noProof="0" dirty="0">
                <a:solidFill>
                  <a:srgbClr val="0000FF"/>
                </a:solidFill>
              </a:rPr>
              <a:t>Ranibizumab-Behandlung.</a:t>
            </a:r>
          </a:p>
        </p:txBody>
      </p:sp>
      <p:sp>
        <p:nvSpPr>
          <p:cNvPr id="175136" name="TextBox 9">
            <a:extLst>
              <a:ext uri="{FF2B5EF4-FFF2-40B4-BE49-F238E27FC236}">
                <a16:creationId xmlns:a16="http://schemas.microsoft.com/office/drawing/2014/main" id="{DFA277EC-B3D0-4DD8-BCC6-70EDF43420F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6" name="Text Box 3">
            <a:extLst>
              <a:ext uri="{FF2B5EF4-FFF2-40B4-BE49-F238E27FC236}">
                <a16:creationId xmlns:a16="http://schemas.microsoft.com/office/drawing/2014/main" id="{1613F411-4956-48AD-C6D1-8B7ED3DA0635}"/>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Slide Number Placeholder 1">
            <a:extLst>
              <a:ext uri="{FF2B5EF4-FFF2-40B4-BE49-F238E27FC236}">
                <a16:creationId xmlns:a16="http://schemas.microsoft.com/office/drawing/2014/main" id="{7E823426-5709-4FAD-9FD3-F1EAB2ADFBBE}"/>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990958B-C9EA-42DB-944A-0BDB76C7D541}" type="slidenum">
              <a:rPr lang="de-DE" sz="1000" noProof="0" smtClean="0"/>
              <a:t>628</a:t>
            </a:fld>
            <a:endParaRPr lang="de-DE" sz="1000" noProof="0" dirty="0"/>
          </a:p>
        </p:txBody>
      </p:sp>
      <p:graphicFrame>
        <p:nvGraphicFramePr>
          <p:cNvPr id="11" name="Group 4">
            <a:extLst>
              <a:ext uri="{FF2B5EF4-FFF2-40B4-BE49-F238E27FC236}">
                <a16:creationId xmlns:a16="http://schemas.microsoft.com/office/drawing/2014/main" id="{0A9C3A0C-B23C-4FC7-9DD1-4DD3FE89AA55}"/>
              </a:ext>
            </a:extLst>
          </p:cNvPr>
          <p:cNvGraphicFramePr>
            <a:graphicFrameLocks noGrp="1"/>
          </p:cNvGraphicFramePr>
          <p:nvPr>
            <p:extLst>
              <p:ext uri="{D42A27DB-BD31-4B8C-83A1-F6EECF244321}">
                <p14:modId xmlns:p14="http://schemas.microsoft.com/office/powerpoint/2010/main" val="1178776574"/>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6157" name="TextBox 4">
            <a:extLst>
              <a:ext uri="{FF2B5EF4-FFF2-40B4-BE49-F238E27FC236}">
                <a16:creationId xmlns:a16="http://schemas.microsoft.com/office/drawing/2014/main" id="{9BEA9634-3669-4CF1-9430-AC20B35BF275}"/>
              </a:ext>
            </a:extLst>
          </p:cNvPr>
          <p:cNvSpPr txBox="1">
            <a:spLocks noChangeArrowheads="1"/>
          </p:cNvSpPr>
          <p:nvPr/>
        </p:nvSpPr>
        <p:spPr bwMode="auto">
          <a:xfrm>
            <a:off x="4891088" y="3224902"/>
            <a:ext cx="4130675" cy="1964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solidFill>
                  <a:srgbClr val="0000FF"/>
                </a:solidFill>
              </a:rPr>
              <a:t>Die VIEW-Studie wurde in ein zweites Jahr fortgesetzt. Die grundlegenden</a:t>
            </a:r>
          </a:p>
          <a:p>
            <a:r>
              <a:rPr lang="de-DE" sz="1400" noProof="0" dirty="0">
                <a:solidFill>
                  <a:srgbClr val="0000FF"/>
                </a:solidFill>
              </a:rPr>
              <a:t>Studienkriterien für das zweite Jahr lauteten:</a:t>
            </a:r>
          </a:p>
          <a:p>
            <a:r>
              <a:rPr lang="de-DE" sz="1400" noProof="0" dirty="0">
                <a:solidFill>
                  <a:srgbClr val="0000FF"/>
                </a:solidFill>
              </a:rPr>
              <a:t>1) Die Teilnehmer blieben in derselben Behandlungsgruppe</a:t>
            </a:r>
          </a:p>
          <a:p>
            <a:r>
              <a:rPr lang="de-DE" sz="1400" noProof="0" dirty="0">
                <a:solidFill>
                  <a:srgbClr val="0000FF"/>
                </a:solidFill>
              </a:rPr>
              <a:t>2) </a:t>
            </a:r>
            <a:r>
              <a:rPr lang="de-DE" sz="1400" noProof="0" dirty="0"/>
              <a:t>Die Teilnehmer wurden monatlich untersucht und nach Bedarf behandelt</a:t>
            </a:r>
          </a:p>
          <a:p>
            <a:r>
              <a:rPr lang="de-DE" sz="1400" noProof="0" dirty="0">
                <a:solidFill>
                  <a:srgbClr val="0000FF"/>
                </a:solidFill>
              </a:rPr>
              <a:t>3) Alle Teilnehmer wurden mindestens alle 12 Wochen behandelt</a:t>
            </a:r>
          </a:p>
        </p:txBody>
      </p:sp>
      <p:sp>
        <p:nvSpPr>
          <p:cNvPr id="176160" name="TextBox 8">
            <a:extLst>
              <a:ext uri="{FF2B5EF4-FFF2-40B4-BE49-F238E27FC236}">
                <a16:creationId xmlns:a16="http://schemas.microsoft.com/office/drawing/2014/main" id="{EAE2D5CF-0ACC-414B-A457-9F9075EDD1E7}"/>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Arrow: Up 1">
            <a:extLst>
              <a:ext uri="{FF2B5EF4-FFF2-40B4-BE49-F238E27FC236}">
                <a16:creationId xmlns:a16="http://schemas.microsoft.com/office/drawing/2014/main" id="{AA8631E3-E66A-4CCB-A2A6-6F417BE8A530}"/>
              </a:ext>
            </a:extLst>
          </p:cNvPr>
          <p:cNvSpPr/>
          <p:nvPr/>
        </p:nvSpPr>
        <p:spPr>
          <a:xfrm>
            <a:off x="6507163" y="2362200"/>
            <a:ext cx="258762" cy="756548"/>
          </a:xfrm>
          <a:prstGeom prs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000" noProof="0" dirty="0"/>
          </a:p>
        </p:txBody>
      </p:sp>
      <p:sp>
        <p:nvSpPr>
          <p:cNvPr id="4" name="Text Box 3">
            <a:extLst>
              <a:ext uri="{FF2B5EF4-FFF2-40B4-BE49-F238E27FC236}">
                <a16:creationId xmlns:a16="http://schemas.microsoft.com/office/drawing/2014/main" id="{F223A4EE-811D-6403-33C9-3EFE46145147}"/>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5" name="Text Box 3">
            <a:extLst>
              <a:ext uri="{FF2B5EF4-FFF2-40B4-BE49-F238E27FC236}">
                <a16:creationId xmlns:a16="http://schemas.microsoft.com/office/drawing/2014/main" id="{AC2A3754-32E3-8D77-8493-0FA2891B979A}"/>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Slide Number Placeholder 1">
            <a:extLst>
              <a:ext uri="{FF2B5EF4-FFF2-40B4-BE49-F238E27FC236}">
                <a16:creationId xmlns:a16="http://schemas.microsoft.com/office/drawing/2014/main" id="{AD83BECE-788A-4D48-8A94-0ABE831F58D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158916B-E6AA-4F52-BC6F-455B492E61A7}" type="slidenum">
              <a:rPr lang="de-DE" sz="1000" noProof="0" smtClean="0"/>
              <a:t>629</a:t>
            </a:fld>
            <a:endParaRPr lang="de-DE" sz="1000" noProof="0" dirty="0"/>
          </a:p>
        </p:txBody>
      </p:sp>
      <p:graphicFrame>
        <p:nvGraphicFramePr>
          <p:cNvPr id="8" name="Group 4">
            <a:extLst>
              <a:ext uri="{FF2B5EF4-FFF2-40B4-BE49-F238E27FC236}">
                <a16:creationId xmlns:a16="http://schemas.microsoft.com/office/drawing/2014/main" id="{347EB2F6-586F-4565-9E0E-472B0F9CA55C}"/>
              </a:ext>
            </a:extLst>
          </p:cNvPr>
          <p:cNvGraphicFramePr>
            <a:graphicFrameLocks noGrp="1"/>
          </p:cNvGraphicFramePr>
          <p:nvPr>
            <p:extLst>
              <p:ext uri="{D42A27DB-BD31-4B8C-83A1-F6EECF244321}">
                <p14:modId xmlns:p14="http://schemas.microsoft.com/office/powerpoint/2010/main" val="2247232542"/>
              </p:ext>
            </p:extLst>
          </p:nvPr>
        </p:nvGraphicFramePr>
        <p:xfrm>
          <a:off x="4724397"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pitchFamily="34" charset="0"/>
                        </a:rPr>
                        <a:t>6,6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FFCCFF"/>
                          </a:solidFill>
                          <a:effectLst/>
                          <a:latin typeface="Arial" pitchFamily="34" charset="0"/>
                        </a:rPr>
                        <a:t>7,9</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2" name="Group 4">
            <a:extLst>
              <a:ext uri="{FF2B5EF4-FFF2-40B4-BE49-F238E27FC236}">
                <a16:creationId xmlns:a16="http://schemas.microsoft.com/office/drawing/2014/main" id="{04E710E2-0B5B-4807-802C-552549919BAE}"/>
              </a:ext>
            </a:extLst>
          </p:cNvPr>
          <p:cNvGraphicFramePr>
            <a:graphicFrameLocks noGrp="1"/>
          </p:cNvGraphicFramePr>
          <p:nvPr>
            <p:extLst>
              <p:ext uri="{D42A27DB-BD31-4B8C-83A1-F6EECF244321}">
                <p14:modId xmlns:p14="http://schemas.microsoft.com/office/powerpoint/2010/main" val="1728250660"/>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7209" name="TextBox 8">
            <a:extLst>
              <a:ext uri="{FF2B5EF4-FFF2-40B4-BE49-F238E27FC236}">
                <a16:creationId xmlns:a16="http://schemas.microsoft.com/office/drawing/2014/main" id="{E3E4211B-1443-40E6-AAE7-73CE0034D86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4" name="Text Box 3">
            <a:extLst>
              <a:ext uri="{FF2B5EF4-FFF2-40B4-BE49-F238E27FC236}">
                <a16:creationId xmlns:a16="http://schemas.microsoft.com/office/drawing/2014/main" id="{77B194D4-9819-1368-1481-752FB0E035B3}"/>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5" name="Text Box 3">
            <a:extLst>
              <a:ext uri="{FF2B5EF4-FFF2-40B4-BE49-F238E27FC236}">
                <a16:creationId xmlns:a16="http://schemas.microsoft.com/office/drawing/2014/main" id="{EA2306A9-F492-8575-A4DC-5A3C3EDA2C62}"/>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241FF5A-B5C2-1100-F1C3-7093607C53A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239AA46-4817-01BD-DB9E-A3483DB8E83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63</a:t>
            </a:fld>
            <a:endParaRPr lang="de-DE" noProof="0" dirty="0"/>
          </a:p>
        </p:txBody>
      </p:sp>
      <p:sp>
        <p:nvSpPr>
          <p:cNvPr id="2" name="TextBox 1">
            <a:extLst>
              <a:ext uri="{FF2B5EF4-FFF2-40B4-BE49-F238E27FC236}">
                <a16:creationId xmlns:a16="http://schemas.microsoft.com/office/drawing/2014/main" id="{C4A2BF37-484C-659D-E2C8-684C2FF5CEF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197CA86D-5A67-EC74-44BE-300080958A79}"/>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9DEB6ECC-3852-23EC-CA33-B229AAE0278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0FCAEEC9-5916-E860-2A44-9D97C458AD7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24B1AC32-7778-E1AB-1498-902F52DD9D2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823CD69C-AEC5-CC97-CEF9-9F2EF2820E81}"/>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5E6C1471-635D-9F73-600C-239B5C854129}"/>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58D07231-5AD8-DD30-3811-7DE3C83A0518}"/>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04ACFE9F-6EB4-7951-D813-9A1B1EBB04BE}"/>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159327BF-F0AC-71B9-936A-22A54770EE19}"/>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B38ED7EE-D760-79FF-EC6B-6D8B60086573}"/>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2BA3405B-4EB6-F800-D25F-AAC1634EC9F7}"/>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8C1DCFC0-EE5C-CC93-BDFB-E80A093A3D83}"/>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EF2BB55E-BEB7-9215-876A-25FB1117AA33}"/>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rgbClr val="0000FF"/>
              </a:solidFill>
            </a:endParaRPr>
          </a:p>
          <a:p>
            <a:r>
              <a:rPr lang="de-DE" sz="1400" i="1" noProof="0" dirty="0">
                <a:solidFill>
                  <a:srgbClr val="0000FF"/>
                </a:solidFill>
              </a:rPr>
              <a:t>Es gibt drei grundlegende Formen der PED – wie lauten die beiden anderen? </a:t>
            </a:r>
            <a:r>
              <a:rPr lang="de-DE" sz="1400" i="1" noProof="0" dirty="0"/>
              <a:t>Jede ist anhand des Erscheinungsbildes des Sub-RPE-Raums im OCT erkennbar. Wie sieht dieses Erscheinungsbild bei jeder Form aus?</a:t>
            </a:r>
          </a:p>
          <a:p>
            <a:r>
              <a:rPr lang="de-DE" sz="1400" noProof="0" dirty="0">
                <a:solidFill>
                  <a:srgbClr val="0000FF"/>
                </a:solidFill>
              </a:rPr>
              <a:t>--</a:t>
            </a:r>
            <a:r>
              <a:rPr lang="de-DE" sz="1400" dirty="0">
                <a:solidFill>
                  <a:srgbClr val="0000FF"/>
                </a:solidFill>
              </a:rPr>
              <a:t>Drusenoid</a:t>
            </a:r>
            <a:r>
              <a:rPr lang="de-DE" sz="1400" noProof="0" dirty="0">
                <a:solidFill>
                  <a:srgbClr val="0000FF"/>
                </a:solidFill>
              </a:rPr>
              <a:t>: </a:t>
            </a:r>
            <a:r>
              <a:rPr lang="de-DE" sz="1400" dirty="0"/>
              <a:t>Gleichmäßig </a:t>
            </a:r>
            <a:r>
              <a:rPr lang="de-DE" sz="1400" dirty="0" err="1"/>
              <a:t>hyperreflektiv</a:t>
            </a:r>
            <a:r>
              <a:rPr lang="de-DE" sz="1400" dirty="0"/>
              <a:t> </a:t>
            </a:r>
          </a:p>
          <a:p>
            <a:r>
              <a:rPr lang="de-DE" sz="1400" noProof="0" dirty="0">
                <a:solidFill>
                  <a:srgbClr val="0000FF"/>
                </a:solidFill>
              </a:rPr>
              <a:t>--Serös</a:t>
            </a:r>
            <a:r>
              <a:rPr lang="de-DE" sz="1400" dirty="0">
                <a:solidFill>
                  <a:srgbClr val="0000FF"/>
                </a:solidFill>
              </a:rPr>
              <a:t>: </a:t>
            </a:r>
            <a:r>
              <a:rPr lang="de-DE" sz="1400" dirty="0"/>
              <a:t>Sub-RPE-Raum „leer“</a:t>
            </a:r>
          </a:p>
          <a:p>
            <a:r>
              <a:rPr lang="de-DE" sz="1400" noProof="0" dirty="0">
                <a:solidFill>
                  <a:srgbClr val="0000FF"/>
                </a:solidFill>
              </a:rPr>
              <a:t>--</a:t>
            </a:r>
            <a:r>
              <a:rPr lang="de-DE" sz="1400" noProof="0" dirty="0" err="1">
                <a:solidFill>
                  <a:srgbClr val="0000FF"/>
                </a:solidFill>
              </a:rPr>
              <a:t>Fibrovaskulär</a:t>
            </a:r>
            <a:r>
              <a:rPr lang="de-DE" sz="1400" noProof="0" dirty="0">
                <a:solidFill>
                  <a:srgbClr val="0000FF"/>
                </a:solidFill>
              </a:rPr>
              <a:t>: </a:t>
            </a:r>
            <a:r>
              <a:rPr lang="de-DE" sz="1400" b="1" i="1" dirty="0">
                <a:solidFill>
                  <a:srgbClr val="0000FF"/>
                </a:solidFill>
              </a:rPr>
              <a:t>?</a:t>
            </a:r>
            <a:endParaRPr lang="de-DE" sz="1400" b="1" i="1" noProof="0" dirty="0">
              <a:solidFill>
                <a:srgbClr val="0000FF"/>
              </a:solidFill>
            </a:endParaRPr>
          </a:p>
        </p:txBody>
      </p:sp>
      <p:sp>
        <p:nvSpPr>
          <p:cNvPr id="6" name="Oval 7">
            <a:extLst>
              <a:ext uri="{FF2B5EF4-FFF2-40B4-BE49-F238E27FC236}">
                <a16:creationId xmlns:a16="http://schemas.microsoft.com/office/drawing/2014/main" id="{60320055-1529-ED38-11D7-E4DD91791015}"/>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67167191"/>
      </p:ext>
    </p:extLst>
  </p:cSld>
  <p:clrMapOvr>
    <a:masterClrMapping/>
  </p:clrMapOvr>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Slide Number Placeholder 1">
            <a:extLst>
              <a:ext uri="{FF2B5EF4-FFF2-40B4-BE49-F238E27FC236}">
                <a16:creationId xmlns:a16="http://schemas.microsoft.com/office/drawing/2014/main" id="{D52BD491-9166-4ACF-85A5-638FD012D14D}"/>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E54B489-60C7-41F2-9D8E-2199FD3F5A29}" type="slidenum">
              <a:rPr lang="de-DE" sz="1000" noProof="0" smtClean="0"/>
              <a:t>630</a:t>
            </a:fld>
            <a:endParaRPr lang="de-DE" sz="1000" noProof="0" dirty="0"/>
          </a:p>
        </p:txBody>
      </p:sp>
      <p:graphicFrame>
        <p:nvGraphicFramePr>
          <p:cNvPr id="8" name="Group 4">
            <a:extLst>
              <a:ext uri="{FF2B5EF4-FFF2-40B4-BE49-F238E27FC236}">
                <a16:creationId xmlns:a16="http://schemas.microsoft.com/office/drawing/2014/main" id="{F2AFA320-363E-4E53-B1F0-C3D1A4C7D5E4}"/>
              </a:ext>
            </a:extLst>
          </p:cNvPr>
          <p:cNvGraphicFramePr>
            <a:graphicFrameLocks noGrp="1"/>
          </p:cNvGraphicFramePr>
          <p:nvPr>
            <p:extLst>
              <p:ext uri="{D42A27DB-BD31-4B8C-83A1-F6EECF244321}">
                <p14:modId xmlns:p14="http://schemas.microsoft.com/office/powerpoint/2010/main" val="2737141414"/>
              </p:ext>
            </p:extLst>
          </p:nvPr>
        </p:nvGraphicFramePr>
        <p:xfrm>
          <a:off x="4724400" y="3048000"/>
          <a:ext cx="4267202" cy="2262823"/>
        </p:xfrm>
        <a:graphic>
          <a:graphicData uri="http://schemas.openxmlformats.org/drawingml/2006/table">
            <a:tbl>
              <a:tblPr/>
              <a:tblGrid>
                <a:gridCol w="1312986">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91 %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FFCC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FFCC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FFCC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FFCC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8233" name="TextBox 8">
            <a:extLst>
              <a:ext uri="{FF2B5EF4-FFF2-40B4-BE49-F238E27FC236}">
                <a16:creationId xmlns:a16="http://schemas.microsoft.com/office/drawing/2014/main" id="{AF0409F6-0506-4077-8FE2-5DCDAB69F74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graphicFrame>
        <p:nvGraphicFramePr>
          <p:cNvPr id="2" name="Group 4">
            <a:extLst>
              <a:ext uri="{FF2B5EF4-FFF2-40B4-BE49-F238E27FC236}">
                <a16:creationId xmlns:a16="http://schemas.microsoft.com/office/drawing/2014/main" id="{9BD9C30A-58F9-66FB-7676-A94A5E3D472C}"/>
              </a:ext>
            </a:extLst>
          </p:cNvPr>
          <p:cNvGraphicFramePr>
            <a:graphicFrameLocks noGrp="1"/>
          </p:cNvGraphicFramePr>
          <p:nvPr>
            <p:extLst>
              <p:ext uri="{D42A27DB-BD31-4B8C-83A1-F6EECF244321}">
                <p14:modId xmlns:p14="http://schemas.microsoft.com/office/powerpoint/2010/main" val="849966727"/>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5" name="Text Box 3">
            <a:extLst>
              <a:ext uri="{FF2B5EF4-FFF2-40B4-BE49-F238E27FC236}">
                <a16:creationId xmlns:a16="http://schemas.microsoft.com/office/drawing/2014/main" id="{6653D68D-1168-BEF5-6F3B-C4344DDD29A6}"/>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6" name="Text Box 3">
            <a:extLst>
              <a:ext uri="{FF2B5EF4-FFF2-40B4-BE49-F238E27FC236}">
                <a16:creationId xmlns:a16="http://schemas.microsoft.com/office/drawing/2014/main" id="{DA193334-E17D-824C-55CD-71528835C5D8}"/>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Slide Number Placeholder 1">
            <a:extLst>
              <a:ext uri="{FF2B5EF4-FFF2-40B4-BE49-F238E27FC236}">
                <a16:creationId xmlns:a16="http://schemas.microsoft.com/office/drawing/2014/main" id="{D52BD491-9166-4ACF-85A5-638FD012D14D}"/>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E54B489-60C7-41F2-9D8E-2199FD3F5A29}" type="slidenum">
              <a:rPr lang="de-DE" sz="1000" noProof="0" smtClean="0"/>
              <a:t>631</a:t>
            </a:fld>
            <a:endParaRPr lang="de-DE" sz="1000" noProof="0" dirty="0"/>
          </a:p>
        </p:txBody>
      </p:sp>
      <p:graphicFrame>
        <p:nvGraphicFramePr>
          <p:cNvPr id="8" name="Group 4">
            <a:extLst>
              <a:ext uri="{FF2B5EF4-FFF2-40B4-BE49-F238E27FC236}">
                <a16:creationId xmlns:a16="http://schemas.microsoft.com/office/drawing/2014/main" id="{F2AFA320-363E-4E53-B1F0-C3D1A4C7D5E4}"/>
              </a:ext>
            </a:extLst>
          </p:cNvPr>
          <p:cNvGraphicFramePr>
            <a:graphicFrameLocks noGrp="1"/>
          </p:cNvGraphicFramePr>
          <p:nvPr>
            <p:extLst>
              <p:ext uri="{D42A27DB-BD31-4B8C-83A1-F6EECF244321}">
                <p14:modId xmlns:p14="http://schemas.microsoft.com/office/powerpoint/2010/main" val="146417245"/>
              </p:ext>
            </p:extLst>
          </p:nvPr>
        </p:nvGraphicFramePr>
        <p:xfrm>
          <a:off x="4724397"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91 %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8233" name="TextBox 8">
            <a:extLst>
              <a:ext uri="{FF2B5EF4-FFF2-40B4-BE49-F238E27FC236}">
                <a16:creationId xmlns:a16="http://schemas.microsoft.com/office/drawing/2014/main" id="{AF0409F6-0506-4077-8FE2-5DCDAB69F74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graphicFrame>
        <p:nvGraphicFramePr>
          <p:cNvPr id="2" name="Group 4">
            <a:extLst>
              <a:ext uri="{FF2B5EF4-FFF2-40B4-BE49-F238E27FC236}">
                <a16:creationId xmlns:a16="http://schemas.microsoft.com/office/drawing/2014/main" id="{A5A976EF-C247-1F6B-A900-AF307597A999}"/>
              </a:ext>
            </a:extLst>
          </p:cNvPr>
          <p:cNvGraphicFramePr>
            <a:graphicFrameLocks noGrp="1"/>
          </p:cNvGraphicFramePr>
          <p:nvPr>
            <p:extLst>
              <p:ext uri="{D42A27DB-BD31-4B8C-83A1-F6EECF244321}">
                <p14:modId xmlns:p14="http://schemas.microsoft.com/office/powerpoint/2010/main" val="849966727"/>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5" name="Text Box 3">
            <a:extLst>
              <a:ext uri="{FF2B5EF4-FFF2-40B4-BE49-F238E27FC236}">
                <a16:creationId xmlns:a16="http://schemas.microsoft.com/office/drawing/2014/main" id="{8FC5B6B3-8BCC-5322-C7AC-1DD4BD5F335B}"/>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6" name="Text Box 3">
            <a:extLst>
              <a:ext uri="{FF2B5EF4-FFF2-40B4-BE49-F238E27FC236}">
                <a16:creationId xmlns:a16="http://schemas.microsoft.com/office/drawing/2014/main" id="{A9DE7D3B-B28C-318B-2FFC-3BDF26BA2393}"/>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extLst>
      <p:ext uri="{BB962C8B-B14F-4D97-AF65-F5344CB8AC3E}">
        <p14:creationId xmlns:p14="http://schemas.microsoft.com/office/powerpoint/2010/main" val="1061793128"/>
      </p:ext>
    </p:extLst>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Slide Number Placeholder 1">
            <a:extLst>
              <a:ext uri="{FF2B5EF4-FFF2-40B4-BE49-F238E27FC236}">
                <a16:creationId xmlns:a16="http://schemas.microsoft.com/office/drawing/2014/main" id="{DDA7AF8A-E1CA-47F0-A8ED-F304DB60766E}"/>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5B25157E-731A-430B-94FA-22A1870EFF29}" type="slidenum">
              <a:rPr lang="de-DE" sz="1000" noProof="0" smtClean="0"/>
              <a:t>632</a:t>
            </a:fld>
            <a:endParaRPr lang="de-DE" sz="1000" noProof="0" dirty="0"/>
          </a:p>
        </p:txBody>
      </p:sp>
      <p:graphicFrame>
        <p:nvGraphicFramePr>
          <p:cNvPr id="8" name="Group 4">
            <a:extLst>
              <a:ext uri="{FF2B5EF4-FFF2-40B4-BE49-F238E27FC236}">
                <a16:creationId xmlns:a16="http://schemas.microsoft.com/office/drawing/2014/main" id="{BF377508-B7D8-41E7-9F95-51DBF170CDDF}"/>
              </a:ext>
            </a:extLst>
          </p:cNvPr>
          <p:cNvGraphicFramePr>
            <a:graphicFrameLocks noGrp="1"/>
          </p:cNvGraphicFramePr>
          <p:nvPr>
            <p:extLst>
              <p:ext uri="{D42A27DB-BD31-4B8C-83A1-F6EECF244321}">
                <p14:modId xmlns:p14="http://schemas.microsoft.com/office/powerpoint/2010/main" val="956449566"/>
              </p:ext>
            </p:extLst>
          </p:nvPr>
        </p:nvGraphicFramePr>
        <p:xfrm>
          <a:off x="4724400" y="3048000"/>
          <a:ext cx="4267202" cy="2262823"/>
        </p:xfrm>
        <a:graphic>
          <a:graphicData uri="http://schemas.openxmlformats.org/drawingml/2006/table">
            <a:tbl>
              <a:tblPr/>
              <a:tblGrid>
                <a:gridCol w="1312986">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91 %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6,6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7,9</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79257" name="TextBox 8">
            <a:extLst>
              <a:ext uri="{FF2B5EF4-FFF2-40B4-BE49-F238E27FC236}">
                <a16:creationId xmlns:a16="http://schemas.microsoft.com/office/drawing/2014/main" id="{FCBE6FA2-265B-4168-B06C-BC4CE8BEE76B}"/>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graphicFrame>
        <p:nvGraphicFramePr>
          <p:cNvPr id="2" name="Group 4">
            <a:extLst>
              <a:ext uri="{FF2B5EF4-FFF2-40B4-BE49-F238E27FC236}">
                <a16:creationId xmlns:a16="http://schemas.microsoft.com/office/drawing/2014/main" id="{2FD80A90-ECB8-B43E-3541-F2DEDABDC453}"/>
              </a:ext>
            </a:extLst>
          </p:cNvPr>
          <p:cNvGraphicFramePr>
            <a:graphicFrameLocks noGrp="1"/>
          </p:cNvGraphicFramePr>
          <p:nvPr>
            <p:extLst>
              <p:ext uri="{D42A27DB-BD31-4B8C-83A1-F6EECF244321}">
                <p14:modId xmlns:p14="http://schemas.microsoft.com/office/powerpoint/2010/main" val="849966727"/>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5" name="Text Box 3">
            <a:extLst>
              <a:ext uri="{FF2B5EF4-FFF2-40B4-BE49-F238E27FC236}">
                <a16:creationId xmlns:a16="http://schemas.microsoft.com/office/drawing/2014/main" id="{76EFF3E2-871A-7236-0B29-9B6370BAC38E}"/>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6" name="Text Box 3">
            <a:extLst>
              <a:ext uri="{FF2B5EF4-FFF2-40B4-BE49-F238E27FC236}">
                <a16:creationId xmlns:a16="http://schemas.microsoft.com/office/drawing/2014/main" id="{3876EA5D-77FA-F5EF-5621-7466809C051F}"/>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Slide Number Placeholder 1">
            <a:extLst>
              <a:ext uri="{FF2B5EF4-FFF2-40B4-BE49-F238E27FC236}">
                <a16:creationId xmlns:a16="http://schemas.microsoft.com/office/drawing/2014/main" id="{014AA3D9-97A4-4B61-BAD5-227C68337CF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5120EE8F-211D-4B6C-B4A0-13A32B18B0DC}" type="slidenum">
              <a:rPr lang="de-DE" sz="1000" noProof="0" smtClean="0"/>
              <a:t>633</a:t>
            </a:fld>
            <a:endParaRPr lang="de-DE" sz="1000" noProof="0" dirty="0"/>
          </a:p>
        </p:txBody>
      </p:sp>
      <p:graphicFrame>
        <p:nvGraphicFramePr>
          <p:cNvPr id="8" name="Group 4">
            <a:extLst>
              <a:ext uri="{FF2B5EF4-FFF2-40B4-BE49-F238E27FC236}">
                <a16:creationId xmlns:a16="http://schemas.microsoft.com/office/drawing/2014/main" id="{D785791E-6AA6-4494-B6B5-6B7111DEE729}"/>
              </a:ext>
            </a:extLst>
          </p:cNvPr>
          <p:cNvGraphicFramePr>
            <a:graphicFrameLocks noGrp="1"/>
          </p:cNvGraphicFramePr>
          <p:nvPr>
            <p:extLst>
              <p:ext uri="{D42A27DB-BD31-4B8C-83A1-F6EECF244321}">
                <p14:modId xmlns:p14="http://schemas.microsoft.com/office/powerpoint/2010/main" val="2987910472"/>
              </p:ext>
            </p:extLst>
          </p:nvPr>
        </p:nvGraphicFramePr>
        <p:xfrm>
          <a:off x="4724400" y="3048000"/>
          <a:ext cx="4267202" cy="2262823"/>
        </p:xfrm>
        <a:graphic>
          <a:graphicData uri="http://schemas.openxmlformats.org/drawingml/2006/table">
            <a:tbl>
              <a:tblPr/>
              <a:tblGrid>
                <a:gridCol w="1312986">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91 %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6,6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7,9</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80279" name="TextBox 10">
            <a:extLst>
              <a:ext uri="{FF2B5EF4-FFF2-40B4-BE49-F238E27FC236}">
                <a16:creationId xmlns:a16="http://schemas.microsoft.com/office/drawing/2014/main" id="{926465F0-85EF-4B93-AA4A-BAD13F8BF607}"/>
              </a:ext>
            </a:extLst>
          </p:cNvPr>
          <p:cNvSpPr txBox="1">
            <a:spLocks noChangeArrowheads="1"/>
          </p:cNvSpPr>
          <p:nvPr/>
        </p:nvSpPr>
        <p:spPr bwMode="auto">
          <a:xfrm>
            <a:off x="2665413" y="5562600"/>
            <a:ext cx="6208712" cy="671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r"/>
            <a:r>
              <a:rPr lang="de-DE" sz="1400" noProof="0" dirty="0">
                <a:solidFill>
                  <a:srgbClr val="0000FF"/>
                </a:solidFill>
              </a:rPr>
              <a:t>Wie bei den Daten aus dem ersten Jahr lautet die </a:t>
            </a:r>
            <a:br>
              <a:rPr lang="de-DE" sz="1400" noProof="0" dirty="0">
                <a:solidFill>
                  <a:srgbClr val="0000FF"/>
                </a:solidFill>
              </a:rPr>
            </a:br>
            <a:r>
              <a:rPr lang="de-DE" sz="1400" noProof="0" dirty="0">
                <a:solidFill>
                  <a:srgbClr val="0000FF"/>
                </a:solidFill>
              </a:rPr>
              <a:t>wichtigste Erkenntnis, dass </a:t>
            </a:r>
            <a:r>
              <a:rPr lang="de-DE" sz="1400" noProof="0" dirty="0" err="1">
                <a:solidFill>
                  <a:srgbClr val="0000FF"/>
                </a:solidFill>
              </a:rPr>
              <a:t>Aflibercept</a:t>
            </a:r>
            <a:r>
              <a:rPr lang="de-DE" sz="1400" noProof="0" dirty="0">
                <a:solidFill>
                  <a:srgbClr val="0000FF"/>
                </a:solidFill>
              </a:rPr>
              <a:t> nach 8 Wochen </a:t>
            </a:r>
            <a:br>
              <a:rPr lang="de-DE" sz="1400" noProof="0" dirty="0">
                <a:solidFill>
                  <a:srgbClr val="0000FF"/>
                </a:solidFill>
              </a:rPr>
            </a:br>
            <a:r>
              <a:rPr lang="de-DE" sz="1400" b="1" noProof="0" dirty="0">
                <a:solidFill>
                  <a:srgbClr val="0000FF"/>
                </a:solidFill>
              </a:rPr>
              <a:t>genauso gut </a:t>
            </a:r>
            <a:r>
              <a:rPr lang="de-DE" sz="1400" noProof="0" dirty="0">
                <a:solidFill>
                  <a:srgbClr val="0000FF"/>
                </a:solidFill>
              </a:rPr>
              <a:t>wirkte wie Ranibizumab bei monatlicher Gabe.</a:t>
            </a:r>
          </a:p>
        </p:txBody>
      </p:sp>
      <p:sp>
        <p:nvSpPr>
          <p:cNvPr id="16" name="Oval 15">
            <a:extLst>
              <a:ext uri="{FF2B5EF4-FFF2-40B4-BE49-F238E27FC236}">
                <a16:creationId xmlns:a16="http://schemas.microsoft.com/office/drawing/2014/main" id="{4AB7838D-79C5-4FDC-98D4-13068D7FD8FA}"/>
              </a:ext>
            </a:extLst>
          </p:cNvPr>
          <p:cNvSpPr/>
          <p:nvPr/>
        </p:nvSpPr>
        <p:spPr>
          <a:xfrm>
            <a:off x="7239000" y="2793524"/>
            <a:ext cx="1828800" cy="2643188"/>
          </a:xfrm>
          <a:prstGeom prst="ellipse">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2000" noProof="0" dirty="0"/>
          </a:p>
        </p:txBody>
      </p:sp>
      <p:sp>
        <p:nvSpPr>
          <p:cNvPr id="180283" name="TextBox 14">
            <a:extLst>
              <a:ext uri="{FF2B5EF4-FFF2-40B4-BE49-F238E27FC236}">
                <a16:creationId xmlns:a16="http://schemas.microsoft.com/office/drawing/2014/main" id="{898776F1-0456-4C26-81CC-DA8775EA3A51}"/>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graphicFrame>
        <p:nvGraphicFramePr>
          <p:cNvPr id="2" name="Group 4">
            <a:extLst>
              <a:ext uri="{FF2B5EF4-FFF2-40B4-BE49-F238E27FC236}">
                <a16:creationId xmlns:a16="http://schemas.microsoft.com/office/drawing/2014/main" id="{A7666B2E-4FEC-9CB2-64BD-C46D01AABB4F}"/>
              </a:ext>
            </a:extLst>
          </p:cNvPr>
          <p:cNvGraphicFramePr>
            <a:graphicFrameLocks noGrp="1"/>
          </p:cNvGraphicFramePr>
          <p:nvPr>
            <p:extLst>
              <p:ext uri="{D42A27DB-BD31-4B8C-83A1-F6EECF244321}">
                <p14:modId xmlns:p14="http://schemas.microsoft.com/office/powerpoint/2010/main" val="1793827981"/>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mab</a:t>
                      </a:r>
                      <a:endParaRPr kumimoji="0" lang="de-DE" sz="1400" b="0"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5" name="Text Box 3">
            <a:extLst>
              <a:ext uri="{FF2B5EF4-FFF2-40B4-BE49-F238E27FC236}">
                <a16:creationId xmlns:a16="http://schemas.microsoft.com/office/drawing/2014/main" id="{FB2D4C3C-35A1-B210-47CE-CC6671D051CD}"/>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6" name="Text Box 3">
            <a:extLst>
              <a:ext uri="{FF2B5EF4-FFF2-40B4-BE49-F238E27FC236}">
                <a16:creationId xmlns:a16="http://schemas.microsoft.com/office/drawing/2014/main" id="{E2C2C6EE-05AF-36E4-E96B-2E7C554703EA}"/>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Slide Number Placeholder 1">
            <a:extLst>
              <a:ext uri="{FF2B5EF4-FFF2-40B4-BE49-F238E27FC236}">
                <a16:creationId xmlns:a16="http://schemas.microsoft.com/office/drawing/2014/main" id="{89F8A832-958A-4A48-B6E3-C0A72EA5A525}"/>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EACB603-ACC2-4B35-B9CB-8CDD51692018}" type="slidenum">
              <a:rPr lang="de-DE" sz="1000" noProof="0" smtClean="0"/>
              <a:t>634</a:t>
            </a:fld>
            <a:endParaRPr lang="de-DE" sz="1000" noProof="0" dirty="0"/>
          </a:p>
        </p:txBody>
      </p:sp>
      <p:graphicFrame>
        <p:nvGraphicFramePr>
          <p:cNvPr id="8" name="Group 4">
            <a:extLst>
              <a:ext uri="{FF2B5EF4-FFF2-40B4-BE49-F238E27FC236}">
                <a16:creationId xmlns:a16="http://schemas.microsoft.com/office/drawing/2014/main" id="{79DC040E-3A84-4D11-B3CE-7A1468F5D4C3}"/>
              </a:ext>
            </a:extLst>
          </p:cNvPr>
          <p:cNvGraphicFramePr>
            <a:graphicFrameLocks noGrp="1"/>
          </p:cNvGraphicFramePr>
          <p:nvPr>
            <p:extLst>
              <p:ext uri="{D42A27DB-BD31-4B8C-83A1-F6EECF244321}">
                <p14:modId xmlns:p14="http://schemas.microsoft.com/office/powerpoint/2010/main" val="1390814026"/>
              </p:ext>
            </p:extLst>
          </p:nvPr>
        </p:nvGraphicFramePr>
        <p:xfrm>
          <a:off x="4724400" y="3048000"/>
          <a:ext cx="4267202" cy="2262823"/>
        </p:xfrm>
        <a:graphic>
          <a:graphicData uri="http://schemas.openxmlformats.org/drawingml/2006/table">
            <a:tbl>
              <a:tblPr/>
              <a:tblGrid>
                <a:gridCol w="1312986">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91 %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6,6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7,9</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2" name="Group 4">
            <a:extLst>
              <a:ext uri="{FF2B5EF4-FFF2-40B4-BE49-F238E27FC236}">
                <a16:creationId xmlns:a16="http://schemas.microsoft.com/office/drawing/2014/main" id="{D6ABEBAC-9AB2-4108-89FE-883B0DF81026}"/>
              </a:ext>
            </a:extLst>
          </p:cNvPr>
          <p:cNvGraphicFramePr>
            <a:graphicFrameLocks noGrp="1"/>
          </p:cNvGraphicFramePr>
          <p:nvPr>
            <p:extLst>
              <p:ext uri="{D42A27DB-BD31-4B8C-83A1-F6EECF244321}">
                <p14:modId xmlns:p14="http://schemas.microsoft.com/office/powerpoint/2010/main" val="4071604992"/>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5" name="Curved Up Arrow 4">
            <a:extLst>
              <a:ext uri="{FF2B5EF4-FFF2-40B4-BE49-F238E27FC236}">
                <a16:creationId xmlns:a16="http://schemas.microsoft.com/office/drawing/2014/main" id="{1425A786-3D36-4C60-B46B-F58D2EE18C51}"/>
              </a:ext>
            </a:extLst>
          </p:cNvPr>
          <p:cNvSpPr/>
          <p:nvPr/>
        </p:nvSpPr>
        <p:spPr>
          <a:xfrm>
            <a:off x="3454400" y="5715000"/>
            <a:ext cx="4775200" cy="838200"/>
          </a:xfrm>
          <a:prstGeom prst="curvedUp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2000" noProof="0" dirty="0">
              <a:solidFill>
                <a:schemeClr val="tx1"/>
              </a:solidFill>
            </a:endParaRPr>
          </a:p>
        </p:txBody>
      </p:sp>
      <p:sp>
        <p:nvSpPr>
          <p:cNvPr id="181304" name="TextBox 5">
            <a:extLst>
              <a:ext uri="{FF2B5EF4-FFF2-40B4-BE49-F238E27FC236}">
                <a16:creationId xmlns:a16="http://schemas.microsoft.com/office/drawing/2014/main" id="{B8DA728E-91F3-4F9B-AB01-E01DE4D62EF6}"/>
              </a:ext>
            </a:extLst>
          </p:cNvPr>
          <p:cNvSpPr txBox="1">
            <a:spLocks noChangeArrowheads="1"/>
          </p:cNvSpPr>
          <p:nvPr/>
        </p:nvSpPr>
        <p:spPr bwMode="auto">
          <a:xfrm>
            <a:off x="3886200" y="5589212"/>
            <a:ext cx="3854450" cy="6027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lnSpc>
                <a:spcPts val="1500"/>
              </a:lnSpc>
            </a:pPr>
            <a:r>
              <a:rPr lang="de-DE" sz="1400" noProof="0" dirty="0">
                <a:solidFill>
                  <a:srgbClr val="0000FF"/>
                </a:solidFill>
              </a:rPr>
              <a:t>Bemerkenswert ist auch die Tatsache, dass die Ergebnisse des zweiten Jahres denen des ersten Jahres ähneln.</a:t>
            </a:r>
          </a:p>
        </p:txBody>
      </p:sp>
      <p:sp>
        <p:nvSpPr>
          <p:cNvPr id="19" name="Oval 18">
            <a:extLst>
              <a:ext uri="{FF2B5EF4-FFF2-40B4-BE49-F238E27FC236}">
                <a16:creationId xmlns:a16="http://schemas.microsoft.com/office/drawing/2014/main" id="{39F411B4-1E7A-412B-A56D-78F1340FC0FE}"/>
              </a:ext>
            </a:extLst>
          </p:cNvPr>
          <p:cNvSpPr/>
          <p:nvPr/>
        </p:nvSpPr>
        <p:spPr>
          <a:xfrm>
            <a:off x="2514600" y="2843213"/>
            <a:ext cx="2057400" cy="2643187"/>
          </a:xfrm>
          <a:prstGeom prst="ellipse">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2000" noProof="0" dirty="0"/>
          </a:p>
        </p:txBody>
      </p:sp>
      <p:sp>
        <p:nvSpPr>
          <p:cNvPr id="20" name="Oval 19">
            <a:extLst>
              <a:ext uri="{FF2B5EF4-FFF2-40B4-BE49-F238E27FC236}">
                <a16:creationId xmlns:a16="http://schemas.microsoft.com/office/drawing/2014/main" id="{AFD030C3-AE6C-468D-90CF-70BF279B38F6}"/>
              </a:ext>
            </a:extLst>
          </p:cNvPr>
          <p:cNvSpPr/>
          <p:nvPr/>
        </p:nvSpPr>
        <p:spPr>
          <a:xfrm>
            <a:off x="7010400" y="2819400"/>
            <a:ext cx="2057400" cy="2643188"/>
          </a:xfrm>
          <a:prstGeom prst="ellipse">
            <a:avLst/>
          </a:prstGeom>
          <a:noFill/>
          <a:ln>
            <a:solidFill>
              <a:srgbClr val="00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2000" noProof="0" dirty="0"/>
          </a:p>
        </p:txBody>
      </p:sp>
      <p:sp>
        <p:nvSpPr>
          <p:cNvPr id="181309" name="TextBox 12">
            <a:extLst>
              <a:ext uri="{FF2B5EF4-FFF2-40B4-BE49-F238E27FC236}">
                <a16:creationId xmlns:a16="http://schemas.microsoft.com/office/drawing/2014/main" id="{2837B522-B372-4A45-9867-3A97F47C644C}"/>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2A3D024F-20BD-A9BF-DF79-8244D1BAAF2A}"/>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3" name="Text Box 3">
            <a:extLst>
              <a:ext uri="{FF2B5EF4-FFF2-40B4-BE49-F238E27FC236}">
                <a16:creationId xmlns:a16="http://schemas.microsoft.com/office/drawing/2014/main" id="{350729A1-A69A-5CF6-A4D7-7D43CF68CBE3}"/>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Group 4">
            <a:extLst>
              <a:ext uri="{FF2B5EF4-FFF2-40B4-BE49-F238E27FC236}">
                <a16:creationId xmlns:a16="http://schemas.microsoft.com/office/drawing/2014/main" id="{25ADCC79-89C2-4CCD-B2E3-F4BA90BEF1F1}"/>
              </a:ext>
            </a:extLst>
          </p:cNvPr>
          <p:cNvGraphicFramePr>
            <a:graphicFrameLocks noGrp="1"/>
          </p:cNvGraphicFramePr>
          <p:nvPr>
            <p:extLst>
              <p:ext uri="{D42A27DB-BD31-4B8C-83A1-F6EECF244321}">
                <p14:modId xmlns:p14="http://schemas.microsoft.com/office/powerpoint/2010/main" val="155797902"/>
              </p:ext>
            </p:extLst>
          </p:nvPr>
        </p:nvGraphicFramePr>
        <p:xfrm>
          <a:off x="4724400" y="3784599"/>
          <a:ext cx="4267201" cy="2159001"/>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vier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Durchschnittliche Anzahl der Behandlungen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extLst>
                  <a:ext uri="{0D108BD9-81ED-4DB2-BD59-A6C34878D82A}">
                    <a16:rowId xmlns:a16="http://schemas.microsoft.com/office/drawing/2014/main" val="10002"/>
                  </a:ext>
                </a:extLst>
              </a:tr>
            </a:tbl>
          </a:graphicData>
        </a:graphic>
      </p:graphicFrame>
      <p:graphicFrame>
        <p:nvGraphicFramePr>
          <p:cNvPr id="15" name="Group 4">
            <a:extLst>
              <a:ext uri="{FF2B5EF4-FFF2-40B4-BE49-F238E27FC236}">
                <a16:creationId xmlns:a16="http://schemas.microsoft.com/office/drawing/2014/main" id="{ABA2CAF9-602D-4121-91AA-D68FFC7376A7}"/>
              </a:ext>
            </a:extLst>
          </p:cNvPr>
          <p:cNvGraphicFramePr>
            <a:graphicFrameLocks noGrp="1"/>
          </p:cNvGraphicFramePr>
          <p:nvPr>
            <p:extLst>
              <p:ext uri="{D42A27DB-BD31-4B8C-83A1-F6EECF244321}">
                <p14:modId xmlns:p14="http://schemas.microsoft.com/office/powerpoint/2010/main" val="1388866862"/>
              </p:ext>
            </p:extLst>
          </p:nvPr>
        </p:nvGraphicFramePr>
        <p:xfrm>
          <a:off x="304800" y="3784599"/>
          <a:ext cx="4267201" cy="2159001"/>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Durchschnittliche Anzahl der Behandlungen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1" u="none" strike="noStrike" cap="none" normalizeH="0" baseline="0" noProof="0" dirty="0">
                          <a:ln>
                            <a:noFill/>
                          </a:ln>
                          <a:solidFill>
                            <a:srgbClr val="0000FF"/>
                          </a:solidFill>
                          <a:effectLst/>
                          <a:latin typeface="Arial" pitchFamily="34" charset="0"/>
                        </a:rPr>
                        <a:t>?</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extLst>
                  <a:ext uri="{0D108BD9-81ED-4DB2-BD59-A6C34878D82A}">
                    <a16:rowId xmlns:a16="http://schemas.microsoft.com/office/drawing/2014/main" val="10002"/>
                  </a:ext>
                </a:extLst>
              </a:tr>
            </a:tbl>
          </a:graphicData>
        </a:graphic>
      </p:graphicFrame>
      <p:sp>
        <p:nvSpPr>
          <p:cNvPr id="182326" name="Slide Number Placeholder 1">
            <a:extLst>
              <a:ext uri="{FF2B5EF4-FFF2-40B4-BE49-F238E27FC236}">
                <a16:creationId xmlns:a16="http://schemas.microsoft.com/office/drawing/2014/main" id="{94FCC4A3-4FC0-4D72-A912-DAD9CEF1BB78}"/>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A98CE14C-6A5A-4361-8B20-E36DB6988C94}" type="slidenum">
              <a:rPr lang="de-DE" sz="1000" noProof="0" smtClean="0"/>
              <a:t>635</a:t>
            </a:fld>
            <a:endParaRPr lang="de-DE" sz="1000" noProof="0" dirty="0"/>
          </a:p>
        </p:txBody>
      </p:sp>
      <p:graphicFrame>
        <p:nvGraphicFramePr>
          <p:cNvPr id="8" name="Group 4">
            <a:extLst>
              <a:ext uri="{FF2B5EF4-FFF2-40B4-BE49-F238E27FC236}">
                <a16:creationId xmlns:a16="http://schemas.microsoft.com/office/drawing/2014/main" id="{855FD29E-CEF6-4E32-A072-DD6BE1830152}"/>
              </a:ext>
            </a:extLst>
          </p:cNvPr>
          <p:cNvGraphicFramePr>
            <a:graphicFrameLocks noGrp="1"/>
          </p:cNvGraphicFramePr>
          <p:nvPr>
            <p:extLst>
              <p:ext uri="{D42A27DB-BD31-4B8C-83A1-F6EECF244321}">
                <p14:modId xmlns:p14="http://schemas.microsoft.com/office/powerpoint/2010/main" val="2541032502"/>
              </p:ext>
            </p:extLst>
          </p:nvPr>
        </p:nvGraphicFramePr>
        <p:xfrm>
          <a:off x="47244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91 %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6,6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7,9</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2" name="Group 4">
            <a:extLst>
              <a:ext uri="{FF2B5EF4-FFF2-40B4-BE49-F238E27FC236}">
                <a16:creationId xmlns:a16="http://schemas.microsoft.com/office/drawing/2014/main" id="{E5F657C0-9D2D-4B24-A650-5E1EC26BE46E}"/>
              </a:ext>
            </a:extLst>
          </p:cNvPr>
          <p:cNvGraphicFramePr>
            <a:graphicFrameLocks noGrp="1"/>
          </p:cNvGraphicFramePr>
          <p:nvPr>
            <p:extLst>
              <p:ext uri="{D42A27DB-BD31-4B8C-83A1-F6EECF244321}">
                <p14:modId xmlns:p14="http://schemas.microsoft.com/office/powerpoint/2010/main" val="2720047638"/>
              </p:ext>
            </p:extLst>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82381" name="TextBox 1">
            <a:extLst>
              <a:ext uri="{FF2B5EF4-FFF2-40B4-BE49-F238E27FC236}">
                <a16:creationId xmlns:a16="http://schemas.microsoft.com/office/drawing/2014/main" id="{1E1936AF-AE2E-4FE7-B7DE-8BA3C26EEE04}"/>
              </a:ext>
            </a:extLst>
          </p:cNvPr>
          <p:cNvSpPr txBox="1">
            <a:spLocks noChangeArrowheads="1"/>
          </p:cNvSpPr>
          <p:nvPr/>
        </p:nvSpPr>
        <p:spPr bwMode="auto">
          <a:xfrm>
            <a:off x="228599" y="6019800"/>
            <a:ext cx="8763001" cy="736548"/>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ts val="1900"/>
              </a:lnSpc>
            </a:pPr>
            <a:r>
              <a:rPr lang="de-DE" sz="1400" noProof="0" dirty="0">
                <a:solidFill>
                  <a:srgbClr val="0000FF"/>
                </a:solidFill>
              </a:rPr>
              <a:t>Ein weiteres mit Spannung erwartetes Ergebnis betraf die </a:t>
            </a:r>
            <a:r>
              <a:rPr lang="de-DE" sz="1400" b="1" noProof="0" dirty="0">
                <a:solidFill>
                  <a:srgbClr val="0000FF"/>
                </a:solidFill>
              </a:rPr>
              <a:t>durchschnittliche Anzahl der Behandlungen</a:t>
            </a:r>
            <a:r>
              <a:rPr lang="de-DE" sz="1400" noProof="0" dirty="0">
                <a:solidFill>
                  <a:srgbClr val="0000FF"/>
                </a:solidFill>
              </a:rPr>
              <a:t>, die unter den Bedingungen einer q8-Wochen-Gabe von </a:t>
            </a:r>
            <a:r>
              <a:rPr lang="de-DE" sz="1400" noProof="0" dirty="0" err="1">
                <a:solidFill>
                  <a:srgbClr val="0000FF"/>
                </a:solidFill>
              </a:rPr>
              <a:t>Aflibercept</a:t>
            </a:r>
            <a:r>
              <a:rPr lang="de-DE" sz="1400" noProof="0" dirty="0">
                <a:solidFill>
                  <a:srgbClr val="0000FF"/>
                </a:solidFill>
              </a:rPr>
              <a:t> im Vergleich zu Ranibizumab erforderlich waren.“</a:t>
            </a:r>
          </a:p>
        </p:txBody>
      </p:sp>
      <p:sp>
        <p:nvSpPr>
          <p:cNvPr id="182382" name="TextBox 10">
            <a:extLst>
              <a:ext uri="{FF2B5EF4-FFF2-40B4-BE49-F238E27FC236}">
                <a16:creationId xmlns:a16="http://schemas.microsoft.com/office/drawing/2014/main" id="{062A5DC3-BAF5-4197-A2E8-971670D53C86}"/>
              </a:ext>
            </a:extLst>
          </p:cNvPr>
          <p:cNvSpPr txBox="1">
            <a:spLocks noChangeArrowheads="1"/>
          </p:cNvSpPr>
          <p:nvPr/>
        </p:nvSpPr>
        <p:spPr bwMode="auto">
          <a:xfrm>
            <a:off x="914400" y="3962400"/>
            <a:ext cx="3340100" cy="241092"/>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solidFill>
                  <a:srgbClr val="FFC000"/>
                </a:solidFill>
              </a:rPr>
              <a:t>(Gemäß Studienprotokoll)</a:t>
            </a:r>
          </a:p>
        </p:txBody>
      </p:sp>
      <p:cxnSp>
        <p:nvCxnSpPr>
          <p:cNvPr id="13" name="Straight Arrow Connector 12">
            <a:extLst>
              <a:ext uri="{FF2B5EF4-FFF2-40B4-BE49-F238E27FC236}">
                <a16:creationId xmlns:a16="http://schemas.microsoft.com/office/drawing/2014/main" id="{D1A4A056-8BE6-4C66-A56C-1C0A95B7E4A6}"/>
              </a:ext>
            </a:extLst>
          </p:cNvPr>
          <p:cNvCxnSpPr>
            <a:cxnSpLocks/>
          </p:cNvCxnSpPr>
          <p:nvPr/>
        </p:nvCxnSpPr>
        <p:spPr>
          <a:xfrm>
            <a:off x="2971800" y="4279692"/>
            <a:ext cx="539750" cy="1130508"/>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B617F23A-33C3-4025-9A26-B82A07CD6CE8}"/>
              </a:ext>
            </a:extLst>
          </p:cNvPr>
          <p:cNvCxnSpPr>
            <a:cxnSpLocks/>
          </p:cNvCxnSpPr>
          <p:nvPr/>
        </p:nvCxnSpPr>
        <p:spPr>
          <a:xfrm>
            <a:off x="2971800" y="4279692"/>
            <a:ext cx="1149350" cy="1130508"/>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182385" name="TextBox 16">
            <a:extLst>
              <a:ext uri="{FF2B5EF4-FFF2-40B4-BE49-F238E27FC236}">
                <a16:creationId xmlns:a16="http://schemas.microsoft.com/office/drawing/2014/main" id="{A36B1F0C-56F7-4A95-9008-00DA13916A48}"/>
              </a:ext>
            </a:extLst>
          </p:cNvPr>
          <p:cNvSpPr txBox="1">
            <a:spLocks noChangeArrowheads="1"/>
          </p:cNvSpPr>
          <p:nvPr/>
        </p:nvSpPr>
        <p:spPr bwMode="auto">
          <a:xfrm>
            <a:off x="5486400" y="3962400"/>
            <a:ext cx="3206750" cy="45653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solidFill>
                  <a:srgbClr val="FFC000"/>
                </a:solidFill>
              </a:rPr>
              <a:t>(Bestimmt durch die Wirksamkeit des Medikaments)</a:t>
            </a:r>
          </a:p>
        </p:txBody>
      </p:sp>
      <p:cxnSp>
        <p:nvCxnSpPr>
          <p:cNvPr id="18" name="Straight Arrow Connector 17">
            <a:extLst>
              <a:ext uri="{FF2B5EF4-FFF2-40B4-BE49-F238E27FC236}">
                <a16:creationId xmlns:a16="http://schemas.microsoft.com/office/drawing/2014/main" id="{3F97A6D9-3D86-4BA8-BF48-B71E9B37EB79}"/>
              </a:ext>
            </a:extLst>
          </p:cNvPr>
          <p:cNvCxnSpPr>
            <a:cxnSpLocks/>
          </p:cNvCxnSpPr>
          <p:nvPr/>
        </p:nvCxnSpPr>
        <p:spPr>
          <a:xfrm>
            <a:off x="7315200" y="4495135"/>
            <a:ext cx="606425" cy="915065"/>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4FB25C38-1A0B-44E5-9A99-9416C0A334BC}"/>
              </a:ext>
            </a:extLst>
          </p:cNvPr>
          <p:cNvCxnSpPr>
            <a:cxnSpLocks/>
          </p:cNvCxnSpPr>
          <p:nvPr/>
        </p:nvCxnSpPr>
        <p:spPr>
          <a:xfrm>
            <a:off x="7315200" y="4495135"/>
            <a:ext cx="1216025" cy="915065"/>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182388" name="TextBox 19">
            <a:extLst>
              <a:ext uri="{FF2B5EF4-FFF2-40B4-BE49-F238E27FC236}">
                <a16:creationId xmlns:a16="http://schemas.microsoft.com/office/drawing/2014/main" id="{B704E859-D415-48FB-A9B7-6B2428DE3034}"/>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163FDBF9-5D86-FE14-77D8-00E9CBD185B9}"/>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3" name="Text Box 3">
            <a:extLst>
              <a:ext uri="{FF2B5EF4-FFF2-40B4-BE49-F238E27FC236}">
                <a16:creationId xmlns:a16="http://schemas.microsoft.com/office/drawing/2014/main" id="{6CF88835-7481-341D-98CC-CC2F3101C10C}"/>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0AACA7-7D01-E0BE-41AB-176F6D72BD60}"/>
            </a:ext>
          </a:extLst>
        </p:cNvPr>
        <p:cNvGrpSpPr/>
        <p:nvPr/>
      </p:nvGrpSpPr>
      <p:grpSpPr>
        <a:xfrm>
          <a:off x="0" y="0"/>
          <a:ext cx="0" cy="0"/>
          <a:chOff x="0" y="0"/>
          <a:chExt cx="0" cy="0"/>
        </a:xfrm>
      </p:grpSpPr>
      <p:graphicFrame>
        <p:nvGraphicFramePr>
          <p:cNvPr id="16" name="Group 4">
            <a:extLst>
              <a:ext uri="{FF2B5EF4-FFF2-40B4-BE49-F238E27FC236}">
                <a16:creationId xmlns:a16="http://schemas.microsoft.com/office/drawing/2014/main" id="{060A5675-DA6B-9C13-541C-5C29FC35D205}"/>
              </a:ext>
            </a:extLst>
          </p:cNvPr>
          <p:cNvGraphicFramePr>
            <a:graphicFrameLocks noGrp="1"/>
          </p:cNvGraphicFramePr>
          <p:nvPr>
            <p:extLst>
              <p:ext uri="{D42A27DB-BD31-4B8C-83A1-F6EECF244321}">
                <p14:modId xmlns:p14="http://schemas.microsoft.com/office/powerpoint/2010/main" val="81484457"/>
              </p:ext>
            </p:extLst>
          </p:nvPr>
        </p:nvGraphicFramePr>
        <p:xfrm>
          <a:off x="4724400" y="3784599"/>
          <a:ext cx="4267201" cy="2159001"/>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vier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Durchschnittliche Anzahl der Behandlungen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1" u="none" strike="noStrike" cap="none" normalizeH="0" baseline="0" noProof="0" dirty="0">
                          <a:ln>
                            <a:noFill/>
                          </a:ln>
                          <a:solidFill>
                            <a:srgbClr val="0000FF"/>
                          </a:solidFill>
                          <a:effectLst/>
                          <a:latin typeface="Arial" pitchFamily="34" charset="0"/>
                        </a:rPr>
                        <a:t>4.2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1" u="none" strike="noStrike" cap="none" normalizeH="0" baseline="0" noProof="0" dirty="0">
                          <a:ln>
                            <a:noFill/>
                          </a:ln>
                          <a:solidFill>
                            <a:srgbClr val="0000FF"/>
                          </a:solidFill>
                          <a:effectLst/>
                          <a:latin typeface="Arial" pitchFamily="34" charset="0"/>
                        </a:rPr>
                        <a:t>4.7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extLst>
                  <a:ext uri="{0D108BD9-81ED-4DB2-BD59-A6C34878D82A}">
                    <a16:rowId xmlns:a16="http://schemas.microsoft.com/office/drawing/2014/main" val="10002"/>
                  </a:ext>
                </a:extLst>
              </a:tr>
            </a:tbl>
          </a:graphicData>
        </a:graphic>
      </p:graphicFrame>
      <p:graphicFrame>
        <p:nvGraphicFramePr>
          <p:cNvPr id="15" name="Group 4">
            <a:extLst>
              <a:ext uri="{FF2B5EF4-FFF2-40B4-BE49-F238E27FC236}">
                <a16:creationId xmlns:a16="http://schemas.microsoft.com/office/drawing/2014/main" id="{280F26F3-B8D9-6A7C-4048-8397049FFB61}"/>
              </a:ext>
            </a:extLst>
          </p:cNvPr>
          <p:cNvGraphicFramePr>
            <a:graphicFrameLocks noGrp="1"/>
          </p:cNvGraphicFramePr>
          <p:nvPr>
            <p:extLst>
              <p:ext uri="{D42A27DB-BD31-4B8C-83A1-F6EECF244321}">
                <p14:modId xmlns:p14="http://schemas.microsoft.com/office/powerpoint/2010/main" val="2158909057"/>
              </p:ext>
            </p:extLst>
          </p:nvPr>
        </p:nvGraphicFramePr>
        <p:xfrm>
          <a:off x="304800" y="3784599"/>
          <a:ext cx="4267201" cy="2159001"/>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rgbClr val="0000FF"/>
                          </a:solidFill>
                          <a:effectLst/>
                          <a:latin typeface="Arial" pitchFamily="34" charset="0"/>
                        </a:rPr>
                        <a:t>Durchschnittliche Anzahl der Behandlungen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1" i="0" u="none" strike="noStrike" cap="none" normalizeH="0" baseline="0" noProof="0" dirty="0">
                        <a:ln>
                          <a:noFill/>
                        </a:ln>
                        <a:solidFill>
                          <a:schemeClr val="bg1">
                            <a:lumMod val="75000"/>
                          </a:schemeClr>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1" u="none" strike="noStrike" cap="none" normalizeH="0" baseline="0" noProof="0" dirty="0">
                          <a:ln>
                            <a:noFill/>
                          </a:ln>
                          <a:solidFill>
                            <a:srgbClr val="0000FF"/>
                          </a:solidFill>
                          <a:effectLst/>
                          <a:latin typeface="Arial" pitchFamily="34" charset="0"/>
                        </a:rPr>
                        <a:t>7</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600" b="1" i="1" u="none" strike="noStrike" cap="none" normalizeH="0" baseline="0" noProof="0" dirty="0">
                          <a:ln>
                            <a:noFill/>
                          </a:ln>
                          <a:solidFill>
                            <a:srgbClr val="0000FF"/>
                          </a:solidFill>
                          <a:effectLst/>
                          <a:latin typeface="Arial" pitchFamily="34" charset="0"/>
                        </a:rPr>
                        <a:t>12</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000"/>
                    </a:solidFill>
                  </a:tcPr>
                </a:tc>
                <a:extLst>
                  <a:ext uri="{0D108BD9-81ED-4DB2-BD59-A6C34878D82A}">
                    <a16:rowId xmlns:a16="http://schemas.microsoft.com/office/drawing/2014/main" val="10002"/>
                  </a:ext>
                </a:extLst>
              </a:tr>
            </a:tbl>
          </a:graphicData>
        </a:graphic>
      </p:graphicFrame>
      <p:sp>
        <p:nvSpPr>
          <p:cNvPr id="182326" name="Slide Number Placeholder 1">
            <a:extLst>
              <a:ext uri="{FF2B5EF4-FFF2-40B4-BE49-F238E27FC236}">
                <a16:creationId xmlns:a16="http://schemas.microsoft.com/office/drawing/2014/main" id="{D5527509-721F-5BF2-A5B0-C02687207A5B}"/>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A98CE14C-6A5A-4361-8B20-E36DB6988C94}" type="slidenum">
              <a:rPr lang="de-DE" sz="1000" noProof="0" smtClean="0"/>
              <a:t>636</a:t>
            </a:fld>
            <a:endParaRPr lang="de-DE" sz="1000" noProof="0" dirty="0"/>
          </a:p>
        </p:txBody>
      </p:sp>
      <p:graphicFrame>
        <p:nvGraphicFramePr>
          <p:cNvPr id="8" name="Group 4">
            <a:extLst>
              <a:ext uri="{FF2B5EF4-FFF2-40B4-BE49-F238E27FC236}">
                <a16:creationId xmlns:a16="http://schemas.microsoft.com/office/drawing/2014/main" id="{ED769BAD-6E04-9174-4FC9-6B37B00E2807}"/>
              </a:ext>
            </a:extLst>
          </p:cNvPr>
          <p:cNvGraphicFramePr>
            <a:graphicFrameLocks noGrp="1"/>
          </p:cNvGraphicFramePr>
          <p:nvPr/>
        </p:nvGraphicFramePr>
        <p:xfrm>
          <a:off x="47244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91 %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6,6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7,6</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7,9</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graphicFrame>
        <p:nvGraphicFramePr>
          <p:cNvPr id="12" name="Group 4">
            <a:extLst>
              <a:ext uri="{FF2B5EF4-FFF2-40B4-BE49-F238E27FC236}">
                <a16:creationId xmlns:a16="http://schemas.microsoft.com/office/drawing/2014/main" id="{E6773416-E3F6-732C-05C2-66A1FE07BEEF}"/>
              </a:ext>
            </a:extLst>
          </p:cNvPr>
          <p:cNvGraphicFramePr>
            <a:graphicFrameLocks noGrp="1"/>
          </p:cNvGraphicFramePr>
          <p:nvPr/>
        </p:nvGraphicFramePr>
        <p:xfrm>
          <a:off x="304800" y="3048000"/>
          <a:ext cx="4267201" cy="2262823"/>
        </p:xfrm>
        <a:graphic>
          <a:graphicData uri="http://schemas.openxmlformats.org/drawingml/2006/table">
            <a:tbl>
              <a:tblPr/>
              <a:tblGrid>
                <a:gridCol w="1312985">
                  <a:extLst>
                    <a:ext uri="{9D8B030D-6E8A-4147-A177-3AD203B41FA5}">
                      <a16:colId xmlns:a16="http://schemas.microsoft.com/office/drawing/2014/main" val="20000"/>
                    </a:ext>
                  </a:extLst>
                </a:gridCol>
                <a:gridCol w="738554">
                  <a:extLst>
                    <a:ext uri="{9D8B030D-6E8A-4147-A177-3AD203B41FA5}">
                      <a16:colId xmlns:a16="http://schemas.microsoft.com/office/drawing/2014/main" val="20001"/>
                    </a:ext>
                  </a:extLst>
                </a:gridCol>
                <a:gridCol w="738554">
                  <a:extLst>
                    <a:ext uri="{9D8B030D-6E8A-4147-A177-3AD203B41FA5}">
                      <a16:colId xmlns:a16="http://schemas.microsoft.com/office/drawing/2014/main" val="20002"/>
                    </a:ext>
                  </a:extLst>
                </a:gridCol>
                <a:gridCol w="738554">
                  <a:extLst>
                    <a:ext uri="{9D8B030D-6E8A-4147-A177-3AD203B41FA5}">
                      <a16:colId xmlns:a16="http://schemas.microsoft.com/office/drawing/2014/main" val="20003"/>
                    </a:ext>
                  </a:extLst>
                </a:gridCol>
                <a:gridCol w="738554">
                  <a:extLst>
                    <a:ext uri="{9D8B030D-6E8A-4147-A177-3AD203B41FA5}">
                      <a16:colId xmlns:a16="http://schemas.microsoft.com/office/drawing/2014/main" val="20004"/>
                    </a:ext>
                  </a:extLst>
                </a:gridCol>
              </a:tblGrid>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endParaRPr kumimoji="0" lang="de-DE" sz="1600" b="0" i="0" u="none" strike="noStrike" cap="none" normalizeH="0" baseline="0" noProof="0" dirty="0">
                        <a:ln>
                          <a:noFill/>
                        </a:ln>
                        <a:solidFill>
                          <a:schemeClr val="tx1"/>
                        </a:solidFill>
                        <a:effectLst/>
                        <a:latin typeface="Arial" pitchFamily="34" charset="0"/>
                      </a:endParaRP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1"/>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0,5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bg1">
                              <a:lumMod val="75000"/>
                            </a:schemeClr>
                          </a:solidFill>
                          <a:effectLst/>
                          <a:latin typeface="Arial" pitchFamily="34" charset="0"/>
                        </a:rPr>
                        <a:t>2,0 mg alle 4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2,0 mg alle 8 Wochen</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Ran-</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bizu-</a:t>
                      </a:r>
                    </a:p>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mab</a:t>
                      </a:r>
                      <a:endParaRPr kumimoji="0" lang="de-DE" sz="1400" b="0" i="0" u="none" strike="noStrike" cap="none" normalizeH="0" baseline="0" noProof="0" dirty="0">
                        <a:ln>
                          <a:noFill/>
                        </a:ln>
                        <a:solidFill>
                          <a:schemeClr val="tx1"/>
                        </a:solidFill>
                        <a:effectLst/>
                        <a:latin typeface="Arial" pitchFamily="34" charset="0"/>
                      </a:endParaRP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extLst>
                  <a:ext uri="{0D108BD9-81ED-4DB2-BD59-A6C34878D82A}">
                    <a16:rowId xmlns:a16="http://schemas.microsoft.com/office/drawing/2014/main" val="10000"/>
                  </a:ext>
                </a:extLst>
              </a:tr>
              <a:tr h="720725">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Verlust von &lt;15 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96 %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95 %</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94 %</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1"/>
                  </a:ext>
                </a:extLst>
              </a:tr>
              <a:tr h="719138">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0" i="0" u="none" strike="noStrike" cap="none" normalizeH="0" baseline="0" noProof="0" dirty="0">
                          <a:ln>
                            <a:noFill/>
                          </a:ln>
                          <a:solidFill>
                            <a:schemeClr val="tx1"/>
                          </a:solidFill>
                          <a:effectLst/>
                          <a:latin typeface="Arial" pitchFamily="34" charset="0"/>
                        </a:rPr>
                        <a:t>Durchschnittlicher Gewinn bei den gelesenen ETDRS-Buchstaben</a:t>
                      </a:r>
                    </a:p>
                  </a:txBody>
                  <a:tcPr anchor="ctr" anchorCtr="1"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FF99"/>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8,3</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9,2</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8,4</a:t>
                      </a:r>
                    </a:p>
                  </a:txBody>
                  <a:tcPr anchor="ctr" anchorCtr="1"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tc>
                  <a:txBody>
                    <a:bodyPr/>
                    <a:lstStyle/>
                    <a:p>
                      <a:pPr marL="0" marR="0" lvl="0" indent="0" algn="ctr" defTabSz="914400" rtl="0" eaLnBrk="1" fontAlgn="base" latinLnBrk="0" hangingPunct="1">
                        <a:lnSpc>
                          <a:spcPct val="80000"/>
                        </a:lnSpc>
                        <a:spcBef>
                          <a:spcPct val="0"/>
                        </a:spcBef>
                        <a:spcAft>
                          <a:spcPct val="0"/>
                        </a:spcAft>
                        <a:buClrTx/>
                        <a:buSzTx/>
                        <a:buFontTx/>
                        <a:buNone/>
                        <a:tabLst/>
                      </a:pPr>
                      <a:r>
                        <a:rPr kumimoji="0" lang="de-DE" sz="1200" b="1" i="0" u="none" strike="noStrike" cap="none" normalizeH="0" baseline="0" noProof="0" dirty="0">
                          <a:ln>
                            <a:noFill/>
                          </a:ln>
                          <a:solidFill>
                            <a:schemeClr val="bg1">
                              <a:lumMod val="75000"/>
                            </a:schemeClr>
                          </a:solidFill>
                          <a:effectLst/>
                          <a:latin typeface="Arial" pitchFamily="34" charset="0"/>
                        </a:rPr>
                        <a:t>8,7</a:t>
                      </a:r>
                    </a:p>
                  </a:txBody>
                  <a:tcPr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CCFF"/>
                    </a:solidFill>
                  </a:tcPr>
                </a:tc>
                <a:extLst>
                  <a:ext uri="{0D108BD9-81ED-4DB2-BD59-A6C34878D82A}">
                    <a16:rowId xmlns:a16="http://schemas.microsoft.com/office/drawing/2014/main" val="10002"/>
                  </a:ext>
                </a:extLst>
              </a:tr>
            </a:tbl>
          </a:graphicData>
        </a:graphic>
      </p:graphicFrame>
      <p:sp>
        <p:nvSpPr>
          <p:cNvPr id="182381" name="TextBox 1">
            <a:extLst>
              <a:ext uri="{FF2B5EF4-FFF2-40B4-BE49-F238E27FC236}">
                <a16:creationId xmlns:a16="http://schemas.microsoft.com/office/drawing/2014/main" id="{22D4519D-1F7A-4DD3-A159-FC22A5F8A1E7}"/>
              </a:ext>
            </a:extLst>
          </p:cNvPr>
          <p:cNvSpPr txBox="1">
            <a:spLocks noChangeArrowheads="1"/>
          </p:cNvSpPr>
          <p:nvPr/>
        </p:nvSpPr>
        <p:spPr bwMode="auto">
          <a:xfrm>
            <a:off x="228599" y="6019800"/>
            <a:ext cx="8763001" cy="736548"/>
          </a:xfrm>
          <a:prstGeom prst="rect">
            <a:avLst/>
          </a:prstGeom>
          <a:solidFill>
            <a:srgbClr val="FFC0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nSpc>
                <a:spcPts val="1900"/>
              </a:lnSpc>
            </a:pPr>
            <a:r>
              <a:rPr lang="de-DE" sz="1400" noProof="0" dirty="0">
                <a:solidFill>
                  <a:srgbClr val="0000FF"/>
                </a:solidFill>
              </a:rPr>
              <a:t>Ein weiteres mit Spannung erwartetes Ergebnis betraf die </a:t>
            </a:r>
            <a:r>
              <a:rPr lang="de-DE" sz="1400" b="1" noProof="0" dirty="0">
                <a:solidFill>
                  <a:srgbClr val="0000FF"/>
                </a:solidFill>
              </a:rPr>
              <a:t>durchschnittliche Anzahl der Behandlungen</a:t>
            </a:r>
            <a:r>
              <a:rPr lang="de-DE" sz="1400" noProof="0" dirty="0">
                <a:solidFill>
                  <a:srgbClr val="0000FF"/>
                </a:solidFill>
              </a:rPr>
              <a:t>, die unter den Bedingungen einer q8-Wochen-Gabe von </a:t>
            </a:r>
            <a:r>
              <a:rPr lang="de-DE" sz="1400" noProof="0" dirty="0" err="1">
                <a:solidFill>
                  <a:srgbClr val="0000FF"/>
                </a:solidFill>
              </a:rPr>
              <a:t>Aflibercept</a:t>
            </a:r>
            <a:r>
              <a:rPr lang="de-DE" sz="1400" noProof="0" dirty="0">
                <a:solidFill>
                  <a:srgbClr val="0000FF"/>
                </a:solidFill>
              </a:rPr>
              <a:t> im Vergleich zu Ranibizumab erforderlich waren.“</a:t>
            </a:r>
          </a:p>
        </p:txBody>
      </p:sp>
      <p:sp>
        <p:nvSpPr>
          <p:cNvPr id="182382" name="TextBox 10">
            <a:extLst>
              <a:ext uri="{FF2B5EF4-FFF2-40B4-BE49-F238E27FC236}">
                <a16:creationId xmlns:a16="http://schemas.microsoft.com/office/drawing/2014/main" id="{DB5A59AC-D173-A2EC-BA59-E6DBFDC8A818}"/>
              </a:ext>
            </a:extLst>
          </p:cNvPr>
          <p:cNvSpPr txBox="1">
            <a:spLocks noChangeArrowheads="1"/>
          </p:cNvSpPr>
          <p:nvPr/>
        </p:nvSpPr>
        <p:spPr bwMode="auto">
          <a:xfrm>
            <a:off x="914400" y="3962400"/>
            <a:ext cx="3340100" cy="241092"/>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solidFill>
                  <a:srgbClr val="FFC000"/>
                </a:solidFill>
              </a:rPr>
              <a:t>(Gemäß Studienprotokoll)</a:t>
            </a:r>
          </a:p>
        </p:txBody>
      </p:sp>
      <p:cxnSp>
        <p:nvCxnSpPr>
          <p:cNvPr id="13" name="Straight Arrow Connector 12">
            <a:extLst>
              <a:ext uri="{FF2B5EF4-FFF2-40B4-BE49-F238E27FC236}">
                <a16:creationId xmlns:a16="http://schemas.microsoft.com/office/drawing/2014/main" id="{A275B34B-4C05-CEA0-8CA2-BA7080621A5A}"/>
              </a:ext>
            </a:extLst>
          </p:cNvPr>
          <p:cNvCxnSpPr>
            <a:cxnSpLocks/>
          </p:cNvCxnSpPr>
          <p:nvPr/>
        </p:nvCxnSpPr>
        <p:spPr>
          <a:xfrm>
            <a:off x="2971800" y="4279692"/>
            <a:ext cx="539750" cy="1130508"/>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E2A17777-1999-4773-3AB1-A2BBDC1B6404}"/>
              </a:ext>
            </a:extLst>
          </p:cNvPr>
          <p:cNvCxnSpPr>
            <a:cxnSpLocks/>
          </p:cNvCxnSpPr>
          <p:nvPr/>
        </p:nvCxnSpPr>
        <p:spPr>
          <a:xfrm>
            <a:off x="2971800" y="4279692"/>
            <a:ext cx="1149350" cy="1130508"/>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182385" name="TextBox 16">
            <a:extLst>
              <a:ext uri="{FF2B5EF4-FFF2-40B4-BE49-F238E27FC236}">
                <a16:creationId xmlns:a16="http://schemas.microsoft.com/office/drawing/2014/main" id="{B905A3BA-5324-66DE-743B-0E5FDACC0F31}"/>
              </a:ext>
            </a:extLst>
          </p:cNvPr>
          <p:cNvSpPr txBox="1">
            <a:spLocks noChangeArrowheads="1"/>
          </p:cNvSpPr>
          <p:nvPr/>
        </p:nvSpPr>
        <p:spPr bwMode="auto">
          <a:xfrm>
            <a:off x="5486400" y="3962400"/>
            <a:ext cx="3206750" cy="456535"/>
          </a:xfrm>
          <a:prstGeom prst="rect">
            <a:avLst/>
          </a:prstGeom>
          <a:solidFill>
            <a:srgbClr val="0000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solidFill>
                  <a:srgbClr val="FFC000"/>
                </a:solidFill>
              </a:rPr>
              <a:t>(Bestimmt durch die Wirksamkeit des Medikaments)</a:t>
            </a:r>
          </a:p>
        </p:txBody>
      </p:sp>
      <p:cxnSp>
        <p:nvCxnSpPr>
          <p:cNvPr id="18" name="Straight Arrow Connector 17">
            <a:extLst>
              <a:ext uri="{FF2B5EF4-FFF2-40B4-BE49-F238E27FC236}">
                <a16:creationId xmlns:a16="http://schemas.microsoft.com/office/drawing/2014/main" id="{503A94CA-1807-36E2-7AF8-1C1F79FC3FDC}"/>
              </a:ext>
            </a:extLst>
          </p:cNvPr>
          <p:cNvCxnSpPr>
            <a:cxnSpLocks/>
          </p:cNvCxnSpPr>
          <p:nvPr/>
        </p:nvCxnSpPr>
        <p:spPr>
          <a:xfrm>
            <a:off x="7315200" y="4495135"/>
            <a:ext cx="606425" cy="915065"/>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8FDB7C37-1197-DBE1-3C67-16C5F01791BE}"/>
              </a:ext>
            </a:extLst>
          </p:cNvPr>
          <p:cNvCxnSpPr>
            <a:cxnSpLocks/>
          </p:cNvCxnSpPr>
          <p:nvPr/>
        </p:nvCxnSpPr>
        <p:spPr>
          <a:xfrm>
            <a:off x="7315200" y="4495135"/>
            <a:ext cx="1216025" cy="915065"/>
          </a:xfrm>
          <a:prstGeom prst="straightConnector1">
            <a:avLst/>
          </a:prstGeom>
          <a:ln w="19050">
            <a:solidFill>
              <a:srgbClr val="0000FF"/>
            </a:solidFill>
            <a:tailEnd type="arrow"/>
          </a:ln>
        </p:spPr>
        <p:style>
          <a:lnRef idx="1">
            <a:schemeClr val="accent1"/>
          </a:lnRef>
          <a:fillRef idx="0">
            <a:schemeClr val="accent1"/>
          </a:fillRef>
          <a:effectRef idx="0">
            <a:schemeClr val="accent1"/>
          </a:effectRef>
          <a:fontRef idx="minor">
            <a:schemeClr val="tx1"/>
          </a:fontRef>
        </p:style>
      </p:cxnSp>
      <p:sp>
        <p:nvSpPr>
          <p:cNvPr id="182388" name="TextBox 19">
            <a:extLst>
              <a:ext uri="{FF2B5EF4-FFF2-40B4-BE49-F238E27FC236}">
                <a16:creationId xmlns:a16="http://schemas.microsoft.com/office/drawing/2014/main" id="{99913039-7B2A-CBBB-AC7D-058155CC0925}"/>
              </a:ext>
            </a:extLst>
          </p:cNvPr>
          <p:cNvSpPr txBox="1">
            <a:spLocks noChangeArrowheads="1"/>
          </p:cNvSpPr>
          <p:nvPr/>
        </p:nvSpPr>
        <p:spPr bwMode="auto">
          <a:xfrm>
            <a:off x="4094163" y="212725"/>
            <a:ext cx="955675" cy="333425"/>
          </a:xfrm>
          <a:prstGeom prst="rect">
            <a:avLst/>
          </a:prstGeom>
          <a:solidFill>
            <a:srgbClr val="A0FEC4"/>
          </a:solidFill>
          <a:ln>
            <a:noFill/>
          </a:ln>
        </p:spPr>
        <p:txBody>
          <a:bodyPr wrap="square" lIns="25400" tIns="12700" rIns="25400" bIns="12700" anchor="ctr">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pPr algn="ctr"/>
            <a:r>
              <a:rPr lang="de-DE" sz="2000" b="1" noProof="0" dirty="0">
                <a:solidFill>
                  <a:srgbClr val="0000FF"/>
                </a:solidFill>
              </a:rPr>
              <a:t>AMD</a:t>
            </a:r>
          </a:p>
        </p:txBody>
      </p:sp>
      <p:sp>
        <p:nvSpPr>
          <p:cNvPr id="2" name="Text Box 3">
            <a:extLst>
              <a:ext uri="{FF2B5EF4-FFF2-40B4-BE49-F238E27FC236}">
                <a16:creationId xmlns:a16="http://schemas.microsoft.com/office/drawing/2014/main" id="{5E8E0C22-0D14-3FB4-6DD8-F231B709E69D}"/>
              </a:ext>
            </a:extLst>
          </p:cNvPr>
          <p:cNvSpPr txBox="1">
            <a:spLocks noChangeArrowheads="1"/>
          </p:cNvSpPr>
          <p:nvPr/>
        </p:nvSpPr>
        <p:spPr bwMode="auto">
          <a:xfrm>
            <a:off x="4891088" y="1676400"/>
            <a:ext cx="3749675"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zweiten</a:t>
            </a:r>
            <a:r>
              <a:rPr lang="de-DE" sz="2000" noProof="0" dirty="0">
                <a:solidFill>
                  <a:srgbClr val="0000FF"/>
                </a:solidFill>
              </a:rPr>
              <a:t> Jahres</a:t>
            </a:r>
          </a:p>
        </p:txBody>
      </p:sp>
      <p:sp>
        <p:nvSpPr>
          <p:cNvPr id="3" name="Text Box 3">
            <a:extLst>
              <a:ext uri="{FF2B5EF4-FFF2-40B4-BE49-F238E27FC236}">
                <a16:creationId xmlns:a16="http://schemas.microsoft.com/office/drawing/2014/main" id="{E6B1F6E8-8E06-9C3A-1F9E-40B56AEA2346}"/>
              </a:ext>
            </a:extLst>
          </p:cNvPr>
          <p:cNvSpPr txBox="1">
            <a:spLocks noChangeArrowheads="1"/>
          </p:cNvSpPr>
          <p:nvPr/>
        </p:nvSpPr>
        <p:spPr bwMode="auto">
          <a:xfrm>
            <a:off x="377825" y="1676400"/>
            <a:ext cx="3784600" cy="6412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2000" b="1" i="1" noProof="0" dirty="0">
                <a:solidFill>
                  <a:srgbClr val="0000FF"/>
                </a:solidFill>
              </a:rPr>
              <a:t>VIEW</a:t>
            </a:r>
            <a:r>
              <a:rPr lang="de-DE" sz="2000" noProof="0" dirty="0">
                <a:solidFill>
                  <a:srgbClr val="0000FF"/>
                </a:solidFill>
              </a:rPr>
              <a:t>-Studie:</a:t>
            </a:r>
          </a:p>
          <a:p>
            <a:pPr algn="ctr" eaLnBrk="1" hangingPunct="1">
              <a:spcBef>
                <a:spcPct val="0"/>
              </a:spcBef>
              <a:buClrTx/>
              <a:buSzTx/>
              <a:buFontTx/>
              <a:buNone/>
            </a:pPr>
            <a:r>
              <a:rPr lang="de-DE" sz="2000" noProof="0" dirty="0">
                <a:solidFill>
                  <a:srgbClr val="0000FF"/>
                </a:solidFill>
              </a:rPr>
              <a:t>Ergebnisse des </a:t>
            </a:r>
            <a:r>
              <a:rPr lang="de-DE" sz="2000" b="1" noProof="0" dirty="0">
                <a:solidFill>
                  <a:srgbClr val="0000FF"/>
                </a:solidFill>
              </a:rPr>
              <a:t>ersten</a:t>
            </a:r>
            <a:r>
              <a:rPr lang="de-DE" sz="2000" noProof="0" dirty="0">
                <a:solidFill>
                  <a:srgbClr val="0000FF"/>
                </a:solidFill>
              </a:rPr>
              <a:t> Jahres</a:t>
            </a:r>
          </a:p>
        </p:txBody>
      </p:sp>
    </p:spTree>
    <p:extLst>
      <p:ext uri="{BB962C8B-B14F-4D97-AF65-F5344CB8AC3E}">
        <p14:creationId xmlns:p14="http://schemas.microsoft.com/office/powerpoint/2010/main" val="2672339972"/>
      </p:ext>
    </p:extLst>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5A95027-DAA3-78E7-1C12-3D6BFA95B3D0}"/>
            </a:ext>
          </a:extLst>
        </p:cNvPr>
        <p:cNvGrpSpPr/>
        <p:nvPr/>
      </p:nvGrpSpPr>
      <p:grpSpPr>
        <a:xfrm>
          <a:off x="0" y="0"/>
          <a:ext cx="0" cy="0"/>
          <a:chOff x="0" y="0"/>
          <a:chExt cx="0" cy="0"/>
        </a:xfrm>
      </p:grpSpPr>
      <p:sp>
        <p:nvSpPr>
          <p:cNvPr id="14" name="Rectangle 15">
            <a:extLst>
              <a:ext uri="{FF2B5EF4-FFF2-40B4-BE49-F238E27FC236}">
                <a16:creationId xmlns:a16="http://schemas.microsoft.com/office/drawing/2014/main" id="{4063CAA1-3AB8-D7F9-35BB-D8215D4F444B}"/>
              </a:ext>
            </a:extLst>
          </p:cNvPr>
          <p:cNvSpPr/>
          <p:nvPr/>
        </p:nvSpPr>
        <p:spPr>
          <a:xfrm>
            <a:off x="2667001" y="4167809"/>
            <a:ext cx="609599" cy="25179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3" name="Rectangle 12">
            <a:extLst>
              <a:ext uri="{FF2B5EF4-FFF2-40B4-BE49-F238E27FC236}">
                <a16:creationId xmlns:a16="http://schemas.microsoft.com/office/drawing/2014/main" id="{A97E9B4B-0879-D8DF-9BC7-84A7467103EA}"/>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EEDF5626-FD8B-B884-9436-A9133B4CC6DF}"/>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238D4215-7F3F-8585-264C-D304580994F3}"/>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C756EBD2-A1B5-F1A5-EAF7-7430AAF444E6}"/>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E3A552B6-00AD-FB28-0D49-209AB77DDF90}"/>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00E481F1-1EFB-CC61-A0D0-A5E8AD3DC582}"/>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A7226BF7-BE9F-F3F8-AC04-55E9CDE9D7C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599D9E5E-7E32-73EF-F914-74042E0579F0}"/>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E21F877-0B0E-15DA-2040-E976FA11DD1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56DD531B-4359-5F06-9420-C947F72010A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637</a:t>
            </a:fld>
            <a:endParaRPr lang="de-DE" noProof="0" dirty="0"/>
          </a:p>
        </p:txBody>
      </p:sp>
      <p:sp>
        <p:nvSpPr>
          <p:cNvPr id="9" name="Content Placeholder 5">
            <a:extLst>
              <a:ext uri="{FF2B5EF4-FFF2-40B4-BE49-F238E27FC236}">
                <a16:creationId xmlns:a16="http://schemas.microsoft.com/office/drawing/2014/main" id="{3A8CD161-84CD-6BB0-8D2F-2DC28A049398}"/>
              </a:ext>
            </a:extLst>
          </p:cNvPr>
          <p:cNvSpPr>
            <a:spLocks noGrp="1"/>
          </p:cNvSpPr>
          <p:nvPr>
            <p:ph idx="1"/>
          </p:nvPr>
        </p:nvSpPr>
        <p:spPr>
          <a:xfrm>
            <a:off x="381000" y="762000"/>
            <a:ext cx="7696201" cy="33528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r>
              <a:rPr lang="de-DE" sz="1800" dirty="0">
                <a:solidFill>
                  <a:srgbClr val="0000FF"/>
                </a:solidFill>
                <a:latin typeface="Arial" panose="020B0604020202020204" pitchFamily="34" charset="0"/>
              </a:rPr>
              <a:t>VEGF </a:t>
            </a:r>
            <a:r>
              <a:rPr lang="de-DE" sz="1800" dirty="0">
                <a:latin typeface="Arial" panose="020B0604020202020204" pitchFamily="34" charset="0"/>
              </a:rPr>
              <a:t>spielt eine Schlüsselrolle bei der exsudativen AMD; ebenso ist die Hemmung von </a:t>
            </a:r>
            <a:r>
              <a:rPr lang="de-DE" sz="1800" dirty="0">
                <a:solidFill>
                  <a:srgbClr val="0000FF"/>
                </a:solidFill>
                <a:latin typeface="Arial" panose="020B0604020202020204" pitchFamily="34" charset="0"/>
              </a:rPr>
              <a:t>VEGF</a:t>
            </a:r>
            <a:r>
              <a:rPr lang="de-DE" sz="1800" dirty="0">
                <a:latin typeface="Arial" panose="020B0604020202020204" pitchFamily="34" charset="0"/>
              </a:rPr>
              <a:t> entscheidend für deren Behandlung</a:t>
            </a:r>
          </a:p>
          <a:p>
            <a:r>
              <a:rPr lang="de-DE" sz="1800" dirty="0">
                <a:latin typeface="Arial" panose="020B0604020202020204" pitchFamily="34" charset="0"/>
              </a:rPr>
              <a:t>Die nicht-exsudative AMD </a:t>
            </a:r>
            <a:r>
              <a:rPr lang="de-DE" sz="1800" dirty="0">
                <a:solidFill>
                  <a:srgbClr val="0000FF"/>
                </a:solidFill>
                <a:latin typeface="Arial" panose="020B0604020202020204" pitchFamily="34" charset="0"/>
              </a:rPr>
              <a:t>ist </a:t>
            </a:r>
            <a:r>
              <a:rPr lang="de-DE" sz="1800" dirty="0">
                <a:latin typeface="Arial" panose="020B0604020202020204" pitchFamily="34" charset="0"/>
              </a:rPr>
              <a:t>derzeit </a:t>
            </a:r>
            <a:r>
              <a:rPr lang="de-DE" sz="1800" dirty="0">
                <a:solidFill>
                  <a:srgbClr val="0000FF"/>
                </a:solidFill>
                <a:latin typeface="Arial" panose="020B0604020202020204" pitchFamily="34" charset="0"/>
              </a:rPr>
              <a:t>nicht </a:t>
            </a:r>
            <a:r>
              <a:rPr lang="de-DE" sz="1800" dirty="0">
                <a:latin typeface="Arial" panose="020B0604020202020204" pitchFamily="34" charset="0"/>
              </a:rPr>
              <a:t>behandelbar</a:t>
            </a: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A6B7572A-838E-0F77-A46A-FD210C63187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15">
            <a:extLst>
              <a:ext uri="{FF2B5EF4-FFF2-40B4-BE49-F238E27FC236}">
                <a16:creationId xmlns:a16="http://schemas.microsoft.com/office/drawing/2014/main" id="{B2B839A1-3ED3-58DC-5E96-F2CFE381EE5C}"/>
              </a:ext>
            </a:extLst>
          </p:cNvPr>
          <p:cNvSpPr/>
          <p:nvPr/>
        </p:nvSpPr>
        <p:spPr>
          <a:xfrm>
            <a:off x="3454003" y="4451700"/>
            <a:ext cx="1550193" cy="357809"/>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ist vs. ist nicht</a:t>
            </a:r>
          </a:p>
        </p:txBody>
      </p:sp>
    </p:spTree>
    <p:extLst>
      <p:ext uri="{BB962C8B-B14F-4D97-AF65-F5344CB8AC3E}">
        <p14:creationId xmlns:p14="http://schemas.microsoft.com/office/powerpoint/2010/main" val="2389535893"/>
      </p:ext>
    </p:extLst>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94AEE2-B97D-4525-FFB5-086ABFF07CC6}"/>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B21489AB-98B7-39F8-C37E-6AE074BED5D8}"/>
              </a:ext>
            </a:extLst>
          </p:cNvPr>
          <p:cNvSpPr/>
          <p:nvPr/>
        </p:nvSpPr>
        <p:spPr>
          <a:xfrm>
            <a:off x="3398519" y="4501837"/>
            <a:ext cx="335281" cy="27393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6" name="Rectangle 15">
            <a:extLst>
              <a:ext uri="{FF2B5EF4-FFF2-40B4-BE49-F238E27FC236}">
                <a16:creationId xmlns:a16="http://schemas.microsoft.com/office/drawing/2014/main" id="{66BF1A0D-3963-CEBD-1645-D7987993CD1F}"/>
              </a:ext>
            </a:extLst>
          </p:cNvPr>
          <p:cNvSpPr/>
          <p:nvPr/>
        </p:nvSpPr>
        <p:spPr>
          <a:xfrm>
            <a:off x="4437888" y="4502281"/>
            <a:ext cx="591312" cy="27393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4" name="Rectangle 15">
            <a:extLst>
              <a:ext uri="{FF2B5EF4-FFF2-40B4-BE49-F238E27FC236}">
                <a16:creationId xmlns:a16="http://schemas.microsoft.com/office/drawing/2014/main" id="{10200D15-A3B6-87E7-338C-B273A51B08E8}"/>
              </a:ext>
            </a:extLst>
          </p:cNvPr>
          <p:cNvSpPr/>
          <p:nvPr/>
        </p:nvSpPr>
        <p:spPr>
          <a:xfrm>
            <a:off x="2667001" y="4167809"/>
            <a:ext cx="609599" cy="25179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3" name="Rectangle 12">
            <a:extLst>
              <a:ext uri="{FF2B5EF4-FFF2-40B4-BE49-F238E27FC236}">
                <a16:creationId xmlns:a16="http://schemas.microsoft.com/office/drawing/2014/main" id="{29D04C62-C7E0-78F9-76A4-AE7A7EE3DFD9}"/>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D0331376-733A-9852-C8A9-D39258C8AB53}"/>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E48ACAF9-6309-D030-8B55-3AE238382D97}"/>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66DC1A85-A79B-F59C-BEA5-C3D081168067}"/>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610379C0-55CA-2767-05AF-F97B9630C8FB}"/>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D3AC59C-2B2A-C7B3-C4FE-0A599CD27569}"/>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82F83437-FDD9-DD6A-9584-D54BF6BA98D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783602F3-2AF5-28A6-0E64-051222A8542D}"/>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68821075-D4A9-A809-0052-F0B10C0AB90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8E76BAE3-48BA-966A-ECC8-BB69EFBB620E}"/>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638</a:t>
            </a:fld>
            <a:endParaRPr lang="de-DE" noProof="0" dirty="0"/>
          </a:p>
        </p:txBody>
      </p:sp>
      <p:sp>
        <p:nvSpPr>
          <p:cNvPr id="9" name="Content Placeholder 5">
            <a:extLst>
              <a:ext uri="{FF2B5EF4-FFF2-40B4-BE49-F238E27FC236}">
                <a16:creationId xmlns:a16="http://schemas.microsoft.com/office/drawing/2014/main" id="{A2C68ACB-9B39-9AF8-7A92-45B92DB58FC5}"/>
              </a:ext>
            </a:extLst>
          </p:cNvPr>
          <p:cNvSpPr>
            <a:spLocks noGrp="1"/>
          </p:cNvSpPr>
          <p:nvPr>
            <p:ph idx="1"/>
          </p:nvPr>
        </p:nvSpPr>
        <p:spPr>
          <a:xfrm>
            <a:off x="381000" y="762000"/>
            <a:ext cx="7696201" cy="33528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r>
              <a:rPr lang="de-DE" sz="1800" dirty="0">
                <a:solidFill>
                  <a:srgbClr val="0000FF"/>
                </a:solidFill>
                <a:latin typeface="Arial" panose="020B0604020202020204" pitchFamily="34" charset="0"/>
              </a:rPr>
              <a:t>VEGF </a:t>
            </a:r>
            <a:r>
              <a:rPr lang="de-DE" sz="1800" dirty="0">
                <a:latin typeface="Arial" panose="020B0604020202020204" pitchFamily="34" charset="0"/>
              </a:rPr>
              <a:t>spielt eine Schlüsselrolle bei der exsudativen AMD; ebenso ist die Hemmung von </a:t>
            </a:r>
            <a:r>
              <a:rPr lang="de-DE" sz="1800" dirty="0">
                <a:solidFill>
                  <a:srgbClr val="0000FF"/>
                </a:solidFill>
                <a:latin typeface="Arial" panose="020B0604020202020204" pitchFamily="34" charset="0"/>
              </a:rPr>
              <a:t>VEGF</a:t>
            </a:r>
            <a:r>
              <a:rPr lang="de-DE" sz="1800" dirty="0">
                <a:latin typeface="Arial" panose="020B0604020202020204" pitchFamily="34" charset="0"/>
              </a:rPr>
              <a:t> entscheidend für deren Behandlung</a:t>
            </a:r>
          </a:p>
          <a:p>
            <a:r>
              <a:rPr lang="de-DE" sz="1800" dirty="0">
                <a:latin typeface="Arial" panose="020B0604020202020204" pitchFamily="34" charset="0"/>
              </a:rPr>
              <a:t>Die nicht-exsudative AMD </a:t>
            </a:r>
            <a:r>
              <a:rPr lang="de-DE" sz="1800" dirty="0">
                <a:solidFill>
                  <a:srgbClr val="0000FF"/>
                </a:solidFill>
                <a:latin typeface="Arial" panose="020B0604020202020204" pitchFamily="34" charset="0"/>
              </a:rPr>
              <a:t>ist </a:t>
            </a:r>
            <a:r>
              <a:rPr lang="de-DE" sz="1800" dirty="0">
                <a:latin typeface="Arial" panose="020B0604020202020204" pitchFamily="34" charset="0"/>
              </a:rPr>
              <a:t>derzeit </a:t>
            </a:r>
            <a:r>
              <a:rPr lang="de-DE" sz="1800" dirty="0">
                <a:solidFill>
                  <a:srgbClr val="0000FF"/>
                </a:solidFill>
                <a:latin typeface="Arial" panose="020B0604020202020204" pitchFamily="34" charset="0"/>
              </a:rPr>
              <a:t>nicht </a:t>
            </a:r>
            <a:r>
              <a:rPr lang="de-DE" sz="1800" dirty="0">
                <a:latin typeface="Arial" panose="020B0604020202020204" pitchFamily="34" charset="0"/>
              </a:rPr>
              <a:t>behandelbar</a:t>
            </a:r>
          </a:p>
          <a:p>
            <a:endParaRPr lang="de-DE" sz="1800" i="1" dirty="0">
              <a:solidFill>
                <a:srgbClr val="0000FF"/>
              </a:solidFill>
              <a:latin typeface="Arial" panose="020B0604020202020204" pitchFamily="34" charset="0"/>
            </a:endParaRPr>
          </a:p>
          <a:p>
            <a:endParaRPr lang="de-DE" sz="1800" noProof="0" dirty="0">
              <a:latin typeface="Arial" panose="020B0604020202020204" pitchFamily="34" charset="0"/>
            </a:endParaRPr>
          </a:p>
        </p:txBody>
      </p:sp>
      <p:sp>
        <p:nvSpPr>
          <p:cNvPr id="2" name="TextBox 1">
            <a:extLst>
              <a:ext uri="{FF2B5EF4-FFF2-40B4-BE49-F238E27FC236}">
                <a16:creationId xmlns:a16="http://schemas.microsoft.com/office/drawing/2014/main" id="{17E9942E-7443-D82A-5EE6-29D53085DB1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703566953"/>
      </p:ext>
    </p:extLst>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61D0AE-265E-2B31-5443-083CA9CB5B63}"/>
            </a:ext>
          </a:extLst>
        </p:cNvPr>
        <p:cNvGrpSpPr/>
        <p:nvPr/>
      </p:nvGrpSpPr>
      <p:grpSpPr>
        <a:xfrm>
          <a:off x="0" y="0"/>
          <a:ext cx="0" cy="0"/>
          <a:chOff x="0" y="0"/>
          <a:chExt cx="0" cy="0"/>
        </a:xfrm>
      </p:grpSpPr>
      <p:sp>
        <p:nvSpPr>
          <p:cNvPr id="15" name="Rectangle 14">
            <a:extLst>
              <a:ext uri="{FF2B5EF4-FFF2-40B4-BE49-F238E27FC236}">
                <a16:creationId xmlns:a16="http://schemas.microsoft.com/office/drawing/2014/main" id="{2603B776-B2EB-8896-DE94-7316149DD151}"/>
              </a:ext>
            </a:extLst>
          </p:cNvPr>
          <p:cNvSpPr/>
          <p:nvPr/>
        </p:nvSpPr>
        <p:spPr>
          <a:xfrm>
            <a:off x="3398519" y="4501837"/>
            <a:ext cx="335281" cy="27393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6" name="Rectangle 15">
            <a:extLst>
              <a:ext uri="{FF2B5EF4-FFF2-40B4-BE49-F238E27FC236}">
                <a16:creationId xmlns:a16="http://schemas.microsoft.com/office/drawing/2014/main" id="{573C1981-C961-DB2D-4A71-B6713C78584B}"/>
              </a:ext>
            </a:extLst>
          </p:cNvPr>
          <p:cNvSpPr/>
          <p:nvPr/>
        </p:nvSpPr>
        <p:spPr>
          <a:xfrm>
            <a:off x="4437888" y="4502281"/>
            <a:ext cx="591312" cy="27393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4" name="Rectangle 15">
            <a:extLst>
              <a:ext uri="{FF2B5EF4-FFF2-40B4-BE49-F238E27FC236}">
                <a16:creationId xmlns:a16="http://schemas.microsoft.com/office/drawing/2014/main" id="{75294D4E-54B9-0995-B844-973CE87E112B}"/>
              </a:ext>
            </a:extLst>
          </p:cNvPr>
          <p:cNvSpPr/>
          <p:nvPr/>
        </p:nvSpPr>
        <p:spPr>
          <a:xfrm>
            <a:off x="2667001" y="4167809"/>
            <a:ext cx="609599" cy="25179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3" name="Rectangle 12">
            <a:extLst>
              <a:ext uri="{FF2B5EF4-FFF2-40B4-BE49-F238E27FC236}">
                <a16:creationId xmlns:a16="http://schemas.microsoft.com/office/drawing/2014/main" id="{93B54E8C-84E1-D4F1-CE57-3CA1DA738023}"/>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2C7DEDBF-1F52-883D-1F72-442455DE29B0}"/>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924AD220-73DD-1240-B481-2600011A7CB9}"/>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6C629462-AEB4-6257-2DD0-65E79541D10E}"/>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C04F45C1-DD26-80F3-AD1A-6A8F1674DD51}"/>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39EA8E81-03E1-E6FE-7E15-F920FA031F36}"/>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E4D06E34-1D66-FBF8-14C3-EF0E37886AF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775021E1-FA43-EDA0-C7C0-EA021C47A2C5}"/>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5E30C49F-3212-5062-6602-C4CA445F9ED7}"/>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0553F71F-78E7-05D8-2FD2-396A9B805C28}"/>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639</a:t>
            </a:fld>
            <a:endParaRPr lang="de-DE" noProof="0" dirty="0"/>
          </a:p>
        </p:txBody>
      </p:sp>
      <p:sp>
        <p:nvSpPr>
          <p:cNvPr id="9" name="Content Placeholder 5">
            <a:extLst>
              <a:ext uri="{FF2B5EF4-FFF2-40B4-BE49-F238E27FC236}">
                <a16:creationId xmlns:a16="http://schemas.microsoft.com/office/drawing/2014/main" id="{AA376CC4-DF82-F33F-1C5F-30EA77848A57}"/>
              </a:ext>
            </a:extLst>
          </p:cNvPr>
          <p:cNvSpPr>
            <a:spLocks noGrp="1"/>
          </p:cNvSpPr>
          <p:nvPr>
            <p:ph idx="1"/>
          </p:nvPr>
        </p:nvSpPr>
        <p:spPr>
          <a:xfrm>
            <a:off x="381001" y="762000"/>
            <a:ext cx="7696200" cy="51054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r>
              <a:rPr lang="de-DE" sz="1800" dirty="0">
                <a:solidFill>
                  <a:srgbClr val="0000FF"/>
                </a:solidFill>
                <a:latin typeface="Arial" panose="020B0604020202020204" pitchFamily="34" charset="0"/>
              </a:rPr>
              <a:t>VEGF </a:t>
            </a:r>
            <a:r>
              <a:rPr lang="de-DE" sz="1800" dirty="0">
                <a:latin typeface="Arial" panose="020B0604020202020204" pitchFamily="34" charset="0"/>
              </a:rPr>
              <a:t>spielt eine Schlüsselrolle bei der exsudativen AMD; ebenso ist die Hemmung von </a:t>
            </a:r>
            <a:r>
              <a:rPr lang="de-DE" sz="1800" dirty="0">
                <a:solidFill>
                  <a:srgbClr val="0000FF"/>
                </a:solidFill>
                <a:latin typeface="Arial" panose="020B0604020202020204" pitchFamily="34" charset="0"/>
              </a:rPr>
              <a:t>VEGF</a:t>
            </a:r>
            <a:r>
              <a:rPr lang="de-DE" sz="1800" dirty="0">
                <a:latin typeface="Arial" panose="020B0604020202020204" pitchFamily="34" charset="0"/>
              </a:rPr>
              <a:t> entscheidend für deren Behandlung</a:t>
            </a:r>
          </a:p>
          <a:p>
            <a:r>
              <a:rPr lang="de-DE" sz="1800" dirty="0">
                <a:latin typeface="Arial" panose="020B0604020202020204" pitchFamily="34" charset="0"/>
              </a:rPr>
              <a:t>Die nicht-exsudative AMD </a:t>
            </a:r>
            <a:r>
              <a:rPr lang="de-DE" sz="1800" dirty="0">
                <a:solidFill>
                  <a:srgbClr val="0000FF"/>
                </a:solidFill>
                <a:latin typeface="Arial" panose="020B0604020202020204" pitchFamily="34" charset="0"/>
              </a:rPr>
              <a:t>ist </a:t>
            </a:r>
            <a:r>
              <a:rPr lang="de-DE" sz="1800" dirty="0">
                <a:latin typeface="Arial" panose="020B0604020202020204" pitchFamily="34" charset="0"/>
              </a:rPr>
              <a:t>derzeit </a:t>
            </a:r>
            <a:r>
              <a:rPr lang="de-DE" sz="1800" dirty="0">
                <a:solidFill>
                  <a:srgbClr val="0000FF"/>
                </a:solidFill>
                <a:latin typeface="Arial" panose="020B0604020202020204" pitchFamily="34" charset="0"/>
              </a:rPr>
              <a:t>nicht </a:t>
            </a:r>
            <a:r>
              <a:rPr lang="de-DE" sz="1800" dirty="0">
                <a:latin typeface="Arial" panose="020B0604020202020204" pitchFamily="34" charset="0"/>
              </a:rPr>
              <a:t>behandelbar</a:t>
            </a:r>
          </a:p>
          <a:p>
            <a:r>
              <a:rPr lang="de-DE" sz="1800" dirty="0">
                <a:latin typeface="Arial" panose="020B0604020202020204" pitchFamily="34" charset="0"/>
              </a:rPr>
              <a:t>Die </a:t>
            </a:r>
            <a:r>
              <a:rPr lang="de-DE" sz="1800" dirty="0">
                <a:solidFill>
                  <a:srgbClr val="0000FF"/>
                </a:solidFill>
                <a:latin typeface="Arial" panose="020B0604020202020204" pitchFamily="34" charset="0"/>
              </a:rPr>
              <a:t>AREDS-Studie </a:t>
            </a:r>
            <a:r>
              <a:rPr lang="de-DE" sz="1800" dirty="0">
                <a:latin typeface="Arial" panose="020B0604020202020204" pitchFamily="34" charset="0"/>
              </a:rPr>
              <a:t>ergab, dass die Einnahme von Mikronährstoffpräparaten das Risiko für exsudative AMD bei Risikopatienten senkt</a:t>
            </a:r>
          </a:p>
        </p:txBody>
      </p:sp>
      <p:sp>
        <p:nvSpPr>
          <p:cNvPr id="2" name="TextBox 1">
            <a:extLst>
              <a:ext uri="{FF2B5EF4-FFF2-40B4-BE49-F238E27FC236}">
                <a16:creationId xmlns:a16="http://schemas.microsoft.com/office/drawing/2014/main" id="{9234DCB5-322A-0C19-6485-DF362113070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3" name="Rectangle 14">
            <a:extLst>
              <a:ext uri="{FF2B5EF4-FFF2-40B4-BE49-F238E27FC236}">
                <a16:creationId xmlns:a16="http://schemas.microsoft.com/office/drawing/2014/main" id="{7A573F93-0A8B-78B5-AD58-356BB916C796}"/>
              </a:ext>
            </a:extLst>
          </p:cNvPr>
          <p:cNvSpPr/>
          <p:nvPr/>
        </p:nvSpPr>
        <p:spPr>
          <a:xfrm>
            <a:off x="1120423" y="4793656"/>
            <a:ext cx="1581152" cy="317226"/>
          </a:xfrm>
          <a:prstGeom prst="rect">
            <a:avLst/>
          </a:prstGeom>
          <a:solidFill>
            <a:schemeClr val="accent1">
              <a:lumMod val="40000"/>
              <a:lumOff val="6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lstStyle/>
          <a:p>
            <a:pPr algn="ctr"/>
            <a:r>
              <a:rPr lang="de-DE" sz="1200" noProof="0" dirty="0">
                <a:solidFill>
                  <a:schemeClr val="tx1"/>
                </a:solidFill>
              </a:rPr>
              <a:t>klinische Studie (abb)</a:t>
            </a:r>
          </a:p>
        </p:txBody>
      </p:sp>
    </p:spTree>
    <p:extLst>
      <p:ext uri="{BB962C8B-B14F-4D97-AF65-F5344CB8AC3E}">
        <p14:creationId xmlns:p14="http://schemas.microsoft.com/office/powerpoint/2010/main" val="1746044533"/>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1171C5-0952-7BE9-2DD0-279ECC7C4CCA}"/>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ACFC2235-E1F6-F915-0152-950A2C03A67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64</a:t>
            </a:fld>
            <a:endParaRPr lang="de-DE" noProof="0" dirty="0"/>
          </a:p>
        </p:txBody>
      </p:sp>
      <p:sp>
        <p:nvSpPr>
          <p:cNvPr id="2" name="TextBox 1">
            <a:extLst>
              <a:ext uri="{FF2B5EF4-FFF2-40B4-BE49-F238E27FC236}">
                <a16:creationId xmlns:a16="http://schemas.microsoft.com/office/drawing/2014/main" id="{F3011C23-D102-3335-9004-B6A9F545D12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7" name="TextBox 16">
            <a:extLst>
              <a:ext uri="{FF2B5EF4-FFF2-40B4-BE49-F238E27FC236}">
                <a16:creationId xmlns:a16="http://schemas.microsoft.com/office/drawing/2014/main" id="{6619D8C5-5D55-6935-5201-36F251294753}"/>
              </a:ext>
            </a:extLst>
          </p:cNvPr>
          <p:cNvSpPr txBox="1"/>
          <p:nvPr/>
        </p:nvSpPr>
        <p:spPr>
          <a:xfrm>
            <a:off x="1162050" y="5339715"/>
            <a:ext cx="4552950" cy="271869"/>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ihren </a:t>
            </a:r>
            <a:r>
              <a:rPr lang="de-DE" sz="1600" b="1" i="1" noProof="0" dirty="0">
                <a:solidFill>
                  <a:schemeClr val="bg1">
                    <a:lumMod val="75000"/>
                  </a:schemeClr>
                </a:solidFill>
                <a:effectLst/>
                <a:latin typeface="Arial" panose="020B0604020202020204" pitchFamily="34" charset="0"/>
              </a:rPr>
              <a:t>Grenzen</a:t>
            </a:r>
            <a:r>
              <a:rPr lang="de-DE" sz="1600" b="0" i="1" noProof="0" dirty="0">
                <a:solidFill>
                  <a:schemeClr val="bg1">
                    <a:lumMod val="75000"/>
                  </a:schemeClr>
                </a:solidFill>
                <a:effectLst/>
                <a:latin typeface="Arial" panose="020B0604020202020204" pitchFamily="34" charset="0"/>
              </a:rPr>
              <a:t> klassifiziert</a:t>
            </a:r>
          </a:p>
        </p:txBody>
      </p:sp>
      <p:sp>
        <p:nvSpPr>
          <p:cNvPr id="13" name="Rectangle 5">
            <a:extLst>
              <a:ext uri="{FF2B5EF4-FFF2-40B4-BE49-F238E27FC236}">
                <a16:creationId xmlns:a16="http://schemas.microsoft.com/office/drawing/2014/main" id="{70BAE24D-977B-033A-C7BA-3E74431339B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C1CDAE45-F551-BE55-AF1B-5EBEA510B19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740E7C67-3DE7-82B5-8F40-01F0896DB8F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78CBC118-AB0B-8A0E-6FAF-D329D5E04E40}"/>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9110D737-9DCD-614B-E7E1-5FFAFFE8C6AF}"/>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5012A6C6-9662-DED8-B9F3-88E8A6748B0F}"/>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B2B2B2"/>
                </a:solidFill>
              </a:rPr>
              <a:t>Was sind </a:t>
            </a:r>
            <a:r>
              <a:rPr lang="de-DE" sz="1400" noProof="0" dirty="0">
                <a:solidFill>
                  <a:srgbClr val="B2B2B2"/>
                </a:solidFill>
              </a:rPr>
              <a:t>Drusen</a:t>
            </a:r>
            <a:r>
              <a:rPr lang="de-DE" sz="1400" i="1" noProof="0" dirty="0">
                <a:solidFill>
                  <a:srgbClr val="B2B2B2"/>
                </a:solidFill>
              </a:rPr>
              <a:t>?</a:t>
            </a:r>
          </a:p>
          <a:p>
            <a:r>
              <a:rPr lang="de-DE" sz="1400" noProof="0" dirty="0">
                <a:solidFill>
                  <a:srgbClr val="B2B2B2"/>
                </a:solidFill>
              </a:rPr>
              <a:t>Aggregate von Material im äußeren Netzhautraum</a:t>
            </a:r>
          </a:p>
          <a:p>
            <a:endParaRPr lang="de-DE" sz="1400" noProof="0" dirty="0">
              <a:solidFill>
                <a:srgbClr val="B2B2B2"/>
              </a:solidFill>
            </a:endParaRPr>
          </a:p>
          <a:p>
            <a:r>
              <a:rPr lang="de-DE" sz="1400" i="1" noProof="0" dirty="0">
                <a:solidFill>
                  <a:srgbClr val="B2B2B2"/>
                </a:solidFill>
              </a:rPr>
              <a:t>Aus welchen Substanzen besteht dieses Material?</a:t>
            </a:r>
          </a:p>
          <a:p>
            <a:r>
              <a:rPr lang="de-DE" sz="1400" noProof="0" dirty="0">
                <a:solidFill>
                  <a:srgbClr val="B2B2B2"/>
                </a:solidFill>
              </a:rPr>
              <a:t>Proteine und Lipide – hauptsächlich von den Photorezeptoren abgestoßene Ablagerungen</a:t>
            </a:r>
          </a:p>
          <a:p>
            <a:endParaRPr lang="de-DE" sz="1400" i="1" noProof="0" dirty="0">
              <a:solidFill>
                <a:srgbClr val="B2B2B2"/>
              </a:solidFill>
            </a:endParaRPr>
          </a:p>
          <a:p>
            <a:r>
              <a:rPr lang="de-DE" sz="1400" i="1" noProof="0" dirty="0">
                <a:solidFill>
                  <a:srgbClr val="B2B2B2"/>
                </a:solidFill>
              </a:rPr>
              <a:t>Wie werden Drusen klassifiziert?</a:t>
            </a:r>
          </a:p>
          <a:p>
            <a:r>
              <a:rPr lang="de-DE" sz="1400" noProof="0" dirty="0">
                <a:solidFill>
                  <a:srgbClr val="B2B2B2"/>
                </a:solidFill>
              </a:rPr>
              <a:t>Es gibt mehrere Möglichkeiten:</a:t>
            </a:r>
          </a:p>
        </p:txBody>
      </p:sp>
      <p:cxnSp>
        <p:nvCxnSpPr>
          <p:cNvPr id="24" name="Straight Arrow Connector 13">
            <a:extLst>
              <a:ext uri="{FF2B5EF4-FFF2-40B4-BE49-F238E27FC236}">
                <a16:creationId xmlns:a16="http://schemas.microsoft.com/office/drawing/2014/main" id="{ED5FD952-FE26-9482-4746-B8BC4129A29B}"/>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E05A8D07-0A5F-2E63-9A02-AE6BCB53A971}"/>
              </a:ext>
            </a:extLst>
          </p:cNvPr>
          <p:cNvCxnSpPr>
            <a:cxnSpLocks/>
          </p:cNvCxnSpPr>
          <p:nvPr/>
        </p:nvCxnSpPr>
        <p:spPr>
          <a:xfrm>
            <a:off x="3810000" y="3577758"/>
            <a:ext cx="76200" cy="1761957"/>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83DB1A1B-4404-DA01-FF0C-C2E2F1906544}"/>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0A2267AD-29B4-A0F7-CDA1-9092FFA42299}"/>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FA599B39-0B8B-1862-845F-B3DE4A37F66F}"/>
              </a:ext>
            </a:extLst>
          </p:cNvPr>
          <p:cNvSpPr txBox="1"/>
          <p:nvPr/>
        </p:nvSpPr>
        <p:spPr>
          <a:xfrm>
            <a:off x="152400" y="3888361"/>
            <a:ext cx="3545785" cy="1010533"/>
          </a:xfrm>
          <a:prstGeom prst="rect">
            <a:avLst/>
          </a:prstGeom>
          <a:noFill/>
        </p:spPr>
        <p:txBody>
          <a:bodyPr wrap="square" lIns="25400" tIns="12700" rIns="25400" bIns="12700" rtlCol="0">
            <a:spAutoFit/>
          </a:bodyPr>
          <a:lstStyle/>
          <a:p>
            <a:r>
              <a:rPr lang="de-DE" sz="1200" b="0" i="1" noProof="0" dirty="0">
                <a:solidFill>
                  <a:srgbClr val="B2B2B2"/>
                </a:solidFill>
                <a:effectLst/>
                <a:latin typeface="Arial" panose="020B0604020202020204" pitchFamily="34" charset="0"/>
              </a:rPr>
              <a:t>Drusen werden nach ihrer </a:t>
            </a:r>
            <a:r>
              <a:rPr lang="de-DE" sz="1200" b="1" i="1" noProof="0" dirty="0">
                <a:solidFill>
                  <a:srgbClr val="B2B2B2"/>
                </a:solidFill>
                <a:effectLst/>
                <a:latin typeface="Arial" panose="020B0604020202020204" pitchFamily="34" charset="0"/>
              </a:rPr>
              <a:t>Größe</a:t>
            </a:r>
            <a:r>
              <a:rPr lang="de-DE" sz="1200" b="0" i="1" noProof="0" dirty="0">
                <a:solidFill>
                  <a:srgbClr val="B2B2B2"/>
                </a:solidFill>
                <a:effectLst/>
                <a:latin typeface="Arial" panose="020B0604020202020204" pitchFamily="34" charset="0"/>
              </a:rPr>
              <a:t> klassifiziert:  </a:t>
            </a:r>
          </a:p>
          <a:p>
            <a:r>
              <a:rPr lang="de-DE" sz="1200" b="1" i="0" noProof="0" dirty="0">
                <a:solidFill>
                  <a:srgbClr val="B2B2B2"/>
                </a:solidFill>
                <a:effectLst/>
                <a:latin typeface="Arial" panose="020B0604020202020204" pitchFamily="34" charset="0"/>
              </a:rPr>
              <a:t>--Klein</a:t>
            </a:r>
            <a:r>
              <a:rPr lang="de-DE" sz="1200" b="0" i="0" noProof="0" dirty="0">
                <a:solidFill>
                  <a:srgbClr val="B2B2B2"/>
                </a:solidFill>
                <a:effectLst/>
                <a:latin typeface="Arial" panose="020B0604020202020204" pitchFamily="34" charset="0"/>
              </a:rPr>
              <a:t>:  &lt;63 μm  Durchmesser</a:t>
            </a:r>
          </a:p>
          <a:p>
            <a:r>
              <a:rPr lang="de-DE" sz="1200" b="1" i="0" noProof="0" dirty="0">
                <a:solidFill>
                  <a:srgbClr val="B2B2B2"/>
                </a:solidFill>
                <a:effectLst/>
                <a:latin typeface="Arial" panose="020B0604020202020204" pitchFamily="34" charset="0"/>
              </a:rPr>
              <a:t>--Mittelgroß</a:t>
            </a:r>
            <a:r>
              <a:rPr lang="de-DE" sz="1200" b="0" i="0" noProof="0" dirty="0">
                <a:solidFill>
                  <a:srgbClr val="B2B2B2"/>
                </a:solidFill>
                <a:effectLst/>
                <a:latin typeface="Arial" panose="020B0604020202020204" pitchFamily="34" charset="0"/>
              </a:rPr>
              <a:t>: 63–124 </a:t>
            </a:r>
          </a:p>
          <a:p>
            <a:r>
              <a:rPr lang="de-DE" sz="1200" b="1" i="0" noProof="0" dirty="0">
                <a:solidFill>
                  <a:srgbClr val="B2B2B2"/>
                </a:solidFill>
                <a:effectLst/>
                <a:latin typeface="Arial" panose="020B0604020202020204" pitchFamily="34" charset="0"/>
              </a:rPr>
              <a:t>--Groß</a:t>
            </a:r>
            <a:r>
              <a:rPr lang="de-DE" sz="1200" b="0" i="0" noProof="0" dirty="0">
                <a:solidFill>
                  <a:srgbClr val="B2B2B2"/>
                </a:solidFill>
                <a:effectLst/>
                <a:latin typeface="Arial" panose="020B0604020202020204" pitchFamily="34" charset="0"/>
              </a:rPr>
              <a:t>: ≥125 </a:t>
            </a:r>
          </a:p>
          <a:p>
            <a:r>
              <a:rPr lang="de-DE" sz="1200" b="1" noProof="0" dirty="0">
                <a:solidFill>
                  <a:srgbClr val="B2B2B2"/>
                </a:solidFill>
              </a:rPr>
              <a:t>--Drusenartige </a:t>
            </a:r>
            <a:r>
              <a:rPr lang="de-DE" sz="1200" b="1" noProof="0" dirty="0"/>
              <a:t>PED</a:t>
            </a:r>
            <a:r>
              <a:rPr lang="de-DE" sz="1600" noProof="0" dirty="0">
                <a:solidFill>
                  <a:srgbClr val="B2B2B2"/>
                </a:solidFill>
              </a:rPr>
              <a:t>: &gt;350 </a:t>
            </a:r>
            <a:endParaRPr lang="de-DE" b="0" i="0" noProof="0" dirty="0">
              <a:solidFill>
                <a:srgbClr val="B2B2B2"/>
              </a:solidFill>
              <a:effectLst/>
              <a:latin typeface="Arial" panose="020B0604020202020204" pitchFamily="34" charset="0"/>
            </a:endParaRPr>
          </a:p>
        </p:txBody>
      </p:sp>
      <p:sp>
        <p:nvSpPr>
          <p:cNvPr id="3" name="TextBox 19">
            <a:extLst>
              <a:ext uri="{FF2B5EF4-FFF2-40B4-BE49-F238E27FC236}">
                <a16:creationId xmlns:a16="http://schemas.microsoft.com/office/drawing/2014/main" id="{1E568A3E-DEE4-6128-CF0B-7C6B9443180B}"/>
              </a:ext>
            </a:extLst>
          </p:cNvPr>
          <p:cNvSpPr txBox="1"/>
          <p:nvPr/>
        </p:nvSpPr>
        <p:spPr>
          <a:xfrm>
            <a:off x="1810512" y="1901952"/>
            <a:ext cx="7278624" cy="4765407"/>
          </a:xfrm>
          <a:prstGeom prst="rect">
            <a:avLst/>
          </a:prstGeom>
          <a:solidFill>
            <a:srgbClr val="DDE9E9"/>
          </a:solidFill>
        </p:spPr>
        <p:txBody>
          <a:bodyPr wrap="square" lIns="25400" tIns="12700" rIns="25400" bIns="12700" rtlCol="0">
            <a:spAutoFit/>
          </a:bodyPr>
          <a:lstStyle/>
          <a:p>
            <a:r>
              <a:rPr lang="de-DE" sz="1400" i="1" noProof="0" dirty="0">
                <a:solidFill>
                  <a:srgbClr val="0000FF"/>
                </a:solidFill>
              </a:rPr>
              <a:t>Wofür steht in diesem Zusammenhang die Abkürzung </a:t>
            </a:r>
            <a:r>
              <a:rPr lang="de-DE" sz="1400" noProof="0" dirty="0">
                <a:solidFill>
                  <a:srgbClr val="0000FF"/>
                </a:solidFill>
              </a:rPr>
              <a:t>PED</a:t>
            </a:r>
            <a:r>
              <a:rPr lang="de-DE" sz="1400" i="1" noProof="0" dirty="0">
                <a:solidFill>
                  <a:srgbClr val="0000FF"/>
                </a:solidFill>
              </a:rPr>
              <a:t>?</a:t>
            </a:r>
            <a:endParaRPr lang="de-DE" sz="1400" i="1" noProof="0" dirty="0">
              <a:solidFill>
                <a:schemeClr val="accent2">
                  <a:lumMod val="20000"/>
                  <a:lumOff val="80000"/>
                </a:schemeClr>
              </a:solidFill>
            </a:endParaRPr>
          </a:p>
          <a:p>
            <a:r>
              <a:rPr lang="de-DE" sz="1400" noProof="0" dirty="0">
                <a:solidFill>
                  <a:srgbClr val="0000FF"/>
                </a:solidFill>
              </a:rPr>
              <a:t>Pigmentepithelabhebung</a:t>
            </a:r>
          </a:p>
          <a:p>
            <a:endParaRPr lang="de-DE" sz="1400" dirty="0">
              <a:solidFill>
                <a:srgbClr val="0000FF"/>
              </a:solidFill>
            </a:endParaRPr>
          </a:p>
          <a:p>
            <a:r>
              <a:rPr lang="de-DE" sz="1400" i="1" dirty="0">
                <a:solidFill>
                  <a:srgbClr val="0000FF"/>
                </a:solidFill>
              </a:rPr>
              <a:t>Was bedeutet es, wenn man sagt, das RPE sei „abgehoben“?</a:t>
            </a:r>
          </a:p>
          <a:p>
            <a:r>
              <a:rPr lang="de-DE" sz="1400" dirty="0">
                <a:solidFill>
                  <a:srgbClr val="0000FF"/>
                </a:solidFill>
              </a:rPr>
              <a:t>Es bedeutet, dass das RPE nicht mehr in direktem Kontakt mit seiner </a:t>
            </a:r>
            <a:r>
              <a:rPr lang="de-DE" sz="1400" noProof="0" dirty="0">
                <a:solidFill>
                  <a:srgbClr val="0000FF"/>
                </a:solidFill>
              </a:rPr>
              <a:t>Basalmembran steht </a:t>
            </a:r>
            <a:r>
              <a:rPr lang="de-DE" sz="1400" i="1" noProof="0" dirty="0">
                <a:solidFill>
                  <a:srgbClr val="0000FF"/>
                </a:solidFill>
              </a:rPr>
              <a:t>oder </a:t>
            </a:r>
            <a:r>
              <a:rPr lang="de-DE" sz="1400" noProof="0" dirty="0">
                <a:solidFill>
                  <a:srgbClr val="0000FF"/>
                </a:solidFill>
              </a:rPr>
              <a:t>dass der RPE/Basalmembran-Komplex von der darunterliegenden Struktur getrennt ist</a:t>
            </a:r>
          </a:p>
          <a:p>
            <a:endParaRPr lang="de-DE" sz="1400" noProof="0" dirty="0">
              <a:solidFill>
                <a:srgbClr val="0000FF"/>
              </a:solidFill>
            </a:endParaRPr>
          </a:p>
          <a:p>
            <a:r>
              <a:rPr lang="de-DE" sz="1400" i="1" noProof="0" dirty="0">
                <a:solidFill>
                  <a:srgbClr val="0000FF"/>
                </a:solidFill>
              </a:rPr>
              <a:t>Warum ist es so gravierend, wenn das RPE von seiner Basalmembran oder tieferen Strukturen getrennt ist? </a:t>
            </a:r>
          </a:p>
          <a:p>
            <a:r>
              <a:rPr lang="de-DE" sz="1400" noProof="0" dirty="0">
                <a:solidFill>
                  <a:srgbClr val="0000FF"/>
                </a:solidFill>
              </a:rPr>
              <a:t>Zur Erinnerung: Das RPE spielt eine unverzichtbare Rolle für die Gesundheit der </a:t>
            </a:r>
            <a:r>
              <a:rPr lang="de-DE" sz="1400" noProof="0" dirty="0" err="1">
                <a:solidFill>
                  <a:srgbClr val="0000FF"/>
                </a:solidFill>
              </a:rPr>
              <a:t>Photorezeptoren</a:t>
            </a:r>
            <a:r>
              <a:rPr lang="de-DE" sz="1400" noProof="0" dirty="0">
                <a:solidFill>
                  <a:srgbClr val="0000FF"/>
                </a:solidFill>
              </a:rPr>
              <a:t>. Denken Sie außerdem daran, dass das RPE </a:t>
            </a:r>
            <a:r>
              <a:rPr lang="de-DE" sz="1400" i="1" noProof="0" dirty="0">
                <a:solidFill>
                  <a:srgbClr val="0000FF"/>
                </a:solidFill>
              </a:rPr>
              <a:t>seinen </a:t>
            </a:r>
            <a:r>
              <a:rPr lang="de-DE" sz="1400" noProof="0" dirty="0">
                <a:solidFill>
                  <a:srgbClr val="0000FF"/>
                </a:solidFill>
              </a:rPr>
              <a:t>Stoffwechselbedarf durch die Blutversorgung aus der darunterliegenden </a:t>
            </a:r>
            <a:r>
              <a:rPr lang="de-DE" sz="1400" noProof="0" dirty="0" err="1">
                <a:solidFill>
                  <a:srgbClr val="0000FF"/>
                </a:solidFill>
              </a:rPr>
              <a:t>Choriokapillaris</a:t>
            </a:r>
            <a:r>
              <a:rPr lang="de-DE" sz="1400" noProof="0" dirty="0">
                <a:solidFill>
                  <a:srgbClr val="0000FF"/>
                </a:solidFill>
              </a:rPr>
              <a:t> deckt. </a:t>
            </a:r>
            <a:r>
              <a:rPr lang="de-DE" sz="1400" noProof="0" dirty="0">
                <a:solidFill>
                  <a:srgbClr val="000000"/>
                </a:solidFill>
              </a:rPr>
              <a:t>Somit kann ein PED zu einer Funktionsstörung, zum Absterben und zur Atrophie des RPE führen. Dies wiederum kann zu einer Funktionsstörung, zum Absterben und zur Atrophie </a:t>
            </a:r>
            <a:r>
              <a:rPr lang="de-DE" sz="1400" i="1" noProof="0" dirty="0">
                <a:solidFill>
                  <a:srgbClr val="000000"/>
                </a:solidFill>
              </a:rPr>
              <a:t>der Photorezeptoren</a:t>
            </a:r>
            <a:r>
              <a:rPr lang="de-DE" sz="1400" noProof="0" dirty="0">
                <a:solidFill>
                  <a:srgbClr val="000000"/>
                </a:solidFill>
              </a:rPr>
              <a:t> führen, was einen Sehverlust zur Folge hat.</a:t>
            </a:r>
          </a:p>
          <a:p>
            <a:endParaRPr lang="de-DE" sz="1400" noProof="0" dirty="0">
              <a:solidFill>
                <a:srgbClr val="0000FF"/>
              </a:solidFill>
            </a:endParaRPr>
          </a:p>
          <a:p>
            <a:r>
              <a:rPr lang="de-DE" sz="1400" i="1" noProof="0" dirty="0">
                <a:solidFill>
                  <a:srgbClr val="0000FF"/>
                </a:solidFill>
              </a:rPr>
              <a:t>Es gibt drei grundlegende Formen der PED – wie lauten die beiden anderen? </a:t>
            </a:r>
            <a:r>
              <a:rPr lang="de-DE" sz="1400" i="1" noProof="0" dirty="0"/>
              <a:t>Jede ist anhand des Erscheinungsbildes des Sub-RPE-Raums im OCT erkennbar. Wie sieht dieses Erscheinungsbild bei jeder Form aus?</a:t>
            </a:r>
          </a:p>
          <a:p>
            <a:r>
              <a:rPr lang="de-DE" sz="1400" noProof="0" dirty="0">
                <a:solidFill>
                  <a:srgbClr val="0000FF"/>
                </a:solidFill>
              </a:rPr>
              <a:t>--</a:t>
            </a:r>
            <a:r>
              <a:rPr lang="de-DE" sz="1400" dirty="0">
                <a:solidFill>
                  <a:srgbClr val="0000FF"/>
                </a:solidFill>
              </a:rPr>
              <a:t>Drusenoid</a:t>
            </a:r>
            <a:r>
              <a:rPr lang="de-DE" sz="1400" noProof="0" dirty="0">
                <a:solidFill>
                  <a:srgbClr val="0000FF"/>
                </a:solidFill>
              </a:rPr>
              <a:t>: </a:t>
            </a:r>
            <a:r>
              <a:rPr lang="de-DE" sz="1400" dirty="0"/>
              <a:t>Gleichmäßig </a:t>
            </a:r>
            <a:r>
              <a:rPr lang="de-DE" sz="1400" dirty="0" err="1"/>
              <a:t>hyperreflektiv</a:t>
            </a:r>
            <a:r>
              <a:rPr lang="de-DE" sz="1400" dirty="0"/>
              <a:t> </a:t>
            </a:r>
          </a:p>
          <a:p>
            <a:r>
              <a:rPr lang="de-DE" sz="1400" noProof="0" dirty="0">
                <a:solidFill>
                  <a:srgbClr val="0000FF"/>
                </a:solidFill>
              </a:rPr>
              <a:t>--Serös</a:t>
            </a:r>
            <a:r>
              <a:rPr lang="de-DE" sz="1400" dirty="0">
                <a:solidFill>
                  <a:srgbClr val="0000FF"/>
                </a:solidFill>
              </a:rPr>
              <a:t>: </a:t>
            </a:r>
            <a:r>
              <a:rPr lang="de-DE" sz="1400" dirty="0"/>
              <a:t>Sub-RPE-Raum „leer“</a:t>
            </a:r>
          </a:p>
          <a:p>
            <a:r>
              <a:rPr lang="de-DE" sz="1400" noProof="0" dirty="0">
                <a:solidFill>
                  <a:srgbClr val="0000FF"/>
                </a:solidFill>
              </a:rPr>
              <a:t>--</a:t>
            </a:r>
            <a:r>
              <a:rPr lang="de-DE" sz="1400" noProof="0" dirty="0" err="1">
                <a:solidFill>
                  <a:srgbClr val="0000FF"/>
                </a:solidFill>
              </a:rPr>
              <a:t>Fibrovaskulär</a:t>
            </a:r>
            <a:r>
              <a:rPr lang="de-DE" sz="1400" noProof="0" dirty="0">
                <a:solidFill>
                  <a:srgbClr val="0000FF"/>
                </a:solidFill>
              </a:rPr>
              <a:t>: </a:t>
            </a:r>
            <a:r>
              <a:rPr lang="de-DE" sz="1400" dirty="0"/>
              <a:t>Solide mit „Spalten“ (</a:t>
            </a:r>
            <a:r>
              <a:rPr lang="de-DE" sz="1400" dirty="0" err="1"/>
              <a:t>clefts</a:t>
            </a:r>
            <a:r>
              <a:rPr lang="de-DE" sz="1400" dirty="0"/>
              <a:t>)</a:t>
            </a:r>
            <a:endParaRPr lang="de-DE" sz="1400" b="1" i="1" noProof="0" dirty="0">
              <a:solidFill>
                <a:srgbClr val="0000FF"/>
              </a:solidFill>
            </a:endParaRPr>
          </a:p>
        </p:txBody>
      </p:sp>
      <p:sp>
        <p:nvSpPr>
          <p:cNvPr id="6" name="Oval 7">
            <a:extLst>
              <a:ext uri="{FF2B5EF4-FFF2-40B4-BE49-F238E27FC236}">
                <a16:creationId xmlns:a16="http://schemas.microsoft.com/office/drawing/2014/main" id="{9D11EAFA-2C71-ABE0-EAE6-2CC7A29F829B}"/>
              </a:ext>
            </a:extLst>
          </p:cNvPr>
          <p:cNvSpPr/>
          <p:nvPr/>
        </p:nvSpPr>
        <p:spPr>
          <a:xfrm>
            <a:off x="1190837" y="4574676"/>
            <a:ext cx="485361" cy="374374"/>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67209924"/>
      </p:ext>
    </p:extLst>
  </p:cSld>
  <p:clrMapOvr>
    <a:masterClrMapping/>
  </p:clrMapOvr>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CF287B-5DBC-C754-7A47-119D43BA41D1}"/>
            </a:ext>
          </a:extLst>
        </p:cNvPr>
        <p:cNvGrpSpPr/>
        <p:nvPr/>
      </p:nvGrpSpPr>
      <p:grpSpPr>
        <a:xfrm>
          <a:off x="0" y="0"/>
          <a:ext cx="0" cy="0"/>
          <a:chOff x="0" y="0"/>
          <a:chExt cx="0" cy="0"/>
        </a:xfrm>
      </p:grpSpPr>
      <p:sp>
        <p:nvSpPr>
          <p:cNvPr id="3" name="Rectangle 14">
            <a:extLst>
              <a:ext uri="{FF2B5EF4-FFF2-40B4-BE49-F238E27FC236}">
                <a16:creationId xmlns:a16="http://schemas.microsoft.com/office/drawing/2014/main" id="{3270793E-47B1-B6A7-F3DD-3F424DE8E76A}"/>
              </a:ext>
            </a:extLst>
          </p:cNvPr>
          <p:cNvSpPr/>
          <p:nvPr/>
        </p:nvSpPr>
        <p:spPr>
          <a:xfrm>
            <a:off x="1143000" y="4853608"/>
            <a:ext cx="1524001" cy="251792"/>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14">
            <a:extLst>
              <a:ext uri="{FF2B5EF4-FFF2-40B4-BE49-F238E27FC236}">
                <a16:creationId xmlns:a16="http://schemas.microsoft.com/office/drawing/2014/main" id="{308D0864-3393-6A51-71FF-DB1FA8E693F4}"/>
              </a:ext>
            </a:extLst>
          </p:cNvPr>
          <p:cNvSpPr/>
          <p:nvPr/>
        </p:nvSpPr>
        <p:spPr>
          <a:xfrm>
            <a:off x="3398519" y="4501837"/>
            <a:ext cx="335281" cy="27393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6" name="Rectangle 15">
            <a:extLst>
              <a:ext uri="{FF2B5EF4-FFF2-40B4-BE49-F238E27FC236}">
                <a16:creationId xmlns:a16="http://schemas.microsoft.com/office/drawing/2014/main" id="{85015AFF-01C6-7D33-FED8-5AE38B4A4111}"/>
              </a:ext>
            </a:extLst>
          </p:cNvPr>
          <p:cNvSpPr/>
          <p:nvPr/>
        </p:nvSpPr>
        <p:spPr>
          <a:xfrm>
            <a:off x="4437888" y="4502281"/>
            <a:ext cx="591312" cy="27393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4" name="Rectangle 15">
            <a:extLst>
              <a:ext uri="{FF2B5EF4-FFF2-40B4-BE49-F238E27FC236}">
                <a16:creationId xmlns:a16="http://schemas.microsoft.com/office/drawing/2014/main" id="{F15019F3-747F-CC64-EEE1-DCE09E630211}"/>
              </a:ext>
            </a:extLst>
          </p:cNvPr>
          <p:cNvSpPr/>
          <p:nvPr/>
        </p:nvSpPr>
        <p:spPr>
          <a:xfrm>
            <a:off x="2667001" y="4167809"/>
            <a:ext cx="609599" cy="25179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3" name="Rectangle 12">
            <a:extLst>
              <a:ext uri="{FF2B5EF4-FFF2-40B4-BE49-F238E27FC236}">
                <a16:creationId xmlns:a16="http://schemas.microsoft.com/office/drawing/2014/main" id="{FC3ABB43-AA06-ECDD-B97C-E193FF85DC71}"/>
              </a:ext>
            </a:extLst>
          </p:cNvPr>
          <p:cNvSpPr/>
          <p:nvPr/>
        </p:nvSpPr>
        <p:spPr>
          <a:xfrm>
            <a:off x="685800" y="3876718"/>
            <a:ext cx="685800"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2" name="Rectangle 17">
            <a:extLst>
              <a:ext uri="{FF2B5EF4-FFF2-40B4-BE49-F238E27FC236}">
                <a16:creationId xmlns:a16="http://schemas.microsoft.com/office/drawing/2014/main" id="{659C4F1B-418F-5991-1333-4F5167BBFC89}"/>
              </a:ext>
            </a:extLst>
          </p:cNvPr>
          <p:cNvSpPr/>
          <p:nvPr/>
        </p:nvSpPr>
        <p:spPr>
          <a:xfrm>
            <a:off x="1755648" y="3589116"/>
            <a:ext cx="2085509" cy="271021"/>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8" name="Rectangle 16">
            <a:extLst>
              <a:ext uri="{FF2B5EF4-FFF2-40B4-BE49-F238E27FC236}">
                <a16:creationId xmlns:a16="http://schemas.microsoft.com/office/drawing/2014/main" id="{B2A8F57B-67A1-6050-C64A-A03EF86DB50D}"/>
              </a:ext>
            </a:extLst>
          </p:cNvPr>
          <p:cNvSpPr/>
          <p:nvPr/>
        </p:nvSpPr>
        <p:spPr>
          <a:xfrm>
            <a:off x="762000" y="2934991"/>
            <a:ext cx="2085509" cy="317225"/>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11">
            <a:extLst>
              <a:ext uri="{FF2B5EF4-FFF2-40B4-BE49-F238E27FC236}">
                <a16:creationId xmlns:a16="http://schemas.microsoft.com/office/drawing/2014/main" id="{9EF87269-1444-4DC0-2239-FEBDE713F230}"/>
              </a:ext>
            </a:extLst>
          </p:cNvPr>
          <p:cNvSpPr/>
          <p:nvPr/>
        </p:nvSpPr>
        <p:spPr>
          <a:xfrm>
            <a:off x="1905001" y="2590800"/>
            <a:ext cx="2743200" cy="356616"/>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0" name="Rectangle 7">
            <a:extLst>
              <a:ext uri="{FF2B5EF4-FFF2-40B4-BE49-F238E27FC236}">
                <a16:creationId xmlns:a16="http://schemas.microsoft.com/office/drawing/2014/main" id="{AAD3A35E-A56B-09F1-E8FD-5094582BD214}"/>
              </a:ext>
            </a:extLst>
          </p:cNvPr>
          <p:cNvSpPr/>
          <p:nvPr/>
        </p:nvSpPr>
        <p:spPr>
          <a:xfrm>
            <a:off x="3048000" y="2286000"/>
            <a:ext cx="1739052"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1" name="Rectangle 10">
            <a:extLst>
              <a:ext uri="{FF2B5EF4-FFF2-40B4-BE49-F238E27FC236}">
                <a16:creationId xmlns:a16="http://schemas.microsoft.com/office/drawing/2014/main" id="{7AFF28CB-B574-0A3F-AC3B-3D522A923879}"/>
              </a:ext>
            </a:extLst>
          </p:cNvPr>
          <p:cNvSpPr/>
          <p:nvPr/>
        </p:nvSpPr>
        <p:spPr>
          <a:xfrm>
            <a:off x="5562600" y="2286000"/>
            <a:ext cx="1739053" cy="357809"/>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5" name="Rectangle 4">
            <a:extLst>
              <a:ext uri="{FF2B5EF4-FFF2-40B4-BE49-F238E27FC236}">
                <a16:creationId xmlns:a16="http://schemas.microsoft.com/office/drawing/2014/main" id="{3D14098D-8F46-62E2-161A-DFFBD17B32A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6" name="Rectangle 5">
            <a:extLst>
              <a:ext uri="{FF2B5EF4-FFF2-40B4-BE49-F238E27FC236}">
                <a16:creationId xmlns:a16="http://schemas.microsoft.com/office/drawing/2014/main" id="{DC24C6CC-F1C4-A832-A85A-53E42FC15C78}"/>
              </a:ext>
            </a:extLst>
          </p:cNvPr>
          <p:cNvSpPr/>
          <p:nvPr/>
        </p:nvSpPr>
        <p:spPr>
          <a:xfrm>
            <a:off x="685800" y="1368552"/>
            <a:ext cx="1069848"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7" name="Rectangle 6">
            <a:extLst>
              <a:ext uri="{FF2B5EF4-FFF2-40B4-BE49-F238E27FC236}">
                <a16:creationId xmlns:a16="http://schemas.microsoft.com/office/drawing/2014/main" id="{7B66B708-16ED-2C09-AAA6-CC26CF7928C1}"/>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078A8C7C-24D8-9AC8-3BA8-3C74822A965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640</a:t>
            </a:fld>
            <a:endParaRPr lang="de-DE" noProof="0" dirty="0"/>
          </a:p>
        </p:txBody>
      </p:sp>
      <p:sp>
        <p:nvSpPr>
          <p:cNvPr id="9" name="Content Placeholder 5">
            <a:extLst>
              <a:ext uri="{FF2B5EF4-FFF2-40B4-BE49-F238E27FC236}">
                <a16:creationId xmlns:a16="http://schemas.microsoft.com/office/drawing/2014/main" id="{BA38E0AB-2450-A511-78E3-176D11B4C5DB}"/>
              </a:ext>
            </a:extLst>
          </p:cNvPr>
          <p:cNvSpPr>
            <a:spLocks noGrp="1"/>
          </p:cNvSpPr>
          <p:nvPr>
            <p:ph idx="1"/>
          </p:nvPr>
        </p:nvSpPr>
        <p:spPr>
          <a:xfrm>
            <a:off x="381001" y="762000"/>
            <a:ext cx="7696200" cy="5105400"/>
          </a:xfrm>
        </p:spPr>
        <p:txBody>
          <a:bodyPr wrap="square" lIns="25400" tIns="12700" rIns="25400" bIns="12700"/>
          <a:lstStyle/>
          <a:p>
            <a:r>
              <a:rPr lang="de-DE" sz="1800" noProof="0" dirty="0">
                <a:latin typeface="Arial" panose="020B0604020202020204" pitchFamily="34" charset="0"/>
              </a:rPr>
              <a:t>Die altersbedingte Makuladegeneration ist die häufigste Ursache für Erblindung bei Erwachsenen ab </a:t>
            </a:r>
            <a:r>
              <a:rPr lang="de-DE" sz="1800" noProof="0" dirty="0">
                <a:solidFill>
                  <a:srgbClr val="0000FF"/>
                </a:solidFill>
                <a:latin typeface="Arial" panose="020B0604020202020204" pitchFamily="34" charset="0"/>
              </a:rPr>
              <a:t>50 Jahren </a:t>
            </a:r>
            <a:r>
              <a:rPr lang="de-DE" sz="1800" noProof="0" dirty="0">
                <a:latin typeface="Arial" panose="020B0604020202020204" pitchFamily="34" charset="0"/>
              </a:rPr>
              <a:t>in Industrienationen</a:t>
            </a:r>
          </a:p>
          <a:p>
            <a:r>
              <a:rPr lang="de-DE" sz="1800" noProof="0" dirty="0">
                <a:solidFill>
                  <a:srgbClr val="0000FF"/>
                </a:solidFill>
                <a:latin typeface="Arial" panose="020B0604020202020204" pitchFamily="34" charset="0"/>
              </a:rPr>
              <a:t>Das Alter </a:t>
            </a:r>
            <a:r>
              <a:rPr lang="de-DE" sz="1800" noProof="0" dirty="0">
                <a:latin typeface="Arial" panose="020B0604020202020204" pitchFamily="34" charset="0"/>
              </a:rPr>
              <a:t>ist der stärkste Risikofaktor für </a:t>
            </a:r>
            <a:r>
              <a:rPr lang="de-DE" sz="1800" dirty="0">
                <a:latin typeface="Arial" panose="020B0604020202020204" pitchFamily="34" charset="0"/>
              </a:rPr>
              <a:t>AMD</a:t>
            </a:r>
            <a:endParaRPr lang="de-DE" sz="1800" noProof="0" dirty="0">
              <a:latin typeface="Arial" panose="020B0604020202020204" pitchFamily="34" charset="0"/>
            </a:endParaRPr>
          </a:p>
          <a:p>
            <a:r>
              <a:rPr lang="de-DE" sz="1800" noProof="0" dirty="0">
                <a:latin typeface="Arial" panose="020B0604020202020204" pitchFamily="34" charset="0"/>
              </a:rPr>
              <a:t>Das klinische Kennzeichen der altersbedingten Makuladegeneration ist das Vorhandensein von </a:t>
            </a:r>
            <a:r>
              <a:rPr lang="de-DE" sz="1800" noProof="0" dirty="0">
                <a:solidFill>
                  <a:srgbClr val="0000FF"/>
                </a:solidFill>
                <a:latin typeface="Arial" panose="020B0604020202020204" pitchFamily="34" charset="0"/>
              </a:rPr>
              <a:t>Drusen</a:t>
            </a:r>
            <a:r>
              <a:rPr lang="de-DE" sz="1800" noProof="0" dirty="0">
                <a:latin typeface="Arial" panose="020B0604020202020204" pitchFamily="34" charset="0"/>
              </a:rPr>
              <a:t> in der Makula</a:t>
            </a:r>
          </a:p>
          <a:p>
            <a:r>
              <a:rPr lang="de-DE" sz="1800" dirty="0">
                <a:latin typeface="Arial" panose="020B0604020202020204" pitchFamily="34" charset="0"/>
              </a:rPr>
              <a:t>Es gibt zwei Arten: die </a:t>
            </a:r>
            <a:r>
              <a:rPr lang="de-DE" sz="1800" i="1" dirty="0">
                <a:solidFill>
                  <a:srgbClr val="0000FF"/>
                </a:solidFill>
                <a:latin typeface="Arial" panose="020B0604020202020204" pitchFamily="34" charset="0"/>
              </a:rPr>
              <a:t>nicht-exsudative</a:t>
            </a:r>
            <a:r>
              <a:rPr lang="de-DE" sz="1800" b="1" i="1" dirty="0">
                <a:latin typeface="Arial" panose="020B0604020202020204" pitchFamily="34" charset="0"/>
              </a:rPr>
              <a:t> </a:t>
            </a:r>
            <a:r>
              <a:rPr lang="de-DE" sz="1800" dirty="0">
                <a:latin typeface="Arial" panose="020B0604020202020204" pitchFamily="34" charset="0"/>
              </a:rPr>
              <a:t>und die </a:t>
            </a:r>
            <a:r>
              <a:rPr lang="de-DE" sz="1800" i="1" dirty="0">
                <a:solidFill>
                  <a:srgbClr val="0000FF"/>
                </a:solidFill>
                <a:latin typeface="Arial" panose="020B0604020202020204" pitchFamily="34" charset="0"/>
              </a:rPr>
              <a:t>exsudative Form</a:t>
            </a:r>
          </a:p>
          <a:p>
            <a:r>
              <a:rPr lang="de-DE" sz="1800" dirty="0">
                <a:latin typeface="Arial" panose="020B0604020202020204" pitchFamily="34" charset="0"/>
              </a:rPr>
              <a:t>Anomalien </a:t>
            </a:r>
            <a:r>
              <a:rPr lang="de-DE" sz="1800" dirty="0">
                <a:solidFill>
                  <a:srgbClr val="0000FF"/>
                </a:solidFill>
                <a:latin typeface="Arial" panose="020B0604020202020204" pitchFamily="34" charset="0"/>
              </a:rPr>
              <a:t>des Pigmentepithels (RPE) </a:t>
            </a:r>
            <a:r>
              <a:rPr lang="de-DE" sz="1800" dirty="0">
                <a:latin typeface="Arial" panose="020B0604020202020204" pitchFamily="34" charset="0"/>
              </a:rPr>
              <a:t>sind bei AMD typisch</a:t>
            </a:r>
          </a:p>
          <a:p>
            <a:r>
              <a:rPr lang="de-DE" sz="1800" dirty="0">
                <a:solidFill>
                  <a:srgbClr val="0000FF"/>
                </a:solidFill>
                <a:latin typeface="Arial" panose="020B0604020202020204" pitchFamily="34" charset="0"/>
              </a:rPr>
              <a:t>Die </a:t>
            </a:r>
            <a:r>
              <a:rPr lang="de-DE" sz="1800" dirty="0" err="1">
                <a:solidFill>
                  <a:srgbClr val="0000FF"/>
                </a:solidFill>
                <a:latin typeface="Arial" panose="020B0604020202020204" pitchFamily="34" charset="0"/>
              </a:rPr>
              <a:t>Photorezeptoren</a:t>
            </a:r>
            <a:r>
              <a:rPr lang="de-DE" sz="1800" dirty="0">
                <a:solidFill>
                  <a:srgbClr val="0000FF"/>
                </a:solidFill>
                <a:latin typeface="Arial" panose="020B0604020202020204" pitchFamily="34" charset="0"/>
              </a:rPr>
              <a:t> </a:t>
            </a:r>
            <a:r>
              <a:rPr lang="de-DE" sz="1800" dirty="0">
                <a:latin typeface="Arial" panose="020B0604020202020204" pitchFamily="34" charset="0"/>
              </a:rPr>
              <a:t>sind auch bei AMD abnormal</a:t>
            </a:r>
          </a:p>
          <a:p>
            <a:r>
              <a:rPr lang="de-DE" sz="1800" dirty="0">
                <a:latin typeface="Arial" panose="020B0604020202020204" pitchFamily="34" charset="0"/>
              </a:rPr>
              <a:t>Die Pathogenese der AMD ist noch nicht vollständig geklärt; dennoch spielt das </a:t>
            </a:r>
            <a:r>
              <a:rPr lang="de-DE" sz="1800" dirty="0">
                <a:solidFill>
                  <a:srgbClr val="0000FF"/>
                </a:solidFill>
                <a:latin typeface="Arial" panose="020B0604020202020204" pitchFamily="34" charset="0"/>
              </a:rPr>
              <a:t>Komplementsystem</a:t>
            </a:r>
            <a:r>
              <a:rPr lang="de-DE" sz="1800" dirty="0">
                <a:latin typeface="Arial" panose="020B0604020202020204" pitchFamily="34" charset="0"/>
              </a:rPr>
              <a:t> dabei eine wesentliche Rolle</a:t>
            </a:r>
          </a:p>
          <a:p>
            <a:r>
              <a:rPr lang="de-DE" sz="1800" dirty="0">
                <a:solidFill>
                  <a:srgbClr val="0000FF"/>
                </a:solidFill>
                <a:latin typeface="Arial" panose="020B0604020202020204" pitchFamily="34" charset="0"/>
              </a:rPr>
              <a:t>VEGF </a:t>
            </a:r>
            <a:r>
              <a:rPr lang="de-DE" sz="1800" dirty="0">
                <a:latin typeface="Arial" panose="020B0604020202020204" pitchFamily="34" charset="0"/>
              </a:rPr>
              <a:t>spielt eine Schlüsselrolle bei der exsudativen AMD; ebenso ist die Hemmung von </a:t>
            </a:r>
            <a:r>
              <a:rPr lang="de-DE" sz="1800" dirty="0">
                <a:solidFill>
                  <a:srgbClr val="0000FF"/>
                </a:solidFill>
                <a:latin typeface="Arial" panose="020B0604020202020204" pitchFamily="34" charset="0"/>
              </a:rPr>
              <a:t>VEGF</a:t>
            </a:r>
            <a:r>
              <a:rPr lang="de-DE" sz="1800" dirty="0">
                <a:latin typeface="Arial" panose="020B0604020202020204" pitchFamily="34" charset="0"/>
              </a:rPr>
              <a:t> entscheidend für deren Behandlung</a:t>
            </a:r>
          </a:p>
          <a:p>
            <a:r>
              <a:rPr lang="de-DE" sz="1800" dirty="0">
                <a:latin typeface="Arial" panose="020B0604020202020204" pitchFamily="34" charset="0"/>
              </a:rPr>
              <a:t>Die nicht-exsudative AMD </a:t>
            </a:r>
            <a:r>
              <a:rPr lang="de-DE" sz="1800" dirty="0">
                <a:solidFill>
                  <a:srgbClr val="0000FF"/>
                </a:solidFill>
                <a:latin typeface="Arial" panose="020B0604020202020204" pitchFamily="34" charset="0"/>
              </a:rPr>
              <a:t>ist </a:t>
            </a:r>
            <a:r>
              <a:rPr lang="de-DE" sz="1800" dirty="0">
                <a:latin typeface="Arial" panose="020B0604020202020204" pitchFamily="34" charset="0"/>
              </a:rPr>
              <a:t>derzeit </a:t>
            </a:r>
            <a:r>
              <a:rPr lang="de-DE" sz="1800" dirty="0">
                <a:solidFill>
                  <a:srgbClr val="0000FF"/>
                </a:solidFill>
                <a:latin typeface="Arial" panose="020B0604020202020204" pitchFamily="34" charset="0"/>
              </a:rPr>
              <a:t>nicht </a:t>
            </a:r>
            <a:r>
              <a:rPr lang="de-DE" sz="1800" dirty="0">
                <a:latin typeface="Arial" panose="020B0604020202020204" pitchFamily="34" charset="0"/>
              </a:rPr>
              <a:t>behandelbar</a:t>
            </a:r>
          </a:p>
          <a:p>
            <a:r>
              <a:rPr lang="de-DE" sz="1800" dirty="0">
                <a:latin typeface="Arial" panose="020B0604020202020204" pitchFamily="34" charset="0"/>
              </a:rPr>
              <a:t>Die </a:t>
            </a:r>
            <a:r>
              <a:rPr lang="de-DE" sz="1800" dirty="0">
                <a:solidFill>
                  <a:srgbClr val="0000FF"/>
                </a:solidFill>
                <a:latin typeface="Arial" panose="020B0604020202020204" pitchFamily="34" charset="0"/>
              </a:rPr>
              <a:t>AREDS-Studie </a:t>
            </a:r>
            <a:r>
              <a:rPr lang="de-DE" sz="1800" dirty="0">
                <a:latin typeface="Arial" panose="020B0604020202020204" pitchFamily="34" charset="0"/>
              </a:rPr>
              <a:t>ergab, dass die Einnahme von Mikronährstoffpräparaten das Risiko für exsudative AMD bei Risikopatienten senkt</a:t>
            </a:r>
          </a:p>
        </p:txBody>
      </p:sp>
      <p:sp>
        <p:nvSpPr>
          <p:cNvPr id="2" name="TextBox 1">
            <a:extLst>
              <a:ext uri="{FF2B5EF4-FFF2-40B4-BE49-F238E27FC236}">
                <a16:creationId xmlns:a16="http://schemas.microsoft.com/office/drawing/2014/main" id="{976F3F0B-1EFC-5CC9-73F1-81094243B60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908888970"/>
      </p:ext>
    </p:extLst>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a:extLst>
              <a:ext uri="{FF2B5EF4-FFF2-40B4-BE49-F238E27FC236}">
                <a16:creationId xmlns:a16="http://schemas.microsoft.com/office/drawing/2014/main" id="{4C829503-9E8B-4D90-87DF-80D926E38833}"/>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F</a:t>
            </a:r>
            <a:endParaRPr lang="de-DE" sz="3600" noProof="0" dirty="0">
              <a:latin typeface="Arial" panose="020B0604020202020204" pitchFamily="34" charset="0"/>
            </a:endParaRPr>
          </a:p>
        </p:txBody>
      </p:sp>
      <p:sp>
        <p:nvSpPr>
          <p:cNvPr id="4099" name="Rectangle 3">
            <a:extLst>
              <a:ext uri="{FF2B5EF4-FFF2-40B4-BE49-F238E27FC236}">
                <a16:creationId xmlns:a16="http://schemas.microsoft.com/office/drawing/2014/main" id="{8A4145B2-6949-41E3-9C7B-CBB9029556EB}"/>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t>AMD: Die AREDS</a:t>
            </a:r>
            <a:r>
              <a:rPr lang="de-DE" sz="2000" noProof="0" dirty="0"/>
              <a:t> </a:t>
            </a:r>
          </a:p>
          <a:p>
            <a:pPr lvl="1" eaLnBrk="1" hangingPunct="1"/>
            <a:r>
              <a:rPr lang="de-DE" sz="2000" noProof="0" dirty="0"/>
              <a:t>AREDS steht für </a:t>
            </a:r>
            <a:r>
              <a:rPr lang="de-DE" sz="2000" noProof="0" dirty="0">
                <a:solidFill>
                  <a:srgbClr val="0000FF"/>
                </a:solidFill>
              </a:rPr>
              <a:t>„Age-Related Eye Disease Study“</a:t>
            </a:r>
            <a:endParaRPr lang="de-DE" sz="2000" noProof="0" dirty="0">
              <a:solidFill>
                <a:schemeClr val="bg1"/>
              </a:solidFill>
            </a:endParaRPr>
          </a:p>
        </p:txBody>
      </p:sp>
      <p:sp>
        <p:nvSpPr>
          <p:cNvPr id="4100" name="Rectangle 17">
            <a:extLst>
              <a:ext uri="{FF2B5EF4-FFF2-40B4-BE49-F238E27FC236}">
                <a16:creationId xmlns:a16="http://schemas.microsoft.com/office/drawing/2014/main" id="{D25A2FE0-0890-482D-8F94-097DC7F24AC3}"/>
              </a:ext>
            </a:extLst>
          </p:cNvPr>
          <p:cNvSpPr>
            <a:spLocks noChangeArrowheads="1"/>
          </p:cNvSpPr>
          <p:nvPr/>
        </p:nvSpPr>
        <p:spPr bwMode="auto">
          <a:xfrm>
            <a:off x="3124200" y="1447800"/>
            <a:ext cx="3886200" cy="3048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noProof="0" dirty="0"/>
              <a:t>ausschreiben</a:t>
            </a:r>
          </a:p>
        </p:txBody>
      </p:sp>
      <p:sp>
        <p:nvSpPr>
          <p:cNvPr id="4101" name="Slide Number Placeholder 1">
            <a:extLst>
              <a:ext uri="{FF2B5EF4-FFF2-40B4-BE49-F238E27FC236}">
                <a16:creationId xmlns:a16="http://schemas.microsoft.com/office/drawing/2014/main" id="{C2496EDB-EF57-4396-A62C-38B27355F64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B374419C-3119-4EE7-B23A-1F125A48FAD2}" type="slidenum">
              <a:rPr lang="de-DE" sz="1000" noProof="0" smtClean="0"/>
              <a:t>641</a:t>
            </a:fld>
            <a:endParaRPr lang="de-DE" sz="1000" noProof="0" dirty="0"/>
          </a:p>
        </p:txBody>
      </p:sp>
      <p:sp>
        <p:nvSpPr>
          <p:cNvPr id="6" name="TextBox 5">
            <a:extLst>
              <a:ext uri="{FF2B5EF4-FFF2-40B4-BE49-F238E27FC236}">
                <a16:creationId xmlns:a16="http://schemas.microsoft.com/office/drawing/2014/main" id="{A4793493-F18D-4845-88C8-7E52FDD763A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4">
            <a:extLst>
              <a:ext uri="{FF2B5EF4-FFF2-40B4-BE49-F238E27FC236}">
                <a16:creationId xmlns:a16="http://schemas.microsoft.com/office/drawing/2014/main" id="{0BA2A5B2-6C4D-4A83-A598-1ACF879BA18C}"/>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5123" name="Rectangle 2">
            <a:extLst>
              <a:ext uri="{FF2B5EF4-FFF2-40B4-BE49-F238E27FC236}">
                <a16:creationId xmlns:a16="http://schemas.microsoft.com/office/drawing/2014/main" id="{FBF00EBF-DE43-4B81-9806-C2B8EFD02E5D}"/>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5124" name="Rectangle 3">
            <a:extLst>
              <a:ext uri="{FF2B5EF4-FFF2-40B4-BE49-F238E27FC236}">
                <a16:creationId xmlns:a16="http://schemas.microsoft.com/office/drawing/2014/main" id="{303EE485-10D6-42A3-ABA2-649D8DBE14A0}"/>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t>AMD: Die AREDS</a:t>
            </a:r>
            <a:r>
              <a:rPr lang="de-DE" sz="2000" noProof="0" dirty="0"/>
              <a:t> </a:t>
            </a:r>
          </a:p>
          <a:p>
            <a:pPr lvl="1" eaLnBrk="1" hangingPunct="1"/>
            <a:r>
              <a:rPr lang="de-DE" sz="2000" noProof="0" dirty="0"/>
              <a:t>AREDS steht für </a:t>
            </a:r>
            <a:r>
              <a:rPr lang="de-DE" sz="2000" noProof="0" dirty="0">
                <a:solidFill>
                  <a:srgbClr val="0000FF"/>
                </a:solidFill>
              </a:rPr>
              <a:t>„Age-Related Eye Disease Study“</a:t>
            </a:r>
          </a:p>
        </p:txBody>
      </p:sp>
      <p:sp>
        <p:nvSpPr>
          <p:cNvPr id="5125" name="Slide Number Placeholder 1">
            <a:extLst>
              <a:ext uri="{FF2B5EF4-FFF2-40B4-BE49-F238E27FC236}">
                <a16:creationId xmlns:a16="http://schemas.microsoft.com/office/drawing/2014/main" id="{2014CB97-1B26-4E4B-9D9E-559DFDC2D2D0}"/>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D72FD77B-2EEC-4CDF-8577-A0D1FD9AD5D7}" type="slidenum">
              <a:rPr lang="de-DE" sz="1000" noProof="0" smtClean="0"/>
              <a:t>642</a:t>
            </a:fld>
            <a:endParaRPr lang="de-DE" sz="1000" noProof="0" dirty="0"/>
          </a:p>
        </p:txBody>
      </p:sp>
      <p:sp>
        <p:nvSpPr>
          <p:cNvPr id="6" name="TextBox 5">
            <a:extLst>
              <a:ext uri="{FF2B5EF4-FFF2-40B4-BE49-F238E27FC236}">
                <a16:creationId xmlns:a16="http://schemas.microsoft.com/office/drawing/2014/main" id="{6C39A310-914C-4D88-973C-7E65BDF6673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959DFD-164C-1C9D-504C-27B97EF35125}"/>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6EA43418-DC96-5CF0-9530-1C23E6FD1ABF}"/>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0A2AAAD5-9C68-8325-91B0-0DACA8CC152E}"/>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4631CEAE-1919-D147-4E1F-6335DB1C58B5}"/>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rgbClr val="0000FF"/>
              </a:solidFill>
            </a:endParaRPr>
          </a:p>
        </p:txBody>
      </p:sp>
      <p:sp>
        <p:nvSpPr>
          <p:cNvPr id="13" name="Rectangle 13">
            <a:extLst>
              <a:ext uri="{FF2B5EF4-FFF2-40B4-BE49-F238E27FC236}">
                <a16:creationId xmlns:a16="http://schemas.microsoft.com/office/drawing/2014/main" id="{62ED7BA7-089E-CD38-D3B2-D8FB31DBD15E}"/>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01D9FD33-7CE4-55BF-2539-900E88B8A204}"/>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b="1" i="1" noProof="0" dirty="0">
                <a:solidFill>
                  <a:srgbClr val="0000FF"/>
                </a:solidFill>
              </a:rPr>
              <a:t>Antioxidantien</a:t>
            </a:r>
            <a:endParaRPr lang="de-DE" sz="1400" b="1" i="1" noProof="0" dirty="0">
              <a:solidFill>
                <a:srgbClr val="0000FF"/>
              </a:solidFill>
            </a:endParaRPr>
          </a:p>
        </p:txBody>
      </p:sp>
      <p:sp>
        <p:nvSpPr>
          <p:cNvPr id="15" name="Rectangle 22">
            <a:extLst>
              <a:ext uri="{FF2B5EF4-FFF2-40B4-BE49-F238E27FC236}">
                <a16:creationId xmlns:a16="http://schemas.microsoft.com/office/drawing/2014/main" id="{31F3396E-5DCA-BB65-D991-1B474402B72F}"/>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chemeClr val="bg1">
                  <a:lumMod val="75000"/>
                </a:schemeClr>
              </a:solidFill>
            </a:endParaRPr>
          </a:p>
        </p:txBody>
      </p:sp>
      <p:sp>
        <p:nvSpPr>
          <p:cNvPr id="16" name="Text Box 8">
            <a:extLst>
              <a:ext uri="{FF2B5EF4-FFF2-40B4-BE49-F238E27FC236}">
                <a16:creationId xmlns:a16="http://schemas.microsoft.com/office/drawing/2014/main" id="{14572CC0-6BDD-345E-63F4-D9B20DAD525B}"/>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chemeClr val="bg1">
                    <a:lumMod val="75000"/>
                  </a:schemeClr>
                </a:solidFill>
              </a:rPr>
              <a:t>Mineralstoffe</a:t>
            </a:r>
          </a:p>
        </p:txBody>
      </p:sp>
      <p:sp>
        <p:nvSpPr>
          <p:cNvPr id="30733" name="Rectangle 11">
            <a:extLst>
              <a:ext uri="{FF2B5EF4-FFF2-40B4-BE49-F238E27FC236}">
                <a16:creationId xmlns:a16="http://schemas.microsoft.com/office/drawing/2014/main" id="{716CF39B-C5AD-345B-2F58-7D5C10E34D72}"/>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dirty="0">
                <a:latin typeface="Arial" panose="020B0604020202020204" pitchFamily="34" charset="0"/>
              </a:rPr>
              <a:t>F</a:t>
            </a:r>
          </a:p>
        </p:txBody>
      </p:sp>
      <p:sp>
        <p:nvSpPr>
          <p:cNvPr id="30734" name="Rectangle 12">
            <a:extLst>
              <a:ext uri="{FF2B5EF4-FFF2-40B4-BE49-F238E27FC236}">
                <a16:creationId xmlns:a16="http://schemas.microsoft.com/office/drawing/2014/main" id="{BD4B0B95-184E-2132-C709-F913BDA51FC9}"/>
              </a:ext>
            </a:extLst>
          </p:cNvPr>
          <p:cNvSpPr>
            <a:spLocks noGrp="1" noChangeArrowheads="1"/>
          </p:cNvSpPr>
          <p:nvPr>
            <p:ph type="body" idx="1"/>
          </p:nvPr>
        </p:nvSpPr>
        <p:spPr>
          <a:xfrm>
            <a:off x="457200" y="1066800"/>
            <a:ext cx="8229600" cy="37338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a:t>
            </a:r>
            <a:endParaRPr lang="de-DE" sz="2000" noProof="0" dirty="0">
              <a:solidFill>
                <a:srgbClr val="FF3300"/>
              </a:solidFill>
              <a:latin typeface="Arial" panose="020B0604020202020204" pitchFamily="34" charset="0"/>
            </a:endParaRP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a:t>
            </a:r>
          </a:p>
          <a:p>
            <a:pPr lvl="2" eaLnBrk="1" hangingPunct="1"/>
            <a:r>
              <a:rPr lang="de-DE" sz="2000" noProof="0" dirty="0">
                <a:solidFill>
                  <a:srgbClr val="FF3300"/>
                </a:solidFill>
                <a:latin typeface="Arial" panose="020B0604020202020204" pitchFamily="34" charset="0"/>
              </a:rPr>
              <a:t>  </a:t>
            </a:r>
          </a:p>
          <a:p>
            <a:pPr marL="693737" lvl="2" indent="0" eaLnBrk="1" hangingPunct="1">
              <a:buNone/>
            </a:pPr>
            <a:endParaRPr lang="de-DE" sz="2000" noProof="0" dirty="0">
              <a:solidFill>
                <a:srgbClr val="FF3300"/>
              </a:solidFill>
              <a:latin typeface="Arial" panose="020B0604020202020204" pitchFamily="34" charset="0"/>
            </a:endParaRPr>
          </a:p>
        </p:txBody>
      </p:sp>
      <p:sp>
        <p:nvSpPr>
          <p:cNvPr id="30739" name="Slide Number Placeholder 1">
            <a:extLst>
              <a:ext uri="{FF2B5EF4-FFF2-40B4-BE49-F238E27FC236}">
                <a16:creationId xmlns:a16="http://schemas.microsoft.com/office/drawing/2014/main" id="{18795033-98E5-4A5E-F284-91E8E271B00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643</a:t>
            </a:fld>
            <a:endParaRPr lang="de-DE" sz="1000" noProof="0" dirty="0"/>
          </a:p>
        </p:txBody>
      </p:sp>
      <p:sp>
        <p:nvSpPr>
          <p:cNvPr id="22" name="TextBox 21">
            <a:extLst>
              <a:ext uri="{FF2B5EF4-FFF2-40B4-BE49-F238E27FC236}">
                <a16:creationId xmlns:a16="http://schemas.microsoft.com/office/drawing/2014/main" id="{51B0EB7A-9BBE-E970-5676-661B10D5F26A}"/>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Rectangle 17">
            <a:extLst>
              <a:ext uri="{FF2B5EF4-FFF2-40B4-BE49-F238E27FC236}">
                <a16:creationId xmlns:a16="http://schemas.microsoft.com/office/drawing/2014/main" id="{A5FAF7BF-9468-4590-1CD2-D351AD7EA2C3}"/>
              </a:ext>
            </a:extLst>
          </p:cNvPr>
          <p:cNvSpPr>
            <a:spLocks noChangeArrowheads="1"/>
          </p:cNvSpPr>
          <p:nvPr/>
        </p:nvSpPr>
        <p:spPr bwMode="auto">
          <a:xfrm>
            <a:off x="1447800" y="2209800"/>
            <a:ext cx="1219200" cy="3048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b="1" i="1" noProof="0" dirty="0"/>
              <a:t>?</a:t>
            </a:r>
          </a:p>
        </p:txBody>
      </p:sp>
      <p:sp>
        <p:nvSpPr>
          <p:cNvPr id="20" name="Rectangle 12">
            <a:extLst>
              <a:ext uri="{FF2B5EF4-FFF2-40B4-BE49-F238E27FC236}">
                <a16:creationId xmlns:a16="http://schemas.microsoft.com/office/drawing/2014/main" id="{BB72FA69-5866-FA99-3852-AF7DFED16E90}"/>
              </a:ext>
            </a:extLst>
          </p:cNvPr>
          <p:cNvSpPr>
            <a:spLocks noChangeArrowheads="1"/>
          </p:cNvSpPr>
          <p:nvPr/>
        </p:nvSpPr>
        <p:spPr bwMode="auto">
          <a:xfrm>
            <a:off x="1447800" y="2514600"/>
            <a:ext cx="1219200" cy="381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b="1" i="1" noProof="0" dirty="0"/>
              <a:t>?</a:t>
            </a:r>
          </a:p>
        </p:txBody>
      </p:sp>
      <p:sp>
        <p:nvSpPr>
          <p:cNvPr id="21" name="Rectangle 13">
            <a:extLst>
              <a:ext uri="{FF2B5EF4-FFF2-40B4-BE49-F238E27FC236}">
                <a16:creationId xmlns:a16="http://schemas.microsoft.com/office/drawing/2014/main" id="{7CB59054-18D8-6D46-FCF5-FCAE8DA283BE}"/>
              </a:ext>
            </a:extLst>
          </p:cNvPr>
          <p:cNvSpPr>
            <a:spLocks noChangeArrowheads="1"/>
          </p:cNvSpPr>
          <p:nvPr/>
        </p:nvSpPr>
        <p:spPr bwMode="auto">
          <a:xfrm>
            <a:off x="1447800" y="2895600"/>
            <a:ext cx="1524000" cy="3048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b="1" i="1" noProof="0" dirty="0"/>
              <a:t>?</a:t>
            </a:r>
          </a:p>
        </p:txBody>
      </p:sp>
    </p:spTree>
    <p:extLst>
      <p:ext uri="{BB962C8B-B14F-4D97-AF65-F5344CB8AC3E}">
        <p14:creationId xmlns:p14="http://schemas.microsoft.com/office/powerpoint/2010/main" val="2844272694"/>
      </p:ext>
    </p:extLst>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D7E5B9-A234-7102-45DF-0FCE4D467DC3}"/>
            </a:ext>
          </a:extLst>
        </p:cNvPr>
        <p:cNvGrpSpPr/>
        <p:nvPr/>
      </p:nvGrpSpPr>
      <p:grpSpPr>
        <a:xfrm>
          <a:off x="0" y="0"/>
          <a:ext cx="0" cy="0"/>
          <a:chOff x="0" y="0"/>
          <a:chExt cx="0" cy="0"/>
        </a:xfrm>
      </p:grpSpPr>
      <p:sp>
        <p:nvSpPr>
          <p:cNvPr id="2" name="Rectangle 13">
            <a:extLst>
              <a:ext uri="{FF2B5EF4-FFF2-40B4-BE49-F238E27FC236}">
                <a16:creationId xmlns:a16="http://schemas.microsoft.com/office/drawing/2014/main" id="{BA88CD09-14C2-F37F-3B43-51A159EC303E}"/>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3" name="Rectangle 12">
            <a:extLst>
              <a:ext uri="{FF2B5EF4-FFF2-40B4-BE49-F238E27FC236}">
                <a16:creationId xmlns:a16="http://schemas.microsoft.com/office/drawing/2014/main" id="{30E90D49-874A-152F-0490-CD153C730186}"/>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 name="Rectangle 11">
            <a:extLst>
              <a:ext uri="{FF2B5EF4-FFF2-40B4-BE49-F238E27FC236}">
                <a16:creationId xmlns:a16="http://schemas.microsoft.com/office/drawing/2014/main" id="{1F037FB7-DE7E-C8E5-53D6-3341F6851579}"/>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8" name="Rectangle 4">
            <a:extLst>
              <a:ext uri="{FF2B5EF4-FFF2-40B4-BE49-F238E27FC236}">
                <a16:creationId xmlns:a16="http://schemas.microsoft.com/office/drawing/2014/main" id="{398C8F0E-0897-3A0E-5C03-0BBFF679E9AF}"/>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37023618-D0A1-1293-FA5A-E0147DD2FA6A}"/>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2581365B-DA45-4DCE-2D96-AAD4DFB06324}"/>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C8FD2CC4-F6FA-0CAD-FBE1-362DA8075C50}"/>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7C149764-210B-7708-D0C3-DBF9ED8289C6}"/>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b="1" i="1" noProof="0" dirty="0">
                <a:solidFill>
                  <a:srgbClr val="0000FF"/>
                </a:solidFill>
              </a:rPr>
              <a:t>Antioxidantien</a:t>
            </a:r>
            <a:endParaRPr lang="de-DE" sz="1400" b="1" i="1" noProof="0" dirty="0">
              <a:solidFill>
                <a:srgbClr val="0000FF"/>
              </a:solidFill>
            </a:endParaRPr>
          </a:p>
        </p:txBody>
      </p:sp>
      <p:sp>
        <p:nvSpPr>
          <p:cNvPr id="15" name="Rectangle 22">
            <a:extLst>
              <a:ext uri="{FF2B5EF4-FFF2-40B4-BE49-F238E27FC236}">
                <a16:creationId xmlns:a16="http://schemas.microsoft.com/office/drawing/2014/main" id="{5FDCDD92-C65C-8A92-9745-C6C069EBBBE8}"/>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chemeClr val="bg1">
                  <a:lumMod val="75000"/>
                </a:schemeClr>
              </a:solidFill>
            </a:endParaRPr>
          </a:p>
        </p:txBody>
      </p:sp>
      <p:sp>
        <p:nvSpPr>
          <p:cNvPr id="16" name="Text Box 8">
            <a:extLst>
              <a:ext uri="{FF2B5EF4-FFF2-40B4-BE49-F238E27FC236}">
                <a16:creationId xmlns:a16="http://schemas.microsoft.com/office/drawing/2014/main" id="{F6BABC94-57E5-7654-31C7-BAC53201AE5E}"/>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chemeClr val="bg1">
                    <a:lumMod val="75000"/>
                  </a:schemeClr>
                </a:solidFill>
              </a:rPr>
              <a:t>Mineralstoffe</a:t>
            </a:r>
          </a:p>
        </p:txBody>
      </p:sp>
      <p:sp>
        <p:nvSpPr>
          <p:cNvPr id="30733" name="Rectangle 11">
            <a:extLst>
              <a:ext uri="{FF2B5EF4-FFF2-40B4-BE49-F238E27FC236}">
                <a16:creationId xmlns:a16="http://schemas.microsoft.com/office/drawing/2014/main" id="{24B246E2-B98C-87C5-AE59-FF770717CA13}"/>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0734" name="Rectangle 12">
            <a:extLst>
              <a:ext uri="{FF2B5EF4-FFF2-40B4-BE49-F238E27FC236}">
                <a16:creationId xmlns:a16="http://schemas.microsoft.com/office/drawing/2014/main" id="{B1C07B7F-2EFD-E6A8-2B35-4642038B5A60}"/>
              </a:ext>
            </a:extLst>
          </p:cNvPr>
          <p:cNvSpPr>
            <a:spLocks noGrp="1" noChangeArrowheads="1"/>
          </p:cNvSpPr>
          <p:nvPr>
            <p:ph type="body" idx="1"/>
          </p:nvPr>
        </p:nvSpPr>
        <p:spPr>
          <a:xfrm>
            <a:off x="457200" y="1066800"/>
            <a:ext cx="8229600" cy="37338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a:t>
            </a:r>
            <a:endParaRPr lang="de-DE" sz="2000" noProof="0" dirty="0">
              <a:solidFill>
                <a:srgbClr val="FF3300"/>
              </a:solidFill>
              <a:latin typeface="Arial" panose="020B0604020202020204" pitchFamily="34" charset="0"/>
            </a:endParaRP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a:t>
            </a:r>
          </a:p>
          <a:p>
            <a:pPr lvl="2" eaLnBrk="1" hangingPunct="1"/>
            <a:r>
              <a:rPr lang="de-DE" sz="2000" noProof="0" dirty="0">
                <a:solidFill>
                  <a:srgbClr val="FF3300"/>
                </a:solidFill>
                <a:latin typeface="Arial" panose="020B0604020202020204" pitchFamily="34" charset="0"/>
              </a:rPr>
              <a:t>  </a:t>
            </a:r>
          </a:p>
          <a:p>
            <a:pPr marL="693737" lvl="2" indent="0" eaLnBrk="1" hangingPunct="1">
              <a:buNone/>
            </a:pPr>
            <a:endParaRPr lang="de-DE" sz="2000" noProof="0" dirty="0">
              <a:solidFill>
                <a:srgbClr val="FF3300"/>
              </a:solidFill>
              <a:latin typeface="Arial" panose="020B0604020202020204" pitchFamily="34" charset="0"/>
            </a:endParaRPr>
          </a:p>
        </p:txBody>
      </p:sp>
      <p:sp>
        <p:nvSpPr>
          <p:cNvPr id="30739" name="Slide Number Placeholder 1">
            <a:extLst>
              <a:ext uri="{FF2B5EF4-FFF2-40B4-BE49-F238E27FC236}">
                <a16:creationId xmlns:a16="http://schemas.microsoft.com/office/drawing/2014/main" id="{3F89CFCF-FE55-D9D9-7157-804581EB8E3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644</a:t>
            </a:fld>
            <a:endParaRPr lang="de-DE" sz="1000" noProof="0" dirty="0"/>
          </a:p>
        </p:txBody>
      </p:sp>
      <p:sp>
        <p:nvSpPr>
          <p:cNvPr id="22" name="TextBox 21">
            <a:extLst>
              <a:ext uri="{FF2B5EF4-FFF2-40B4-BE49-F238E27FC236}">
                <a16:creationId xmlns:a16="http://schemas.microsoft.com/office/drawing/2014/main" id="{54C36E5B-229F-AC5E-762E-6CF79437AD7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762991413"/>
      </p:ext>
    </p:extLst>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F63FBB-3B84-26AD-3E71-77B66F806D34}"/>
            </a:ext>
          </a:extLst>
        </p:cNvPr>
        <p:cNvGrpSpPr/>
        <p:nvPr/>
      </p:nvGrpSpPr>
      <p:grpSpPr>
        <a:xfrm>
          <a:off x="0" y="0"/>
          <a:ext cx="0" cy="0"/>
          <a:chOff x="0" y="0"/>
          <a:chExt cx="0" cy="0"/>
        </a:xfrm>
      </p:grpSpPr>
      <p:sp>
        <p:nvSpPr>
          <p:cNvPr id="2" name="Rectangle 13">
            <a:extLst>
              <a:ext uri="{FF2B5EF4-FFF2-40B4-BE49-F238E27FC236}">
                <a16:creationId xmlns:a16="http://schemas.microsoft.com/office/drawing/2014/main" id="{D2CA04EC-E336-36B4-1156-2C316067712C}"/>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3" name="Rectangle 12">
            <a:extLst>
              <a:ext uri="{FF2B5EF4-FFF2-40B4-BE49-F238E27FC236}">
                <a16:creationId xmlns:a16="http://schemas.microsoft.com/office/drawing/2014/main" id="{8DC9CBC1-9093-CF0B-7D68-5FA42131B36A}"/>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 name="Rectangle 11">
            <a:extLst>
              <a:ext uri="{FF2B5EF4-FFF2-40B4-BE49-F238E27FC236}">
                <a16:creationId xmlns:a16="http://schemas.microsoft.com/office/drawing/2014/main" id="{11122E4F-AA3E-6FD4-CA52-EECEC8FF76AF}"/>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8" name="Rectangle 4">
            <a:extLst>
              <a:ext uri="{FF2B5EF4-FFF2-40B4-BE49-F238E27FC236}">
                <a16:creationId xmlns:a16="http://schemas.microsoft.com/office/drawing/2014/main" id="{955F4A85-65AB-BFF7-67E6-A144FCCE1170}"/>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80DB91FD-871D-5600-4DAF-2089D520D3CA}"/>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7A6BFE87-4F11-97A1-5D6D-53717CD6503E}"/>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rgbClr val="0000FF"/>
              </a:solidFill>
            </a:endParaRPr>
          </a:p>
        </p:txBody>
      </p:sp>
      <p:sp>
        <p:nvSpPr>
          <p:cNvPr id="13" name="Rectangle 13">
            <a:extLst>
              <a:ext uri="{FF2B5EF4-FFF2-40B4-BE49-F238E27FC236}">
                <a16:creationId xmlns:a16="http://schemas.microsoft.com/office/drawing/2014/main" id="{2E52D6BC-209E-1AF5-6A6E-C057EC02513D}"/>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D7732588-094C-2CE8-318B-F6DCEDEE948A}"/>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b="1" i="1" noProof="0" dirty="0">
                <a:solidFill>
                  <a:srgbClr val="0000FF"/>
                </a:solidFill>
              </a:rPr>
              <a:t>Antioxidantien</a:t>
            </a:r>
            <a:endParaRPr lang="de-DE" sz="1400" b="1" i="1" noProof="0" dirty="0">
              <a:solidFill>
                <a:srgbClr val="0000FF"/>
              </a:solidFill>
            </a:endParaRPr>
          </a:p>
        </p:txBody>
      </p:sp>
      <p:sp>
        <p:nvSpPr>
          <p:cNvPr id="15" name="Rectangle 22">
            <a:extLst>
              <a:ext uri="{FF2B5EF4-FFF2-40B4-BE49-F238E27FC236}">
                <a16:creationId xmlns:a16="http://schemas.microsoft.com/office/drawing/2014/main" id="{004AE821-E18A-168D-4503-2509AE049550}"/>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chemeClr val="bg1">
                  <a:lumMod val="75000"/>
                </a:schemeClr>
              </a:solidFill>
            </a:endParaRPr>
          </a:p>
        </p:txBody>
      </p:sp>
      <p:sp>
        <p:nvSpPr>
          <p:cNvPr id="16" name="Text Box 8">
            <a:extLst>
              <a:ext uri="{FF2B5EF4-FFF2-40B4-BE49-F238E27FC236}">
                <a16:creationId xmlns:a16="http://schemas.microsoft.com/office/drawing/2014/main" id="{2C7D6466-D6EE-CC07-8402-D1CD2E72C8D1}"/>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chemeClr val="bg1">
                    <a:lumMod val="75000"/>
                  </a:schemeClr>
                </a:solidFill>
              </a:rPr>
              <a:t>Mineralstoffe</a:t>
            </a:r>
          </a:p>
        </p:txBody>
      </p:sp>
      <p:sp>
        <p:nvSpPr>
          <p:cNvPr id="30733" name="Rectangle 11">
            <a:extLst>
              <a:ext uri="{FF2B5EF4-FFF2-40B4-BE49-F238E27FC236}">
                <a16:creationId xmlns:a16="http://schemas.microsoft.com/office/drawing/2014/main" id="{30900B61-C08D-9CDA-33F8-0FB17E01B0A2}"/>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dirty="0">
                <a:latin typeface="Arial" panose="020B0604020202020204" pitchFamily="34" charset="0"/>
              </a:rPr>
              <a:t>F</a:t>
            </a:r>
          </a:p>
        </p:txBody>
      </p:sp>
      <p:sp>
        <p:nvSpPr>
          <p:cNvPr id="30734" name="Rectangle 12">
            <a:extLst>
              <a:ext uri="{FF2B5EF4-FFF2-40B4-BE49-F238E27FC236}">
                <a16:creationId xmlns:a16="http://schemas.microsoft.com/office/drawing/2014/main" id="{19135B6F-530E-FACE-FCBE-01655150E218}"/>
              </a:ext>
            </a:extLst>
          </p:cNvPr>
          <p:cNvSpPr>
            <a:spLocks noGrp="1" noChangeArrowheads="1"/>
          </p:cNvSpPr>
          <p:nvPr>
            <p:ph type="body" idx="1"/>
          </p:nvPr>
        </p:nvSpPr>
        <p:spPr>
          <a:xfrm>
            <a:off x="457200" y="1066800"/>
            <a:ext cx="8229600" cy="37338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a:t>
            </a:r>
            <a:endParaRPr lang="de-DE" sz="2000" noProof="0" dirty="0">
              <a:solidFill>
                <a:srgbClr val="FF3300"/>
              </a:solidFill>
              <a:latin typeface="Arial" panose="020B0604020202020204" pitchFamily="34" charset="0"/>
            </a:endParaRP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a:t>
            </a:r>
          </a:p>
          <a:p>
            <a:pPr lvl="2" eaLnBrk="1" hangingPunct="1"/>
            <a:r>
              <a:rPr lang="de-DE" sz="2000" noProof="0" dirty="0">
                <a:solidFill>
                  <a:srgbClr val="FF3300"/>
                </a:solidFill>
                <a:latin typeface="Arial" panose="020B0604020202020204" pitchFamily="34" charset="0"/>
              </a:rPr>
              <a:t>  </a:t>
            </a:r>
          </a:p>
          <a:p>
            <a:pPr lvl="2" eaLnBrk="1" hangingPunct="1"/>
            <a:r>
              <a:rPr lang="de-DE" sz="2000" dirty="0">
                <a:solidFill>
                  <a:srgbClr val="FF3300"/>
                </a:solidFill>
                <a:latin typeface="Arial" panose="020B0604020202020204" pitchFamily="34" charset="0"/>
              </a:rPr>
              <a:t> </a:t>
            </a:r>
            <a:endParaRPr lang="de-DE" sz="2000" noProof="0" dirty="0">
              <a:solidFill>
                <a:srgbClr val="FF3300"/>
              </a:solidFill>
              <a:latin typeface="Arial" panose="020B0604020202020204" pitchFamily="34" charset="0"/>
            </a:endParaRPr>
          </a:p>
          <a:p>
            <a:pPr lvl="2" eaLnBrk="1" hangingPunct="1"/>
            <a:endParaRPr lang="de-DE" sz="2000" noProof="0" dirty="0">
              <a:solidFill>
                <a:srgbClr val="FF3300"/>
              </a:solidFill>
              <a:latin typeface="Arial" panose="020B0604020202020204" pitchFamily="34" charset="0"/>
            </a:endParaRPr>
          </a:p>
          <a:p>
            <a:pPr marL="693737" lvl="2" indent="0" eaLnBrk="1" hangingPunct="1">
              <a:buNone/>
            </a:pPr>
            <a:endParaRPr lang="de-DE" sz="2000" noProof="0" dirty="0">
              <a:solidFill>
                <a:srgbClr val="FF3300"/>
              </a:solidFill>
              <a:latin typeface="Arial" panose="020B0604020202020204" pitchFamily="34" charset="0"/>
            </a:endParaRPr>
          </a:p>
        </p:txBody>
      </p:sp>
      <p:sp>
        <p:nvSpPr>
          <p:cNvPr id="30739" name="Slide Number Placeholder 1">
            <a:extLst>
              <a:ext uri="{FF2B5EF4-FFF2-40B4-BE49-F238E27FC236}">
                <a16:creationId xmlns:a16="http://schemas.microsoft.com/office/drawing/2014/main" id="{029DA6F5-951D-F26F-2CD7-6F8EF6CF3B6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645</a:t>
            </a:fld>
            <a:endParaRPr lang="de-DE" sz="1000" noProof="0" dirty="0"/>
          </a:p>
        </p:txBody>
      </p:sp>
      <p:sp>
        <p:nvSpPr>
          <p:cNvPr id="22" name="TextBox 21">
            <a:extLst>
              <a:ext uri="{FF2B5EF4-FFF2-40B4-BE49-F238E27FC236}">
                <a16:creationId xmlns:a16="http://schemas.microsoft.com/office/drawing/2014/main" id="{B5B37CEA-670C-7392-1993-CB250EF03E0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5" name="Text Box 14">
            <a:extLst>
              <a:ext uri="{FF2B5EF4-FFF2-40B4-BE49-F238E27FC236}">
                <a16:creationId xmlns:a16="http://schemas.microsoft.com/office/drawing/2014/main" id="{268A6F6D-66F8-64D7-B02B-BAC4A95AB082}"/>
              </a:ext>
            </a:extLst>
          </p:cNvPr>
          <p:cNvSpPr txBox="1">
            <a:spLocks noChangeArrowheads="1"/>
          </p:cNvSpPr>
          <p:nvPr/>
        </p:nvSpPr>
        <p:spPr bwMode="auto">
          <a:xfrm>
            <a:off x="2819400" y="2197100"/>
            <a:ext cx="955488" cy="210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200" b="1" i="1" noProof="0" dirty="0"/>
              <a:t>Dosierung?</a:t>
            </a:r>
          </a:p>
        </p:txBody>
      </p:sp>
      <p:sp>
        <p:nvSpPr>
          <p:cNvPr id="6" name="Text Box 14">
            <a:extLst>
              <a:ext uri="{FF2B5EF4-FFF2-40B4-BE49-F238E27FC236}">
                <a16:creationId xmlns:a16="http://schemas.microsoft.com/office/drawing/2014/main" id="{25290F6A-D17F-D759-98E6-E89E6807BE7D}"/>
              </a:ext>
            </a:extLst>
          </p:cNvPr>
          <p:cNvSpPr txBox="1">
            <a:spLocks noChangeArrowheads="1"/>
          </p:cNvSpPr>
          <p:nvPr/>
        </p:nvSpPr>
        <p:spPr bwMode="auto">
          <a:xfrm>
            <a:off x="2796988" y="2609086"/>
            <a:ext cx="911412" cy="210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200" b="1" i="1" noProof="0" dirty="0"/>
              <a:t>Dosierung?</a:t>
            </a:r>
          </a:p>
        </p:txBody>
      </p:sp>
      <p:sp>
        <p:nvSpPr>
          <p:cNvPr id="7" name="Text Box 14">
            <a:extLst>
              <a:ext uri="{FF2B5EF4-FFF2-40B4-BE49-F238E27FC236}">
                <a16:creationId xmlns:a16="http://schemas.microsoft.com/office/drawing/2014/main" id="{78901C56-2F61-B8F7-0618-2450356C70CE}"/>
              </a:ext>
            </a:extLst>
          </p:cNvPr>
          <p:cNvSpPr txBox="1">
            <a:spLocks noChangeArrowheads="1"/>
          </p:cNvSpPr>
          <p:nvPr/>
        </p:nvSpPr>
        <p:spPr bwMode="auto">
          <a:xfrm>
            <a:off x="3010693" y="2971800"/>
            <a:ext cx="911412" cy="2103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200" b="1" i="1" noProof="0" dirty="0"/>
              <a:t>Dosierung?</a:t>
            </a:r>
          </a:p>
        </p:txBody>
      </p:sp>
    </p:spTree>
    <p:extLst>
      <p:ext uri="{BB962C8B-B14F-4D97-AF65-F5344CB8AC3E}">
        <p14:creationId xmlns:p14="http://schemas.microsoft.com/office/powerpoint/2010/main" val="3357656084"/>
      </p:ext>
    </p:extLst>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DE46770-FEBA-22E5-B7C6-1D405C938A71}"/>
            </a:ext>
          </a:extLst>
        </p:cNvPr>
        <p:cNvGrpSpPr/>
        <p:nvPr/>
      </p:nvGrpSpPr>
      <p:grpSpPr>
        <a:xfrm>
          <a:off x="0" y="0"/>
          <a:ext cx="0" cy="0"/>
          <a:chOff x="0" y="0"/>
          <a:chExt cx="0" cy="0"/>
        </a:xfrm>
      </p:grpSpPr>
      <p:grpSp>
        <p:nvGrpSpPr>
          <p:cNvPr id="3" name="Group 2">
            <a:extLst>
              <a:ext uri="{FF2B5EF4-FFF2-40B4-BE49-F238E27FC236}">
                <a16:creationId xmlns:a16="http://schemas.microsoft.com/office/drawing/2014/main" id="{A0A6F31E-92C0-39EE-C838-33D6F089902D}"/>
              </a:ext>
            </a:extLst>
          </p:cNvPr>
          <p:cNvGrpSpPr/>
          <p:nvPr/>
        </p:nvGrpSpPr>
        <p:grpSpPr>
          <a:xfrm>
            <a:off x="1473200" y="2133600"/>
            <a:ext cx="1498600" cy="1143000"/>
            <a:chOff x="1473200" y="2133600"/>
            <a:chExt cx="1498600" cy="1143000"/>
          </a:xfrm>
        </p:grpSpPr>
        <p:sp>
          <p:nvSpPr>
            <p:cNvPr id="5" name="Rectangle 13">
              <a:extLst>
                <a:ext uri="{FF2B5EF4-FFF2-40B4-BE49-F238E27FC236}">
                  <a16:creationId xmlns:a16="http://schemas.microsoft.com/office/drawing/2014/main" id="{9610EA6C-9637-EED0-4A1C-EE0A00E21A55}"/>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4530AC40-64ED-430C-43A9-0DA4C0D1D397}"/>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B22A888C-31FD-1C19-9B9A-FB46296D13D0}"/>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grpSp>
      <p:sp>
        <p:nvSpPr>
          <p:cNvPr id="18" name="Rectangle 4">
            <a:extLst>
              <a:ext uri="{FF2B5EF4-FFF2-40B4-BE49-F238E27FC236}">
                <a16:creationId xmlns:a16="http://schemas.microsoft.com/office/drawing/2014/main" id="{355CE046-0D61-631B-24AE-7826B755D726}"/>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3524B8BB-A0C3-2F89-FA9D-B6E7E58E47DD}"/>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A2D702E4-72B5-EC9D-31A0-139D07D5CC3D}"/>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13" name="Rectangle 13">
            <a:extLst>
              <a:ext uri="{FF2B5EF4-FFF2-40B4-BE49-F238E27FC236}">
                <a16:creationId xmlns:a16="http://schemas.microsoft.com/office/drawing/2014/main" id="{B824B55D-2E74-A760-BA24-2BD2856805A9}"/>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D1330915-1470-7442-39A4-F905BD9E4D4F}"/>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b="1" i="1" noProof="0" dirty="0">
                <a:solidFill>
                  <a:srgbClr val="0000FF"/>
                </a:solidFill>
              </a:rPr>
              <a:t>Antioxidantien</a:t>
            </a:r>
            <a:endParaRPr lang="de-DE" sz="1400" b="1" i="1" noProof="0" dirty="0">
              <a:solidFill>
                <a:srgbClr val="0000FF"/>
              </a:solidFill>
            </a:endParaRPr>
          </a:p>
        </p:txBody>
      </p:sp>
      <p:sp>
        <p:nvSpPr>
          <p:cNvPr id="15" name="Rectangle 22">
            <a:extLst>
              <a:ext uri="{FF2B5EF4-FFF2-40B4-BE49-F238E27FC236}">
                <a16:creationId xmlns:a16="http://schemas.microsoft.com/office/drawing/2014/main" id="{8987500B-D8C6-3988-9B80-9D23071131C7}"/>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chemeClr val="bg1">
                  <a:lumMod val="75000"/>
                </a:schemeClr>
              </a:solidFill>
            </a:endParaRPr>
          </a:p>
        </p:txBody>
      </p:sp>
      <p:sp>
        <p:nvSpPr>
          <p:cNvPr id="16" name="Text Box 8">
            <a:extLst>
              <a:ext uri="{FF2B5EF4-FFF2-40B4-BE49-F238E27FC236}">
                <a16:creationId xmlns:a16="http://schemas.microsoft.com/office/drawing/2014/main" id="{57E9130D-FEF5-10B4-988C-BD84E5C1F878}"/>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chemeClr val="bg1">
                    <a:lumMod val="75000"/>
                  </a:schemeClr>
                </a:solidFill>
              </a:rPr>
              <a:t>Mineralstoffe</a:t>
            </a:r>
          </a:p>
        </p:txBody>
      </p:sp>
      <p:sp>
        <p:nvSpPr>
          <p:cNvPr id="30733" name="Rectangle 11">
            <a:extLst>
              <a:ext uri="{FF2B5EF4-FFF2-40B4-BE49-F238E27FC236}">
                <a16:creationId xmlns:a16="http://schemas.microsoft.com/office/drawing/2014/main" id="{C3785424-754C-10B3-B181-A293A6D1B3CD}"/>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0734" name="Rectangle 12">
            <a:extLst>
              <a:ext uri="{FF2B5EF4-FFF2-40B4-BE49-F238E27FC236}">
                <a16:creationId xmlns:a16="http://schemas.microsoft.com/office/drawing/2014/main" id="{6F2D2D50-CD30-1C70-1674-6291E4CA3DB3}"/>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dirty="0">
                <a:solidFill>
                  <a:srgbClr val="FF3300"/>
                </a:solidFill>
                <a:latin typeface="Arial" panose="020B0604020202020204" pitchFamily="34" charset="0"/>
              </a:rPr>
              <a:t> </a:t>
            </a:r>
          </a:p>
          <a:p>
            <a:pPr lvl="2" eaLnBrk="1" hangingPunct="1"/>
            <a:r>
              <a:rPr lang="de-DE" sz="2000" noProof="0" dirty="0">
                <a:solidFill>
                  <a:srgbClr val="FF3300"/>
                </a:solidFill>
                <a:latin typeface="Arial" panose="020B0604020202020204" pitchFamily="34" charset="0"/>
              </a:rPr>
              <a:t> </a:t>
            </a:r>
          </a:p>
        </p:txBody>
      </p:sp>
      <p:sp>
        <p:nvSpPr>
          <p:cNvPr id="30739" name="Slide Number Placeholder 1">
            <a:extLst>
              <a:ext uri="{FF2B5EF4-FFF2-40B4-BE49-F238E27FC236}">
                <a16:creationId xmlns:a16="http://schemas.microsoft.com/office/drawing/2014/main" id="{87C46D4C-F2A0-BA32-65DF-84CB2BFC76B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646</a:t>
            </a:fld>
            <a:endParaRPr lang="de-DE" sz="1000" noProof="0" dirty="0"/>
          </a:p>
        </p:txBody>
      </p:sp>
      <p:sp>
        <p:nvSpPr>
          <p:cNvPr id="22" name="TextBox 21">
            <a:extLst>
              <a:ext uri="{FF2B5EF4-FFF2-40B4-BE49-F238E27FC236}">
                <a16:creationId xmlns:a16="http://schemas.microsoft.com/office/drawing/2014/main" id="{67C639EB-CC5A-00EB-58C1-09243E312E6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988936758"/>
      </p:ext>
    </p:extLst>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356D15-653D-6BA8-C660-6D59CE63FA85}"/>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C02C8207-A683-28EB-696D-DB54CC32F83E}"/>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281E8C5C-3207-C26D-8953-7F5DF5108AD5}"/>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5C3476A5-FDFD-141F-1FCC-F57062440A0D}"/>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6D77EB00-2D7F-F153-E44C-D0BFD11AF7A6}"/>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19ED4B3C-0636-7A7D-CC62-E5EFC94B07AE}"/>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8A6A0A47-5065-08BD-F2F1-E9635D0A2236}"/>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B14BB774-515D-8636-012B-45D031A9F96D}"/>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11" name="AutoShape 5">
            <a:extLst>
              <a:ext uri="{FF2B5EF4-FFF2-40B4-BE49-F238E27FC236}">
                <a16:creationId xmlns:a16="http://schemas.microsoft.com/office/drawing/2014/main" id="{D9265D62-8408-325C-0A91-3A43DCACF83E}"/>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E1F1A7CB-5D55-08E5-0A76-B763510B7800}"/>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1F165EDA-CED8-3184-9AA3-52B90FC0A301}"/>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BE2775D9-8275-0877-0C84-ED6F68425B56}"/>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4CB1BBA9-ED05-A062-2A39-BE24B28F18B1}"/>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b="1" noProof="0" dirty="0">
              <a:solidFill>
                <a:srgbClr val="0000FF"/>
              </a:solidFill>
            </a:endParaRPr>
          </a:p>
        </p:txBody>
      </p:sp>
      <p:sp>
        <p:nvSpPr>
          <p:cNvPr id="16" name="Text Box 8">
            <a:extLst>
              <a:ext uri="{FF2B5EF4-FFF2-40B4-BE49-F238E27FC236}">
                <a16:creationId xmlns:a16="http://schemas.microsoft.com/office/drawing/2014/main" id="{E91F7A26-E12F-4856-2164-A6A2A14E13B9}"/>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b="1" i="1" noProof="0" dirty="0">
                <a:solidFill>
                  <a:srgbClr val="0000FF"/>
                </a:solidFill>
              </a:rPr>
              <a:t>Mineralstoffe</a:t>
            </a:r>
          </a:p>
        </p:txBody>
      </p:sp>
      <p:sp>
        <p:nvSpPr>
          <p:cNvPr id="30733" name="Rectangle 11">
            <a:extLst>
              <a:ext uri="{FF2B5EF4-FFF2-40B4-BE49-F238E27FC236}">
                <a16:creationId xmlns:a16="http://schemas.microsoft.com/office/drawing/2014/main" id="{FE78B578-8E2E-5244-0555-CF9F0089BE66}"/>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dirty="0">
                <a:latin typeface="Arial" panose="020B0604020202020204" pitchFamily="34" charset="0"/>
              </a:rPr>
              <a:t>F</a:t>
            </a:r>
          </a:p>
        </p:txBody>
      </p:sp>
      <p:sp>
        <p:nvSpPr>
          <p:cNvPr id="30734" name="Rectangle 12">
            <a:extLst>
              <a:ext uri="{FF2B5EF4-FFF2-40B4-BE49-F238E27FC236}">
                <a16:creationId xmlns:a16="http://schemas.microsoft.com/office/drawing/2014/main" id="{39BAE244-F110-3D48-D5C6-384C2325B02A}"/>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a:t>
            </a:r>
            <a:endParaRPr lang="de-DE" sz="2000" noProof="0" dirty="0">
              <a:solidFill>
                <a:srgbClr val="FF3300"/>
              </a:solidFill>
              <a:latin typeface="Arial" panose="020B0604020202020204" pitchFamily="34" charset="0"/>
            </a:endParaRPr>
          </a:p>
          <a:p>
            <a:pPr lvl="2" eaLnBrk="1" hangingPunct="1"/>
            <a:r>
              <a:rPr lang="de-DE" sz="2000" noProof="0" dirty="0">
                <a:solidFill>
                  <a:srgbClr val="0000FF"/>
                </a:solidFill>
                <a:latin typeface="Arial" panose="020B0604020202020204" pitchFamily="34" charset="0"/>
              </a:rPr>
              <a:t>Kupferoxid</a:t>
            </a:r>
            <a:endParaRPr lang="de-DE" sz="2000" noProof="0" dirty="0">
              <a:solidFill>
                <a:srgbClr val="FF3300"/>
              </a:solidFill>
              <a:latin typeface="Arial" panose="020B0604020202020204" pitchFamily="34" charset="0"/>
            </a:endParaRPr>
          </a:p>
        </p:txBody>
      </p:sp>
      <p:sp>
        <p:nvSpPr>
          <p:cNvPr id="30739" name="Slide Number Placeholder 1">
            <a:extLst>
              <a:ext uri="{FF2B5EF4-FFF2-40B4-BE49-F238E27FC236}">
                <a16:creationId xmlns:a16="http://schemas.microsoft.com/office/drawing/2014/main" id="{00D6230C-86FF-E83D-54A1-5A276299D4B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647</a:t>
            </a:fld>
            <a:endParaRPr lang="de-DE" sz="1000" noProof="0" dirty="0"/>
          </a:p>
        </p:txBody>
      </p:sp>
      <p:sp>
        <p:nvSpPr>
          <p:cNvPr id="22" name="TextBox 21">
            <a:extLst>
              <a:ext uri="{FF2B5EF4-FFF2-40B4-BE49-F238E27FC236}">
                <a16:creationId xmlns:a16="http://schemas.microsoft.com/office/drawing/2014/main" id="{D75D0A8F-66B5-3A6D-4E22-0DAF11BEC0E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Rectangle 15">
            <a:extLst>
              <a:ext uri="{FF2B5EF4-FFF2-40B4-BE49-F238E27FC236}">
                <a16:creationId xmlns:a16="http://schemas.microsoft.com/office/drawing/2014/main" id="{3AAE028F-6E77-0B7E-3EBA-0F4F0EBD655F}"/>
              </a:ext>
            </a:extLst>
          </p:cNvPr>
          <p:cNvSpPr>
            <a:spLocks noChangeArrowheads="1"/>
          </p:cNvSpPr>
          <p:nvPr/>
        </p:nvSpPr>
        <p:spPr bwMode="auto">
          <a:xfrm>
            <a:off x="1473200" y="3276600"/>
            <a:ext cx="1219200" cy="3048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b="1" i="1" noProof="0" dirty="0"/>
              <a:t>?</a:t>
            </a:r>
          </a:p>
        </p:txBody>
      </p:sp>
      <p:sp>
        <p:nvSpPr>
          <p:cNvPr id="20" name="Rectangle 14">
            <a:extLst>
              <a:ext uri="{FF2B5EF4-FFF2-40B4-BE49-F238E27FC236}">
                <a16:creationId xmlns:a16="http://schemas.microsoft.com/office/drawing/2014/main" id="{7FF2997F-9054-9D4D-37F8-6FDB4533D815}"/>
              </a:ext>
            </a:extLst>
          </p:cNvPr>
          <p:cNvSpPr>
            <a:spLocks noChangeArrowheads="1"/>
          </p:cNvSpPr>
          <p:nvPr/>
        </p:nvSpPr>
        <p:spPr bwMode="auto">
          <a:xfrm>
            <a:off x="1473200" y="3596484"/>
            <a:ext cx="1498600" cy="380999"/>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b="1" i="1" noProof="0" dirty="0"/>
              <a:t>?</a:t>
            </a:r>
          </a:p>
        </p:txBody>
      </p:sp>
    </p:spTree>
    <p:extLst>
      <p:ext uri="{BB962C8B-B14F-4D97-AF65-F5344CB8AC3E}">
        <p14:creationId xmlns:p14="http://schemas.microsoft.com/office/powerpoint/2010/main" val="4111698791"/>
      </p:ext>
    </p:extLst>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070D32-69DF-7442-3809-603B8CA981CC}"/>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2A479F71-6D80-DA62-2291-8B9153F7B5AE}"/>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3FF0F922-4FB0-1F4D-52CA-1BE6E5C93C22}"/>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80EDBC88-D673-6F12-B576-235128391C6C}"/>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BC5D1AF1-7FED-7094-0CBC-CFD9DC91DD19}"/>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1B24D325-C674-23E4-3FC6-0CDC2823882B}"/>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3EB8D0AA-43ED-FB2A-1AC3-D09E2C00216C}"/>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37AC45B6-7DF1-165D-77B7-833499CBE940}"/>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11" name="AutoShape 5">
            <a:extLst>
              <a:ext uri="{FF2B5EF4-FFF2-40B4-BE49-F238E27FC236}">
                <a16:creationId xmlns:a16="http://schemas.microsoft.com/office/drawing/2014/main" id="{5E0E3B0B-39C0-5AB3-ADCD-7CC8306534D5}"/>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7480F172-DF75-CA19-83F7-E2D0A1570F9F}"/>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D3E414BD-02D6-72E2-DA25-ABEEE5A97F71}"/>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20B9315E-4B6C-3624-7F91-321FBF987BB7}"/>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C19039B6-922C-8986-25EF-E2317727E1A1}"/>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b="1" noProof="0" dirty="0">
              <a:solidFill>
                <a:srgbClr val="0000FF"/>
              </a:solidFill>
            </a:endParaRPr>
          </a:p>
        </p:txBody>
      </p:sp>
      <p:sp>
        <p:nvSpPr>
          <p:cNvPr id="16" name="Text Box 8">
            <a:extLst>
              <a:ext uri="{FF2B5EF4-FFF2-40B4-BE49-F238E27FC236}">
                <a16:creationId xmlns:a16="http://schemas.microsoft.com/office/drawing/2014/main" id="{B04BCD2B-EC8A-119D-2A26-9BB6EA1CA1EA}"/>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b="1" i="1" noProof="0" dirty="0">
                <a:solidFill>
                  <a:srgbClr val="0000FF"/>
                </a:solidFill>
              </a:rPr>
              <a:t>Mineralstoffe</a:t>
            </a:r>
          </a:p>
        </p:txBody>
      </p:sp>
      <p:sp>
        <p:nvSpPr>
          <p:cNvPr id="30733" name="Rectangle 11">
            <a:extLst>
              <a:ext uri="{FF2B5EF4-FFF2-40B4-BE49-F238E27FC236}">
                <a16:creationId xmlns:a16="http://schemas.microsoft.com/office/drawing/2014/main" id="{511DB90F-22D6-FB06-74F5-37C5B7569228}"/>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0734" name="Rectangle 12">
            <a:extLst>
              <a:ext uri="{FF2B5EF4-FFF2-40B4-BE49-F238E27FC236}">
                <a16:creationId xmlns:a16="http://schemas.microsoft.com/office/drawing/2014/main" id="{C6A28643-8C9F-08EB-F0F2-79766C898500}"/>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a:t>
            </a:r>
            <a:endParaRPr lang="de-DE" sz="2000" noProof="0" dirty="0">
              <a:solidFill>
                <a:srgbClr val="FF3300"/>
              </a:solidFill>
              <a:latin typeface="Arial" panose="020B0604020202020204" pitchFamily="34" charset="0"/>
            </a:endParaRPr>
          </a:p>
          <a:p>
            <a:pPr lvl="2" eaLnBrk="1" hangingPunct="1"/>
            <a:r>
              <a:rPr lang="de-DE" sz="2000" noProof="0" dirty="0">
                <a:solidFill>
                  <a:srgbClr val="0000FF"/>
                </a:solidFill>
                <a:latin typeface="Arial" panose="020B0604020202020204" pitchFamily="34" charset="0"/>
              </a:rPr>
              <a:t>Kupferoxid</a:t>
            </a:r>
            <a:endParaRPr lang="de-DE" sz="2000" noProof="0" dirty="0">
              <a:solidFill>
                <a:srgbClr val="FF3300"/>
              </a:solidFill>
              <a:latin typeface="Arial" panose="020B0604020202020204" pitchFamily="34" charset="0"/>
            </a:endParaRPr>
          </a:p>
        </p:txBody>
      </p:sp>
      <p:sp>
        <p:nvSpPr>
          <p:cNvPr id="30739" name="Slide Number Placeholder 1">
            <a:extLst>
              <a:ext uri="{FF2B5EF4-FFF2-40B4-BE49-F238E27FC236}">
                <a16:creationId xmlns:a16="http://schemas.microsoft.com/office/drawing/2014/main" id="{35B424B4-BBBB-B0AB-B378-23D4FECDA1A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648</a:t>
            </a:fld>
            <a:endParaRPr lang="de-DE" sz="1000" noProof="0" dirty="0"/>
          </a:p>
        </p:txBody>
      </p:sp>
      <p:sp>
        <p:nvSpPr>
          <p:cNvPr id="22" name="TextBox 21">
            <a:extLst>
              <a:ext uri="{FF2B5EF4-FFF2-40B4-BE49-F238E27FC236}">
                <a16:creationId xmlns:a16="http://schemas.microsoft.com/office/drawing/2014/main" id="{249671CD-55E8-B111-FF5C-4125790023B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118971989"/>
      </p:ext>
    </p:extLst>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9B2B07-A2EC-99C9-911E-8183ED671CCA}"/>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84E1BEA4-922C-EB1C-2651-1B6243769F20}"/>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C558E5B2-0C9D-0D1A-E4FD-3F69719174F0}"/>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12227270-7BC0-FEE0-684F-C03B24FD2965}"/>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79FBEC33-FFAF-5DA7-D7F0-89E214A9DD41}"/>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8A304C9A-B236-9395-8370-816AE142E6CA}"/>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E2E2349F-2931-26DD-6DBD-368AE2232DEE}"/>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51281508-08F5-8DD9-65B5-8640C0133D40}"/>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11" name="AutoShape 5">
            <a:extLst>
              <a:ext uri="{FF2B5EF4-FFF2-40B4-BE49-F238E27FC236}">
                <a16:creationId xmlns:a16="http://schemas.microsoft.com/office/drawing/2014/main" id="{4DB67D58-1407-217B-4DBF-6869758F43DA}"/>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D83ABCEF-05C9-347B-4342-1F461988E2AF}"/>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67AA2616-A287-7AB8-918B-7EE4B036BE08}"/>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3980DE21-0CC3-C3AC-37ED-37D551826718}"/>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F32DEE48-89FC-783F-1F51-29EE16EEF76E}"/>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b="1" noProof="0" dirty="0">
              <a:solidFill>
                <a:srgbClr val="0000FF"/>
              </a:solidFill>
            </a:endParaRPr>
          </a:p>
        </p:txBody>
      </p:sp>
      <p:sp>
        <p:nvSpPr>
          <p:cNvPr id="16" name="Text Box 8">
            <a:extLst>
              <a:ext uri="{FF2B5EF4-FFF2-40B4-BE49-F238E27FC236}">
                <a16:creationId xmlns:a16="http://schemas.microsoft.com/office/drawing/2014/main" id="{9E2DE0D4-551F-5AFC-0BB8-39859292958D}"/>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b="1" i="1" noProof="0" dirty="0">
                <a:solidFill>
                  <a:srgbClr val="0000FF"/>
                </a:solidFill>
              </a:rPr>
              <a:t>Mineralstoffe</a:t>
            </a:r>
          </a:p>
        </p:txBody>
      </p:sp>
      <p:sp>
        <p:nvSpPr>
          <p:cNvPr id="30733" name="Rectangle 11">
            <a:extLst>
              <a:ext uri="{FF2B5EF4-FFF2-40B4-BE49-F238E27FC236}">
                <a16:creationId xmlns:a16="http://schemas.microsoft.com/office/drawing/2014/main" id="{29BCE48C-E73F-5442-A04E-088AE2DD2599}"/>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dirty="0">
                <a:latin typeface="Arial" panose="020B0604020202020204" pitchFamily="34" charset="0"/>
              </a:rPr>
              <a:t>F</a:t>
            </a:r>
          </a:p>
        </p:txBody>
      </p:sp>
      <p:sp>
        <p:nvSpPr>
          <p:cNvPr id="30734" name="Rectangle 12">
            <a:extLst>
              <a:ext uri="{FF2B5EF4-FFF2-40B4-BE49-F238E27FC236}">
                <a16:creationId xmlns:a16="http://schemas.microsoft.com/office/drawing/2014/main" id="{C274C944-81F0-42B8-BCE7-749C8D419DC3}"/>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a:t>
            </a:r>
            <a:endParaRPr lang="de-DE" sz="2000" noProof="0" dirty="0">
              <a:solidFill>
                <a:srgbClr val="FF3300"/>
              </a:solidFill>
              <a:latin typeface="Arial" panose="020B0604020202020204" pitchFamily="34" charset="0"/>
            </a:endParaRPr>
          </a:p>
          <a:p>
            <a:pPr lvl="2" eaLnBrk="1" hangingPunct="1"/>
            <a:r>
              <a:rPr lang="de-DE" sz="2000" noProof="0" dirty="0">
                <a:solidFill>
                  <a:srgbClr val="0000FF"/>
                </a:solidFill>
                <a:latin typeface="Arial" panose="020B0604020202020204" pitchFamily="34" charset="0"/>
              </a:rPr>
              <a:t>Kupferoxid</a:t>
            </a:r>
            <a:endParaRPr lang="de-DE" sz="2000" noProof="0" dirty="0">
              <a:solidFill>
                <a:srgbClr val="FF3300"/>
              </a:solidFill>
              <a:latin typeface="Arial" panose="020B0604020202020204" pitchFamily="34" charset="0"/>
            </a:endParaRPr>
          </a:p>
        </p:txBody>
      </p:sp>
      <p:sp>
        <p:nvSpPr>
          <p:cNvPr id="30739" name="Slide Number Placeholder 1">
            <a:extLst>
              <a:ext uri="{FF2B5EF4-FFF2-40B4-BE49-F238E27FC236}">
                <a16:creationId xmlns:a16="http://schemas.microsoft.com/office/drawing/2014/main" id="{2B8D12EE-011E-C02D-6C64-0F33761FEC61}"/>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649</a:t>
            </a:fld>
            <a:endParaRPr lang="de-DE" sz="1000" noProof="0" dirty="0"/>
          </a:p>
        </p:txBody>
      </p:sp>
      <p:sp>
        <p:nvSpPr>
          <p:cNvPr id="22" name="TextBox 21">
            <a:extLst>
              <a:ext uri="{FF2B5EF4-FFF2-40B4-BE49-F238E27FC236}">
                <a16:creationId xmlns:a16="http://schemas.microsoft.com/office/drawing/2014/main" id="{5DAD52A6-B71D-D9AC-0CF1-9A628EEB7AB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 name="Text Box 17">
            <a:extLst>
              <a:ext uri="{FF2B5EF4-FFF2-40B4-BE49-F238E27FC236}">
                <a16:creationId xmlns:a16="http://schemas.microsoft.com/office/drawing/2014/main" id="{E194D7A7-6746-FF20-6E18-D15EDBC5AB9C}"/>
              </a:ext>
            </a:extLst>
          </p:cNvPr>
          <p:cNvSpPr txBox="1">
            <a:spLocks noChangeArrowheads="1"/>
          </p:cNvSpPr>
          <p:nvPr/>
        </p:nvSpPr>
        <p:spPr bwMode="auto">
          <a:xfrm>
            <a:off x="2709676" y="3352800"/>
            <a:ext cx="947924" cy="21031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200" b="1" i="1" noProof="0" dirty="0"/>
              <a:t>Dosierung?</a:t>
            </a:r>
          </a:p>
        </p:txBody>
      </p:sp>
      <p:sp>
        <p:nvSpPr>
          <p:cNvPr id="9" name="Text Box 17">
            <a:extLst>
              <a:ext uri="{FF2B5EF4-FFF2-40B4-BE49-F238E27FC236}">
                <a16:creationId xmlns:a16="http://schemas.microsoft.com/office/drawing/2014/main" id="{5EA2DA34-7FEB-0C9F-9095-FD35B5C5DA8C}"/>
              </a:ext>
            </a:extLst>
          </p:cNvPr>
          <p:cNvSpPr txBox="1">
            <a:spLocks noChangeArrowheads="1"/>
          </p:cNvSpPr>
          <p:nvPr/>
        </p:nvSpPr>
        <p:spPr bwMode="auto">
          <a:xfrm>
            <a:off x="2720788" y="3675886"/>
            <a:ext cx="936812" cy="210314"/>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200" b="1" i="1" noProof="0" dirty="0"/>
              <a:t>Dosierung?</a:t>
            </a:r>
          </a:p>
        </p:txBody>
      </p:sp>
    </p:spTree>
    <p:extLst>
      <p:ext uri="{BB962C8B-B14F-4D97-AF65-F5344CB8AC3E}">
        <p14:creationId xmlns:p14="http://schemas.microsoft.com/office/powerpoint/2010/main" val="420946774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6D222DAE-1F85-49CF-8811-19B8496DAF1F}"/>
              </a:ext>
            </a:extLst>
          </p:cNvPr>
          <p:cNvSpPr>
            <a:spLocks noGrp="1"/>
          </p:cNvSpPr>
          <p:nvPr>
            <p:ph type="sldNum" sz="quarter" idx="12"/>
          </p:nvPr>
        </p:nvSpPr>
        <p:spPr/>
        <p:txBody>
          <a:bodyPr wrap="square" lIns="25400" tIns="12700" rIns="25400" bIns="12700"/>
          <a:lstStyle/>
          <a:p>
            <a:fld id="{681D46FA-E12F-4F2A-88DE-05655002DA60}" type="slidenum">
              <a:rPr lang="de-DE" noProof="0" smtClean="0"/>
              <a:t>65</a:t>
            </a:fld>
            <a:endParaRPr lang="de-DE" noProof="0" dirty="0"/>
          </a:p>
        </p:txBody>
      </p:sp>
      <p:sp>
        <p:nvSpPr>
          <p:cNvPr id="6" name="TextBox 5">
            <a:extLst>
              <a:ext uri="{FF2B5EF4-FFF2-40B4-BE49-F238E27FC236}">
                <a16:creationId xmlns:a16="http://schemas.microsoft.com/office/drawing/2014/main" id="{1F7CBB96-4FAE-45D4-AECB-5CD87D4E4664}"/>
              </a:ext>
            </a:extLst>
          </p:cNvPr>
          <p:cNvSpPr txBox="1"/>
          <p:nvPr/>
        </p:nvSpPr>
        <p:spPr>
          <a:xfrm>
            <a:off x="3517866" y="5923002"/>
            <a:ext cx="2108269" cy="271869"/>
          </a:xfrm>
          <a:prstGeom prst="rect">
            <a:avLst/>
          </a:prstGeom>
          <a:noFill/>
        </p:spPr>
        <p:txBody>
          <a:bodyPr wrap="square" lIns="25400" tIns="12700" rIns="25400" bIns="12700" rtlCol="0">
            <a:spAutoFit/>
          </a:bodyPr>
          <a:lstStyle/>
          <a:p>
            <a:pPr algn="ctr"/>
            <a:r>
              <a:rPr lang="de-DE" sz="1600" noProof="0" dirty="0"/>
              <a:t>Fibrovaskuläre PED</a:t>
            </a:r>
          </a:p>
        </p:txBody>
      </p:sp>
      <p:sp>
        <p:nvSpPr>
          <p:cNvPr id="10" name="TextBox 9">
            <a:extLst>
              <a:ext uri="{FF2B5EF4-FFF2-40B4-BE49-F238E27FC236}">
                <a16:creationId xmlns:a16="http://schemas.microsoft.com/office/drawing/2014/main" id="{4EF1ECD3-3684-499A-9BF5-976125C97564}"/>
              </a:ext>
            </a:extLst>
          </p:cNvPr>
          <p:cNvSpPr txBox="1"/>
          <p:nvPr/>
        </p:nvSpPr>
        <p:spPr>
          <a:xfrm>
            <a:off x="1798130" y="4756035"/>
            <a:ext cx="5547737" cy="764312"/>
          </a:xfrm>
          <a:prstGeom prst="rect">
            <a:avLst/>
          </a:prstGeom>
          <a:noFill/>
        </p:spPr>
        <p:txBody>
          <a:bodyPr wrap="square" lIns="25400" tIns="12700" rIns="25400" bIns="12700" rtlCol="0">
            <a:spAutoFit/>
          </a:bodyPr>
          <a:lstStyle/>
          <a:p>
            <a:pPr algn="ctr"/>
            <a:r>
              <a:rPr lang="de-DE" sz="1600" noProof="0" dirty="0"/>
              <a:t>Fibrovaskuläre PEDs scheinen mit festen Schichten aus Material mittlerer Reflektivität gefüllt zu sein, die </a:t>
            </a:r>
            <a:r>
              <a:rPr lang="de-DE" sz="1600" b="1" noProof="0" dirty="0">
                <a:solidFill>
                  <a:srgbClr val="0000FF"/>
                </a:solidFill>
              </a:rPr>
              <a:t>durch hyporeflektive Spalten voneinander getrennt sind </a:t>
            </a:r>
          </a:p>
        </p:txBody>
      </p:sp>
      <p:pic>
        <p:nvPicPr>
          <p:cNvPr id="11" name="Picture 10">
            <a:extLst>
              <a:ext uri="{FF2B5EF4-FFF2-40B4-BE49-F238E27FC236}">
                <a16:creationId xmlns:a16="http://schemas.microsoft.com/office/drawing/2014/main" id="{0FBC5963-88AD-45B7-B2B0-E1AFCE7F774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700039" y="1730283"/>
            <a:ext cx="5743920" cy="2905225"/>
          </a:xfrm>
          <a:prstGeom prst="rect">
            <a:avLst/>
          </a:prstGeom>
        </p:spPr>
      </p:pic>
      <p:sp>
        <p:nvSpPr>
          <p:cNvPr id="9" name="TextBox 8">
            <a:extLst>
              <a:ext uri="{FF2B5EF4-FFF2-40B4-BE49-F238E27FC236}">
                <a16:creationId xmlns:a16="http://schemas.microsoft.com/office/drawing/2014/main" id="{FFD8FF3A-3FEC-406A-8D5B-D7F95E05F19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024884323"/>
      </p:ext>
    </p:extLst>
  </p:cSld>
  <p:clrMapOvr>
    <a:masterClrMapping/>
  </p:clrMapOvr>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CA4F37-794B-6163-FAED-9FBCD1808D47}"/>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83331C90-4ED9-910F-5626-A6B87AEA3D16}"/>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3BFE4940-654F-496A-927B-D5C7F8EE0090}"/>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9D5F7421-FD64-4D42-CDAB-739FC39BF5D9}"/>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158DCE2B-0165-2521-051B-3D0D0562D6D7}"/>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C2CF6264-BF71-1DEE-AFF3-F7E77EF89234}"/>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708B8F4E-2DBE-7F70-94F4-F6809A84BE2B}"/>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03979A01-7F4E-DD37-25C9-9F7A3C7E3FBF}"/>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11" name="AutoShape 5">
            <a:extLst>
              <a:ext uri="{FF2B5EF4-FFF2-40B4-BE49-F238E27FC236}">
                <a16:creationId xmlns:a16="http://schemas.microsoft.com/office/drawing/2014/main" id="{44487554-296E-8D44-3BA8-68B8F898F2C4}"/>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B28AA1E5-BA37-0516-DD4F-E0B7FF06C6FB}"/>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893CDC3E-602E-A0B5-B845-D2AC4A9B1305}"/>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91731872-D7A9-6E62-A92B-8165BEDD83A2}"/>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BF11D7EA-D687-5CFF-91AE-8F5424C53EEC}"/>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b="1" noProof="0" dirty="0">
              <a:solidFill>
                <a:srgbClr val="0000FF"/>
              </a:solidFill>
            </a:endParaRPr>
          </a:p>
        </p:txBody>
      </p:sp>
      <p:sp>
        <p:nvSpPr>
          <p:cNvPr id="16" name="Text Box 8">
            <a:extLst>
              <a:ext uri="{FF2B5EF4-FFF2-40B4-BE49-F238E27FC236}">
                <a16:creationId xmlns:a16="http://schemas.microsoft.com/office/drawing/2014/main" id="{51F86860-2738-E6F1-6C62-D0D969B69FDA}"/>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b="1" i="1" noProof="0" dirty="0">
                <a:solidFill>
                  <a:srgbClr val="0000FF"/>
                </a:solidFill>
              </a:rPr>
              <a:t>Mineralstoffe</a:t>
            </a:r>
          </a:p>
        </p:txBody>
      </p:sp>
      <p:sp>
        <p:nvSpPr>
          <p:cNvPr id="30733" name="Rectangle 11">
            <a:extLst>
              <a:ext uri="{FF2B5EF4-FFF2-40B4-BE49-F238E27FC236}">
                <a16:creationId xmlns:a16="http://schemas.microsoft.com/office/drawing/2014/main" id="{C5554FCA-4313-1B8C-E7E9-B8BD74CEE91E}"/>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0734" name="Rectangle 12">
            <a:extLst>
              <a:ext uri="{FF2B5EF4-FFF2-40B4-BE49-F238E27FC236}">
                <a16:creationId xmlns:a16="http://schemas.microsoft.com/office/drawing/2014/main" id="{C43F992D-C78C-4F0E-BC6D-0C3C5DC472B0}"/>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p:txBody>
      </p:sp>
      <p:sp>
        <p:nvSpPr>
          <p:cNvPr id="30739" name="Slide Number Placeholder 1">
            <a:extLst>
              <a:ext uri="{FF2B5EF4-FFF2-40B4-BE49-F238E27FC236}">
                <a16:creationId xmlns:a16="http://schemas.microsoft.com/office/drawing/2014/main" id="{75202D23-647B-C86D-3739-D57201132C2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650</a:t>
            </a:fld>
            <a:endParaRPr lang="de-DE" sz="1000" noProof="0" dirty="0"/>
          </a:p>
        </p:txBody>
      </p:sp>
      <p:sp>
        <p:nvSpPr>
          <p:cNvPr id="22" name="TextBox 21">
            <a:extLst>
              <a:ext uri="{FF2B5EF4-FFF2-40B4-BE49-F238E27FC236}">
                <a16:creationId xmlns:a16="http://schemas.microsoft.com/office/drawing/2014/main" id="{6B60C49B-DCFE-3EF2-F7D6-F2592139E61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478246265"/>
      </p:ext>
    </p:extLst>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A61B6F-CFD4-1663-2290-87118F77724A}"/>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F425F85F-0322-5537-5CEE-62CCA4C4A184}"/>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CBA6AA72-EFA3-09A1-348A-7BD920ACB9D5}"/>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1883F634-1A83-4DE1-96AA-9C31EAC9F8BC}"/>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B961AE3C-6CD8-3B14-907E-72D646C05C17}"/>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7E37C49C-9950-BFAC-9314-19E26A88BC41}"/>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77D54CCB-2DD7-192A-2C9C-C592620FA07E}"/>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2A07AE25-FAD9-005A-79E0-9CD60AE1572C}"/>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86CA202E-F9E9-68B5-F2CD-EF51577A6B90}"/>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98895E91-8301-2CD6-9EAF-C50320013DCD}"/>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305E5B24-032F-B95D-6026-93BE05120781}"/>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F1E60B08-88FC-AE52-4FB5-8E62206331E2}"/>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1E17C8B7-A1FC-2020-28C7-41F48DC361F9}"/>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A5CFBC9D-4E55-694A-F929-FD9802C558CE}"/>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D1A36CB8-C758-DDAE-4C34-7B5F74603B74}"/>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rgbClr val="0000FF"/>
              </a:solidFill>
            </a:endParaRPr>
          </a:p>
        </p:txBody>
      </p:sp>
      <p:sp>
        <p:nvSpPr>
          <p:cNvPr id="16" name="Text Box 8">
            <a:extLst>
              <a:ext uri="{FF2B5EF4-FFF2-40B4-BE49-F238E27FC236}">
                <a16:creationId xmlns:a16="http://schemas.microsoft.com/office/drawing/2014/main" id="{AF2863AA-3AB5-0B27-A73F-2965629A5E4F}"/>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rgbClr val="0000FF"/>
                </a:solidFill>
              </a:rPr>
              <a:t>Mineralstoffe</a:t>
            </a:r>
          </a:p>
        </p:txBody>
      </p:sp>
      <p:sp>
        <p:nvSpPr>
          <p:cNvPr id="30733" name="Rectangle 11">
            <a:extLst>
              <a:ext uri="{FF2B5EF4-FFF2-40B4-BE49-F238E27FC236}">
                <a16:creationId xmlns:a16="http://schemas.microsoft.com/office/drawing/2014/main" id="{EDE6C5A2-628E-DA64-7777-BB377281E3D4}"/>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dirty="0">
                <a:latin typeface="Arial" panose="020B0604020202020204" pitchFamily="34" charset="0"/>
              </a:rPr>
              <a:t>F</a:t>
            </a:r>
          </a:p>
        </p:txBody>
      </p:sp>
      <p:sp>
        <p:nvSpPr>
          <p:cNvPr id="30734" name="Rectangle 12">
            <a:extLst>
              <a:ext uri="{FF2B5EF4-FFF2-40B4-BE49-F238E27FC236}">
                <a16:creationId xmlns:a16="http://schemas.microsoft.com/office/drawing/2014/main" id="{25676731-63D8-D08C-9430-07F86B063AD5}"/>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r>
              <a:rPr lang="de-DE" sz="2000" b="1" noProof="0" dirty="0">
                <a:latin typeface="Arial" panose="020B0604020202020204" pitchFamily="34" charset="0"/>
              </a:rPr>
              <a:t>Studienergebnisse:</a:t>
            </a:r>
          </a:p>
          <a:p>
            <a:pPr lvl="2" eaLnBrk="1" hangingPunct="1"/>
            <a:r>
              <a:rPr lang="de-DE" sz="2000" noProof="0" dirty="0">
                <a:latin typeface="Arial" panose="020B0604020202020204" pitchFamily="34" charset="0"/>
              </a:rPr>
              <a:t>Bei Patienten mit </a:t>
            </a:r>
            <a:r>
              <a:rPr lang="de-DE" sz="2000" noProof="0" dirty="0">
                <a:solidFill>
                  <a:srgbClr val="0000FF"/>
                </a:solidFill>
                <a:latin typeface="Arial" panose="020B0604020202020204" pitchFamily="34" charset="0"/>
              </a:rPr>
              <a:t>mittelschwerer bis fortgeschrittener trockener </a:t>
            </a:r>
            <a:r>
              <a:rPr lang="de-DE" sz="2000" noProof="0" dirty="0">
                <a:latin typeface="Arial" panose="020B0604020202020204" pitchFamily="34" charset="0"/>
              </a:rPr>
              <a:t>AMD war das Risiko für eine fortgeschrittene Erkrankung und einen Sehverlust um</a:t>
            </a:r>
            <a:r>
              <a:rPr lang="de-DE" sz="2000" noProof="0" dirty="0">
                <a:solidFill>
                  <a:srgbClr val="0000FF"/>
                </a:solidFill>
                <a:latin typeface="Arial" panose="020B0604020202020204" pitchFamily="34" charset="0"/>
              </a:rPr>
              <a:t> 25 % </a:t>
            </a:r>
            <a:r>
              <a:rPr lang="de-DE" sz="2000" noProof="0" dirty="0">
                <a:latin typeface="Arial" panose="020B0604020202020204" pitchFamily="34" charset="0"/>
              </a:rPr>
              <a:t>verringert</a:t>
            </a:r>
          </a:p>
        </p:txBody>
      </p:sp>
      <p:sp>
        <p:nvSpPr>
          <p:cNvPr id="30739" name="Slide Number Placeholder 1">
            <a:extLst>
              <a:ext uri="{FF2B5EF4-FFF2-40B4-BE49-F238E27FC236}">
                <a16:creationId xmlns:a16="http://schemas.microsoft.com/office/drawing/2014/main" id="{90C5B7C2-14C7-34A1-DAD1-5CAA425D853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651</a:t>
            </a:fld>
            <a:endParaRPr lang="de-DE" sz="1000" noProof="0" dirty="0"/>
          </a:p>
        </p:txBody>
      </p:sp>
      <p:sp>
        <p:nvSpPr>
          <p:cNvPr id="22" name="TextBox 21">
            <a:extLst>
              <a:ext uri="{FF2B5EF4-FFF2-40B4-BE49-F238E27FC236}">
                <a16:creationId xmlns:a16="http://schemas.microsoft.com/office/drawing/2014/main" id="{3019554D-61CE-9154-A10D-169862A62C7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Rectangle 16">
            <a:extLst>
              <a:ext uri="{FF2B5EF4-FFF2-40B4-BE49-F238E27FC236}">
                <a16:creationId xmlns:a16="http://schemas.microsoft.com/office/drawing/2014/main" id="{2DDC4ABF-9C77-CC8A-79C8-CCF6DC88C6EB}"/>
              </a:ext>
            </a:extLst>
          </p:cNvPr>
          <p:cNvSpPr>
            <a:spLocks noChangeArrowheads="1"/>
          </p:cNvSpPr>
          <p:nvPr/>
        </p:nvSpPr>
        <p:spPr bwMode="auto">
          <a:xfrm>
            <a:off x="3836613" y="4978192"/>
            <a:ext cx="609600" cy="3048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noProof="0" dirty="0"/>
              <a:t>%</a:t>
            </a:r>
          </a:p>
        </p:txBody>
      </p:sp>
      <p:sp>
        <p:nvSpPr>
          <p:cNvPr id="20" name="Rectangle 18">
            <a:extLst>
              <a:ext uri="{FF2B5EF4-FFF2-40B4-BE49-F238E27FC236}">
                <a16:creationId xmlns:a16="http://schemas.microsoft.com/office/drawing/2014/main" id="{C0079392-FC00-AA3F-D19E-5042B4F4C25F}"/>
              </a:ext>
            </a:extLst>
          </p:cNvPr>
          <p:cNvSpPr>
            <a:spLocks noChangeArrowheads="1"/>
          </p:cNvSpPr>
          <p:nvPr/>
        </p:nvSpPr>
        <p:spPr bwMode="auto">
          <a:xfrm>
            <a:off x="3449656" y="4343400"/>
            <a:ext cx="5160944" cy="381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noProof="0" dirty="0"/>
              <a:t>Schweregrad der Erkrankung</a:t>
            </a:r>
          </a:p>
        </p:txBody>
      </p:sp>
    </p:spTree>
    <p:extLst>
      <p:ext uri="{BB962C8B-B14F-4D97-AF65-F5344CB8AC3E}">
        <p14:creationId xmlns:p14="http://schemas.microsoft.com/office/powerpoint/2010/main" val="1702151810"/>
      </p:ext>
    </p:extLst>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CA022D-470A-4952-F63A-706CD42C0B69}"/>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CA1BCA85-02C9-CC19-61C8-6078D15BA9B7}"/>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EC3FDD0F-AE3B-0711-11E6-F2B5541A21E5}"/>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E98CAE58-C479-F6DE-D988-6A9B5FA2D341}"/>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D26CC5D8-3364-86B8-6FAC-55D7E344D236}"/>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F4F8D528-BB49-CAC9-FACE-71FA7BB70D6F}"/>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16A150E0-7918-47B6-2117-94F75EF4761C}"/>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8732DF5C-B94B-8B20-11D1-1C1110D0E1CB}"/>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1EF59EFB-F33E-911A-0099-0634E7B71DCC}"/>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5563F7CE-A687-8418-D2EF-42C80FEA006D}"/>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0EB0DD5A-56CD-09D2-AA1B-569B9AFCD6F1}"/>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AFBA9D7A-6F90-3B42-29A0-9C61E3458818}"/>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0DE1E973-484D-9C6F-57CB-B95C9ABC3EFD}"/>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99B66A9B-F354-79E2-DC4A-AE4E45D56184}"/>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AA93B4AB-F66A-9D6D-8962-AB636B81BA08}"/>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rgbClr val="0000FF"/>
              </a:solidFill>
            </a:endParaRPr>
          </a:p>
        </p:txBody>
      </p:sp>
      <p:sp>
        <p:nvSpPr>
          <p:cNvPr id="16" name="Text Box 8">
            <a:extLst>
              <a:ext uri="{FF2B5EF4-FFF2-40B4-BE49-F238E27FC236}">
                <a16:creationId xmlns:a16="http://schemas.microsoft.com/office/drawing/2014/main" id="{0ACB38BD-B5AA-0615-9DAD-961B36CE1FE7}"/>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rgbClr val="0000FF"/>
                </a:solidFill>
              </a:rPr>
              <a:t>Mineralstoffe</a:t>
            </a:r>
          </a:p>
        </p:txBody>
      </p:sp>
      <p:sp>
        <p:nvSpPr>
          <p:cNvPr id="30733" name="Rectangle 11">
            <a:extLst>
              <a:ext uri="{FF2B5EF4-FFF2-40B4-BE49-F238E27FC236}">
                <a16:creationId xmlns:a16="http://schemas.microsoft.com/office/drawing/2014/main" id="{074B46F9-22EF-8DE8-1EA9-29EFAB83EA24}"/>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0734" name="Rectangle 12">
            <a:extLst>
              <a:ext uri="{FF2B5EF4-FFF2-40B4-BE49-F238E27FC236}">
                <a16:creationId xmlns:a16="http://schemas.microsoft.com/office/drawing/2014/main" id="{E0FE64A0-E75A-B7D2-2517-41291BBC9903}"/>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r>
              <a:rPr lang="de-DE" sz="2000" b="1" noProof="0" dirty="0">
                <a:latin typeface="Arial" panose="020B0604020202020204" pitchFamily="34" charset="0"/>
              </a:rPr>
              <a:t>Studienergebnisse:</a:t>
            </a:r>
          </a:p>
          <a:p>
            <a:pPr lvl="2" eaLnBrk="1" hangingPunct="1"/>
            <a:r>
              <a:rPr lang="de-DE" sz="2000" noProof="0" dirty="0">
                <a:latin typeface="Arial" panose="020B0604020202020204" pitchFamily="34" charset="0"/>
              </a:rPr>
              <a:t>Bei Patienten mit </a:t>
            </a:r>
            <a:r>
              <a:rPr lang="de-DE" sz="2000" noProof="0" dirty="0">
                <a:solidFill>
                  <a:srgbClr val="0000FF"/>
                </a:solidFill>
                <a:latin typeface="Arial" panose="020B0604020202020204" pitchFamily="34" charset="0"/>
              </a:rPr>
              <a:t>mittelschwerer bis fortgeschrittener trockener </a:t>
            </a:r>
            <a:r>
              <a:rPr lang="de-DE" sz="2000" noProof="0" dirty="0">
                <a:latin typeface="Arial" panose="020B0604020202020204" pitchFamily="34" charset="0"/>
              </a:rPr>
              <a:t>AMD war das Risiko für eine fortgeschrittene Erkrankung und einen Sehverlust um</a:t>
            </a:r>
            <a:r>
              <a:rPr lang="de-DE" sz="2000" noProof="0" dirty="0">
                <a:solidFill>
                  <a:srgbClr val="0000FF"/>
                </a:solidFill>
                <a:latin typeface="Arial" panose="020B0604020202020204" pitchFamily="34" charset="0"/>
              </a:rPr>
              <a:t> 25 % </a:t>
            </a:r>
            <a:r>
              <a:rPr lang="de-DE" sz="2000" noProof="0" dirty="0">
                <a:latin typeface="Arial" panose="020B0604020202020204" pitchFamily="34" charset="0"/>
              </a:rPr>
              <a:t>verringert</a:t>
            </a:r>
          </a:p>
        </p:txBody>
      </p:sp>
      <p:sp>
        <p:nvSpPr>
          <p:cNvPr id="30739" name="Slide Number Placeholder 1">
            <a:extLst>
              <a:ext uri="{FF2B5EF4-FFF2-40B4-BE49-F238E27FC236}">
                <a16:creationId xmlns:a16="http://schemas.microsoft.com/office/drawing/2014/main" id="{FFB1D601-15C6-81DF-394E-817BFC12478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652</a:t>
            </a:fld>
            <a:endParaRPr lang="de-DE" sz="1000" noProof="0" dirty="0"/>
          </a:p>
        </p:txBody>
      </p:sp>
      <p:sp>
        <p:nvSpPr>
          <p:cNvPr id="22" name="TextBox 21">
            <a:extLst>
              <a:ext uri="{FF2B5EF4-FFF2-40B4-BE49-F238E27FC236}">
                <a16:creationId xmlns:a16="http://schemas.microsoft.com/office/drawing/2014/main" id="{ACE019F9-3BB2-1A18-7484-19BAD7CE5F3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089345429"/>
      </p:ext>
    </p:extLst>
  </p:cSld>
  <p:clrMapOvr>
    <a:masterClrMapping/>
  </p:clrMapOvr>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4CE2B5-A6DD-7B57-6E8A-57AADB9A4424}"/>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6C90D361-8732-0BE3-A530-16793EF59657}"/>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2" name="Rectangle 18">
            <a:extLst>
              <a:ext uri="{FF2B5EF4-FFF2-40B4-BE49-F238E27FC236}">
                <a16:creationId xmlns:a16="http://schemas.microsoft.com/office/drawing/2014/main" id="{7D41DE15-F2D8-3CBC-5E4F-BBDE7DAA04A2}"/>
              </a:ext>
            </a:extLst>
          </p:cNvPr>
          <p:cNvSpPr>
            <a:spLocks noChangeArrowheads="1"/>
          </p:cNvSpPr>
          <p:nvPr/>
        </p:nvSpPr>
        <p:spPr bwMode="auto">
          <a:xfrm>
            <a:off x="4213038" y="5334000"/>
            <a:ext cx="739962"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DC2FCD2B-2EFD-F55D-EAB1-A0D0C603AF22}"/>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7704B70B-692F-228D-626E-D0115D8965A9}"/>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E8F54283-F763-C75D-1D3F-740B69A882C1}"/>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58F3DD8C-E406-354A-5A0B-F699AF5069ED}"/>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296128F5-F00D-C298-6676-6A3D5CFC0175}"/>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FBD882C9-6497-2565-B9CC-9E45B3351E31}"/>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F030A37A-110B-A078-D980-92FA2DC7E6CA}"/>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C2CA13AC-FD28-4E15-24CF-09F1667F5ABC}"/>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8B9F4599-5BBB-7662-E66B-3967739ECFE0}"/>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280D8F6C-8C05-8304-595B-60C501D03684}"/>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CF491F85-AEC0-907B-050B-B0093FCCED23}"/>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BA4022BB-649C-5FB4-42C2-625EF53EBFF5}"/>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6E228C65-7B05-EF09-C8B6-8467A188F22A}"/>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rgbClr val="0000FF"/>
              </a:solidFill>
            </a:endParaRPr>
          </a:p>
        </p:txBody>
      </p:sp>
      <p:sp>
        <p:nvSpPr>
          <p:cNvPr id="16" name="Text Box 8">
            <a:extLst>
              <a:ext uri="{FF2B5EF4-FFF2-40B4-BE49-F238E27FC236}">
                <a16:creationId xmlns:a16="http://schemas.microsoft.com/office/drawing/2014/main" id="{3D86C912-8FF0-CB66-865F-948E14C006EC}"/>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rgbClr val="0000FF"/>
                </a:solidFill>
              </a:rPr>
              <a:t>Mineralstoffe</a:t>
            </a:r>
          </a:p>
        </p:txBody>
      </p:sp>
      <p:sp>
        <p:nvSpPr>
          <p:cNvPr id="30733" name="Rectangle 11">
            <a:extLst>
              <a:ext uri="{FF2B5EF4-FFF2-40B4-BE49-F238E27FC236}">
                <a16:creationId xmlns:a16="http://schemas.microsoft.com/office/drawing/2014/main" id="{FD422AD3-1F45-42CB-FF7D-8D4A83E817BD}"/>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dirty="0">
                <a:latin typeface="Arial" panose="020B0604020202020204" pitchFamily="34" charset="0"/>
              </a:rPr>
              <a:t>F</a:t>
            </a:r>
          </a:p>
        </p:txBody>
      </p:sp>
      <p:sp>
        <p:nvSpPr>
          <p:cNvPr id="30734" name="Rectangle 12">
            <a:extLst>
              <a:ext uri="{FF2B5EF4-FFF2-40B4-BE49-F238E27FC236}">
                <a16:creationId xmlns:a16="http://schemas.microsoft.com/office/drawing/2014/main" id="{5FB4C6FF-7E27-0F69-E612-7E26F3AB0B61}"/>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r>
              <a:rPr lang="de-DE" sz="2000" b="1" noProof="0" dirty="0">
                <a:latin typeface="Arial" panose="020B0604020202020204" pitchFamily="34" charset="0"/>
              </a:rPr>
              <a:t>Studienergebnisse:</a:t>
            </a:r>
          </a:p>
          <a:p>
            <a:pPr lvl="2" eaLnBrk="1" hangingPunct="1"/>
            <a:r>
              <a:rPr lang="de-DE" sz="2000" noProof="0" dirty="0">
                <a:latin typeface="Arial" panose="020B0604020202020204" pitchFamily="34" charset="0"/>
              </a:rPr>
              <a:t>Bei Patienten mit </a:t>
            </a:r>
            <a:r>
              <a:rPr lang="de-DE" sz="2000" noProof="0" dirty="0">
                <a:solidFill>
                  <a:srgbClr val="0000FF"/>
                </a:solidFill>
                <a:latin typeface="Arial" panose="020B0604020202020204" pitchFamily="34" charset="0"/>
              </a:rPr>
              <a:t>mittelschwerer bis fortgeschrittener trockener </a:t>
            </a:r>
            <a:r>
              <a:rPr lang="de-DE" sz="2000" noProof="0" dirty="0">
                <a:latin typeface="Arial" panose="020B0604020202020204" pitchFamily="34" charset="0"/>
              </a:rPr>
              <a:t>AMD war das Risiko für eine fortgeschrittene Erkrankung und einen Sehverlust um</a:t>
            </a:r>
            <a:r>
              <a:rPr lang="de-DE" sz="2000" noProof="0" dirty="0">
                <a:solidFill>
                  <a:srgbClr val="0000FF"/>
                </a:solidFill>
                <a:latin typeface="Arial" panose="020B0604020202020204" pitchFamily="34" charset="0"/>
              </a:rPr>
              <a:t> 25 % </a:t>
            </a:r>
            <a:r>
              <a:rPr lang="de-DE" sz="2000" noProof="0" dirty="0">
                <a:latin typeface="Arial" panose="020B0604020202020204" pitchFamily="34" charset="0"/>
              </a:rPr>
              <a:t>verringert</a:t>
            </a:r>
          </a:p>
          <a:p>
            <a:pPr lvl="2" eaLnBrk="1" hangingPunct="1"/>
            <a:r>
              <a:rPr lang="de-DE" sz="2000" noProof="0" dirty="0">
                <a:latin typeface="Arial" panose="020B0604020202020204" pitchFamily="34" charset="0"/>
              </a:rPr>
              <a:t>Patienten ohne bzw. mit </a:t>
            </a:r>
            <a:r>
              <a:rPr lang="de-DE" sz="2000" noProof="0" dirty="0">
                <a:solidFill>
                  <a:srgbClr val="0000FF"/>
                </a:solidFill>
                <a:latin typeface="Arial" panose="020B0604020202020204" pitchFamily="34" charset="0"/>
              </a:rPr>
              <a:t>früher </a:t>
            </a:r>
            <a:r>
              <a:rPr lang="de-DE" sz="2000" noProof="0" dirty="0">
                <a:latin typeface="Arial" panose="020B0604020202020204" pitchFamily="34" charset="0"/>
              </a:rPr>
              <a:t>AMD: Kein Nutzen</a:t>
            </a:r>
          </a:p>
        </p:txBody>
      </p:sp>
      <p:sp>
        <p:nvSpPr>
          <p:cNvPr id="30739" name="Slide Number Placeholder 1">
            <a:extLst>
              <a:ext uri="{FF2B5EF4-FFF2-40B4-BE49-F238E27FC236}">
                <a16:creationId xmlns:a16="http://schemas.microsoft.com/office/drawing/2014/main" id="{84B6435B-CC92-5529-EF02-4FEA3EEB6B1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653</a:t>
            </a:fld>
            <a:endParaRPr lang="de-DE" sz="1000" noProof="0" dirty="0"/>
          </a:p>
        </p:txBody>
      </p:sp>
      <p:sp>
        <p:nvSpPr>
          <p:cNvPr id="22" name="TextBox 21">
            <a:extLst>
              <a:ext uri="{FF2B5EF4-FFF2-40B4-BE49-F238E27FC236}">
                <a16:creationId xmlns:a16="http://schemas.microsoft.com/office/drawing/2014/main" id="{208D06B7-459B-9938-C553-D3E39966F94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Rectangle 18">
            <a:extLst>
              <a:ext uri="{FF2B5EF4-FFF2-40B4-BE49-F238E27FC236}">
                <a16:creationId xmlns:a16="http://schemas.microsoft.com/office/drawing/2014/main" id="{7CE56F16-9CAD-9E98-A209-0B6B350A1D8A}"/>
              </a:ext>
            </a:extLst>
          </p:cNvPr>
          <p:cNvSpPr>
            <a:spLocks noChangeArrowheads="1"/>
          </p:cNvSpPr>
          <p:nvPr/>
        </p:nvSpPr>
        <p:spPr bwMode="auto">
          <a:xfrm>
            <a:off x="4213038" y="5334000"/>
            <a:ext cx="754156" cy="3048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900" noProof="0" dirty="0"/>
              <a:t>Schweregrad</a:t>
            </a:r>
          </a:p>
        </p:txBody>
      </p:sp>
    </p:spTree>
    <p:extLst>
      <p:ext uri="{BB962C8B-B14F-4D97-AF65-F5344CB8AC3E}">
        <p14:creationId xmlns:p14="http://schemas.microsoft.com/office/powerpoint/2010/main" val="1540887459"/>
      </p:ext>
    </p:extLst>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4CBECA-DA71-6D6F-781F-57B355AB4435}"/>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99369BC8-CDBF-CD6B-69E5-B2F62977FC2C}"/>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2" name="Rectangle 18">
            <a:extLst>
              <a:ext uri="{FF2B5EF4-FFF2-40B4-BE49-F238E27FC236}">
                <a16:creationId xmlns:a16="http://schemas.microsoft.com/office/drawing/2014/main" id="{6896E384-E5A5-D329-B673-47FE1C0E4718}"/>
              </a:ext>
            </a:extLst>
          </p:cNvPr>
          <p:cNvSpPr>
            <a:spLocks noChangeArrowheads="1"/>
          </p:cNvSpPr>
          <p:nvPr/>
        </p:nvSpPr>
        <p:spPr bwMode="auto">
          <a:xfrm>
            <a:off x="4213038" y="5334000"/>
            <a:ext cx="739962"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53C0608A-7A7C-0D2D-022B-06CEC73F2A9B}"/>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C930ADA9-9B20-85EE-29B6-DB5852273891}"/>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152E8A48-0A1D-6B62-B049-C9F3E93C7D78}"/>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62EE31B0-601A-1394-D24A-CB3C3431D8FD}"/>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4A1D7E35-0C0E-88D5-31BE-5AA0A9227F01}"/>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2EBDC1A0-C25E-EDF4-79A4-651CDA478CCA}"/>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6AB363F4-E757-432B-A62E-59B00958C790}"/>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8F413B89-48EB-AEEC-70D8-FB32C8E4D6EC}"/>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425BAEAE-7092-311A-5FEC-51249B0676EB}"/>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BBA26B43-72AB-6B6F-3053-7FE57B71AB8A}"/>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A4CE1003-6E26-250A-E5B3-01EE2835516D}"/>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83FD20BF-485B-DF9F-CA0E-A5F1A1DB1426}"/>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988098A4-6400-18D0-4CDA-6226C5D20819}"/>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rgbClr val="0000FF"/>
              </a:solidFill>
            </a:endParaRPr>
          </a:p>
        </p:txBody>
      </p:sp>
      <p:sp>
        <p:nvSpPr>
          <p:cNvPr id="16" name="Text Box 8">
            <a:extLst>
              <a:ext uri="{FF2B5EF4-FFF2-40B4-BE49-F238E27FC236}">
                <a16:creationId xmlns:a16="http://schemas.microsoft.com/office/drawing/2014/main" id="{95A24C4D-FC85-A159-8ED9-65B182B6191A}"/>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rgbClr val="0000FF"/>
                </a:solidFill>
              </a:rPr>
              <a:t>Mineralstoffe</a:t>
            </a:r>
          </a:p>
        </p:txBody>
      </p:sp>
      <p:sp>
        <p:nvSpPr>
          <p:cNvPr id="30733" name="Rectangle 11">
            <a:extLst>
              <a:ext uri="{FF2B5EF4-FFF2-40B4-BE49-F238E27FC236}">
                <a16:creationId xmlns:a16="http://schemas.microsoft.com/office/drawing/2014/main" id="{50FD7D6A-7059-05A0-89E1-5BBE95AB3052}"/>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0734" name="Rectangle 12">
            <a:extLst>
              <a:ext uri="{FF2B5EF4-FFF2-40B4-BE49-F238E27FC236}">
                <a16:creationId xmlns:a16="http://schemas.microsoft.com/office/drawing/2014/main" id="{C844744C-BF21-57A2-771D-D08E59B2C700}"/>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r>
              <a:rPr lang="de-DE" sz="2000" b="1" noProof="0" dirty="0">
                <a:latin typeface="Arial" panose="020B0604020202020204" pitchFamily="34" charset="0"/>
              </a:rPr>
              <a:t>Studienergebnisse:</a:t>
            </a:r>
          </a:p>
          <a:p>
            <a:pPr lvl="2" eaLnBrk="1" hangingPunct="1"/>
            <a:r>
              <a:rPr lang="de-DE" sz="2000" noProof="0" dirty="0">
                <a:latin typeface="Arial" panose="020B0604020202020204" pitchFamily="34" charset="0"/>
              </a:rPr>
              <a:t>Bei Patienten mit </a:t>
            </a:r>
            <a:r>
              <a:rPr lang="de-DE" sz="2000" noProof="0" dirty="0">
                <a:solidFill>
                  <a:srgbClr val="0000FF"/>
                </a:solidFill>
                <a:latin typeface="Arial" panose="020B0604020202020204" pitchFamily="34" charset="0"/>
              </a:rPr>
              <a:t>mittelschwerer bis fortgeschrittener trockener </a:t>
            </a:r>
            <a:r>
              <a:rPr lang="de-DE" sz="2000" noProof="0" dirty="0">
                <a:latin typeface="Arial" panose="020B0604020202020204" pitchFamily="34" charset="0"/>
              </a:rPr>
              <a:t>AMD war das Risiko für eine fortgeschrittene Erkrankung und einen Sehverlust um</a:t>
            </a:r>
            <a:r>
              <a:rPr lang="de-DE" sz="2000" noProof="0" dirty="0">
                <a:solidFill>
                  <a:srgbClr val="0000FF"/>
                </a:solidFill>
                <a:latin typeface="Arial" panose="020B0604020202020204" pitchFamily="34" charset="0"/>
              </a:rPr>
              <a:t> 25 % </a:t>
            </a:r>
            <a:r>
              <a:rPr lang="de-DE" sz="2000" noProof="0" dirty="0">
                <a:latin typeface="Arial" panose="020B0604020202020204" pitchFamily="34" charset="0"/>
              </a:rPr>
              <a:t>verringert</a:t>
            </a:r>
          </a:p>
          <a:p>
            <a:pPr lvl="2" eaLnBrk="1" hangingPunct="1"/>
            <a:r>
              <a:rPr lang="de-DE" sz="2000" noProof="0" dirty="0">
                <a:latin typeface="Arial" panose="020B0604020202020204" pitchFamily="34" charset="0"/>
              </a:rPr>
              <a:t>Patienten ohne bzw. mit </a:t>
            </a:r>
            <a:r>
              <a:rPr lang="de-DE" sz="2000" noProof="0" dirty="0">
                <a:solidFill>
                  <a:srgbClr val="0000FF"/>
                </a:solidFill>
                <a:latin typeface="Arial" panose="020B0604020202020204" pitchFamily="34" charset="0"/>
              </a:rPr>
              <a:t>früher </a:t>
            </a:r>
            <a:r>
              <a:rPr lang="de-DE" sz="2000" noProof="0" dirty="0">
                <a:latin typeface="Arial" panose="020B0604020202020204" pitchFamily="34" charset="0"/>
              </a:rPr>
              <a:t>AMD: Kein Nutzen</a:t>
            </a:r>
          </a:p>
        </p:txBody>
      </p:sp>
      <p:sp>
        <p:nvSpPr>
          <p:cNvPr id="30739" name="Slide Number Placeholder 1">
            <a:extLst>
              <a:ext uri="{FF2B5EF4-FFF2-40B4-BE49-F238E27FC236}">
                <a16:creationId xmlns:a16="http://schemas.microsoft.com/office/drawing/2014/main" id="{22334174-7597-5F50-7AAA-10CADAC1A16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654</a:t>
            </a:fld>
            <a:endParaRPr lang="de-DE" sz="1000" noProof="0" dirty="0"/>
          </a:p>
        </p:txBody>
      </p:sp>
      <p:sp>
        <p:nvSpPr>
          <p:cNvPr id="22" name="TextBox 21">
            <a:extLst>
              <a:ext uri="{FF2B5EF4-FFF2-40B4-BE49-F238E27FC236}">
                <a16:creationId xmlns:a16="http://schemas.microsoft.com/office/drawing/2014/main" id="{A6E599FC-1226-5EB4-1CA5-5F4A2B8C89D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049205466"/>
      </p:ext>
    </p:extLst>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AD5E11-6380-5D0F-D0FB-8A68EBB02F79}"/>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EB416868-333B-B91F-02DC-21E147736B91}"/>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2" name="Rectangle 18">
            <a:extLst>
              <a:ext uri="{FF2B5EF4-FFF2-40B4-BE49-F238E27FC236}">
                <a16:creationId xmlns:a16="http://schemas.microsoft.com/office/drawing/2014/main" id="{599D614D-6095-5125-9D2C-AF651A456239}"/>
              </a:ext>
            </a:extLst>
          </p:cNvPr>
          <p:cNvSpPr>
            <a:spLocks noChangeArrowheads="1"/>
          </p:cNvSpPr>
          <p:nvPr/>
        </p:nvSpPr>
        <p:spPr bwMode="auto">
          <a:xfrm>
            <a:off x="4213038" y="5334000"/>
            <a:ext cx="739962"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20D381A6-D57E-F983-DDF7-3D633098B09D}"/>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84DD2387-1536-7801-D8AD-2CDB8361154C}"/>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32F5EA36-871A-345C-181A-C06C05E71858}"/>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2004E6E7-F02E-5F8B-305B-0A2E03AA36C6}"/>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43191945-9064-1929-7FFB-5DD626C6849A}"/>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DE488BA6-7DB2-10ED-0CC6-2160EF0E9FFE}"/>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1B121B38-D14F-64F2-6599-D572AA162C86}"/>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6BCEEC02-06AA-FE6A-161D-B342AB711960}"/>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88D4C494-AF2C-D5F1-99C8-7F1B3040A1E7}"/>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2ECBE137-B1C8-5B89-AA18-7CAFA0C8CB9A}"/>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42AF8D39-ED23-193B-9FE1-25FB1338E347}"/>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FE2FFB45-336B-D077-B454-7C2A9C07053D}"/>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596F59C8-7F28-5BDC-084E-E0FEB7E75471}"/>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rgbClr val="0000FF"/>
              </a:solidFill>
            </a:endParaRPr>
          </a:p>
        </p:txBody>
      </p:sp>
      <p:sp>
        <p:nvSpPr>
          <p:cNvPr id="16" name="Text Box 8">
            <a:extLst>
              <a:ext uri="{FF2B5EF4-FFF2-40B4-BE49-F238E27FC236}">
                <a16:creationId xmlns:a16="http://schemas.microsoft.com/office/drawing/2014/main" id="{1B527300-9117-83CE-474B-A1EAC7CC1B49}"/>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rgbClr val="0000FF"/>
                </a:solidFill>
              </a:rPr>
              <a:t>Mineralstoffe</a:t>
            </a:r>
          </a:p>
        </p:txBody>
      </p:sp>
      <p:sp>
        <p:nvSpPr>
          <p:cNvPr id="17" name="Rectangle 19">
            <a:extLst>
              <a:ext uri="{FF2B5EF4-FFF2-40B4-BE49-F238E27FC236}">
                <a16:creationId xmlns:a16="http://schemas.microsoft.com/office/drawing/2014/main" id="{7738E377-9D94-2EDA-CC94-42B360855BCD}"/>
              </a:ext>
            </a:extLst>
          </p:cNvPr>
          <p:cNvSpPr>
            <a:spLocks noChangeArrowheads="1"/>
          </p:cNvSpPr>
          <p:nvPr/>
        </p:nvSpPr>
        <p:spPr bwMode="auto">
          <a:xfrm>
            <a:off x="3429000" y="5715000"/>
            <a:ext cx="11430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30733" name="Rectangle 11">
            <a:extLst>
              <a:ext uri="{FF2B5EF4-FFF2-40B4-BE49-F238E27FC236}">
                <a16:creationId xmlns:a16="http://schemas.microsoft.com/office/drawing/2014/main" id="{4B13F9BC-7A29-E316-2760-E73D3151BBDF}"/>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dirty="0">
                <a:latin typeface="Arial" panose="020B0604020202020204" pitchFamily="34" charset="0"/>
              </a:rPr>
              <a:t>F</a:t>
            </a:r>
          </a:p>
        </p:txBody>
      </p:sp>
      <p:sp>
        <p:nvSpPr>
          <p:cNvPr id="30734" name="Rectangle 12">
            <a:extLst>
              <a:ext uri="{FF2B5EF4-FFF2-40B4-BE49-F238E27FC236}">
                <a16:creationId xmlns:a16="http://schemas.microsoft.com/office/drawing/2014/main" id="{CB599D58-CB10-A663-2E09-F6C1D8242DF5}"/>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r>
              <a:rPr lang="de-DE" sz="2000" b="1" noProof="0" dirty="0">
                <a:latin typeface="Arial" panose="020B0604020202020204" pitchFamily="34" charset="0"/>
              </a:rPr>
              <a:t>Studienergebnisse:</a:t>
            </a:r>
          </a:p>
          <a:p>
            <a:pPr lvl="2" eaLnBrk="1" hangingPunct="1"/>
            <a:r>
              <a:rPr lang="de-DE" sz="2000" noProof="0" dirty="0">
                <a:latin typeface="Arial" panose="020B0604020202020204" pitchFamily="34" charset="0"/>
              </a:rPr>
              <a:t>Bei Patienten mit </a:t>
            </a:r>
            <a:r>
              <a:rPr lang="de-DE" sz="2000" noProof="0" dirty="0">
                <a:solidFill>
                  <a:srgbClr val="0000FF"/>
                </a:solidFill>
                <a:latin typeface="Arial" panose="020B0604020202020204" pitchFamily="34" charset="0"/>
              </a:rPr>
              <a:t>mittelschwerer bis fortgeschrittener trockener </a:t>
            </a:r>
            <a:r>
              <a:rPr lang="de-DE" sz="2000" noProof="0" dirty="0">
                <a:latin typeface="Arial" panose="020B0604020202020204" pitchFamily="34" charset="0"/>
              </a:rPr>
              <a:t>AMD war das Risiko für eine fortgeschrittene Erkrankung und einen Sehverlust um</a:t>
            </a:r>
            <a:r>
              <a:rPr lang="de-DE" sz="2000" noProof="0" dirty="0">
                <a:solidFill>
                  <a:srgbClr val="0000FF"/>
                </a:solidFill>
                <a:latin typeface="Arial" panose="020B0604020202020204" pitchFamily="34" charset="0"/>
              </a:rPr>
              <a:t> 25 % </a:t>
            </a:r>
            <a:r>
              <a:rPr lang="de-DE" sz="2000" noProof="0" dirty="0">
                <a:latin typeface="Arial" panose="020B0604020202020204" pitchFamily="34" charset="0"/>
              </a:rPr>
              <a:t>verringert</a:t>
            </a:r>
          </a:p>
          <a:p>
            <a:pPr lvl="2" eaLnBrk="1" hangingPunct="1"/>
            <a:r>
              <a:rPr lang="de-DE" sz="2000" noProof="0" dirty="0">
                <a:latin typeface="Arial" panose="020B0604020202020204" pitchFamily="34" charset="0"/>
              </a:rPr>
              <a:t>Patienten ohne bzw. mit </a:t>
            </a:r>
            <a:r>
              <a:rPr lang="de-DE" sz="2000" noProof="0" dirty="0">
                <a:solidFill>
                  <a:srgbClr val="0000FF"/>
                </a:solidFill>
                <a:latin typeface="Arial" panose="020B0604020202020204" pitchFamily="34" charset="0"/>
              </a:rPr>
              <a:t>früher </a:t>
            </a:r>
            <a:r>
              <a:rPr lang="de-DE" sz="2000" noProof="0" dirty="0">
                <a:latin typeface="Arial" panose="020B0604020202020204" pitchFamily="34" charset="0"/>
              </a:rPr>
              <a:t>AMD: Kein Nutzen</a:t>
            </a:r>
          </a:p>
          <a:p>
            <a:pPr lvl="1" eaLnBrk="1" hangingPunct="1"/>
            <a:r>
              <a:rPr lang="de-DE" sz="2000" noProof="0" dirty="0">
                <a:latin typeface="Arial" panose="020B0604020202020204" pitchFamily="34" charset="0"/>
              </a:rPr>
              <a:t>Hinweis: Geben Sie </a:t>
            </a:r>
            <a:r>
              <a:rPr lang="de-DE" sz="2000" noProof="0" dirty="0">
                <a:solidFill>
                  <a:srgbClr val="0000FF"/>
                </a:solidFill>
                <a:latin typeface="Arial" panose="020B0604020202020204" pitchFamily="34" charset="0"/>
              </a:rPr>
              <a:t>Rauchern</a:t>
            </a:r>
            <a:r>
              <a:rPr lang="de-DE" sz="2000" noProof="0" dirty="0">
                <a:latin typeface="Arial" panose="020B0604020202020204" pitchFamily="34" charset="0"/>
              </a:rPr>
              <a:t> keine AREDS-Präparate            </a:t>
            </a:r>
          </a:p>
        </p:txBody>
      </p:sp>
      <p:sp>
        <p:nvSpPr>
          <p:cNvPr id="30739" name="Slide Number Placeholder 1">
            <a:extLst>
              <a:ext uri="{FF2B5EF4-FFF2-40B4-BE49-F238E27FC236}">
                <a16:creationId xmlns:a16="http://schemas.microsoft.com/office/drawing/2014/main" id="{D6F6B472-BDED-40E3-CC62-E396CE56CB6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655</a:t>
            </a:fld>
            <a:endParaRPr lang="de-DE" sz="1000" noProof="0" dirty="0"/>
          </a:p>
        </p:txBody>
      </p:sp>
      <p:sp>
        <p:nvSpPr>
          <p:cNvPr id="22" name="TextBox 21">
            <a:extLst>
              <a:ext uri="{FF2B5EF4-FFF2-40B4-BE49-F238E27FC236}">
                <a16:creationId xmlns:a16="http://schemas.microsoft.com/office/drawing/2014/main" id="{580CAAB7-2359-A181-ABEB-58E9636ABCC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20" name="Rectangle 19">
            <a:extLst>
              <a:ext uri="{FF2B5EF4-FFF2-40B4-BE49-F238E27FC236}">
                <a16:creationId xmlns:a16="http://schemas.microsoft.com/office/drawing/2014/main" id="{D64E30AA-4BAB-437C-98B9-D5528CD015A7}"/>
              </a:ext>
            </a:extLst>
          </p:cNvPr>
          <p:cNvSpPr>
            <a:spLocks noChangeArrowheads="1"/>
          </p:cNvSpPr>
          <p:nvPr/>
        </p:nvSpPr>
        <p:spPr bwMode="auto">
          <a:xfrm>
            <a:off x="3429000" y="5689808"/>
            <a:ext cx="1143000" cy="329992"/>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900" noProof="0" dirty="0"/>
              <a:t>Patientenpopulation</a:t>
            </a:r>
          </a:p>
        </p:txBody>
      </p:sp>
    </p:spTree>
    <p:extLst>
      <p:ext uri="{BB962C8B-B14F-4D97-AF65-F5344CB8AC3E}">
        <p14:creationId xmlns:p14="http://schemas.microsoft.com/office/powerpoint/2010/main" val="728132080"/>
      </p:ext>
    </p:extLst>
  </p:cSld>
  <p:clrMapOvr>
    <a:masterClrMapping/>
  </p:clrMapOvr>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1B564B-401C-E71F-A317-44E4E2D8CA45}"/>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E41734B9-D150-D34E-C9D2-A780BBFA3AAB}"/>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2" name="Rectangle 18">
            <a:extLst>
              <a:ext uri="{FF2B5EF4-FFF2-40B4-BE49-F238E27FC236}">
                <a16:creationId xmlns:a16="http://schemas.microsoft.com/office/drawing/2014/main" id="{6AB51F94-CDA4-AA94-4FDF-EF52CEFA5E65}"/>
              </a:ext>
            </a:extLst>
          </p:cNvPr>
          <p:cNvSpPr>
            <a:spLocks noChangeArrowheads="1"/>
          </p:cNvSpPr>
          <p:nvPr/>
        </p:nvSpPr>
        <p:spPr bwMode="auto">
          <a:xfrm>
            <a:off x="4213038" y="5334000"/>
            <a:ext cx="739962"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276C1145-89A4-EC2D-49C8-ADA4E17AAC91}"/>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3EB5393F-A398-F415-7FB3-E8F5807E2137}"/>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F02849BE-720A-7E35-271F-2F1D7B4443C0}"/>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3F702D15-127C-B88C-4098-AD943302C3AE}"/>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1F39A1D2-9074-83D9-7F80-A066E40B18D5}"/>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5C0D6BA6-0956-5526-20B2-FDA583AC2972}"/>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00CB231B-4DF2-4B39-1EA4-EDDE08FADC4A}"/>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5C069D51-D465-CE72-52EC-CEACE0BCBAAE}"/>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A9E47A40-E0AB-B012-BC16-76E09E87988B}"/>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766A6761-022F-79E4-3DAF-7E598C61A2D9}"/>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0665557A-A4FA-7DAF-ACAC-66D24CB60D2D}"/>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55BF01A8-E778-7488-86D5-C0CA3BEC54F4}"/>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40A250C4-1C82-406E-359C-A17F4AE98B20}"/>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rgbClr val="0000FF"/>
              </a:solidFill>
            </a:endParaRPr>
          </a:p>
        </p:txBody>
      </p:sp>
      <p:sp>
        <p:nvSpPr>
          <p:cNvPr id="16" name="Text Box 8">
            <a:extLst>
              <a:ext uri="{FF2B5EF4-FFF2-40B4-BE49-F238E27FC236}">
                <a16:creationId xmlns:a16="http://schemas.microsoft.com/office/drawing/2014/main" id="{BF4FBA1B-2B02-E1D6-C3C1-4A235110A7C8}"/>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rgbClr val="0000FF"/>
                </a:solidFill>
              </a:rPr>
              <a:t>Mineralstoffe</a:t>
            </a:r>
          </a:p>
        </p:txBody>
      </p:sp>
      <p:sp>
        <p:nvSpPr>
          <p:cNvPr id="17" name="Rectangle 19">
            <a:extLst>
              <a:ext uri="{FF2B5EF4-FFF2-40B4-BE49-F238E27FC236}">
                <a16:creationId xmlns:a16="http://schemas.microsoft.com/office/drawing/2014/main" id="{E3C1D6C9-4833-89A5-3A4D-2FAEB9D3A8AE}"/>
              </a:ext>
            </a:extLst>
          </p:cNvPr>
          <p:cNvSpPr>
            <a:spLocks noChangeArrowheads="1"/>
          </p:cNvSpPr>
          <p:nvPr/>
        </p:nvSpPr>
        <p:spPr bwMode="auto">
          <a:xfrm>
            <a:off x="3429000" y="5715000"/>
            <a:ext cx="11430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30733" name="Rectangle 11">
            <a:extLst>
              <a:ext uri="{FF2B5EF4-FFF2-40B4-BE49-F238E27FC236}">
                <a16:creationId xmlns:a16="http://schemas.microsoft.com/office/drawing/2014/main" id="{EB0FFE01-9FEA-7929-8B79-DFB1BD50E661}"/>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0734" name="Rectangle 12">
            <a:extLst>
              <a:ext uri="{FF2B5EF4-FFF2-40B4-BE49-F238E27FC236}">
                <a16:creationId xmlns:a16="http://schemas.microsoft.com/office/drawing/2014/main" id="{58B5B1D8-3A2A-8E05-C592-EA285AD26C4F}"/>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r>
              <a:rPr lang="de-DE" sz="2000" b="1" noProof="0" dirty="0">
                <a:latin typeface="Arial" panose="020B0604020202020204" pitchFamily="34" charset="0"/>
              </a:rPr>
              <a:t>Studienergebnisse:</a:t>
            </a:r>
          </a:p>
          <a:p>
            <a:pPr lvl="2" eaLnBrk="1" hangingPunct="1"/>
            <a:r>
              <a:rPr lang="de-DE" sz="2000" noProof="0" dirty="0">
                <a:latin typeface="Arial" panose="020B0604020202020204" pitchFamily="34" charset="0"/>
              </a:rPr>
              <a:t>Bei Patienten mit </a:t>
            </a:r>
            <a:r>
              <a:rPr lang="de-DE" sz="2000" noProof="0" dirty="0">
                <a:solidFill>
                  <a:srgbClr val="0000FF"/>
                </a:solidFill>
                <a:latin typeface="Arial" panose="020B0604020202020204" pitchFamily="34" charset="0"/>
              </a:rPr>
              <a:t>mittelschwerer bis fortgeschrittener trockener </a:t>
            </a:r>
            <a:r>
              <a:rPr lang="de-DE" sz="2000" noProof="0" dirty="0">
                <a:latin typeface="Arial" panose="020B0604020202020204" pitchFamily="34" charset="0"/>
              </a:rPr>
              <a:t>AMD war das Risiko für eine fortgeschrittene Erkrankung und einen Sehverlust um</a:t>
            </a:r>
            <a:r>
              <a:rPr lang="de-DE" sz="2000" noProof="0" dirty="0">
                <a:solidFill>
                  <a:srgbClr val="0000FF"/>
                </a:solidFill>
                <a:latin typeface="Arial" panose="020B0604020202020204" pitchFamily="34" charset="0"/>
              </a:rPr>
              <a:t> 25 % </a:t>
            </a:r>
            <a:r>
              <a:rPr lang="de-DE" sz="2000" noProof="0" dirty="0">
                <a:latin typeface="Arial" panose="020B0604020202020204" pitchFamily="34" charset="0"/>
              </a:rPr>
              <a:t>verringert</a:t>
            </a:r>
          </a:p>
          <a:p>
            <a:pPr lvl="2" eaLnBrk="1" hangingPunct="1"/>
            <a:r>
              <a:rPr lang="de-DE" sz="2000" noProof="0" dirty="0">
                <a:latin typeface="Arial" panose="020B0604020202020204" pitchFamily="34" charset="0"/>
              </a:rPr>
              <a:t>Patienten ohne bzw. mit </a:t>
            </a:r>
            <a:r>
              <a:rPr lang="de-DE" sz="2000" noProof="0" dirty="0">
                <a:solidFill>
                  <a:srgbClr val="0000FF"/>
                </a:solidFill>
                <a:latin typeface="Arial" panose="020B0604020202020204" pitchFamily="34" charset="0"/>
              </a:rPr>
              <a:t>früher </a:t>
            </a:r>
            <a:r>
              <a:rPr lang="de-DE" sz="2000" noProof="0" dirty="0">
                <a:latin typeface="Arial" panose="020B0604020202020204" pitchFamily="34" charset="0"/>
              </a:rPr>
              <a:t>AMD: Kein Nutzen</a:t>
            </a:r>
          </a:p>
          <a:p>
            <a:pPr lvl="1" eaLnBrk="1" hangingPunct="1"/>
            <a:r>
              <a:rPr lang="de-DE" sz="2000" noProof="0" dirty="0">
                <a:latin typeface="Arial" panose="020B0604020202020204" pitchFamily="34" charset="0"/>
              </a:rPr>
              <a:t>Hinweis: Geben Sie </a:t>
            </a:r>
            <a:r>
              <a:rPr lang="de-DE" sz="2000" noProof="0" dirty="0">
                <a:solidFill>
                  <a:srgbClr val="0000FF"/>
                </a:solidFill>
                <a:latin typeface="Arial" panose="020B0604020202020204" pitchFamily="34" charset="0"/>
              </a:rPr>
              <a:t>Rauchern</a:t>
            </a:r>
            <a:r>
              <a:rPr lang="de-DE" sz="2000" noProof="0" dirty="0">
                <a:latin typeface="Arial" panose="020B0604020202020204" pitchFamily="34" charset="0"/>
              </a:rPr>
              <a:t> keine AREDS-Präparate            </a:t>
            </a:r>
          </a:p>
        </p:txBody>
      </p:sp>
      <p:sp>
        <p:nvSpPr>
          <p:cNvPr id="30739" name="Slide Number Placeholder 1">
            <a:extLst>
              <a:ext uri="{FF2B5EF4-FFF2-40B4-BE49-F238E27FC236}">
                <a16:creationId xmlns:a16="http://schemas.microsoft.com/office/drawing/2014/main" id="{D33BE996-99C3-76A5-0DDB-615354D6C0FF}"/>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656</a:t>
            </a:fld>
            <a:endParaRPr lang="de-DE" sz="1000" noProof="0" dirty="0"/>
          </a:p>
        </p:txBody>
      </p:sp>
      <p:sp>
        <p:nvSpPr>
          <p:cNvPr id="22" name="TextBox 21">
            <a:extLst>
              <a:ext uri="{FF2B5EF4-FFF2-40B4-BE49-F238E27FC236}">
                <a16:creationId xmlns:a16="http://schemas.microsoft.com/office/drawing/2014/main" id="{314699EB-E21C-8AE2-2C6F-CB50E402508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21818225"/>
      </p:ext>
    </p:extLst>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D3B0D0-AA7D-1FC9-6D86-F618EE0945DD}"/>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EFDC61B4-1FE8-141D-DD6B-07C9CDD72D39}"/>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30725" name="Rectangle 21">
            <a:extLst>
              <a:ext uri="{FF2B5EF4-FFF2-40B4-BE49-F238E27FC236}">
                <a16:creationId xmlns:a16="http://schemas.microsoft.com/office/drawing/2014/main" id="{5C0341C3-1149-9153-BA17-364A124F823C}"/>
              </a:ext>
            </a:extLst>
          </p:cNvPr>
          <p:cNvSpPr>
            <a:spLocks noChangeArrowheads="1"/>
          </p:cNvSpPr>
          <p:nvPr/>
        </p:nvSpPr>
        <p:spPr bwMode="auto">
          <a:xfrm>
            <a:off x="1447800" y="6019800"/>
            <a:ext cx="14986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2" name="Rectangle 18">
            <a:extLst>
              <a:ext uri="{FF2B5EF4-FFF2-40B4-BE49-F238E27FC236}">
                <a16:creationId xmlns:a16="http://schemas.microsoft.com/office/drawing/2014/main" id="{0C7F3F28-66DE-4626-6F59-55D150B0F50D}"/>
              </a:ext>
            </a:extLst>
          </p:cNvPr>
          <p:cNvSpPr>
            <a:spLocks noChangeArrowheads="1"/>
          </p:cNvSpPr>
          <p:nvPr/>
        </p:nvSpPr>
        <p:spPr bwMode="auto">
          <a:xfrm>
            <a:off x="4213038" y="5334000"/>
            <a:ext cx="739962"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406D2239-5C67-00F1-B8A8-22449E29CDBD}"/>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9BB672DF-89E9-F851-1098-E6C435B29144}"/>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885186B3-D986-C915-6312-1C37D9E7499E}"/>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A0C9BB0F-8C60-A60F-E845-17E0466FF8AA}"/>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3B21651D-F64A-70E3-E024-C5473CA871C9}"/>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38B96F9A-F767-1A7C-4B00-7CB3EFCD620E}"/>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BCB9C9CD-2AAB-5D3E-C4B3-DE63CCAB4AA6}"/>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D987776A-DC2E-B7FC-017C-E95AFF8F60F9}"/>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46EA37A3-14CE-7388-8149-CB085EF14800}"/>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43000072-CA8F-4EA0-CA56-5576AC1071BC}"/>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6B32ECBF-7A1D-DE82-6450-31E2EA68C72F}"/>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F37887B6-6EF2-A207-6B66-496DEFDCA7C0}"/>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774D6BCE-6A65-3087-86B8-6CDFCFE65C47}"/>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rgbClr val="0000FF"/>
              </a:solidFill>
            </a:endParaRPr>
          </a:p>
        </p:txBody>
      </p:sp>
      <p:sp>
        <p:nvSpPr>
          <p:cNvPr id="16" name="Text Box 8">
            <a:extLst>
              <a:ext uri="{FF2B5EF4-FFF2-40B4-BE49-F238E27FC236}">
                <a16:creationId xmlns:a16="http://schemas.microsoft.com/office/drawing/2014/main" id="{54A193A0-C4E7-D812-4E95-F7BA3997E156}"/>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rgbClr val="0000FF"/>
                </a:solidFill>
              </a:rPr>
              <a:t>Mineralstoffe</a:t>
            </a:r>
          </a:p>
        </p:txBody>
      </p:sp>
      <p:sp>
        <p:nvSpPr>
          <p:cNvPr id="17" name="Rectangle 19">
            <a:extLst>
              <a:ext uri="{FF2B5EF4-FFF2-40B4-BE49-F238E27FC236}">
                <a16:creationId xmlns:a16="http://schemas.microsoft.com/office/drawing/2014/main" id="{C90130FE-4005-F0B2-DE6D-059EB130F1F7}"/>
              </a:ext>
            </a:extLst>
          </p:cNvPr>
          <p:cNvSpPr>
            <a:spLocks noChangeArrowheads="1"/>
          </p:cNvSpPr>
          <p:nvPr/>
        </p:nvSpPr>
        <p:spPr bwMode="auto">
          <a:xfrm>
            <a:off x="3429000" y="5715000"/>
            <a:ext cx="11430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30733" name="Rectangle 11">
            <a:extLst>
              <a:ext uri="{FF2B5EF4-FFF2-40B4-BE49-F238E27FC236}">
                <a16:creationId xmlns:a16="http://schemas.microsoft.com/office/drawing/2014/main" id="{C131BB6D-B0B9-465B-3A83-AF4F38F6E80D}"/>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dirty="0">
                <a:latin typeface="Arial" panose="020B0604020202020204" pitchFamily="34" charset="0"/>
              </a:rPr>
              <a:t>F</a:t>
            </a:r>
          </a:p>
        </p:txBody>
      </p:sp>
      <p:sp>
        <p:nvSpPr>
          <p:cNvPr id="30734" name="Rectangle 12">
            <a:extLst>
              <a:ext uri="{FF2B5EF4-FFF2-40B4-BE49-F238E27FC236}">
                <a16:creationId xmlns:a16="http://schemas.microsoft.com/office/drawing/2014/main" id="{E10BDDDD-D0F8-1A86-B822-8028B9915A2B}"/>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r>
              <a:rPr lang="de-DE" sz="2000" b="1" noProof="0" dirty="0">
                <a:latin typeface="Arial" panose="020B0604020202020204" pitchFamily="34" charset="0"/>
              </a:rPr>
              <a:t>Studienergebnisse:</a:t>
            </a:r>
          </a:p>
          <a:p>
            <a:pPr lvl="2" eaLnBrk="1" hangingPunct="1"/>
            <a:r>
              <a:rPr lang="de-DE" sz="2000" noProof="0" dirty="0">
                <a:latin typeface="Arial" panose="020B0604020202020204" pitchFamily="34" charset="0"/>
              </a:rPr>
              <a:t>Bei Patienten mit </a:t>
            </a:r>
            <a:r>
              <a:rPr lang="de-DE" sz="2000" noProof="0" dirty="0">
                <a:solidFill>
                  <a:srgbClr val="0000FF"/>
                </a:solidFill>
                <a:latin typeface="Arial" panose="020B0604020202020204" pitchFamily="34" charset="0"/>
              </a:rPr>
              <a:t>mittelschwerer bis fortgeschrittener trockener </a:t>
            </a:r>
            <a:r>
              <a:rPr lang="de-DE" sz="2000" noProof="0" dirty="0">
                <a:latin typeface="Arial" panose="020B0604020202020204" pitchFamily="34" charset="0"/>
              </a:rPr>
              <a:t>AMD war das Risiko für eine fortgeschrittene Erkrankung und einen Sehverlust um</a:t>
            </a:r>
            <a:r>
              <a:rPr lang="de-DE" sz="2000" noProof="0" dirty="0">
                <a:solidFill>
                  <a:srgbClr val="0000FF"/>
                </a:solidFill>
                <a:latin typeface="Arial" panose="020B0604020202020204" pitchFamily="34" charset="0"/>
              </a:rPr>
              <a:t> 25 % </a:t>
            </a:r>
            <a:r>
              <a:rPr lang="de-DE" sz="2000" noProof="0" dirty="0">
                <a:latin typeface="Arial" panose="020B0604020202020204" pitchFamily="34" charset="0"/>
              </a:rPr>
              <a:t>verringert</a:t>
            </a:r>
          </a:p>
          <a:p>
            <a:pPr lvl="2" eaLnBrk="1" hangingPunct="1"/>
            <a:r>
              <a:rPr lang="de-DE" sz="2000" noProof="0" dirty="0">
                <a:latin typeface="Arial" panose="020B0604020202020204" pitchFamily="34" charset="0"/>
              </a:rPr>
              <a:t>Patienten ohne bzw. mit </a:t>
            </a:r>
            <a:r>
              <a:rPr lang="de-DE" sz="2000" noProof="0" dirty="0">
                <a:solidFill>
                  <a:srgbClr val="0000FF"/>
                </a:solidFill>
                <a:latin typeface="Arial" panose="020B0604020202020204" pitchFamily="34" charset="0"/>
              </a:rPr>
              <a:t>früher </a:t>
            </a:r>
            <a:r>
              <a:rPr lang="de-DE" sz="2000" noProof="0" dirty="0">
                <a:latin typeface="Arial" panose="020B0604020202020204" pitchFamily="34" charset="0"/>
              </a:rPr>
              <a:t>AMD: Kein Nutzen</a:t>
            </a:r>
          </a:p>
          <a:p>
            <a:pPr lvl="1" eaLnBrk="1" hangingPunct="1"/>
            <a:r>
              <a:rPr lang="de-DE" sz="2000" noProof="0" dirty="0">
                <a:latin typeface="Arial" panose="020B0604020202020204" pitchFamily="34" charset="0"/>
              </a:rPr>
              <a:t>Hinweis: Geben Sie </a:t>
            </a:r>
            <a:r>
              <a:rPr lang="de-DE" sz="2000" noProof="0" dirty="0">
                <a:solidFill>
                  <a:srgbClr val="0000FF"/>
                </a:solidFill>
                <a:latin typeface="Arial" panose="020B0604020202020204" pitchFamily="34" charset="0"/>
              </a:rPr>
              <a:t>Rauchern</a:t>
            </a:r>
            <a:r>
              <a:rPr lang="de-DE" sz="2000" noProof="0" dirty="0">
                <a:latin typeface="Arial" panose="020B0604020202020204" pitchFamily="34" charset="0"/>
              </a:rPr>
              <a:t> keine AREDS-Präparate            </a:t>
            </a:r>
          </a:p>
          <a:p>
            <a:pPr lvl="2" eaLnBrk="1" hangingPunct="1"/>
            <a:r>
              <a:rPr lang="de-DE" sz="2000" noProof="0" dirty="0">
                <a:solidFill>
                  <a:srgbClr val="0000FF"/>
                </a:solidFill>
                <a:latin typeface="Arial" panose="020B0604020202020204" pitchFamily="34" charset="0"/>
              </a:rPr>
              <a:t>Beta-Carotin </a:t>
            </a:r>
            <a:r>
              <a:rPr lang="de-DE" sz="2000" noProof="0" dirty="0">
                <a:latin typeface="Arial" panose="020B0604020202020204" pitchFamily="34" charset="0"/>
              </a:rPr>
              <a:t>erhöht bei diesen Patienten das Risiko für Lungenkrebs</a:t>
            </a:r>
          </a:p>
        </p:txBody>
      </p:sp>
      <p:sp>
        <p:nvSpPr>
          <p:cNvPr id="30739" name="Slide Number Placeholder 1">
            <a:extLst>
              <a:ext uri="{FF2B5EF4-FFF2-40B4-BE49-F238E27FC236}">
                <a16:creationId xmlns:a16="http://schemas.microsoft.com/office/drawing/2014/main" id="{75645B50-4DE0-5BA1-383B-A6D5689D145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657</a:t>
            </a:fld>
            <a:endParaRPr lang="de-DE" sz="1000" noProof="0" dirty="0"/>
          </a:p>
        </p:txBody>
      </p:sp>
      <p:sp>
        <p:nvSpPr>
          <p:cNvPr id="22" name="TextBox 21">
            <a:extLst>
              <a:ext uri="{FF2B5EF4-FFF2-40B4-BE49-F238E27FC236}">
                <a16:creationId xmlns:a16="http://schemas.microsoft.com/office/drawing/2014/main" id="{169C86FE-068D-5CC1-BDBE-B604A0F2D67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Rectangle 21">
            <a:extLst>
              <a:ext uri="{FF2B5EF4-FFF2-40B4-BE49-F238E27FC236}">
                <a16:creationId xmlns:a16="http://schemas.microsoft.com/office/drawing/2014/main" id="{0145937A-0594-5FC0-728B-824BFD386D29}"/>
              </a:ext>
            </a:extLst>
          </p:cNvPr>
          <p:cNvSpPr>
            <a:spLocks noChangeArrowheads="1"/>
          </p:cNvSpPr>
          <p:nvPr/>
        </p:nvSpPr>
        <p:spPr bwMode="auto">
          <a:xfrm>
            <a:off x="1447800" y="6019800"/>
            <a:ext cx="1498600" cy="381000"/>
          </a:xfrm>
          <a:prstGeom prst="rect">
            <a:avLst/>
          </a:prstGeom>
          <a:solidFill>
            <a:srgbClr val="FFCC99"/>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r>
              <a:rPr lang="de-DE" sz="1200" noProof="0" dirty="0"/>
              <a:t>ein AREDS-Antioxidans</a:t>
            </a:r>
          </a:p>
        </p:txBody>
      </p:sp>
    </p:spTree>
    <p:extLst>
      <p:ext uri="{BB962C8B-B14F-4D97-AF65-F5344CB8AC3E}">
        <p14:creationId xmlns:p14="http://schemas.microsoft.com/office/powerpoint/2010/main" val="307176776"/>
      </p:ext>
    </p:extLst>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3FA6B8-78AC-4252-CAF9-AEDFA75D4DE7}"/>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D3F61AC6-5019-0AD1-F12D-6FFDC5083178}"/>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30725" name="Rectangle 21">
            <a:extLst>
              <a:ext uri="{FF2B5EF4-FFF2-40B4-BE49-F238E27FC236}">
                <a16:creationId xmlns:a16="http://schemas.microsoft.com/office/drawing/2014/main" id="{8CED9829-BF5A-6C49-7F55-38E03CE3EAA9}"/>
              </a:ext>
            </a:extLst>
          </p:cNvPr>
          <p:cNvSpPr>
            <a:spLocks noChangeArrowheads="1"/>
          </p:cNvSpPr>
          <p:nvPr/>
        </p:nvSpPr>
        <p:spPr bwMode="auto">
          <a:xfrm>
            <a:off x="1447800" y="6019800"/>
            <a:ext cx="14986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2" name="Rectangle 18">
            <a:extLst>
              <a:ext uri="{FF2B5EF4-FFF2-40B4-BE49-F238E27FC236}">
                <a16:creationId xmlns:a16="http://schemas.microsoft.com/office/drawing/2014/main" id="{C6B6E1D5-B8C8-3DD6-7D1F-76866739E174}"/>
              </a:ext>
            </a:extLst>
          </p:cNvPr>
          <p:cNvSpPr>
            <a:spLocks noChangeArrowheads="1"/>
          </p:cNvSpPr>
          <p:nvPr/>
        </p:nvSpPr>
        <p:spPr bwMode="auto">
          <a:xfrm>
            <a:off x="4213038" y="5334000"/>
            <a:ext cx="739962"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91E45741-6EB7-0445-3313-7F9821F1E27C}"/>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17A222EE-8638-7D1A-4C97-AC586A3C0328}"/>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8B1D73E5-ABFE-8F7D-ACC7-D5530F3908B5}"/>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027199FD-9ED5-65DC-C5AF-425B7B8BEF93}"/>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0B745060-F144-0619-0A24-C0087ECC4C33}"/>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38420853-5322-916A-8A52-A21124687DF2}"/>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1E088BFB-B7FC-F9F8-1F24-6BE7CAAFDBAF}"/>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7C4778FB-9A98-8DB6-5242-945AC56438E3}"/>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3C5AB024-9DEC-69DF-F0D7-61EB45931520}"/>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56C4CC2F-52C7-2241-299C-9F7CC0381B3F}"/>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rgbClr val="0000FF"/>
              </a:solidFill>
            </a:endParaRPr>
          </a:p>
        </p:txBody>
      </p:sp>
      <p:sp>
        <p:nvSpPr>
          <p:cNvPr id="13" name="Rectangle 13">
            <a:extLst>
              <a:ext uri="{FF2B5EF4-FFF2-40B4-BE49-F238E27FC236}">
                <a16:creationId xmlns:a16="http://schemas.microsoft.com/office/drawing/2014/main" id="{EBDB0EAB-78EE-0DD8-5984-B8DECA4F1849}"/>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4" name="Text Box 15">
            <a:extLst>
              <a:ext uri="{FF2B5EF4-FFF2-40B4-BE49-F238E27FC236}">
                <a16:creationId xmlns:a16="http://schemas.microsoft.com/office/drawing/2014/main" id="{0B68E184-2352-724D-61DA-5C81C2C28CDD}"/>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rgbClr val="0000FF"/>
                </a:solidFill>
              </a:rPr>
              <a:t>Antioxidantien</a:t>
            </a:r>
            <a:endParaRPr lang="de-DE" sz="1400" i="1" noProof="0" dirty="0">
              <a:solidFill>
                <a:srgbClr val="0000FF"/>
              </a:solidFill>
            </a:endParaRPr>
          </a:p>
        </p:txBody>
      </p:sp>
      <p:sp>
        <p:nvSpPr>
          <p:cNvPr id="15" name="Rectangle 22">
            <a:extLst>
              <a:ext uri="{FF2B5EF4-FFF2-40B4-BE49-F238E27FC236}">
                <a16:creationId xmlns:a16="http://schemas.microsoft.com/office/drawing/2014/main" id="{88401B91-2ADE-A18E-AFFF-6F85E015D7AE}"/>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rgbClr val="0000FF"/>
              </a:solidFill>
            </a:endParaRPr>
          </a:p>
        </p:txBody>
      </p:sp>
      <p:sp>
        <p:nvSpPr>
          <p:cNvPr id="16" name="Text Box 8">
            <a:extLst>
              <a:ext uri="{FF2B5EF4-FFF2-40B4-BE49-F238E27FC236}">
                <a16:creationId xmlns:a16="http://schemas.microsoft.com/office/drawing/2014/main" id="{D3001ECC-17B5-55DA-B250-C7F815565C84}"/>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rgbClr val="0000FF"/>
                </a:solidFill>
              </a:rPr>
              <a:t>Mineralstoffe</a:t>
            </a:r>
          </a:p>
        </p:txBody>
      </p:sp>
      <p:sp>
        <p:nvSpPr>
          <p:cNvPr id="17" name="Rectangle 19">
            <a:extLst>
              <a:ext uri="{FF2B5EF4-FFF2-40B4-BE49-F238E27FC236}">
                <a16:creationId xmlns:a16="http://schemas.microsoft.com/office/drawing/2014/main" id="{B735C470-1DCA-1B61-50C8-D877EBC92F3B}"/>
              </a:ext>
            </a:extLst>
          </p:cNvPr>
          <p:cNvSpPr>
            <a:spLocks noChangeArrowheads="1"/>
          </p:cNvSpPr>
          <p:nvPr/>
        </p:nvSpPr>
        <p:spPr bwMode="auto">
          <a:xfrm>
            <a:off x="3429000" y="5715000"/>
            <a:ext cx="11430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30733" name="Rectangle 11">
            <a:extLst>
              <a:ext uri="{FF2B5EF4-FFF2-40B4-BE49-F238E27FC236}">
                <a16:creationId xmlns:a16="http://schemas.microsoft.com/office/drawing/2014/main" id="{CBFD2AA9-A1A5-1C94-DEF6-A45A1F0B819C}"/>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0734" name="Rectangle 12">
            <a:extLst>
              <a:ext uri="{FF2B5EF4-FFF2-40B4-BE49-F238E27FC236}">
                <a16:creationId xmlns:a16="http://schemas.microsoft.com/office/drawing/2014/main" id="{61822A85-D270-E26A-9D2D-EB66AC09B2E7}"/>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latin typeface="Arial" panose="020B0604020202020204" pitchFamily="34" charset="0"/>
              </a:rPr>
              <a:t>AMD: Die AREDS</a:t>
            </a:r>
            <a:r>
              <a:rPr lang="de-DE" sz="2000" noProof="0" dirty="0">
                <a:latin typeface="Arial" panose="020B0604020202020204" pitchFamily="34" charset="0"/>
              </a:rPr>
              <a:t> </a:t>
            </a:r>
          </a:p>
          <a:p>
            <a:pPr lvl="1" eaLnBrk="1" hangingPunct="1"/>
            <a:r>
              <a:rPr lang="de-DE" sz="2000" dirty="0"/>
              <a:t>AREDS steht für </a:t>
            </a:r>
            <a:r>
              <a:rPr lang="de-DE" sz="2000" dirty="0">
                <a:solidFill>
                  <a:srgbClr val="0000FF"/>
                </a:solidFill>
              </a:rPr>
              <a:t>„Age-</a:t>
            </a:r>
            <a:r>
              <a:rPr lang="de-DE" sz="2000" dirty="0" err="1">
                <a:solidFill>
                  <a:srgbClr val="0000FF"/>
                </a:solidFill>
              </a:rPr>
              <a:t>Related</a:t>
            </a:r>
            <a:r>
              <a:rPr lang="de-DE" sz="2000" dirty="0">
                <a:solidFill>
                  <a:srgbClr val="0000FF"/>
                </a:solidFill>
              </a:rPr>
              <a:t> Eye Disease Study“</a:t>
            </a:r>
          </a:p>
          <a:p>
            <a:pPr lvl="1" eaLnBrk="1" hangingPunct="1"/>
            <a:r>
              <a:rPr lang="de-DE" sz="2000" noProof="0" dirty="0">
                <a:latin typeface="Arial" panose="020B0604020202020204" pitchFamily="34" charset="0"/>
              </a:rPr>
              <a:t>Untersuchung zu Nahrungsergänzungsmitteln und AMD:</a:t>
            </a:r>
          </a:p>
          <a:p>
            <a:pPr lvl="2" eaLnBrk="1" hangingPunct="1"/>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r>
              <a:rPr lang="de-DE" sz="2000" noProof="0" dirty="0">
                <a:solidFill>
                  <a:srgbClr val="0000FF"/>
                </a:solidFill>
                <a:latin typeface="Arial" panose="020B0604020202020204" pitchFamily="34" charset="0"/>
              </a:rPr>
              <a:t>Beta-Carotin </a:t>
            </a:r>
            <a:r>
              <a:rPr lang="de-DE" sz="2000" noProof="0" dirty="0">
                <a:solidFill>
                  <a:srgbClr val="FF3300"/>
                </a:solidFill>
                <a:latin typeface="Arial" panose="020B0604020202020204" pitchFamily="34" charset="0"/>
              </a:rPr>
              <a:t> 15 mg</a:t>
            </a:r>
          </a:p>
          <a:p>
            <a:pPr lvl="2" eaLnBrk="1" hangingPunct="1"/>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r>
              <a:rPr lang="de-DE" sz="2000" b="1" noProof="0" dirty="0">
                <a:latin typeface="Arial" panose="020B0604020202020204" pitchFamily="34" charset="0"/>
              </a:rPr>
              <a:t>Studienergebnisse:</a:t>
            </a:r>
          </a:p>
          <a:p>
            <a:pPr lvl="2" eaLnBrk="1" hangingPunct="1"/>
            <a:r>
              <a:rPr lang="de-DE" sz="2000" noProof="0" dirty="0">
                <a:latin typeface="Arial" panose="020B0604020202020204" pitchFamily="34" charset="0"/>
              </a:rPr>
              <a:t>Bei Patienten mit </a:t>
            </a:r>
            <a:r>
              <a:rPr lang="de-DE" sz="2000" noProof="0" dirty="0">
                <a:solidFill>
                  <a:srgbClr val="0000FF"/>
                </a:solidFill>
                <a:latin typeface="Arial" panose="020B0604020202020204" pitchFamily="34" charset="0"/>
              </a:rPr>
              <a:t>mittelschwerer bis fortgeschrittener trockener </a:t>
            </a:r>
            <a:r>
              <a:rPr lang="de-DE" sz="2000" noProof="0" dirty="0">
                <a:latin typeface="Arial" panose="020B0604020202020204" pitchFamily="34" charset="0"/>
              </a:rPr>
              <a:t>AMD war das Risiko für eine fortgeschrittene Erkrankung und einen Sehverlust um</a:t>
            </a:r>
            <a:r>
              <a:rPr lang="de-DE" sz="2000" noProof="0" dirty="0">
                <a:solidFill>
                  <a:srgbClr val="0000FF"/>
                </a:solidFill>
                <a:latin typeface="Arial" panose="020B0604020202020204" pitchFamily="34" charset="0"/>
              </a:rPr>
              <a:t> 25 % </a:t>
            </a:r>
            <a:r>
              <a:rPr lang="de-DE" sz="2000" noProof="0" dirty="0">
                <a:latin typeface="Arial" panose="020B0604020202020204" pitchFamily="34" charset="0"/>
              </a:rPr>
              <a:t>verringert</a:t>
            </a:r>
          </a:p>
          <a:p>
            <a:pPr lvl="2" eaLnBrk="1" hangingPunct="1"/>
            <a:r>
              <a:rPr lang="de-DE" sz="2000" noProof="0" dirty="0">
                <a:latin typeface="Arial" panose="020B0604020202020204" pitchFamily="34" charset="0"/>
              </a:rPr>
              <a:t>Patienten ohne bzw. mit </a:t>
            </a:r>
            <a:r>
              <a:rPr lang="de-DE" sz="2000" noProof="0" dirty="0">
                <a:solidFill>
                  <a:srgbClr val="0000FF"/>
                </a:solidFill>
                <a:latin typeface="Arial" panose="020B0604020202020204" pitchFamily="34" charset="0"/>
              </a:rPr>
              <a:t>früher </a:t>
            </a:r>
            <a:r>
              <a:rPr lang="de-DE" sz="2000" noProof="0" dirty="0">
                <a:latin typeface="Arial" panose="020B0604020202020204" pitchFamily="34" charset="0"/>
              </a:rPr>
              <a:t>AMD: Kein Nutzen</a:t>
            </a:r>
          </a:p>
          <a:p>
            <a:pPr lvl="1" eaLnBrk="1" hangingPunct="1"/>
            <a:r>
              <a:rPr lang="de-DE" sz="2000" noProof="0" dirty="0">
                <a:latin typeface="Arial" panose="020B0604020202020204" pitchFamily="34" charset="0"/>
              </a:rPr>
              <a:t>Hinweis: Geben Sie </a:t>
            </a:r>
            <a:r>
              <a:rPr lang="de-DE" sz="2000" noProof="0" dirty="0">
                <a:solidFill>
                  <a:srgbClr val="0000FF"/>
                </a:solidFill>
                <a:latin typeface="Arial" panose="020B0604020202020204" pitchFamily="34" charset="0"/>
              </a:rPr>
              <a:t>Rauchern</a:t>
            </a:r>
            <a:r>
              <a:rPr lang="de-DE" sz="2000" noProof="0" dirty="0">
                <a:latin typeface="Arial" panose="020B0604020202020204" pitchFamily="34" charset="0"/>
              </a:rPr>
              <a:t> keine AREDS-Präparate            </a:t>
            </a:r>
          </a:p>
          <a:p>
            <a:pPr lvl="2" eaLnBrk="1" hangingPunct="1"/>
            <a:r>
              <a:rPr lang="de-DE" sz="2000" noProof="0" dirty="0">
                <a:solidFill>
                  <a:srgbClr val="0000FF"/>
                </a:solidFill>
                <a:latin typeface="Arial" panose="020B0604020202020204" pitchFamily="34" charset="0"/>
              </a:rPr>
              <a:t>Beta-Carotin </a:t>
            </a:r>
            <a:r>
              <a:rPr lang="de-DE" sz="2000" noProof="0" dirty="0">
                <a:latin typeface="Arial" panose="020B0604020202020204" pitchFamily="34" charset="0"/>
              </a:rPr>
              <a:t>erhöht bei diesen Patienten das Risiko für Lungenkrebs</a:t>
            </a:r>
          </a:p>
        </p:txBody>
      </p:sp>
      <p:sp>
        <p:nvSpPr>
          <p:cNvPr id="30739" name="Slide Number Placeholder 1">
            <a:extLst>
              <a:ext uri="{FF2B5EF4-FFF2-40B4-BE49-F238E27FC236}">
                <a16:creationId xmlns:a16="http://schemas.microsoft.com/office/drawing/2014/main" id="{114BF8B6-E438-0BFF-A56A-64C7C41867D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658</a:t>
            </a:fld>
            <a:endParaRPr lang="de-DE" sz="1000" noProof="0" dirty="0"/>
          </a:p>
        </p:txBody>
      </p:sp>
      <p:sp>
        <p:nvSpPr>
          <p:cNvPr id="22" name="TextBox 21">
            <a:extLst>
              <a:ext uri="{FF2B5EF4-FFF2-40B4-BE49-F238E27FC236}">
                <a16:creationId xmlns:a16="http://schemas.microsoft.com/office/drawing/2014/main" id="{E1171CAB-788E-A6A4-4236-8F14603C051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393278654"/>
      </p:ext>
    </p:extLst>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21FE19-9801-48C6-AC3A-8669DEABB2BB}"/>
            </a:ext>
          </a:extLst>
        </p:cNvPr>
        <p:cNvGrpSpPr/>
        <p:nvPr/>
      </p:nvGrpSpPr>
      <p:grpSpPr>
        <a:xfrm>
          <a:off x="0" y="0"/>
          <a:ext cx="0" cy="0"/>
          <a:chOff x="0" y="0"/>
          <a:chExt cx="0" cy="0"/>
        </a:xfrm>
      </p:grpSpPr>
      <p:sp>
        <p:nvSpPr>
          <p:cNvPr id="18" name="Rectangle 4">
            <a:extLst>
              <a:ext uri="{FF2B5EF4-FFF2-40B4-BE49-F238E27FC236}">
                <a16:creationId xmlns:a16="http://schemas.microsoft.com/office/drawing/2014/main" id="{6DEE5D7F-270D-46E3-4ACA-290F9477A5FD}"/>
              </a:ext>
            </a:extLst>
          </p:cNvPr>
          <p:cNvSpPr>
            <a:spLocks noChangeArrowheads="1"/>
          </p:cNvSpPr>
          <p:nvPr/>
        </p:nvSpPr>
        <p:spPr bwMode="auto">
          <a:xfrm>
            <a:off x="3048000" y="1371600"/>
            <a:ext cx="4038600" cy="4572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30725" name="Rectangle 21">
            <a:extLst>
              <a:ext uri="{FF2B5EF4-FFF2-40B4-BE49-F238E27FC236}">
                <a16:creationId xmlns:a16="http://schemas.microsoft.com/office/drawing/2014/main" id="{D569B10D-FB43-D2B5-4153-92A305FB06C5}"/>
              </a:ext>
            </a:extLst>
          </p:cNvPr>
          <p:cNvSpPr>
            <a:spLocks noChangeArrowheads="1"/>
          </p:cNvSpPr>
          <p:nvPr/>
        </p:nvSpPr>
        <p:spPr bwMode="auto">
          <a:xfrm>
            <a:off x="1447800" y="6019800"/>
            <a:ext cx="14986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2" name="Rectangle 18">
            <a:extLst>
              <a:ext uri="{FF2B5EF4-FFF2-40B4-BE49-F238E27FC236}">
                <a16:creationId xmlns:a16="http://schemas.microsoft.com/office/drawing/2014/main" id="{8B601600-FBCC-D4DE-874B-F1B1D29E1D91}"/>
              </a:ext>
            </a:extLst>
          </p:cNvPr>
          <p:cNvSpPr>
            <a:spLocks noChangeArrowheads="1"/>
          </p:cNvSpPr>
          <p:nvPr/>
        </p:nvSpPr>
        <p:spPr bwMode="auto">
          <a:xfrm>
            <a:off x="4213038" y="5334000"/>
            <a:ext cx="739962"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grpSp>
        <p:nvGrpSpPr>
          <p:cNvPr id="3" name="Group 2">
            <a:extLst>
              <a:ext uri="{FF2B5EF4-FFF2-40B4-BE49-F238E27FC236}">
                <a16:creationId xmlns:a16="http://schemas.microsoft.com/office/drawing/2014/main" id="{4D7D39C7-50C0-ACB1-7395-9001CB3872AB}"/>
              </a:ext>
            </a:extLst>
          </p:cNvPr>
          <p:cNvGrpSpPr/>
          <p:nvPr/>
        </p:nvGrpSpPr>
        <p:grpSpPr>
          <a:xfrm>
            <a:off x="1473200" y="2133600"/>
            <a:ext cx="1498600" cy="1828800"/>
            <a:chOff x="1473200" y="2133600"/>
            <a:chExt cx="1498600" cy="1828800"/>
          </a:xfrm>
        </p:grpSpPr>
        <p:sp>
          <p:nvSpPr>
            <p:cNvPr id="4" name="Rectangle 15">
              <a:extLst>
                <a:ext uri="{FF2B5EF4-FFF2-40B4-BE49-F238E27FC236}">
                  <a16:creationId xmlns:a16="http://schemas.microsoft.com/office/drawing/2014/main" id="{8F930638-B00F-D97A-BEA2-10F1904936D1}"/>
                </a:ext>
              </a:extLst>
            </p:cNvPr>
            <p:cNvSpPr>
              <a:spLocks noChangeArrowheads="1"/>
            </p:cNvSpPr>
            <p:nvPr/>
          </p:nvSpPr>
          <p:spPr bwMode="auto">
            <a:xfrm>
              <a:off x="1473200" y="3276600"/>
              <a:ext cx="1094842"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5" name="Rectangle 13">
              <a:extLst>
                <a:ext uri="{FF2B5EF4-FFF2-40B4-BE49-F238E27FC236}">
                  <a16:creationId xmlns:a16="http://schemas.microsoft.com/office/drawing/2014/main" id="{64AD944F-FF25-4CC1-3118-57564AE8C057}"/>
                </a:ext>
              </a:extLst>
            </p:cNvPr>
            <p:cNvSpPr>
              <a:spLocks noChangeArrowheads="1"/>
            </p:cNvSpPr>
            <p:nvPr/>
          </p:nvSpPr>
          <p:spPr bwMode="auto">
            <a:xfrm>
              <a:off x="1473200" y="2895600"/>
              <a:ext cx="14986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12">
              <a:extLst>
                <a:ext uri="{FF2B5EF4-FFF2-40B4-BE49-F238E27FC236}">
                  <a16:creationId xmlns:a16="http://schemas.microsoft.com/office/drawing/2014/main" id="{E97CC46F-A2EE-26E5-B9F6-68F720B8853A}"/>
                </a:ext>
              </a:extLst>
            </p:cNvPr>
            <p:cNvSpPr>
              <a:spLocks noChangeArrowheads="1"/>
            </p:cNvSpPr>
            <p:nvPr/>
          </p:nvSpPr>
          <p:spPr bwMode="auto">
            <a:xfrm>
              <a:off x="1473200" y="25146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11">
              <a:extLst>
                <a:ext uri="{FF2B5EF4-FFF2-40B4-BE49-F238E27FC236}">
                  <a16:creationId xmlns:a16="http://schemas.microsoft.com/office/drawing/2014/main" id="{58AAF50A-E1F4-742B-D534-46A20E9B7AF0}"/>
                </a:ext>
              </a:extLst>
            </p:cNvPr>
            <p:cNvSpPr>
              <a:spLocks noChangeArrowheads="1"/>
            </p:cNvSpPr>
            <p:nvPr/>
          </p:nvSpPr>
          <p:spPr bwMode="auto">
            <a:xfrm>
              <a:off x="1473200" y="21336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8" name="Rectangle 14">
              <a:extLst>
                <a:ext uri="{FF2B5EF4-FFF2-40B4-BE49-F238E27FC236}">
                  <a16:creationId xmlns:a16="http://schemas.microsoft.com/office/drawing/2014/main" id="{56FB60E2-8276-3104-2278-999B31810CA8}"/>
                </a:ext>
              </a:extLst>
            </p:cNvPr>
            <p:cNvSpPr>
              <a:spLocks noChangeArrowheads="1"/>
            </p:cNvSpPr>
            <p:nvPr/>
          </p:nvSpPr>
          <p:spPr bwMode="auto">
            <a:xfrm>
              <a:off x="1473200" y="3581400"/>
              <a:ext cx="1219200" cy="3810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grpSp>
      <p:sp>
        <p:nvSpPr>
          <p:cNvPr id="9" name="Rectangle 16">
            <a:extLst>
              <a:ext uri="{FF2B5EF4-FFF2-40B4-BE49-F238E27FC236}">
                <a16:creationId xmlns:a16="http://schemas.microsoft.com/office/drawing/2014/main" id="{159AA1FE-2041-0876-6291-AE0134E3794F}"/>
              </a:ext>
            </a:extLst>
          </p:cNvPr>
          <p:cNvSpPr>
            <a:spLocks noChangeArrowheads="1"/>
          </p:cNvSpPr>
          <p:nvPr/>
        </p:nvSpPr>
        <p:spPr bwMode="auto">
          <a:xfrm>
            <a:off x="3838388" y="4978192"/>
            <a:ext cx="6096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0" name="Rectangle 18">
            <a:extLst>
              <a:ext uri="{FF2B5EF4-FFF2-40B4-BE49-F238E27FC236}">
                <a16:creationId xmlns:a16="http://schemas.microsoft.com/office/drawing/2014/main" id="{5C77F9CD-50AA-C7B5-7359-E636BD418C2F}"/>
              </a:ext>
            </a:extLst>
          </p:cNvPr>
          <p:cNvSpPr>
            <a:spLocks noChangeArrowheads="1"/>
          </p:cNvSpPr>
          <p:nvPr/>
        </p:nvSpPr>
        <p:spPr bwMode="auto">
          <a:xfrm>
            <a:off x="3449656" y="4363630"/>
            <a:ext cx="5160944" cy="36077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11" name="AutoShape 5">
            <a:extLst>
              <a:ext uri="{FF2B5EF4-FFF2-40B4-BE49-F238E27FC236}">
                <a16:creationId xmlns:a16="http://schemas.microsoft.com/office/drawing/2014/main" id="{391B92D7-A084-1086-3817-D0C846CA1E1B}"/>
              </a:ext>
            </a:extLst>
          </p:cNvPr>
          <p:cNvSpPr>
            <a:spLocks/>
          </p:cNvSpPr>
          <p:nvPr/>
        </p:nvSpPr>
        <p:spPr bwMode="auto">
          <a:xfrm>
            <a:off x="3733800" y="2209800"/>
            <a:ext cx="304800" cy="1066800"/>
          </a:xfrm>
          <a:prstGeom prst="rightBrace">
            <a:avLst>
              <a:gd name="adj1" fmla="val 29167"/>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2" name="AutoShape 6">
            <a:extLst>
              <a:ext uri="{FF2B5EF4-FFF2-40B4-BE49-F238E27FC236}">
                <a16:creationId xmlns:a16="http://schemas.microsoft.com/office/drawing/2014/main" id="{B59922B0-3753-4718-672E-4C18F21C7D00}"/>
              </a:ext>
            </a:extLst>
          </p:cNvPr>
          <p:cNvSpPr>
            <a:spLocks/>
          </p:cNvSpPr>
          <p:nvPr/>
        </p:nvSpPr>
        <p:spPr bwMode="auto">
          <a:xfrm>
            <a:off x="3733800" y="3352800"/>
            <a:ext cx="304800" cy="685800"/>
          </a:xfrm>
          <a:prstGeom prst="rightBrace">
            <a:avLst>
              <a:gd name="adj1" fmla="val 18750"/>
              <a:gd name="adj2" fmla="val 50000"/>
            </a:avLst>
          </a:pr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b="1" noProof="0" dirty="0">
              <a:solidFill>
                <a:schemeClr val="bg1">
                  <a:lumMod val="75000"/>
                </a:schemeClr>
              </a:solidFill>
            </a:endParaRPr>
          </a:p>
        </p:txBody>
      </p:sp>
      <p:sp>
        <p:nvSpPr>
          <p:cNvPr id="13" name="Rectangle 13">
            <a:extLst>
              <a:ext uri="{FF2B5EF4-FFF2-40B4-BE49-F238E27FC236}">
                <a16:creationId xmlns:a16="http://schemas.microsoft.com/office/drawing/2014/main" id="{3A24AFA7-0306-0658-0189-584725119098}"/>
              </a:ext>
            </a:extLst>
          </p:cNvPr>
          <p:cNvSpPr>
            <a:spLocks noChangeArrowheads="1"/>
          </p:cNvSpPr>
          <p:nvPr/>
        </p:nvSpPr>
        <p:spPr bwMode="auto">
          <a:xfrm>
            <a:off x="4143188" y="2603708"/>
            <a:ext cx="15240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chemeClr val="bg1">
                  <a:lumMod val="75000"/>
                </a:schemeClr>
              </a:solidFill>
            </a:endParaRPr>
          </a:p>
        </p:txBody>
      </p:sp>
      <p:sp>
        <p:nvSpPr>
          <p:cNvPr id="14" name="Text Box 15">
            <a:extLst>
              <a:ext uri="{FF2B5EF4-FFF2-40B4-BE49-F238E27FC236}">
                <a16:creationId xmlns:a16="http://schemas.microsoft.com/office/drawing/2014/main" id="{6EF62D40-7FE2-E08F-7B3F-F9AE2C109529}"/>
              </a:ext>
            </a:extLst>
          </p:cNvPr>
          <p:cNvSpPr txBox="1">
            <a:spLocks noChangeArrowheads="1"/>
          </p:cNvSpPr>
          <p:nvPr/>
        </p:nvSpPr>
        <p:spPr bwMode="auto">
          <a:xfrm>
            <a:off x="4143188" y="2591216"/>
            <a:ext cx="1800412" cy="2718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r>
              <a:rPr lang="de-DE" sz="1600" i="1" noProof="0" dirty="0">
                <a:solidFill>
                  <a:schemeClr val="bg1">
                    <a:lumMod val="75000"/>
                  </a:schemeClr>
                </a:solidFill>
              </a:rPr>
              <a:t>Antioxidantien</a:t>
            </a:r>
            <a:endParaRPr lang="de-DE" sz="1400" i="1" noProof="0" dirty="0">
              <a:solidFill>
                <a:schemeClr val="bg1">
                  <a:lumMod val="75000"/>
                </a:schemeClr>
              </a:solidFill>
            </a:endParaRPr>
          </a:p>
        </p:txBody>
      </p:sp>
      <p:sp>
        <p:nvSpPr>
          <p:cNvPr id="15" name="Rectangle 22">
            <a:extLst>
              <a:ext uri="{FF2B5EF4-FFF2-40B4-BE49-F238E27FC236}">
                <a16:creationId xmlns:a16="http://schemas.microsoft.com/office/drawing/2014/main" id="{C6DC32B7-386A-6398-5C3B-AE88D4DB5EF5}"/>
              </a:ext>
            </a:extLst>
          </p:cNvPr>
          <p:cNvSpPr>
            <a:spLocks noChangeArrowheads="1"/>
          </p:cNvSpPr>
          <p:nvPr/>
        </p:nvSpPr>
        <p:spPr bwMode="auto">
          <a:xfrm>
            <a:off x="4155888" y="3482185"/>
            <a:ext cx="1800412" cy="381000"/>
          </a:xfrm>
          <a:prstGeom prst="rect">
            <a:avLst/>
          </a:prstGeom>
          <a:solidFill>
            <a:srgbClr val="FFCC99"/>
          </a:solidFill>
          <a:ln w="9525">
            <a:noFill/>
            <a:miter lim="800000"/>
            <a:headEnd/>
            <a:tailEnd/>
          </a:ln>
          <a:effec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lnSpc>
                <a:spcPts val="800"/>
              </a:lnSpc>
              <a:spcBef>
                <a:spcPct val="0"/>
              </a:spcBef>
              <a:buClrTx/>
              <a:buSzTx/>
              <a:buFontTx/>
              <a:buNone/>
              <a:defRPr/>
            </a:pPr>
            <a:endParaRPr lang="de-DE" sz="1600" noProof="0" dirty="0">
              <a:solidFill>
                <a:schemeClr val="bg1">
                  <a:lumMod val="75000"/>
                </a:schemeClr>
              </a:solidFill>
            </a:endParaRPr>
          </a:p>
        </p:txBody>
      </p:sp>
      <p:sp>
        <p:nvSpPr>
          <p:cNvPr id="16" name="Text Box 8">
            <a:extLst>
              <a:ext uri="{FF2B5EF4-FFF2-40B4-BE49-F238E27FC236}">
                <a16:creationId xmlns:a16="http://schemas.microsoft.com/office/drawing/2014/main" id="{B95DA444-840E-BEFC-CA19-A81635C7BE86}"/>
              </a:ext>
            </a:extLst>
          </p:cNvPr>
          <p:cNvSpPr txBox="1">
            <a:spLocks noChangeArrowheads="1"/>
          </p:cNvSpPr>
          <p:nvPr/>
        </p:nvSpPr>
        <p:spPr bwMode="auto">
          <a:xfrm>
            <a:off x="4213038" y="3458373"/>
            <a:ext cx="1562122" cy="271869"/>
          </a:xfrm>
          <a:prstGeom prst="rect">
            <a:avLst/>
          </a:prstGeom>
          <a:noFill/>
          <a:ln>
            <a:noFill/>
          </a:ln>
          <a:effectLst/>
        </p:spPr>
        <p:txBody>
          <a:bodyPr wrap="square" lIns="25400" tIns="12700" rIns="25400" bIns="12700">
            <a:spAutoFit/>
          </a:bodyP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defRPr/>
            </a:pPr>
            <a:r>
              <a:rPr lang="de-DE" sz="1600" i="1" noProof="0" dirty="0">
                <a:solidFill>
                  <a:schemeClr val="bg1">
                    <a:lumMod val="75000"/>
                  </a:schemeClr>
                </a:solidFill>
              </a:rPr>
              <a:t>Mineralstoffe</a:t>
            </a:r>
          </a:p>
        </p:txBody>
      </p:sp>
      <p:sp>
        <p:nvSpPr>
          <p:cNvPr id="17" name="Rectangle 19">
            <a:extLst>
              <a:ext uri="{FF2B5EF4-FFF2-40B4-BE49-F238E27FC236}">
                <a16:creationId xmlns:a16="http://schemas.microsoft.com/office/drawing/2014/main" id="{A5814A8B-B94A-C9E2-D25C-DDC0022E2F20}"/>
              </a:ext>
            </a:extLst>
          </p:cNvPr>
          <p:cNvSpPr>
            <a:spLocks noChangeArrowheads="1"/>
          </p:cNvSpPr>
          <p:nvPr/>
        </p:nvSpPr>
        <p:spPr bwMode="auto">
          <a:xfrm>
            <a:off x="3429000" y="5715000"/>
            <a:ext cx="1143000" cy="3048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000" noProof="0" dirty="0"/>
          </a:p>
        </p:txBody>
      </p:sp>
      <p:sp>
        <p:nvSpPr>
          <p:cNvPr id="30734" name="Rectangle 12">
            <a:extLst>
              <a:ext uri="{FF2B5EF4-FFF2-40B4-BE49-F238E27FC236}">
                <a16:creationId xmlns:a16="http://schemas.microsoft.com/office/drawing/2014/main" id="{D75E9C0A-4031-119C-4ED1-59C8E3D1F33A}"/>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r>
              <a:rPr lang="de-DE" sz="2000" i="1" noProof="0" dirty="0">
                <a:solidFill>
                  <a:schemeClr val="bg1">
                    <a:lumMod val="75000"/>
                  </a:schemeClr>
                </a:solidFill>
                <a:latin typeface="Arial" panose="020B0604020202020204" pitchFamily="34" charset="0"/>
              </a:rPr>
              <a:t>AMD: Die AREDS</a:t>
            </a:r>
            <a:r>
              <a:rPr lang="de-DE" sz="2000" noProof="0" dirty="0">
                <a:solidFill>
                  <a:schemeClr val="bg1">
                    <a:lumMod val="75000"/>
                  </a:schemeClr>
                </a:solidFill>
                <a:latin typeface="Arial" panose="020B0604020202020204" pitchFamily="34" charset="0"/>
              </a:rPr>
              <a:t> </a:t>
            </a:r>
          </a:p>
          <a:p>
            <a:pPr lvl="1" eaLnBrk="1" hangingPunct="1"/>
            <a:r>
              <a:rPr lang="de-DE" sz="2000" dirty="0">
                <a:solidFill>
                  <a:schemeClr val="bg1">
                    <a:lumMod val="75000"/>
                  </a:schemeClr>
                </a:solidFill>
              </a:rPr>
              <a:t>AREDS steht für „Age-</a:t>
            </a:r>
            <a:r>
              <a:rPr lang="de-DE" sz="2000" dirty="0" err="1">
                <a:solidFill>
                  <a:schemeClr val="bg1">
                    <a:lumMod val="75000"/>
                  </a:schemeClr>
                </a:solidFill>
              </a:rPr>
              <a:t>Related</a:t>
            </a:r>
            <a:r>
              <a:rPr lang="de-DE" sz="2000" dirty="0">
                <a:solidFill>
                  <a:schemeClr val="bg1">
                    <a:lumMod val="75000"/>
                  </a:schemeClr>
                </a:solidFill>
              </a:rPr>
              <a:t> Eye Disease Study“</a:t>
            </a:r>
          </a:p>
          <a:p>
            <a:pPr lvl="1" eaLnBrk="1" hangingPunct="1"/>
            <a:r>
              <a:rPr lang="de-DE" sz="2000" noProof="0" dirty="0">
                <a:solidFill>
                  <a:schemeClr val="bg1">
                    <a:lumMod val="75000"/>
                  </a:schemeClr>
                </a:solidFill>
                <a:latin typeface="Arial" panose="020B0604020202020204" pitchFamily="34" charset="0"/>
              </a:rPr>
              <a:t>Untersuchung zu Nahrungsergänzungsmitteln und AMD:</a:t>
            </a:r>
          </a:p>
          <a:p>
            <a:pPr lvl="2" eaLnBrk="1" hangingPunct="1"/>
            <a:r>
              <a:rPr lang="de-DE" sz="2000" noProof="0" dirty="0">
                <a:solidFill>
                  <a:schemeClr val="bg1">
                    <a:lumMod val="75000"/>
                  </a:schemeClr>
                </a:solidFill>
                <a:latin typeface="Arial" panose="020B0604020202020204" pitchFamily="34" charset="0"/>
              </a:rPr>
              <a:t>Vitamin C  500 mg</a:t>
            </a:r>
          </a:p>
          <a:p>
            <a:pPr lvl="2" eaLnBrk="1" hangingPunct="1"/>
            <a:r>
              <a:rPr lang="de-DE" sz="2000" noProof="0" dirty="0">
                <a:solidFill>
                  <a:schemeClr val="bg1">
                    <a:lumMod val="75000"/>
                  </a:schemeClr>
                </a:solidFill>
                <a:latin typeface="Arial" panose="020B0604020202020204" pitchFamily="34" charset="0"/>
              </a:rPr>
              <a:t>Vitamin E  400 IE</a:t>
            </a:r>
          </a:p>
          <a:p>
            <a:pPr lvl="2" eaLnBrk="1" hangingPunct="1"/>
            <a:r>
              <a:rPr lang="de-DE" sz="2000" noProof="0" dirty="0">
                <a:solidFill>
                  <a:schemeClr val="bg1">
                    <a:lumMod val="75000"/>
                  </a:schemeClr>
                </a:solidFill>
                <a:latin typeface="Arial" panose="020B0604020202020204" pitchFamily="34" charset="0"/>
              </a:rPr>
              <a:t>Beta-Carotin  15 mg</a:t>
            </a:r>
          </a:p>
          <a:p>
            <a:pPr lvl="2" eaLnBrk="1" hangingPunct="1"/>
            <a:r>
              <a:rPr lang="de-DE" sz="2000" noProof="0" dirty="0">
                <a:solidFill>
                  <a:schemeClr val="bg1">
                    <a:lumMod val="75000"/>
                  </a:schemeClr>
                </a:solidFill>
                <a:latin typeface="Arial" panose="020B0604020202020204" pitchFamily="34" charset="0"/>
              </a:rPr>
              <a:t>Zink            80 mg</a:t>
            </a:r>
          </a:p>
          <a:p>
            <a:pPr lvl="2" eaLnBrk="1" hangingPunct="1"/>
            <a:r>
              <a:rPr lang="de-DE" sz="2000" noProof="0" dirty="0">
                <a:solidFill>
                  <a:schemeClr val="bg1">
                    <a:lumMod val="75000"/>
                  </a:schemeClr>
                </a:solidFill>
                <a:latin typeface="Arial" panose="020B0604020202020204" pitchFamily="34" charset="0"/>
              </a:rPr>
              <a:t>Kupferoxid 2 mg</a:t>
            </a:r>
          </a:p>
          <a:p>
            <a:pPr lvl="1" eaLnBrk="1" hangingPunct="1"/>
            <a:r>
              <a:rPr lang="de-DE" sz="2000" b="1" noProof="0" dirty="0">
                <a:solidFill>
                  <a:schemeClr val="bg1">
                    <a:lumMod val="75000"/>
                  </a:schemeClr>
                </a:solidFill>
                <a:latin typeface="Arial" panose="020B0604020202020204" pitchFamily="34" charset="0"/>
              </a:rPr>
              <a:t>Studienergebnisse:</a:t>
            </a:r>
          </a:p>
          <a:p>
            <a:pPr lvl="2" eaLnBrk="1" hangingPunct="1"/>
            <a:r>
              <a:rPr lang="de-DE" sz="2000" noProof="0" dirty="0">
                <a:solidFill>
                  <a:schemeClr val="bg1">
                    <a:lumMod val="75000"/>
                  </a:schemeClr>
                </a:solidFill>
                <a:latin typeface="Arial" panose="020B0604020202020204" pitchFamily="34" charset="0"/>
              </a:rPr>
              <a:t>Bei Patienten mit mittelschwerer bis fortgeschrittener trockener AMD war das Risiko für eine fortgeschrittene Erkrankung und einen Sehverlust um 25 % verringert</a:t>
            </a:r>
          </a:p>
          <a:p>
            <a:pPr lvl="2" eaLnBrk="1" hangingPunct="1"/>
            <a:r>
              <a:rPr lang="de-DE" sz="2000" noProof="0" dirty="0">
                <a:solidFill>
                  <a:schemeClr val="bg1">
                    <a:lumMod val="75000"/>
                  </a:schemeClr>
                </a:solidFill>
                <a:latin typeface="Arial" panose="020B0604020202020204" pitchFamily="34" charset="0"/>
              </a:rPr>
              <a:t>Patienten ohne bzw. mit früher AMD: Kein Nutzen</a:t>
            </a:r>
          </a:p>
          <a:p>
            <a:pPr lvl="1" eaLnBrk="1" hangingPunct="1"/>
            <a:r>
              <a:rPr lang="de-DE" sz="2000" noProof="0" dirty="0">
                <a:solidFill>
                  <a:schemeClr val="bg1">
                    <a:lumMod val="75000"/>
                  </a:schemeClr>
                </a:solidFill>
                <a:latin typeface="Arial" panose="020B0604020202020204" pitchFamily="34" charset="0"/>
              </a:rPr>
              <a:t>Hinweis: Geben Sie Rauchern keine AREDS-Präparate            </a:t>
            </a:r>
          </a:p>
          <a:p>
            <a:pPr lvl="2" eaLnBrk="1" hangingPunct="1"/>
            <a:r>
              <a:rPr lang="de-DE" sz="2000" noProof="0" dirty="0">
                <a:solidFill>
                  <a:schemeClr val="bg1">
                    <a:lumMod val="75000"/>
                  </a:schemeClr>
                </a:solidFill>
                <a:latin typeface="Arial" panose="020B0604020202020204" pitchFamily="34" charset="0"/>
              </a:rPr>
              <a:t>Beta-Carotin erhöht bei diesen Patienten das Risiko für Lungenkrebs</a:t>
            </a:r>
          </a:p>
        </p:txBody>
      </p:sp>
      <p:sp>
        <p:nvSpPr>
          <p:cNvPr id="30739" name="Slide Number Placeholder 1">
            <a:extLst>
              <a:ext uri="{FF2B5EF4-FFF2-40B4-BE49-F238E27FC236}">
                <a16:creationId xmlns:a16="http://schemas.microsoft.com/office/drawing/2014/main" id="{4DFEA0A5-4F12-2E9E-80AC-3B91087D7633}"/>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FE4C715E-4789-4281-9833-5BB749DC0257}" type="slidenum">
              <a:rPr lang="de-DE" sz="1000" noProof="0" smtClean="0"/>
              <a:t>659</a:t>
            </a:fld>
            <a:endParaRPr lang="de-DE" sz="1000" noProof="0" dirty="0"/>
          </a:p>
        </p:txBody>
      </p:sp>
      <p:sp>
        <p:nvSpPr>
          <p:cNvPr id="22" name="TextBox 21">
            <a:extLst>
              <a:ext uri="{FF2B5EF4-FFF2-40B4-BE49-F238E27FC236}">
                <a16:creationId xmlns:a16="http://schemas.microsoft.com/office/drawing/2014/main" id="{60CFC117-C9AF-F564-16C3-4BFFD0F08E4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9" name="TextBox 2">
            <a:extLst>
              <a:ext uri="{FF2B5EF4-FFF2-40B4-BE49-F238E27FC236}">
                <a16:creationId xmlns:a16="http://schemas.microsoft.com/office/drawing/2014/main" id="{AC734715-8636-AEA0-00AB-79B60874F1E3}"/>
              </a:ext>
            </a:extLst>
          </p:cNvPr>
          <p:cNvSpPr txBox="1"/>
          <p:nvPr/>
        </p:nvSpPr>
        <p:spPr>
          <a:xfrm>
            <a:off x="1989136" y="3391693"/>
            <a:ext cx="5165725" cy="764312"/>
          </a:xfrm>
          <a:prstGeom prst="rect">
            <a:avLst/>
          </a:prstGeom>
          <a:solidFill>
            <a:schemeClr val="accent6">
              <a:lumMod val="20000"/>
              <a:lumOff val="80000"/>
            </a:schemeClr>
          </a:solidFill>
          <a:ln>
            <a:solidFill>
              <a:schemeClr val="tx1"/>
            </a:solidFill>
          </a:ln>
        </p:spPr>
        <p:txBody>
          <a:bodyPr wrap="square" lIns="25400" tIns="12700" rIns="25400" bIns="12700">
            <a:spAutoFit/>
          </a:bodyPr>
          <a:lstStyle/>
          <a:p>
            <a:pPr algn="ctr">
              <a:defRPr/>
            </a:pPr>
            <a:r>
              <a:rPr lang="de-DE" sz="2400" i="1" noProof="0" dirty="0"/>
              <a:t>Als Nächstes wollen wir uns näher mit AREDS2 befassen</a:t>
            </a:r>
          </a:p>
        </p:txBody>
      </p:sp>
    </p:spTree>
    <p:extLst>
      <p:ext uri="{BB962C8B-B14F-4D97-AF65-F5344CB8AC3E}">
        <p14:creationId xmlns:p14="http://schemas.microsoft.com/office/powerpoint/2010/main" val="3451457725"/>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80AA61B-E5F0-4A33-5C74-196092E9C6A9}"/>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3731843F-D072-0B22-2AAB-AA6C4BF1F5BA}"/>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66</a:t>
            </a:fld>
            <a:endParaRPr lang="de-DE" noProof="0" dirty="0"/>
          </a:p>
        </p:txBody>
      </p:sp>
      <p:sp>
        <p:nvSpPr>
          <p:cNvPr id="2" name="TextBox 1">
            <a:extLst>
              <a:ext uri="{FF2B5EF4-FFF2-40B4-BE49-F238E27FC236}">
                <a16:creationId xmlns:a16="http://schemas.microsoft.com/office/drawing/2014/main" id="{9CD0D81B-BAAA-5D93-D46D-3E8E6942FB0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FE4330F5-7E7F-B03F-7305-AE9BF1851C9B}"/>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6D3CE67F-4FEF-0FE5-70A8-5FF893E3003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23314B52-ACE1-E168-E3E6-09E1FD130F84}"/>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97E6E136-82C3-EE02-6B3A-2C37F7F9E079}"/>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6E98A9F0-F52F-0F57-896A-AB7190879A27}"/>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16822549-BC35-318B-9E8C-AA3D98A3855E}"/>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ABC244C6-31A2-6C8F-19E9-ABF0B2E86C0D}"/>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750238A9-7D04-9347-DAD3-F396C682728C}"/>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36DD17D3-01AA-6B27-5E39-D3E1F9C40B22}"/>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D8B81F62-5806-7584-3350-CBD3B8EF514B}"/>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8AEA2A50-3051-FBEB-856F-81E389D865FB}"/>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956825C0-426C-9F2D-67D2-19536FE14C5F}"/>
              </a:ext>
            </a:extLst>
          </p:cNvPr>
          <p:cNvSpPr txBox="1"/>
          <p:nvPr/>
        </p:nvSpPr>
        <p:spPr>
          <a:xfrm>
            <a:off x="1220724" y="5415827"/>
            <a:ext cx="4705350" cy="1010533"/>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noProof="0" dirty="0">
                <a:solidFill>
                  <a:srgbClr val="000000"/>
                </a:solidFill>
              </a:rPr>
              <a:t>--</a:t>
            </a:r>
            <a:r>
              <a:rPr lang="de-DE" sz="1600" b="1" i="1" noProof="0" dirty="0">
                <a:solidFill>
                  <a:srgbClr val="000000"/>
                </a:solidFill>
              </a:rPr>
              <a:t>?</a:t>
            </a:r>
            <a:endParaRPr lang="de-DE" b="0" i="1" noProof="0" dirty="0">
              <a:solidFill>
                <a:srgbClr val="000000"/>
              </a:solidFill>
              <a:effectLst/>
              <a:latin typeface="Arial" panose="020B0604020202020204" pitchFamily="34" charset="0"/>
            </a:endParaRPr>
          </a:p>
          <a:p>
            <a:r>
              <a:rPr lang="de-DE" sz="1600" b="0" i="0" noProof="0" dirty="0">
                <a:solidFill>
                  <a:srgbClr val="000000"/>
                </a:solidFill>
                <a:effectLst/>
                <a:latin typeface="Arial" panose="020B0604020202020204" pitchFamily="34" charset="0"/>
              </a:rPr>
              <a:t>--</a:t>
            </a:r>
            <a:r>
              <a:rPr lang="de-DE" sz="1600" b="1" i="1" noProof="0" dirty="0">
                <a:solidFill>
                  <a:srgbClr val="000000"/>
                </a:solidFill>
                <a:effectLst/>
                <a:latin typeface="Arial" panose="020B0604020202020204" pitchFamily="34" charset="0"/>
              </a:rPr>
              <a:t>?</a:t>
            </a:r>
            <a:endParaRPr lang="de-DE" b="0" i="1" noProof="0" dirty="0">
              <a:solidFill>
                <a:srgbClr val="000000"/>
              </a:solidFill>
              <a:effectLst/>
              <a:latin typeface="Arial" panose="020B0604020202020204" pitchFamily="34" charset="0"/>
            </a:endParaRPr>
          </a:p>
          <a:p>
            <a:r>
              <a:rPr lang="de-DE" sz="1600" noProof="0" dirty="0">
                <a:solidFill>
                  <a:srgbClr val="000000"/>
                </a:solidFill>
              </a:rPr>
              <a:t>--</a:t>
            </a:r>
            <a:r>
              <a:rPr lang="de-DE" sz="1600" b="1" i="1" noProof="0" dirty="0">
                <a:solidFill>
                  <a:srgbClr val="000000"/>
                </a:solidFill>
              </a:rPr>
              <a:t>?</a:t>
            </a:r>
            <a:endParaRPr lang="de-DE" b="0" i="1" noProof="0" dirty="0">
              <a:solidFill>
                <a:srgbClr val="000000"/>
              </a:solidFill>
              <a:effectLst/>
              <a:latin typeface="Arial" panose="020B0604020202020204" pitchFamily="34" charset="0"/>
            </a:endParaRPr>
          </a:p>
        </p:txBody>
      </p:sp>
      <p:grpSp>
        <p:nvGrpSpPr>
          <p:cNvPr id="6" name="Gruppieren 5">
            <a:extLst>
              <a:ext uri="{FF2B5EF4-FFF2-40B4-BE49-F238E27FC236}">
                <a16:creationId xmlns:a16="http://schemas.microsoft.com/office/drawing/2014/main" id="{D73AFA60-1D95-2E5D-DA08-29E1DD715677}"/>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D1A4FE99-BB91-B32B-B915-FD6B2DE7C851}"/>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21FC1514-F7E5-E07F-8849-348BC57EF00A}"/>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1745549412"/>
      </p:ext>
    </p:extLst>
  </p:cSld>
  <p:clrMapOvr>
    <a:masterClrMapping/>
  </p:clrMapOvr>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a:extLst>
              <a:ext uri="{FF2B5EF4-FFF2-40B4-BE49-F238E27FC236}">
                <a16:creationId xmlns:a16="http://schemas.microsoft.com/office/drawing/2014/main" id="{5074530C-0C5A-4288-93B0-B5C0E03CD884}"/>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8915" name="Rectangle 15">
            <a:extLst>
              <a:ext uri="{FF2B5EF4-FFF2-40B4-BE49-F238E27FC236}">
                <a16:creationId xmlns:a16="http://schemas.microsoft.com/office/drawing/2014/main" id="{B1B73B66-B6BC-4632-9A2C-E9C0B5E6963C}"/>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38916" name="Rectangle 5">
            <a:extLst>
              <a:ext uri="{FF2B5EF4-FFF2-40B4-BE49-F238E27FC236}">
                <a16:creationId xmlns:a16="http://schemas.microsoft.com/office/drawing/2014/main" id="{EE3575FB-CE79-4568-8EE1-C5C46C66EDE6}"/>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8917" name="Rectangle 8">
            <a:extLst>
              <a:ext uri="{FF2B5EF4-FFF2-40B4-BE49-F238E27FC236}">
                <a16:creationId xmlns:a16="http://schemas.microsoft.com/office/drawing/2014/main" id="{A1FCE716-CE89-4CD0-9912-C611356D563B}"/>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8918" name="Rectangle 9">
            <a:extLst>
              <a:ext uri="{FF2B5EF4-FFF2-40B4-BE49-F238E27FC236}">
                <a16:creationId xmlns:a16="http://schemas.microsoft.com/office/drawing/2014/main" id="{064256C0-5DDF-4D7F-8DA5-8DCCE74E22E5}"/>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8920" name="Rectangle 12">
            <a:extLst>
              <a:ext uri="{FF2B5EF4-FFF2-40B4-BE49-F238E27FC236}">
                <a16:creationId xmlns:a16="http://schemas.microsoft.com/office/drawing/2014/main" id="{013E6A7E-0A2C-45B1-A29A-F54BE3731318}"/>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t>AMD: Die </a:t>
            </a:r>
            <a:r>
              <a:rPr lang="de-DE" sz="2000" b="1" i="1" noProof="0" dirty="0">
                <a:solidFill>
                  <a:srgbClr val="0000FF"/>
                </a:solidFill>
              </a:rPr>
              <a:t>AREDS2-Studie</a:t>
            </a:r>
            <a:r>
              <a:rPr lang="de-DE" sz="2000" noProof="0" dirty="0"/>
              <a:t> </a:t>
            </a:r>
          </a:p>
          <a:p>
            <a:pPr lvl="1" eaLnBrk="1" hangingPunct="1">
              <a:defRPr/>
            </a:pPr>
            <a:r>
              <a:rPr lang="de-DE" sz="2000" noProof="0" dirty="0"/>
              <a:t>Folgestudie zur AREDS</a:t>
            </a:r>
            <a:endParaRPr lang="de-DE" sz="2000" noProof="0" dirty="0">
              <a:solidFill>
                <a:srgbClr val="0000FF"/>
              </a:solidFill>
            </a:endParaRPr>
          </a:p>
          <a:p>
            <a:pPr lvl="1" eaLnBrk="1" hangingPunct="1">
              <a:defRPr/>
            </a:pPr>
            <a:r>
              <a:rPr lang="de-DE" sz="2000" noProof="0" dirty="0">
                <a:solidFill>
                  <a:schemeClr val="bg1"/>
                </a:solidFill>
              </a:rPr>
              <a:t>Ersetzte Beta-Carotin durch Xanthophylle</a:t>
            </a:r>
          </a:p>
          <a:p>
            <a:pPr lvl="2" eaLnBrk="1" hangingPunct="1">
              <a:defRPr/>
            </a:pPr>
            <a:r>
              <a:rPr lang="de-DE" sz="2000" noProof="0" dirty="0">
                <a:solidFill>
                  <a:srgbClr val="0000FF"/>
                </a:solidFill>
              </a:rPr>
              <a:t>Vitamin C </a:t>
            </a:r>
            <a:r>
              <a:rPr lang="de-DE" sz="2000" noProof="0" dirty="0">
                <a:solidFill>
                  <a:srgbClr val="FF3300"/>
                </a:solidFill>
              </a:rPr>
              <a:t> 500 mg</a:t>
            </a:r>
          </a:p>
          <a:p>
            <a:pPr lvl="2" eaLnBrk="1" hangingPunct="1">
              <a:defRPr/>
            </a:pPr>
            <a:r>
              <a:rPr lang="de-DE" sz="2000" noProof="0" dirty="0">
                <a:solidFill>
                  <a:srgbClr val="0000FF"/>
                </a:solidFill>
              </a:rPr>
              <a:t>Vitamin E </a:t>
            </a:r>
            <a:r>
              <a:rPr lang="de-DE" sz="2000" noProof="0" dirty="0">
                <a:solidFill>
                  <a:srgbClr val="FF3300"/>
                </a:solidFill>
              </a:rPr>
              <a:t> 400 IE</a:t>
            </a:r>
          </a:p>
          <a:p>
            <a:pPr lvl="2" eaLnBrk="1" hangingPunct="1">
              <a:defRPr/>
            </a:pPr>
            <a:r>
              <a:rPr lang="de-DE" sz="2000" noProof="0" dirty="0">
                <a:solidFill>
                  <a:srgbClr val="0000FF"/>
                </a:solidFill>
              </a:rPr>
              <a:t>Beta-Carotin </a:t>
            </a:r>
            <a:r>
              <a:rPr lang="de-DE" sz="2000" noProof="0" dirty="0">
                <a:solidFill>
                  <a:srgbClr val="FF0000"/>
                </a:solidFill>
              </a:rPr>
              <a:t> 15 mg</a:t>
            </a:r>
          </a:p>
          <a:p>
            <a:pPr lvl="2" eaLnBrk="1" hangingPunct="1">
              <a:defRPr/>
            </a:pPr>
            <a:r>
              <a:rPr lang="de-DE" sz="2000" noProof="0" dirty="0">
                <a:solidFill>
                  <a:srgbClr val="0000FF"/>
                </a:solidFill>
              </a:rPr>
              <a:t>Zink </a:t>
            </a:r>
            <a:r>
              <a:rPr lang="de-DE" sz="2000" noProof="0" dirty="0">
                <a:solidFill>
                  <a:srgbClr val="FF3300"/>
                </a:solidFill>
              </a:rPr>
              <a:t>           80 mg</a:t>
            </a:r>
          </a:p>
          <a:p>
            <a:pPr lvl="2" eaLnBrk="1" hangingPunct="1">
              <a:defRPr/>
            </a:pPr>
            <a:r>
              <a:rPr lang="de-DE" sz="2000" noProof="0" dirty="0">
                <a:solidFill>
                  <a:srgbClr val="0000FF"/>
                </a:solidFill>
              </a:rPr>
              <a:t>Kupferoxid</a:t>
            </a:r>
            <a:r>
              <a:rPr lang="de-DE" sz="2000" noProof="0" dirty="0">
                <a:solidFill>
                  <a:srgbClr val="FF3300"/>
                </a:solidFill>
              </a:rPr>
              <a:t> 2 mg</a:t>
            </a:r>
          </a:p>
          <a:p>
            <a:pPr lvl="1" eaLnBrk="1" hangingPunct="1">
              <a:defRPr/>
            </a:pPr>
            <a:endParaRPr lang="de-DE" sz="2000" noProof="0" dirty="0"/>
          </a:p>
        </p:txBody>
      </p:sp>
      <p:sp>
        <p:nvSpPr>
          <p:cNvPr id="3" name="Slide Number Placeholder 1">
            <a:extLst>
              <a:ext uri="{FF2B5EF4-FFF2-40B4-BE49-F238E27FC236}">
                <a16:creationId xmlns:a16="http://schemas.microsoft.com/office/drawing/2014/main" id="{65198D02-F398-4936-B99D-FA1F93D66284}"/>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08BBB277-74AE-4AAE-9675-469E2BC78A2A}" type="slidenum">
              <a:rPr lang="de-DE" sz="1000" noProof="0" smtClean="0"/>
              <a:t>660</a:t>
            </a:fld>
            <a:endParaRPr lang="de-DE" sz="1000" noProof="0" dirty="0"/>
          </a:p>
        </p:txBody>
      </p:sp>
      <p:sp>
        <p:nvSpPr>
          <p:cNvPr id="2" name="Rectangle 1">
            <a:extLst>
              <a:ext uri="{FF2B5EF4-FFF2-40B4-BE49-F238E27FC236}">
                <a16:creationId xmlns:a16="http://schemas.microsoft.com/office/drawing/2014/main" id="{E6BDFBD3-D482-49E5-9310-3497713A71C6}"/>
              </a:ext>
            </a:extLst>
          </p:cNvPr>
          <p:cNvSpPr/>
          <p:nvPr/>
        </p:nvSpPr>
        <p:spPr>
          <a:xfrm>
            <a:off x="762000" y="1866900"/>
            <a:ext cx="304800"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1" name="TextBox 10">
            <a:extLst>
              <a:ext uri="{FF2B5EF4-FFF2-40B4-BE49-F238E27FC236}">
                <a16:creationId xmlns:a16="http://schemas.microsoft.com/office/drawing/2014/main" id="{C4CFC36F-9570-4778-BB19-F93CD578B25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7">
            <a:extLst>
              <a:ext uri="{FF2B5EF4-FFF2-40B4-BE49-F238E27FC236}">
                <a16:creationId xmlns:a16="http://schemas.microsoft.com/office/drawing/2014/main" id="{A1DE4BCC-2DB1-4A57-4F8C-41585DEA959B}"/>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15">
            <a:extLst>
              <a:ext uri="{FF2B5EF4-FFF2-40B4-BE49-F238E27FC236}">
                <a16:creationId xmlns:a16="http://schemas.microsoft.com/office/drawing/2014/main" id="{D66AF692-5242-53B5-6C2C-7E50ADFF2B74}"/>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7" name="Rectangle 5">
            <a:extLst>
              <a:ext uri="{FF2B5EF4-FFF2-40B4-BE49-F238E27FC236}">
                <a16:creationId xmlns:a16="http://schemas.microsoft.com/office/drawing/2014/main" id="{169D8AE8-D1C4-877B-79F9-920CDEC546D7}"/>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8">
            <a:extLst>
              <a:ext uri="{FF2B5EF4-FFF2-40B4-BE49-F238E27FC236}">
                <a16:creationId xmlns:a16="http://schemas.microsoft.com/office/drawing/2014/main" id="{B8B8453C-3A2B-AB2C-8C85-F4F4F6597C76}"/>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3" name="Rectangle 9">
            <a:extLst>
              <a:ext uri="{FF2B5EF4-FFF2-40B4-BE49-F238E27FC236}">
                <a16:creationId xmlns:a16="http://schemas.microsoft.com/office/drawing/2014/main" id="{2A0F7F83-7832-2208-EC48-D0F16396620D}"/>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9943" name="Rectangle 11">
            <a:extLst>
              <a:ext uri="{FF2B5EF4-FFF2-40B4-BE49-F238E27FC236}">
                <a16:creationId xmlns:a16="http://schemas.microsoft.com/office/drawing/2014/main" id="{03B661D1-5F7F-41A1-B471-4EAAFBF2BF8E}"/>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F</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C1D0C099-0BC2-40B4-83EE-C9F669429650}"/>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dirty="0"/>
              <a:t>Folgestudie zur AREDS</a:t>
            </a:r>
            <a:endParaRPr lang="de-DE" sz="2000" dirty="0">
              <a:solidFill>
                <a:srgbClr val="0000FF"/>
              </a:solidFill>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endParaRPr lang="de-DE" sz="2000" noProof="0" dirty="0">
              <a:solidFill>
                <a:srgbClr val="FF0000"/>
              </a:solidFill>
              <a:latin typeface="Arial" panose="020B0604020202020204" pitchFamily="34" charset="0"/>
            </a:endParaRP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endParaRPr lang="de-DE" sz="2000" noProof="0" dirty="0">
              <a:latin typeface="Arial" panose="020B0604020202020204" pitchFamily="34" charset="0"/>
            </a:endParaRPr>
          </a:p>
        </p:txBody>
      </p:sp>
      <p:sp>
        <p:nvSpPr>
          <p:cNvPr id="39945" name="Slide Number Placeholder 1">
            <a:extLst>
              <a:ext uri="{FF2B5EF4-FFF2-40B4-BE49-F238E27FC236}">
                <a16:creationId xmlns:a16="http://schemas.microsoft.com/office/drawing/2014/main" id="{6FC2C538-C65C-43A5-AA05-8CF67EF919A9}"/>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2EED4D2-C9D7-4F3C-A26B-3F7B8A0949DF}" type="slidenum">
              <a:rPr lang="de-DE" sz="1000" noProof="0" smtClean="0"/>
              <a:t>661</a:t>
            </a:fld>
            <a:endParaRPr lang="de-DE" sz="1000" noProof="0" dirty="0"/>
          </a:p>
        </p:txBody>
      </p:sp>
      <p:sp>
        <p:nvSpPr>
          <p:cNvPr id="39948" name="Rectangle 7">
            <a:extLst>
              <a:ext uri="{FF2B5EF4-FFF2-40B4-BE49-F238E27FC236}">
                <a16:creationId xmlns:a16="http://schemas.microsoft.com/office/drawing/2014/main" id="{FCEE6D31-7DCA-4A4E-8931-704E276745BD}"/>
              </a:ext>
            </a:extLst>
          </p:cNvPr>
          <p:cNvSpPr>
            <a:spLocks noChangeArrowheads="1"/>
          </p:cNvSpPr>
          <p:nvPr/>
        </p:nvSpPr>
        <p:spPr bwMode="auto">
          <a:xfrm>
            <a:off x="3679825" y="2832100"/>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000" noProof="0" dirty="0"/>
          </a:p>
        </p:txBody>
      </p:sp>
      <p:sp>
        <p:nvSpPr>
          <p:cNvPr id="39949" name="TextBox 20">
            <a:extLst>
              <a:ext uri="{FF2B5EF4-FFF2-40B4-BE49-F238E27FC236}">
                <a16:creationId xmlns:a16="http://schemas.microsoft.com/office/drawing/2014/main" id="{6E6101F0-0877-438C-939F-27B800FBB12E}"/>
              </a:ext>
            </a:extLst>
          </p:cNvPr>
          <p:cNvSpPr txBox="1">
            <a:spLocks noChangeArrowheads="1"/>
          </p:cNvSpPr>
          <p:nvPr/>
        </p:nvSpPr>
        <p:spPr bwMode="auto">
          <a:xfrm>
            <a:off x="3810000" y="2832100"/>
            <a:ext cx="2908300"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noProof="0" dirty="0">
                <a:solidFill>
                  <a:srgbClr val="FFCC99"/>
                </a:solidFill>
                <a:latin typeface="Segoe Script" panose="030B0504020000000003" pitchFamily="66" charset="0"/>
              </a:rPr>
              <a:t>Lutein </a:t>
            </a:r>
            <a:r>
              <a:rPr lang="de-DE" sz="1400" noProof="0" dirty="0">
                <a:latin typeface="Segoe Script" panose="030B0504020000000003" pitchFamily="66" charset="0"/>
              </a:rPr>
              <a:t>&amp; </a:t>
            </a:r>
            <a:r>
              <a:rPr lang="de-DE" sz="1400" noProof="0" dirty="0">
                <a:solidFill>
                  <a:srgbClr val="FFCC99"/>
                </a:solidFill>
                <a:latin typeface="Segoe Script" panose="030B0504020000000003" pitchFamily="66" charset="0"/>
              </a:rPr>
              <a:t>Zeaxanthin</a:t>
            </a:r>
          </a:p>
        </p:txBody>
      </p:sp>
      <p:cxnSp>
        <p:nvCxnSpPr>
          <p:cNvPr id="8" name="Straight Connector 7">
            <a:extLst>
              <a:ext uri="{FF2B5EF4-FFF2-40B4-BE49-F238E27FC236}">
                <a16:creationId xmlns:a16="http://schemas.microsoft.com/office/drawing/2014/main" id="{175F7BD5-256E-4FE2-BFA5-902B6C5399CF}"/>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
        <p:nvSpPr>
          <p:cNvPr id="9" name="Rectangle 8">
            <a:extLst>
              <a:ext uri="{FF2B5EF4-FFF2-40B4-BE49-F238E27FC236}">
                <a16:creationId xmlns:a16="http://schemas.microsoft.com/office/drawing/2014/main" id="{FFFFD464-088A-4964-8B42-9EBC815B2D34}"/>
              </a:ext>
            </a:extLst>
          </p:cNvPr>
          <p:cNvSpPr/>
          <p:nvPr/>
        </p:nvSpPr>
        <p:spPr>
          <a:xfrm>
            <a:off x="4371975" y="1854600"/>
            <a:ext cx="1598613" cy="304800"/>
          </a:xfrm>
          <a:prstGeom prst="rect">
            <a:avLst/>
          </a:prstGeom>
          <a:solidFill>
            <a:srgbClr val="FFCC99"/>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39952" name="TextBox 2">
            <a:extLst>
              <a:ext uri="{FF2B5EF4-FFF2-40B4-BE49-F238E27FC236}">
                <a16:creationId xmlns:a16="http://schemas.microsoft.com/office/drawing/2014/main" id="{968D7CC4-C79F-4A5E-B7EC-CDABDC4BF82A}"/>
              </a:ext>
            </a:extLst>
          </p:cNvPr>
          <p:cNvSpPr txBox="1">
            <a:spLocks noChangeArrowheads="1"/>
          </p:cNvSpPr>
          <p:nvPr/>
        </p:nvSpPr>
        <p:spPr bwMode="auto">
          <a:xfrm>
            <a:off x="5462588" y="2832100"/>
            <a:ext cx="314325"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b="1" noProof="0" dirty="0">
                <a:latin typeface="Segoe Script" panose="030B0504020000000003" pitchFamily="66" charset="0"/>
              </a:rPr>
              <a:t>?</a:t>
            </a:r>
          </a:p>
        </p:txBody>
      </p:sp>
      <p:sp>
        <p:nvSpPr>
          <p:cNvPr id="39953" name="TextBox 23">
            <a:extLst>
              <a:ext uri="{FF2B5EF4-FFF2-40B4-BE49-F238E27FC236}">
                <a16:creationId xmlns:a16="http://schemas.microsoft.com/office/drawing/2014/main" id="{E219D5B7-7991-4993-8A64-78A1A33AC7E2}"/>
              </a:ext>
            </a:extLst>
          </p:cNvPr>
          <p:cNvSpPr txBox="1">
            <a:spLocks noChangeArrowheads="1"/>
          </p:cNvSpPr>
          <p:nvPr/>
        </p:nvSpPr>
        <p:spPr bwMode="auto">
          <a:xfrm>
            <a:off x="4059238" y="2836862"/>
            <a:ext cx="312737"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b="1" noProof="0" dirty="0">
                <a:latin typeface="Segoe Script" panose="030B0504020000000003" pitchFamily="66" charset="0"/>
              </a:rPr>
              <a:t>?</a:t>
            </a:r>
          </a:p>
        </p:txBody>
      </p:sp>
      <p:sp>
        <p:nvSpPr>
          <p:cNvPr id="16" name="TextBox 15">
            <a:extLst>
              <a:ext uri="{FF2B5EF4-FFF2-40B4-BE49-F238E27FC236}">
                <a16:creationId xmlns:a16="http://schemas.microsoft.com/office/drawing/2014/main" id="{43E737EA-6095-4E1C-8CB1-C5C6CD3B4AA7}"/>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cSld>
  <p:clrMapOvr>
    <a:masterClrMapping/>
  </p:clrMapOvr>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584FDAB4-8F62-DD16-A8BE-AD951CCA430A}"/>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88235001-35AD-108B-1F51-EFC328C2176F}"/>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271CDE21-EF2A-013B-E624-1F231E2A9214}"/>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2A0F88FA-462E-39D5-9BE9-9ABAA5B93A26}"/>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EAAB2AB0-82AB-D16E-D9C2-A2D218FD6340}"/>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9" name="Rectangle 8">
            <a:extLst>
              <a:ext uri="{FF2B5EF4-FFF2-40B4-BE49-F238E27FC236}">
                <a16:creationId xmlns:a16="http://schemas.microsoft.com/office/drawing/2014/main" id="{17120CCF-78B2-48BF-AAAC-D1BA131A4962}"/>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40968" name="Rectangle 11">
            <a:extLst>
              <a:ext uri="{FF2B5EF4-FFF2-40B4-BE49-F238E27FC236}">
                <a16:creationId xmlns:a16="http://schemas.microsoft.com/office/drawing/2014/main" id="{598C07C3-CA00-4920-BDCD-21EAC598CCB9}"/>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39168355-6D61-4BB0-8DC7-2F059F42F8CC}"/>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dirty="0"/>
              <a:t>Folgestudie zur AREDS</a:t>
            </a:r>
            <a:endParaRPr lang="de-DE" sz="2000" dirty="0">
              <a:solidFill>
                <a:srgbClr val="0000FF"/>
              </a:solidFill>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endParaRPr lang="de-DE" sz="2000" noProof="0" dirty="0">
              <a:solidFill>
                <a:srgbClr val="FF0000"/>
              </a:solidFill>
              <a:latin typeface="Arial" panose="020B0604020202020204" pitchFamily="34" charset="0"/>
            </a:endParaRP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endParaRPr lang="de-DE" sz="2000" noProof="0" dirty="0">
              <a:latin typeface="Arial" panose="020B0604020202020204" pitchFamily="34" charset="0"/>
            </a:endParaRPr>
          </a:p>
        </p:txBody>
      </p:sp>
      <p:sp>
        <p:nvSpPr>
          <p:cNvPr id="40970" name="Slide Number Placeholder 1">
            <a:extLst>
              <a:ext uri="{FF2B5EF4-FFF2-40B4-BE49-F238E27FC236}">
                <a16:creationId xmlns:a16="http://schemas.microsoft.com/office/drawing/2014/main" id="{6FA0BE94-FC39-4535-A689-FEB38319010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805982B-7483-4FA8-A314-37FFAC345CEC}" type="slidenum">
              <a:rPr lang="de-DE" sz="1000" noProof="0" smtClean="0"/>
              <a:t>662</a:t>
            </a:fld>
            <a:endParaRPr lang="de-DE" sz="1000" noProof="0" dirty="0"/>
          </a:p>
        </p:txBody>
      </p:sp>
      <p:sp>
        <p:nvSpPr>
          <p:cNvPr id="40973" name="Rectangle 7">
            <a:extLst>
              <a:ext uri="{FF2B5EF4-FFF2-40B4-BE49-F238E27FC236}">
                <a16:creationId xmlns:a16="http://schemas.microsoft.com/office/drawing/2014/main" id="{2DDFC85F-696B-41A5-B059-FB6EED7AA813}"/>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40974" name="TextBox 20">
            <a:extLst>
              <a:ext uri="{FF2B5EF4-FFF2-40B4-BE49-F238E27FC236}">
                <a16:creationId xmlns:a16="http://schemas.microsoft.com/office/drawing/2014/main" id="{A6943EC3-B84C-43F6-B4BE-2779E86DC00A}"/>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
        <p:nvSpPr>
          <p:cNvPr id="40976" name="TextBox 2">
            <a:extLst>
              <a:ext uri="{FF2B5EF4-FFF2-40B4-BE49-F238E27FC236}">
                <a16:creationId xmlns:a16="http://schemas.microsoft.com/office/drawing/2014/main" id="{BB91092F-453A-4396-9F56-943F3B1672A5}"/>
              </a:ext>
            </a:extLst>
          </p:cNvPr>
          <p:cNvSpPr txBox="1">
            <a:spLocks noChangeArrowheads="1"/>
          </p:cNvSpPr>
          <p:nvPr/>
        </p:nvSpPr>
        <p:spPr bwMode="auto">
          <a:xfrm>
            <a:off x="6400802" y="2924175"/>
            <a:ext cx="2743198" cy="5180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i="1" noProof="0" dirty="0"/>
              <a:t>(Dies sind die beiden verwendeten Xanthophylle)</a:t>
            </a:r>
          </a:p>
        </p:txBody>
      </p:sp>
      <p:sp>
        <p:nvSpPr>
          <p:cNvPr id="15" name="TextBox 14">
            <a:extLst>
              <a:ext uri="{FF2B5EF4-FFF2-40B4-BE49-F238E27FC236}">
                <a16:creationId xmlns:a16="http://schemas.microsoft.com/office/drawing/2014/main" id="{38D974AD-CF84-4E23-BB6E-915DBA11B3A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7" name="Straight Connector 6">
            <a:extLst>
              <a:ext uri="{FF2B5EF4-FFF2-40B4-BE49-F238E27FC236}">
                <a16:creationId xmlns:a16="http://schemas.microsoft.com/office/drawing/2014/main" id="{1B008AA3-714B-55B5-E416-07063A446F52}"/>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Tree>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C7662567-699D-CCE8-01F3-948A270665EE}"/>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4B89AC1E-5F7B-8A11-E1EC-3BCF8E7CDC95}"/>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745429A0-73E7-38FB-9F24-73F05CF591E6}"/>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7EC524E0-D07A-26C1-81D6-070196AF5CAE}"/>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735DBB16-E5CD-B181-56F4-CA36E8D01BD5}"/>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6">
            <a:extLst>
              <a:ext uri="{FF2B5EF4-FFF2-40B4-BE49-F238E27FC236}">
                <a16:creationId xmlns:a16="http://schemas.microsoft.com/office/drawing/2014/main" id="{AF0D3C04-8C13-757E-AC56-73DBDA43DBEC}"/>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0" name="Rectangle 7">
            <a:extLst>
              <a:ext uri="{FF2B5EF4-FFF2-40B4-BE49-F238E27FC236}">
                <a16:creationId xmlns:a16="http://schemas.microsoft.com/office/drawing/2014/main" id="{5F6E7753-A94B-53E0-5901-7851866DEBEF}"/>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TextBox 20">
            <a:extLst>
              <a:ext uri="{FF2B5EF4-FFF2-40B4-BE49-F238E27FC236}">
                <a16:creationId xmlns:a16="http://schemas.microsoft.com/office/drawing/2014/main" id="{8512161D-4505-6D24-BFDA-5063A719DAA6}"/>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
        <p:nvSpPr>
          <p:cNvPr id="41992" name="Rectangle 11">
            <a:extLst>
              <a:ext uri="{FF2B5EF4-FFF2-40B4-BE49-F238E27FC236}">
                <a16:creationId xmlns:a16="http://schemas.microsoft.com/office/drawing/2014/main" id="{ED29E711-45BF-4086-AD7C-07310208162F}"/>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F</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06A16AE8-5DCD-435A-8391-82302420109A}"/>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dirty="0"/>
              <a:t>Folgestudie zur AREDS</a:t>
            </a:r>
            <a:endParaRPr lang="de-DE" sz="2000" dirty="0">
              <a:solidFill>
                <a:srgbClr val="0000FF"/>
              </a:solidFill>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r>
              <a:rPr lang="de-DE" sz="2000" noProof="0" dirty="0">
                <a:latin typeface="Arial" panose="020B0604020202020204" pitchFamily="34" charset="0"/>
              </a:rPr>
              <a:t>; </a:t>
            </a:r>
            <a:r>
              <a:rPr lang="de-DE" sz="2000" noProof="0" dirty="0">
                <a:solidFill>
                  <a:srgbClr val="FF0000"/>
                </a:solidFill>
                <a:latin typeface="Arial" panose="020B0604020202020204" pitchFamily="34" charset="0"/>
              </a:rPr>
              <a:t>fügte O3FAs hinzu:</a:t>
            </a: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endParaRPr lang="de-DE" sz="2000" noProof="0" dirty="0">
              <a:latin typeface="Arial" panose="020B0604020202020204" pitchFamily="34" charset="0"/>
            </a:endParaRPr>
          </a:p>
        </p:txBody>
      </p:sp>
      <p:sp>
        <p:nvSpPr>
          <p:cNvPr id="41994" name="Slide Number Placeholder 1">
            <a:extLst>
              <a:ext uri="{FF2B5EF4-FFF2-40B4-BE49-F238E27FC236}">
                <a16:creationId xmlns:a16="http://schemas.microsoft.com/office/drawing/2014/main" id="{E5BDFF9C-8765-40FE-AB1C-CC382424300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A0475CC-D62A-4B4C-8BBC-AF3D0ABCF264}" type="slidenum">
              <a:rPr lang="de-DE" sz="1000" noProof="0" smtClean="0"/>
              <a:t>663</a:t>
            </a:fld>
            <a:endParaRPr lang="de-DE" sz="1000" noProof="0" dirty="0"/>
          </a:p>
        </p:txBody>
      </p:sp>
      <p:sp>
        <p:nvSpPr>
          <p:cNvPr id="29" name="Rectangle 28">
            <a:extLst>
              <a:ext uri="{FF2B5EF4-FFF2-40B4-BE49-F238E27FC236}">
                <a16:creationId xmlns:a16="http://schemas.microsoft.com/office/drawing/2014/main" id="{90816471-4B1F-45AF-8F52-1AB12647F453}"/>
              </a:ext>
            </a:extLst>
          </p:cNvPr>
          <p:cNvSpPr/>
          <p:nvPr/>
        </p:nvSpPr>
        <p:spPr>
          <a:xfrm>
            <a:off x="6565901" y="1818777"/>
            <a:ext cx="901700" cy="304800"/>
          </a:xfrm>
          <a:prstGeom prst="rect">
            <a:avLst/>
          </a:prstGeom>
          <a:solidFill>
            <a:srgbClr val="FFCC99"/>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42001" name="Rectangle 7">
            <a:extLst>
              <a:ext uri="{FF2B5EF4-FFF2-40B4-BE49-F238E27FC236}">
                <a16:creationId xmlns:a16="http://schemas.microsoft.com/office/drawing/2014/main" id="{19D78D11-4D5C-4726-B114-DF40F955A3E4}"/>
              </a:ext>
            </a:extLst>
          </p:cNvPr>
          <p:cNvSpPr>
            <a:spLocks noChangeArrowheads="1"/>
          </p:cNvSpPr>
          <p:nvPr/>
        </p:nvSpPr>
        <p:spPr bwMode="auto">
          <a:xfrm>
            <a:off x="3733800" y="3463518"/>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7" name="TextBox 16">
            <a:extLst>
              <a:ext uri="{FF2B5EF4-FFF2-40B4-BE49-F238E27FC236}">
                <a16:creationId xmlns:a16="http://schemas.microsoft.com/office/drawing/2014/main" id="{ECD2B81F-107A-4D9A-9D9B-55056C169DA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3" name="Straight Connector 12">
            <a:extLst>
              <a:ext uri="{FF2B5EF4-FFF2-40B4-BE49-F238E27FC236}">
                <a16:creationId xmlns:a16="http://schemas.microsoft.com/office/drawing/2014/main" id="{B1F50999-05B2-69E8-EE1E-D75B9A741439}"/>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
        <p:nvSpPr>
          <p:cNvPr id="15" name="TextBox 2">
            <a:extLst>
              <a:ext uri="{FF2B5EF4-FFF2-40B4-BE49-F238E27FC236}">
                <a16:creationId xmlns:a16="http://schemas.microsoft.com/office/drawing/2014/main" id="{1D85A204-23B0-69E8-8F5C-DD7CD8D1C5D8}"/>
              </a:ext>
            </a:extLst>
          </p:cNvPr>
          <p:cNvSpPr txBox="1">
            <a:spLocks noChangeArrowheads="1"/>
          </p:cNvSpPr>
          <p:nvPr/>
        </p:nvSpPr>
        <p:spPr bwMode="auto">
          <a:xfrm>
            <a:off x="4710131" y="3554214"/>
            <a:ext cx="314325" cy="2410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400" b="1" noProof="0" dirty="0">
                <a:latin typeface="Segoe Script" panose="030B0504020000000003" pitchFamily="66" charset="0"/>
              </a:rPr>
              <a:t>?</a:t>
            </a:r>
          </a:p>
        </p:txBody>
      </p:sp>
    </p:spTree>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C73BC8FE-AF57-9011-7B16-B96904A60E90}"/>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42598314-35D1-CC0B-702E-83E4874A17AD}"/>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1D2727FE-2329-AE55-3B7A-E0DF00468FF0}"/>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7F7ECCBF-98AC-89C0-6C28-26EF1AD6072A}"/>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4AC3B81C-C153-6C26-19B5-7ECC34E08C54}"/>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6">
            <a:extLst>
              <a:ext uri="{FF2B5EF4-FFF2-40B4-BE49-F238E27FC236}">
                <a16:creationId xmlns:a16="http://schemas.microsoft.com/office/drawing/2014/main" id="{E5C17732-0662-17EE-F791-E090056A35E2}"/>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0" name="Rectangle 7">
            <a:extLst>
              <a:ext uri="{FF2B5EF4-FFF2-40B4-BE49-F238E27FC236}">
                <a16:creationId xmlns:a16="http://schemas.microsoft.com/office/drawing/2014/main" id="{2C82ADEE-8C6B-6644-7A84-915CF43682FA}"/>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29" name="Rectangle 28">
            <a:extLst>
              <a:ext uri="{FF2B5EF4-FFF2-40B4-BE49-F238E27FC236}">
                <a16:creationId xmlns:a16="http://schemas.microsoft.com/office/drawing/2014/main" id="{1721D0D4-78D4-4F37-97DC-165FD92CD011}"/>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43017" name="Rectangle 11">
            <a:extLst>
              <a:ext uri="{FF2B5EF4-FFF2-40B4-BE49-F238E27FC236}">
                <a16:creationId xmlns:a16="http://schemas.microsoft.com/office/drawing/2014/main" id="{E089EC92-ABD0-4D8B-ACE8-FA756811486F}"/>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A24E5370-064F-424F-B869-9ADD7D269A37}"/>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dirty="0"/>
              <a:t>Folgestudie zur AREDS</a:t>
            </a:r>
            <a:endParaRPr lang="de-DE" sz="2000" dirty="0">
              <a:solidFill>
                <a:srgbClr val="0000FF"/>
              </a:solidFill>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r>
              <a:rPr lang="de-DE" sz="2000" noProof="0" dirty="0">
                <a:latin typeface="Arial" panose="020B0604020202020204" pitchFamily="34" charset="0"/>
              </a:rPr>
              <a:t>; </a:t>
            </a:r>
            <a:r>
              <a:rPr lang="de-DE" sz="2000" noProof="0" dirty="0">
                <a:solidFill>
                  <a:srgbClr val="FF0000"/>
                </a:solidFill>
                <a:latin typeface="Arial" panose="020B0604020202020204" pitchFamily="34" charset="0"/>
              </a:rPr>
              <a:t>fügte </a:t>
            </a:r>
            <a:r>
              <a:rPr lang="de-DE" sz="2000" noProof="0" dirty="0">
                <a:solidFill>
                  <a:srgbClr val="33CC33"/>
                </a:solidFill>
                <a:latin typeface="Arial" panose="020B0604020202020204" pitchFamily="34" charset="0"/>
              </a:rPr>
              <a:t>O3FAs</a:t>
            </a:r>
            <a:r>
              <a:rPr lang="de-DE" sz="2000" noProof="0" dirty="0">
                <a:solidFill>
                  <a:srgbClr val="FF0000"/>
                </a:solidFill>
                <a:latin typeface="Arial" panose="020B0604020202020204" pitchFamily="34" charset="0"/>
              </a:rPr>
              <a:t> hinzu</a:t>
            </a:r>
            <a:r>
              <a:rPr lang="de-DE" sz="2000" noProof="0" dirty="0">
                <a:solidFill>
                  <a:srgbClr val="33CC33"/>
                </a:solidFill>
                <a:latin typeface="Arial" panose="020B0604020202020204" pitchFamily="34" charset="0"/>
              </a:rPr>
              <a:t>:</a:t>
            </a: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endParaRPr lang="de-DE" sz="2000" noProof="0" dirty="0">
              <a:latin typeface="Arial" panose="020B0604020202020204" pitchFamily="34" charset="0"/>
            </a:endParaRPr>
          </a:p>
        </p:txBody>
      </p:sp>
      <p:sp>
        <p:nvSpPr>
          <p:cNvPr id="43019" name="Slide Number Placeholder 1">
            <a:extLst>
              <a:ext uri="{FF2B5EF4-FFF2-40B4-BE49-F238E27FC236}">
                <a16:creationId xmlns:a16="http://schemas.microsoft.com/office/drawing/2014/main" id="{401517D7-DC05-4985-83C7-BB2F92563157}"/>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99FC2E6E-2DE8-4E74-965A-CDEEB6C31D1E}" type="slidenum">
              <a:rPr lang="de-DE" sz="1000" noProof="0" smtClean="0"/>
              <a:t>664</a:t>
            </a:fld>
            <a:endParaRPr lang="de-DE" sz="1000" noProof="0" dirty="0"/>
          </a:p>
        </p:txBody>
      </p:sp>
      <p:sp>
        <p:nvSpPr>
          <p:cNvPr id="43022" name="Rectangle 7">
            <a:extLst>
              <a:ext uri="{FF2B5EF4-FFF2-40B4-BE49-F238E27FC236}">
                <a16:creationId xmlns:a16="http://schemas.microsoft.com/office/drawing/2014/main" id="{58601B93-513D-4394-9979-4C5AC29E58C1}"/>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p>
        </p:txBody>
      </p:sp>
      <p:sp>
        <p:nvSpPr>
          <p:cNvPr id="43023" name="TextBox 5">
            <a:extLst>
              <a:ext uri="{FF2B5EF4-FFF2-40B4-BE49-F238E27FC236}">
                <a16:creationId xmlns:a16="http://schemas.microsoft.com/office/drawing/2014/main" id="{A5252615-FEBD-43B5-A00B-93D7075FF843}"/>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33CC33"/>
                </a:solidFill>
                <a:latin typeface="Segoe Script" panose="030B0504020000000003" pitchFamily="66" charset="0"/>
              </a:rPr>
              <a:t>Omega-3-Fettsäuren</a:t>
            </a:r>
            <a:endParaRPr lang="de-DE" sz="2400" b="1" noProof="0" dirty="0">
              <a:solidFill>
                <a:srgbClr val="33CC33"/>
              </a:solidFill>
            </a:endParaRPr>
          </a:p>
        </p:txBody>
      </p:sp>
      <p:sp>
        <p:nvSpPr>
          <p:cNvPr id="17" name="TextBox 16">
            <a:extLst>
              <a:ext uri="{FF2B5EF4-FFF2-40B4-BE49-F238E27FC236}">
                <a16:creationId xmlns:a16="http://schemas.microsoft.com/office/drawing/2014/main" id="{BD75376C-1407-4468-BF1E-808B465F2B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1" name="Straight Connector 10">
            <a:extLst>
              <a:ext uri="{FF2B5EF4-FFF2-40B4-BE49-F238E27FC236}">
                <a16:creationId xmlns:a16="http://schemas.microsoft.com/office/drawing/2014/main" id="{D758E3EB-C794-DFA7-44BC-CEA34EC68CF4}"/>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
        <p:nvSpPr>
          <p:cNvPr id="13" name="TextBox 20">
            <a:extLst>
              <a:ext uri="{FF2B5EF4-FFF2-40B4-BE49-F238E27FC236}">
                <a16:creationId xmlns:a16="http://schemas.microsoft.com/office/drawing/2014/main" id="{FEE16C2F-C736-3AB9-28B3-C7DB84D00249}"/>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Tree>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432E24D0-A833-1A1F-A2D7-7BBA239A01BC}"/>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AFD165DE-31EC-A21B-9F93-0BF166C2FCD1}"/>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27F4B8DD-C959-32E6-27B3-96A8387625C9}"/>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C4E4DB66-EFA7-F701-8A84-A0A81FC3CF35}"/>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E0CFE0B3-916D-FA7E-645F-8FD556A3FDE4}"/>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6">
            <a:extLst>
              <a:ext uri="{FF2B5EF4-FFF2-40B4-BE49-F238E27FC236}">
                <a16:creationId xmlns:a16="http://schemas.microsoft.com/office/drawing/2014/main" id="{1F946D64-64A5-A929-0925-16F82537900A}"/>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0" name="Rectangle 7">
            <a:extLst>
              <a:ext uri="{FF2B5EF4-FFF2-40B4-BE49-F238E27FC236}">
                <a16:creationId xmlns:a16="http://schemas.microsoft.com/office/drawing/2014/main" id="{4AAA4807-06CA-1489-89FA-2BA3B45CB4B8}"/>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10">
            <a:extLst>
              <a:ext uri="{FF2B5EF4-FFF2-40B4-BE49-F238E27FC236}">
                <a16:creationId xmlns:a16="http://schemas.microsoft.com/office/drawing/2014/main" id="{D0614D82-C869-D53C-7DCB-AE7DC8162753}"/>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2" name="Rectangle 7">
            <a:extLst>
              <a:ext uri="{FF2B5EF4-FFF2-40B4-BE49-F238E27FC236}">
                <a16:creationId xmlns:a16="http://schemas.microsoft.com/office/drawing/2014/main" id="{4D35AD6E-CCAF-5312-9F7B-806C9493AB90}"/>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p>
        </p:txBody>
      </p:sp>
      <p:sp>
        <p:nvSpPr>
          <p:cNvPr id="13" name="TextBox 5">
            <a:extLst>
              <a:ext uri="{FF2B5EF4-FFF2-40B4-BE49-F238E27FC236}">
                <a16:creationId xmlns:a16="http://schemas.microsoft.com/office/drawing/2014/main" id="{E1FEAB13-E723-5A04-7FFE-1A16308132A0}"/>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33CC33"/>
                </a:solidFill>
                <a:latin typeface="Segoe Script" panose="030B0504020000000003" pitchFamily="66" charset="0"/>
              </a:rPr>
              <a:t>Omega-3-Fettsäuren</a:t>
            </a:r>
            <a:endParaRPr lang="de-DE" sz="2400" b="1" noProof="0" dirty="0">
              <a:solidFill>
                <a:srgbClr val="33CC33"/>
              </a:solidFill>
            </a:endParaRPr>
          </a:p>
        </p:txBody>
      </p:sp>
      <p:sp>
        <p:nvSpPr>
          <p:cNvPr id="15" name="TextBox 20">
            <a:extLst>
              <a:ext uri="{FF2B5EF4-FFF2-40B4-BE49-F238E27FC236}">
                <a16:creationId xmlns:a16="http://schemas.microsoft.com/office/drawing/2014/main" id="{36721169-7AE5-792D-C4D7-5B1592AB853D}"/>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
        <p:nvSpPr>
          <p:cNvPr id="44041" name="Rectangle 11">
            <a:extLst>
              <a:ext uri="{FF2B5EF4-FFF2-40B4-BE49-F238E27FC236}">
                <a16:creationId xmlns:a16="http://schemas.microsoft.com/office/drawing/2014/main" id="{D10A6309-2AFF-44D4-A550-4BB194762EA8}"/>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F</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205CE83D-7CD6-4CB4-B93B-E45F5B61093A}"/>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dirty="0"/>
              <a:t>Folgestudie zur AREDS</a:t>
            </a:r>
            <a:endParaRPr lang="de-DE" sz="2000" dirty="0">
              <a:solidFill>
                <a:srgbClr val="0000FF"/>
              </a:solidFill>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r>
              <a:rPr lang="de-DE" sz="2000" noProof="0" dirty="0">
                <a:latin typeface="Arial" panose="020B0604020202020204" pitchFamily="34" charset="0"/>
              </a:rPr>
              <a:t>; </a:t>
            </a:r>
            <a:r>
              <a:rPr lang="de-DE" sz="2000" noProof="0" dirty="0">
                <a:solidFill>
                  <a:srgbClr val="FF0000"/>
                </a:solidFill>
                <a:latin typeface="Arial" panose="020B0604020202020204" pitchFamily="34" charset="0"/>
              </a:rPr>
              <a:t>fügte </a:t>
            </a:r>
            <a:r>
              <a:rPr lang="de-DE" sz="2000" noProof="0" dirty="0">
                <a:solidFill>
                  <a:srgbClr val="33CC33"/>
                </a:solidFill>
                <a:latin typeface="Arial" panose="020B0604020202020204" pitchFamily="34" charset="0"/>
              </a:rPr>
              <a:t>O3FAs</a:t>
            </a:r>
            <a:r>
              <a:rPr lang="de-DE" sz="2000" noProof="0" dirty="0">
                <a:solidFill>
                  <a:srgbClr val="FF0000"/>
                </a:solidFill>
                <a:latin typeface="Arial" panose="020B0604020202020204" pitchFamily="34" charset="0"/>
              </a:rPr>
              <a:t> hinzu</a:t>
            </a:r>
            <a:r>
              <a:rPr lang="de-DE" sz="2000" noProof="0" dirty="0">
                <a:solidFill>
                  <a:srgbClr val="33CC33"/>
                </a:solidFill>
                <a:latin typeface="Arial" panose="020B0604020202020204" pitchFamily="34" charset="0"/>
              </a:rPr>
              <a:t>:</a:t>
            </a: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r>
              <a:rPr lang="de-DE" sz="2000" b="1" noProof="0" dirty="0">
                <a:latin typeface="Arial" panose="020B0604020202020204" pitchFamily="34" charset="0"/>
              </a:rPr>
              <a:t>Studienergebnisse:</a:t>
            </a:r>
          </a:p>
          <a:p>
            <a:pPr lvl="2" eaLnBrk="1" hangingPunct="1">
              <a:defRPr/>
            </a:pPr>
            <a:r>
              <a:rPr lang="de-DE" sz="2000" noProof="0" dirty="0">
                <a:solidFill>
                  <a:srgbClr val="0000FF"/>
                </a:solidFill>
                <a:latin typeface="Arial" panose="020B0604020202020204" pitchFamily="34" charset="0"/>
              </a:rPr>
              <a:t>Bestätigung </a:t>
            </a:r>
            <a:r>
              <a:rPr lang="de-DE" sz="2000" noProof="0" dirty="0">
                <a:latin typeface="Arial" panose="020B0604020202020204" pitchFamily="34" charset="0"/>
              </a:rPr>
              <a:t>der Ergebnisse der AREDS-Studie </a:t>
            </a:r>
          </a:p>
        </p:txBody>
      </p:sp>
      <p:sp>
        <p:nvSpPr>
          <p:cNvPr id="44043" name="Slide Number Placeholder 1">
            <a:extLst>
              <a:ext uri="{FF2B5EF4-FFF2-40B4-BE49-F238E27FC236}">
                <a16:creationId xmlns:a16="http://schemas.microsoft.com/office/drawing/2014/main" id="{65565C1C-203B-46B1-B713-8067E7F8653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E691DD66-06E4-476D-B704-9BC637D5E4F5}" type="slidenum">
              <a:rPr lang="de-DE" sz="1000" noProof="0" smtClean="0"/>
              <a:t>665</a:t>
            </a:fld>
            <a:endParaRPr lang="de-DE" sz="1000" noProof="0" dirty="0"/>
          </a:p>
        </p:txBody>
      </p:sp>
      <p:sp>
        <p:nvSpPr>
          <p:cNvPr id="30" name="Rectangle 29">
            <a:extLst>
              <a:ext uri="{FF2B5EF4-FFF2-40B4-BE49-F238E27FC236}">
                <a16:creationId xmlns:a16="http://schemas.microsoft.com/office/drawing/2014/main" id="{E84E5A46-3CCD-47AE-A4A8-63F89CC150D9}"/>
              </a:ext>
            </a:extLst>
          </p:cNvPr>
          <p:cNvSpPr/>
          <p:nvPr/>
        </p:nvSpPr>
        <p:spPr>
          <a:xfrm>
            <a:off x="1447800" y="4429125"/>
            <a:ext cx="1371600" cy="311150"/>
          </a:xfrm>
          <a:prstGeom prst="rect">
            <a:avLst/>
          </a:prstGeom>
          <a:solidFill>
            <a:srgbClr val="FFCC99"/>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anchor="ctr"/>
          <a:lstStyle/>
          <a:p>
            <a:pPr algn="ctr">
              <a:defRPr/>
            </a:pPr>
            <a:r>
              <a:rPr lang="de-DE" sz="1200" noProof="0" dirty="0">
                <a:solidFill>
                  <a:schemeClr val="tx1"/>
                </a:solidFill>
              </a:rPr>
              <a:t>Bestätigt vs. umstritten</a:t>
            </a:r>
          </a:p>
        </p:txBody>
      </p:sp>
      <p:sp>
        <p:nvSpPr>
          <p:cNvPr id="18" name="TextBox 17">
            <a:extLst>
              <a:ext uri="{FF2B5EF4-FFF2-40B4-BE49-F238E27FC236}">
                <a16:creationId xmlns:a16="http://schemas.microsoft.com/office/drawing/2014/main" id="{21B1540D-6810-455E-84A9-555B6308321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4" name="Straight Connector 13">
            <a:extLst>
              <a:ext uri="{FF2B5EF4-FFF2-40B4-BE49-F238E27FC236}">
                <a16:creationId xmlns:a16="http://schemas.microsoft.com/office/drawing/2014/main" id="{3FF24A66-FBAB-2F9D-B014-51F0E2CB6B31}"/>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Tree>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E4612E83-F8F6-26BC-75B0-697CBE3F6F1E}"/>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5F22EBBA-1BB8-035C-1E86-5E42C15CB90E}"/>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62CD9CB1-B5AD-11F2-53D4-55AA1E26B95F}"/>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4B582806-E277-4133-1124-7A3B5CF50B15}"/>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28E6F864-BE44-E950-4976-328AE779A76B}"/>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6">
            <a:extLst>
              <a:ext uri="{FF2B5EF4-FFF2-40B4-BE49-F238E27FC236}">
                <a16:creationId xmlns:a16="http://schemas.microsoft.com/office/drawing/2014/main" id="{EA7D797C-1746-9CF2-49D5-63486E8C39BC}"/>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0" name="Rectangle 7">
            <a:extLst>
              <a:ext uri="{FF2B5EF4-FFF2-40B4-BE49-F238E27FC236}">
                <a16:creationId xmlns:a16="http://schemas.microsoft.com/office/drawing/2014/main" id="{17BFE86A-E7D2-7FE8-6AAC-D8CBCC43864F}"/>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10">
            <a:extLst>
              <a:ext uri="{FF2B5EF4-FFF2-40B4-BE49-F238E27FC236}">
                <a16:creationId xmlns:a16="http://schemas.microsoft.com/office/drawing/2014/main" id="{8C1CBC0E-F7DE-827E-3F16-4382D3388F7D}"/>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2" name="Rectangle 7">
            <a:extLst>
              <a:ext uri="{FF2B5EF4-FFF2-40B4-BE49-F238E27FC236}">
                <a16:creationId xmlns:a16="http://schemas.microsoft.com/office/drawing/2014/main" id="{45CB1654-1D38-EF3B-0A8F-4FB6FD33AA8E}"/>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p>
        </p:txBody>
      </p:sp>
      <p:sp>
        <p:nvSpPr>
          <p:cNvPr id="13" name="TextBox 5">
            <a:extLst>
              <a:ext uri="{FF2B5EF4-FFF2-40B4-BE49-F238E27FC236}">
                <a16:creationId xmlns:a16="http://schemas.microsoft.com/office/drawing/2014/main" id="{646DBB22-72D3-CC7B-53BE-6506BD19B6C2}"/>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33CC33"/>
                </a:solidFill>
                <a:latin typeface="Segoe Script" panose="030B0504020000000003" pitchFamily="66" charset="0"/>
              </a:rPr>
              <a:t>Omega-3-Fettsäuren</a:t>
            </a:r>
            <a:endParaRPr lang="de-DE" sz="2400" b="1" noProof="0" dirty="0">
              <a:solidFill>
                <a:srgbClr val="33CC33"/>
              </a:solidFill>
            </a:endParaRPr>
          </a:p>
        </p:txBody>
      </p:sp>
      <p:sp>
        <p:nvSpPr>
          <p:cNvPr id="15" name="TextBox 20">
            <a:extLst>
              <a:ext uri="{FF2B5EF4-FFF2-40B4-BE49-F238E27FC236}">
                <a16:creationId xmlns:a16="http://schemas.microsoft.com/office/drawing/2014/main" id="{E062CD64-63B1-16E3-B25C-D2FA48C70011}"/>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
        <p:nvSpPr>
          <p:cNvPr id="30" name="Rectangle 29">
            <a:extLst>
              <a:ext uri="{FF2B5EF4-FFF2-40B4-BE49-F238E27FC236}">
                <a16:creationId xmlns:a16="http://schemas.microsoft.com/office/drawing/2014/main" id="{AE9E1499-AFA8-4CFD-B3B3-AB23F5B7E8E2}"/>
              </a:ext>
            </a:extLst>
          </p:cNvPr>
          <p:cNvSpPr/>
          <p:nvPr/>
        </p:nvSpPr>
        <p:spPr>
          <a:xfrm>
            <a:off x="1447800" y="4343400"/>
            <a:ext cx="1371600" cy="3937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800" noProof="0" dirty="0">
              <a:solidFill>
                <a:schemeClr val="tx1"/>
              </a:solidFill>
            </a:endParaRPr>
          </a:p>
        </p:txBody>
      </p:sp>
      <p:sp>
        <p:nvSpPr>
          <p:cNvPr id="45066" name="Rectangle 11">
            <a:extLst>
              <a:ext uri="{FF2B5EF4-FFF2-40B4-BE49-F238E27FC236}">
                <a16:creationId xmlns:a16="http://schemas.microsoft.com/office/drawing/2014/main" id="{7B2181E1-70E7-4D0E-A1A9-D1C3C4507E35}"/>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30A04097-1964-42C0-93BD-9FB3CD440A12}"/>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dirty="0"/>
              <a:t>Folgestudie zur AREDS</a:t>
            </a:r>
            <a:endParaRPr lang="de-DE" sz="2000" dirty="0">
              <a:solidFill>
                <a:srgbClr val="0000FF"/>
              </a:solidFill>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r>
              <a:rPr lang="de-DE" sz="2000" noProof="0" dirty="0">
                <a:latin typeface="Arial" panose="020B0604020202020204" pitchFamily="34" charset="0"/>
              </a:rPr>
              <a:t>; </a:t>
            </a:r>
            <a:r>
              <a:rPr lang="de-DE" sz="2000" noProof="0" dirty="0">
                <a:solidFill>
                  <a:srgbClr val="FF0000"/>
                </a:solidFill>
                <a:latin typeface="Arial" panose="020B0604020202020204" pitchFamily="34" charset="0"/>
              </a:rPr>
              <a:t>fügte </a:t>
            </a:r>
            <a:r>
              <a:rPr lang="de-DE" sz="2000" noProof="0" dirty="0">
                <a:solidFill>
                  <a:srgbClr val="33CC33"/>
                </a:solidFill>
                <a:latin typeface="Arial" panose="020B0604020202020204" pitchFamily="34" charset="0"/>
              </a:rPr>
              <a:t>O3FAs</a:t>
            </a:r>
            <a:r>
              <a:rPr lang="de-DE" sz="2000" noProof="0" dirty="0">
                <a:solidFill>
                  <a:srgbClr val="FF0000"/>
                </a:solidFill>
                <a:latin typeface="Arial" panose="020B0604020202020204" pitchFamily="34" charset="0"/>
              </a:rPr>
              <a:t> hinzu</a:t>
            </a:r>
            <a:r>
              <a:rPr lang="de-DE" sz="2000" noProof="0" dirty="0">
                <a:solidFill>
                  <a:srgbClr val="33CC33"/>
                </a:solidFill>
                <a:latin typeface="Arial" panose="020B0604020202020204" pitchFamily="34" charset="0"/>
              </a:rPr>
              <a:t>:</a:t>
            </a: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r>
              <a:rPr lang="de-DE" sz="2000" b="1" noProof="0" dirty="0">
                <a:latin typeface="Arial" panose="020B0604020202020204" pitchFamily="34" charset="0"/>
              </a:rPr>
              <a:t>Studienergebnisse:</a:t>
            </a:r>
          </a:p>
          <a:p>
            <a:pPr lvl="2" eaLnBrk="1" hangingPunct="1">
              <a:defRPr/>
            </a:pPr>
            <a:r>
              <a:rPr lang="de-DE" sz="2000" noProof="0" dirty="0">
                <a:solidFill>
                  <a:srgbClr val="0000FF"/>
                </a:solidFill>
                <a:latin typeface="Arial" panose="020B0604020202020204" pitchFamily="34" charset="0"/>
              </a:rPr>
              <a:t>Bestätigung </a:t>
            </a:r>
            <a:r>
              <a:rPr lang="de-DE" sz="2000" noProof="0" dirty="0">
                <a:latin typeface="Arial" panose="020B0604020202020204" pitchFamily="34" charset="0"/>
              </a:rPr>
              <a:t>der Ergebnisse der AREDS-Studie </a:t>
            </a:r>
          </a:p>
        </p:txBody>
      </p:sp>
      <p:sp>
        <p:nvSpPr>
          <p:cNvPr id="45068" name="Slide Number Placeholder 1">
            <a:extLst>
              <a:ext uri="{FF2B5EF4-FFF2-40B4-BE49-F238E27FC236}">
                <a16:creationId xmlns:a16="http://schemas.microsoft.com/office/drawing/2014/main" id="{CB5ABE8A-76FD-4185-AE55-17258E11295E}"/>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CEFDAF21-C42D-4543-9CCF-EC30AA8793A8}" type="slidenum">
              <a:rPr lang="de-DE" sz="1000" noProof="0" smtClean="0"/>
              <a:t>666</a:t>
            </a:fld>
            <a:endParaRPr lang="de-DE" sz="1000" noProof="0" dirty="0"/>
          </a:p>
        </p:txBody>
      </p:sp>
      <p:sp>
        <p:nvSpPr>
          <p:cNvPr id="18" name="TextBox 17">
            <a:extLst>
              <a:ext uri="{FF2B5EF4-FFF2-40B4-BE49-F238E27FC236}">
                <a16:creationId xmlns:a16="http://schemas.microsoft.com/office/drawing/2014/main" id="{C458DDE7-D5A6-48D1-A5CF-1C81E6B2526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4" name="Straight Connector 13">
            <a:extLst>
              <a:ext uri="{FF2B5EF4-FFF2-40B4-BE49-F238E27FC236}">
                <a16:creationId xmlns:a16="http://schemas.microsoft.com/office/drawing/2014/main" id="{0F7B04A6-9F60-70F5-78F3-765177979ADF}"/>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Tree>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23A3D266-8082-71FE-49A9-3FC43CC94CDF}"/>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E5100633-23CA-8225-9945-E61870101A65}"/>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16F6598A-FF1D-48E6-C73A-3A98DFC069A0}"/>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43FA2152-46B6-DFD0-BFCF-FB12E4E0FF1D}"/>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E028191D-B8E9-E51B-E208-E28BEC1194D8}"/>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6">
            <a:extLst>
              <a:ext uri="{FF2B5EF4-FFF2-40B4-BE49-F238E27FC236}">
                <a16:creationId xmlns:a16="http://schemas.microsoft.com/office/drawing/2014/main" id="{49A3A4CC-194B-837F-296E-75D9D009A17E}"/>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0" name="Rectangle 7">
            <a:extLst>
              <a:ext uri="{FF2B5EF4-FFF2-40B4-BE49-F238E27FC236}">
                <a16:creationId xmlns:a16="http://schemas.microsoft.com/office/drawing/2014/main" id="{3CE28A7E-8206-CC45-B619-465729CD9B2A}"/>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10">
            <a:extLst>
              <a:ext uri="{FF2B5EF4-FFF2-40B4-BE49-F238E27FC236}">
                <a16:creationId xmlns:a16="http://schemas.microsoft.com/office/drawing/2014/main" id="{1B138F0C-A6A9-410B-9D7E-33991E3026BB}"/>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2" name="Rectangle 7">
            <a:extLst>
              <a:ext uri="{FF2B5EF4-FFF2-40B4-BE49-F238E27FC236}">
                <a16:creationId xmlns:a16="http://schemas.microsoft.com/office/drawing/2014/main" id="{C09FC7C3-0EE5-30E8-D0D6-E5AED33EC86F}"/>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p>
        </p:txBody>
      </p:sp>
      <p:sp>
        <p:nvSpPr>
          <p:cNvPr id="13" name="TextBox 5">
            <a:extLst>
              <a:ext uri="{FF2B5EF4-FFF2-40B4-BE49-F238E27FC236}">
                <a16:creationId xmlns:a16="http://schemas.microsoft.com/office/drawing/2014/main" id="{617AD1C3-9D53-0B16-CF15-77F46F12B43B}"/>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33CC33"/>
                </a:solidFill>
                <a:latin typeface="Segoe Script" panose="030B0504020000000003" pitchFamily="66" charset="0"/>
              </a:rPr>
              <a:t>Omega-3-Fettsäuren</a:t>
            </a:r>
            <a:endParaRPr lang="de-DE" sz="2400" b="1" noProof="0" dirty="0">
              <a:solidFill>
                <a:srgbClr val="33CC33"/>
              </a:solidFill>
            </a:endParaRPr>
          </a:p>
        </p:txBody>
      </p:sp>
      <p:sp>
        <p:nvSpPr>
          <p:cNvPr id="14" name="TextBox 20">
            <a:extLst>
              <a:ext uri="{FF2B5EF4-FFF2-40B4-BE49-F238E27FC236}">
                <a16:creationId xmlns:a16="http://schemas.microsoft.com/office/drawing/2014/main" id="{99793A14-E0BE-5C4C-DA97-B598139D60A0}"/>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
        <p:nvSpPr>
          <p:cNvPr id="15" name="Rectangle 14">
            <a:extLst>
              <a:ext uri="{FF2B5EF4-FFF2-40B4-BE49-F238E27FC236}">
                <a16:creationId xmlns:a16="http://schemas.microsoft.com/office/drawing/2014/main" id="{76275C78-0433-4AEF-3828-41CE9AFC73A3}"/>
              </a:ext>
            </a:extLst>
          </p:cNvPr>
          <p:cNvSpPr/>
          <p:nvPr/>
        </p:nvSpPr>
        <p:spPr>
          <a:xfrm>
            <a:off x="1447800" y="4343400"/>
            <a:ext cx="1371600" cy="3937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800" noProof="0" dirty="0">
              <a:solidFill>
                <a:schemeClr val="tx1"/>
              </a:solidFill>
            </a:endParaRPr>
          </a:p>
        </p:txBody>
      </p:sp>
      <p:sp>
        <p:nvSpPr>
          <p:cNvPr id="46090" name="Rectangle 11">
            <a:extLst>
              <a:ext uri="{FF2B5EF4-FFF2-40B4-BE49-F238E27FC236}">
                <a16:creationId xmlns:a16="http://schemas.microsoft.com/office/drawing/2014/main" id="{BF5C8206-5442-471A-97A4-2EC3E66663A8}"/>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F</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A37A5BBB-AAD6-452F-8739-0012CCAA31AF}"/>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dirty="0"/>
              <a:t>Folgestudie zur AREDS</a:t>
            </a:r>
            <a:endParaRPr lang="de-DE" sz="2000" dirty="0">
              <a:solidFill>
                <a:srgbClr val="0000FF"/>
              </a:solidFill>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r>
              <a:rPr lang="de-DE" sz="2000" noProof="0" dirty="0">
                <a:latin typeface="Arial" panose="020B0604020202020204" pitchFamily="34" charset="0"/>
              </a:rPr>
              <a:t>; </a:t>
            </a:r>
            <a:r>
              <a:rPr lang="de-DE" sz="2000" noProof="0" dirty="0">
                <a:solidFill>
                  <a:srgbClr val="FF0000"/>
                </a:solidFill>
                <a:latin typeface="Arial" panose="020B0604020202020204" pitchFamily="34" charset="0"/>
              </a:rPr>
              <a:t>fügte </a:t>
            </a:r>
            <a:r>
              <a:rPr lang="de-DE" sz="2000" noProof="0" dirty="0">
                <a:solidFill>
                  <a:srgbClr val="33CC33"/>
                </a:solidFill>
                <a:latin typeface="Arial" panose="020B0604020202020204" pitchFamily="34" charset="0"/>
              </a:rPr>
              <a:t>O3FAs</a:t>
            </a:r>
            <a:r>
              <a:rPr lang="de-DE" sz="2000" noProof="0" dirty="0">
                <a:solidFill>
                  <a:srgbClr val="FF0000"/>
                </a:solidFill>
                <a:latin typeface="Arial" panose="020B0604020202020204" pitchFamily="34" charset="0"/>
              </a:rPr>
              <a:t> hinzu</a:t>
            </a:r>
            <a:r>
              <a:rPr lang="de-DE" sz="2000" noProof="0" dirty="0">
                <a:solidFill>
                  <a:srgbClr val="33CC33"/>
                </a:solidFill>
                <a:latin typeface="Arial" panose="020B0604020202020204" pitchFamily="34" charset="0"/>
              </a:rPr>
              <a:t>:</a:t>
            </a: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r>
              <a:rPr lang="de-DE" sz="2000" b="1" noProof="0" dirty="0">
                <a:latin typeface="Arial" panose="020B0604020202020204" pitchFamily="34" charset="0"/>
              </a:rPr>
              <a:t>Studienergebnisse:</a:t>
            </a:r>
          </a:p>
          <a:p>
            <a:pPr lvl="2" eaLnBrk="1" hangingPunct="1">
              <a:defRPr/>
            </a:pPr>
            <a:r>
              <a:rPr lang="de-DE" sz="2000" noProof="0" dirty="0">
                <a:solidFill>
                  <a:srgbClr val="0000FF"/>
                </a:solidFill>
                <a:latin typeface="Arial" panose="020B0604020202020204" pitchFamily="34" charset="0"/>
              </a:rPr>
              <a:t>Bestätigung </a:t>
            </a:r>
            <a:r>
              <a:rPr lang="de-DE" sz="2000" noProof="0" dirty="0">
                <a:latin typeface="Arial" panose="020B0604020202020204" pitchFamily="34" charset="0"/>
              </a:rPr>
              <a:t>der Ergebnisse der AREDS-Studie </a:t>
            </a:r>
          </a:p>
          <a:p>
            <a:pPr lvl="2" eaLnBrk="1" hangingPunct="1">
              <a:defRPr/>
            </a:pPr>
            <a:r>
              <a:rPr lang="de-DE" sz="2000" noProof="0" dirty="0">
                <a:latin typeface="Arial" panose="020B0604020202020204" pitchFamily="34" charset="0"/>
              </a:rPr>
              <a:t>Xanthophylle als </a:t>
            </a:r>
            <a:r>
              <a:rPr lang="de-DE" sz="2000" noProof="0" dirty="0">
                <a:solidFill>
                  <a:srgbClr val="0000FF"/>
                </a:solidFill>
                <a:latin typeface="Arial" panose="020B0604020202020204" pitchFamily="34" charset="0"/>
              </a:rPr>
              <a:t>geeigneter </a:t>
            </a:r>
            <a:r>
              <a:rPr lang="de-DE" sz="2000" noProof="0" dirty="0">
                <a:latin typeface="Arial" panose="020B0604020202020204" pitchFamily="34" charset="0"/>
              </a:rPr>
              <a:t>Ersatz für Beta-Carotin</a:t>
            </a:r>
          </a:p>
        </p:txBody>
      </p:sp>
      <p:sp>
        <p:nvSpPr>
          <p:cNvPr id="46092" name="Slide Number Placeholder 1">
            <a:extLst>
              <a:ext uri="{FF2B5EF4-FFF2-40B4-BE49-F238E27FC236}">
                <a16:creationId xmlns:a16="http://schemas.microsoft.com/office/drawing/2014/main" id="{214DFE50-33A7-4870-9B79-26D0A7F32FA6}"/>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1F6D3EB0-419B-41E1-9769-D0D9C48A2CEA}" type="slidenum">
              <a:rPr lang="de-DE" sz="1000" noProof="0" smtClean="0"/>
              <a:t>667</a:t>
            </a:fld>
            <a:endParaRPr lang="de-DE" sz="1000" noProof="0" dirty="0"/>
          </a:p>
        </p:txBody>
      </p:sp>
      <p:sp>
        <p:nvSpPr>
          <p:cNvPr id="31" name="Rectangle 30">
            <a:extLst>
              <a:ext uri="{FF2B5EF4-FFF2-40B4-BE49-F238E27FC236}">
                <a16:creationId xmlns:a16="http://schemas.microsoft.com/office/drawing/2014/main" id="{649B39B0-99B4-4A4F-826D-5C6D37DD95DC}"/>
              </a:ext>
            </a:extLst>
          </p:cNvPr>
          <p:cNvSpPr/>
          <p:nvPr/>
        </p:nvSpPr>
        <p:spPr>
          <a:xfrm>
            <a:off x="3352800" y="4769643"/>
            <a:ext cx="1295400" cy="331788"/>
          </a:xfrm>
          <a:prstGeom prst="rect">
            <a:avLst/>
          </a:prstGeom>
          <a:solidFill>
            <a:srgbClr val="FFCC99"/>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anchor="ctr"/>
          <a:lstStyle/>
          <a:p>
            <a:pPr algn="ctr">
              <a:lnSpc>
                <a:spcPts val="800"/>
              </a:lnSpc>
              <a:defRPr/>
            </a:pPr>
            <a:r>
              <a:rPr lang="de-DE" sz="1200" noProof="0" dirty="0">
                <a:solidFill>
                  <a:schemeClr val="tx1"/>
                </a:solidFill>
              </a:rPr>
              <a:t>geeignet vs. unwirksam</a:t>
            </a:r>
          </a:p>
        </p:txBody>
      </p:sp>
      <p:sp>
        <p:nvSpPr>
          <p:cNvPr id="19" name="TextBox 18">
            <a:extLst>
              <a:ext uri="{FF2B5EF4-FFF2-40B4-BE49-F238E27FC236}">
                <a16:creationId xmlns:a16="http://schemas.microsoft.com/office/drawing/2014/main" id="{59C56E68-C7D0-4410-8AEF-F54EE681793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6" name="Straight Connector 15">
            <a:extLst>
              <a:ext uri="{FF2B5EF4-FFF2-40B4-BE49-F238E27FC236}">
                <a16:creationId xmlns:a16="http://schemas.microsoft.com/office/drawing/2014/main" id="{3CAD871A-FECE-3E9D-C5B2-17993A1006CC}"/>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Tree>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DB4E56EC-BC6E-0CC2-90AE-A06DDEDAD887}"/>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83BB4E98-E911-DA7E-AA27-FB65D86E8920}"/>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CE748971-7901-400C-079C-6D5BD6B9538E}"/>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C972D7E5-0808-F151-AF1A-A50D21C54E74}"/>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E756860D-7901-D67C-31A8-D14AAE3D5ADD}"/>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6">
            <a:extLst>
              <a:ext uri="{FF2B5EF4-FFF2-40B4-BE49-F238E27FC236}">
                <a16:creationId xmlns:a16="http://schemas.microsoft.com/office/drawing/2014/main" id="{0BACEFFC-F707-4B47-F60F-F212F3A5EAE5}"/>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0" name="Rectangle 7">
            <a:extLst>
              <a:ext uri="{FF2B5EF4-FFF2-40B4-BE49-F238E27FC236}">
                <a16:creationId xmlns:a16="http://schemas.microsoft.com/office/drawing/2014/main" id="{78F80DD4-7D41-E401-31DC-766944182B7B}"/>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10">
            <a:extLst>
              <a:ext uri="{FF2B5EF4-FFF2-40B4-BE49-F238E27FC236}">
                <a16:creationId xmlns:a16="http://schemas.microsoft.com/office/drawing/2014/main" id="{37A2CEBF-A177-7E9B-A6D8-900F1F2EC099}"/>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2" name="Rectangle 7">
            <a:extLst>
              <a:ext uri="{FF2B5EF4-FFF2-40B4-BE49-F238E27FC236}">
                <a16:creationId xmlns:a16="http://schemas.microsoft.com/office/drawing/2014/main" id="{E8A4A986-263B-8698-4C7E-189EBDD4848F}"/>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p>
        </p:txBody>
      </p:sp>
      <p:sp>
        <p:nvSpPr>
          <p:cNvPr id="13" name="TextBox 5">
            <a:extLst>
              <a:ext uri="{FF2B5EF4-FFF2-40B4-BE49-F238E27FC236}">
                <a16:creationId xmlns:a16="http://schemas.microsoft.com/office/drawing/2014/main" id="{315F6858-2814-479A-7F72-65BE5813EC5F}"/>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33CC33"/>
                </a:solidFill>
                <a:latin typeface="Segoe Script" panose="030B0504020000000003" pitchFamily="66" charset="0"/>
              </a:rPr>
              <a:t>Omega-3-Fettsäuren</a:t>
            </a:r>
            <a:endParaRPr lang="de-DE" sz="2400" b="1" noProof="0" dirty="0">
              <a:solidFill>
                <a:srgbClr val="33CC33"/>
              </a:solidFill>
            </a:endParaRPr>
          </a:p>
        </p:txBody>
      </p:sp>
      <p:sp>
        <p:nvSpPr>
          <p:cNvPr id="14" name="TextBox 20">
            <a:extLst>
              <a:ext uri="{FF2B5EF4-FFF2-40B4-BE49-F238E27FC236}">
                <a16:creationId xmlns:a16="http://schemas.microsoft.com/office/drawing/2014/main" id="{80A3E449-0F43-360D-165D-73606B9273CF}"/>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
        <p:nvSpPr>
          <p:cNvPr id="15" name="Rectangle 14">
            <a:extLst>
              <a:ext uri="{FF2B5EF4-FFF2-40B4-BE49-F238E27FC236}">
                <a16:creationId xmlns:a16="http://schemas.microsoft.com/office/drawing/2014/main" id="{D9F6911C-0C4C-3D46-57B4-52DB38BFA6F6}"/>
              </a:ext>
            </a:extLst>
          </p:cNvPr>
          <p:cNvSpPr/>
          <p:nvPr/>
        </p:nvSpPr>
        <p:spPr>
          <a:xfrm>
            <a:off x="1447800" y="4343400"/>
            <a:ext cx="1371600" cy="3937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800" noProof="0" dirty="0">
              <a:solidFill>
                <a:schemeClr val="tx1"/>
              </a:solidFill>
            </a:endParaRPr>
          </a:p>
        </p:txBody>
      </p:sp>
      <p:sp>
        <p:nvSpPr>
          <p:cNvPr id="31" name="Rectangle 30">
            <a:extLst>
              <a:ext uri="{FF2B5EF4-FFF2-40B4-BE49-F238E27FC236}">
                <a16:creationId xmlns:a16="http://schemas.microsoft.com/office/drawing/2014/main" id="{F142B66C-4285-4A59-A6A2-21B6D5B25314}"/>
              </a:ext>
            </a:extLst>
          </p:cNvPr>
          <p:cNvSpPr/>
          <p:nvPr/>
        </p:nvSpPr>
        <p:spPr>
          <a:xfrm>
            <a:off x="3343277" y="4747418"/>
            <a:ext cx="1304923" cy="331788"/>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800"/>
              </a:lnSpc>
              <a:defRPr/>
            </a:pPr>
            <a:endParaRPr lang="de-DE" sz="800" noProof="0" dirty="0">
              <a:solidFill>
                <a:schemeClr val="tx1"/>
              </a:solidFill>
            </a:endParaRPr>
          </a:p>
        </p:txBody>
      </p:sp>
      <p:sp>
        <p:nvSpPr>
          <p:cNvPr id="47115" name="Rectangle 11">
            <a:extLst>
              <a:ext uri="{FF2B5EF4-FFF2-40B4-BE49-F238E27FC236}">
                <a16:creationId xmlns:a16="http://schemas.microsoft.com/office/drawing/2014/main" id="{98A99B8E-39B5-465A-81DF-043DA6EBF4D9}"/>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2BEDAFE5-15DC-4633-87BC-40E3C425F5B2}"/>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dirty="0"/>
              <a:t>Folgestudie zur AREDS</a:t>
            </a:r>
            <a:endParaRPr lang="de-DE" sz="2000" dirty="0">
              <a:solidFill>
                <a:srgbClr val="0000FF"/>
              </a:solidFill>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r>
              <a:rPr lang="de-DE" sz="2000" noProof="0" dirty="0">
                <a:latin typeface="Arial" panose="020B0604020202020204" pitchFamily="34" charset="0"/>
              </a:rPr>
              <a:t>; </a:t>
            </a:r>
            <a:r>
              <a:rPr lang="de-DE" sz="2000" noProof="0" dirty="0">
                <a:solidFill>
                  <a:srgbClr val="FF0000"/>
                </a:solidFill>
                <a:latin typeface="Arial" panose="020B0604020202020204" pitchFamily="34" charset="0"/>
              </a:rPr>
              <a:t>fügte </a:t>
            </a:r>
            <a:r>
              <a:rPr lang="de-DE" sz="2000" noProof="0" dirty="0">
                <a:solidFill>
                  <a:srgbClr val="33CC33"/>
                </a:solidFill>
                <a:latin typeface="Arial" panose="020B0604020202020204" pitchFamily="34" charset="0"/>
              </a:rPr>
              <a:t>O3FAs</a:t>
            </a:r>
            <a:r>
              <a:rPr lang="de-DE" sz="2000" noProof="0" dirty="0">
                <a:solidFill>
                  <a:srgbClr val="FF0000"/>
                </a:solidFill>
                <a:latin typeface="Arial" panose="020B0604020202020204" pitchFamily="34" charset="0"/>
              </a:rPr>
              <a:t> hinzu</a:t>
            </a:r>
            <a:r>
              <a:rPr lang="de-DE" sz="2000" noProof="0" dirty="0">
                <a:solidFill>
                  <a:srgbClr val="33CC33"/>
                </a:solidFill>
                <a:latin typeface="Arial" panose="020B0604020202020204" pitchFamily="34" charset="0"/>
              </a:rPr>
              <a:t>:</a:t>
            </a: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r>
              <a:rPr lang="de-DE" sz="2000" b="1" noProof="0" dirty="0">
                <a:latin typeface="Arial" panose="020B0604020202020204" pitchFamily="34" charset="0"/>
              </a:rPr>
              <a:t>Studienergebnisse:</a:t>
            </a:r>
          </a:p>
          <a:p>
            <a:pPr lvl="2" eaLnBrk="1" hangingPunct="1">
              <a:defRPr/>
            </a:pPr>
            <a:r>
              <a:rPr lang="de-DE" sz="2000" noProof="0" dirty="0">
                <a:solidFill>
                  <a:srgbClr val="0000FF"/>
                </a:solidFill>
                <a:latin typeface="Arial" panose="020B0604020202020204" pitchFamily="34" charset="0"/>
              </a:rPr>
              <a:t>Bestätigung </a:t>
            </a:r>
            <a:r>
              <a:rPr lang="de-DE" sz="2000" noProof="0" dirty="0">
                <a:latin typeface="Arial" panose="020B0604020202020204" pitchFamily="34" charset="0"/>
              </a:rPr>
              <a:t>der Ergebnisse der AREDS-Studie </a:t>
            </a:r>
          </a:p>
          <a:p>
            <a:pPr lvl="2" eaLnBrk="1" hangingPunct="1">
              <a:defRPr/>
            </a:pPr>
            <a:r>
              <a:rPr lang="de-DE" sz="2000" noProof="0" dirty="0">
                <a:latin typeface="Arial" panose="020B0604020202020204" pitchFamily="34" charset="0"/>
              </a:rPr>
              <a:t>Xanthophylle als </a:t>
            </a:r>
            <a:r>
              <a:rPr lang="de-DE" sz="2000" noProof="0" dirty="0">
                <a:solidFill>
                  <a:srgbClr val="0000FF"/>
                </a:solidFill>
                <a:latin typeface="Arial" panose="020B0604020202020204" pitchFamily="34" charset="0"/>
              </a:rPr>
              <a:t>geeigneter </a:t>
            </a:r>
            <a:r>
              <a:rPr lang="de-DE" sz="2000" noProof="0" dirty="0">
                <a:latin typeface="Arial" panose="020B0604020202020204" pitchFamily="34" charset="0"/>
              </a:rPr>
              <a:t>Ersatz für Beta-Carotin</a:t>
            </a:r>
          </a:p>
        </p:txBody>
      </p:sp>
      <p:sp>
        <p:nvSpPr>
          <p:cNvPr id="47117" name="Slide Number Placeholder 1">
            <a:extLst>
              <a:ext uri="{FF2B5EF4-FFF2-40B4-BE49-F238E27FC236}">
                <a16:creationId xmlns:a16="http://schemas.microsoft.com/office/drawing/2014/main" id="{5CBDEB47-321C-42B4-9C66-E8109063F8DD}"/>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7BB72916-C5C1-41B3-BA23-7C4B6C6E8898}" type="slidenum">
              <a:rPr lang="de-DE" sz="1000" noProof="0" smtClean="0"/>
              <a:t>668</a:t>
            </a:fld>
            <a:endParaRPr lang="de-DE" sz="1000" noProof="0" dirty="0"/>
          </a:p>
        </p:txBody>
      </p:sp>
      <p:sp>
        <p:nvSpPr>
          <p:cNvPr id="19" name="TextBox 18">
            <a:extLst>
              <a:ext uri="{FF2B5EF4-FFF2-40B4-BE49-F238E27FC236}">
                <a16:creationId xmlns:a16="http://schemas.microsoft.com/office/drawing/2014/main" id="{20E794D4-9424-40CA-A6FA-FBB77D76424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6" name="Straight Connector 15">
            <a:extLst>
              <a:ext uri="{FF2B5EF4-FFF2-40B4-BE49-F238E27FC236}">
                <a16:creationId xmlns:a16="http://schemas.microsoft.com/office/drawing/2014/main" id="{29030B4C-EA7B-9AF5-D972-F76ACF7C772C}"/>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Tree>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FA9D4861-809A-9ADD-2CD0-6A8DD71C8BA6}"/>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15">
            <a:extLst>
              <a:ext uri="{FF2B5EF4-FFF2-40B4-BE49-F238E27FC236}">
                <a16:creationId xmlns:a16="http://schemas.microsoft.com/office/drawing/2014/main" id="{828E4280-D7CB-6F98-02FF-A4D8334DA41E}"/>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5">
            <a:extLst>
              <a:ext uri="{FF2B5EF4-FFF2-40B4-BE49-F238E27FC236}">
                <a16:creationId xmlns:a16="http://schemas.microsoft.com/office/drawing/2014/main" id="{C048BAD9-47DE-45A0-0F34-C6EFF14F7123}"/>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8">
            <a:extLst>
              <a:ext uri="{FF2B5EF4-FFF2-40B4-BE49-F238E27FC236}">
                <a16:creationId xmlns:a16="http://schemas.microsoft.com/office/drawing/2014/main" id="{00C2DBC2-42F5-0DB4-3AD8-1D61B352EAFD}"/>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0" name="Rectangle 9">
            <a:extLst>
              <a:ext uri="{FF2B5EF4-FFF2-40B4-BE49-F238E27FC236}">
                <a16:creationId xmlns:a16="http://schemas.microsoft.com/office/drawing/2014/main" id="{309B872B-74A3-BF99-4EB5-C2CE5950E3CF}"/>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10">
            <a:extLst>
              <a:ext uri="{FF2B5EF4-FFF2-40B4-BE49-F238E27FC236}">
                <a16:creationId xmlns:a16="http://schemas.microsoft.com/office/drawing/2014/main" id="{E91782C6-9BDC-7E0B-96D0-0E68606FA8CD}"/>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2" name="Rectangle 7">
            <a:extLst>
              <a:ext uri="{FF2B5EF4-FFF2-40B4-BE49-F238E27FC236}">
                <a16:creationId xmlns:a16="http://schemas.microsoft.com/office/drawing/2014/main" id="{B329BFC6-09C5-EE06-FCDD-0598E3F8816C}"/>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rgbClr val="B2B2B2"/>
              </a:solidFill>
            </a:endParaRPr>
          </a:p>
        </p:txBody>
      </p:sp>
      <p:sp>
        <p:nvSpPr>
          <p:cNvPr id="13" name="Rectangle 12">
            <a:extLst>
              <a:ext uri="{FF2B5EF4-FFF2-40B4-BE49-F238E27FC236}">
                <a16:creationId xmlns:a16="http://schemas.microsoft.com/office/drawing/2014/main" id="{054CBA21-B965-1E03-803C-2DA9868D79E7}"/>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4" name="Rectangle 7">
            <a:extLst>
              <a:ext uri="{FF2B5EF4-FFF2-40B4-BE49-F238E27FC236}">
                <a16:creationId xmlns:a16="http://schemas.microsoft.com/office/drawing/2014/main" id="{D4B747C1-0E4B-14D6-3887-4B078DFDC6C9}"/>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solidFill>
                <a:srgbClr val="B2B2B2"/>
              </a:solidFill>
            </a:endParaRPr>
          </a:p>
        </p:txBody>
      </p:sp>
      <p:sp>
        <p:nvSpPr>
          <p:cNvPr id="15" name="TextBox 5">
            <a:extLst>
              <a:ext uri="{FF2B5EF4-FFF2-40B4-BE49-F238E27FC236}">
                <a16:creationId xmlns:a16="http://schemas.microsoft.com/office/drawing/2014/main" id="{2D921CE1-BC10-BB82-3B86-91A09CCFA051}"/>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B2B2B2"/>
                </a:solidFill>
                <a:latin typeface="Segoe Script" panose="030B0504020000000003" pitchFamily="66" charset="0"/>
              </a:rPr>
              <a:t>Omega-3-Fettsäuren</a:t>
            </a:r>
            <a:endParaRPr lang="de-DE" sz="2400" b="1" noProof="0" dirty="0">
              <a:solidFill>
                <a:srgbClr val="B2B2B2"/>
              </a:solidFill>
            </a:endParaRPr>
          </a:p>
        </p:txBody>
      </p:sp>
      <p:sp>
        <p:nvSpPr>
          <p:cNvPr id="16" name="TextBox 20">
            <a:extLst>
              <a:ext uri="{FF2B5EF4-FFF2-40B4-BE49-F238E27FC236}">
                <a16:creationId xmlns:a16="http://schemas.microsoft.com/office/drawing/2014/main" id="{7A230751-F6CB-F677-F228-46F5CA667D55}"/>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B2B2B2"/>
                </a:solidFill>
                <a:latin typeface="Segoe Script" panose="030B0504020000000003" pitchFamily="66" charset="0"/>
              </a:rPr>
              <a:t>Lutein &amp; Zeaxanthin</a:t>
            </a:r>
          </a:p>
        </p:txBody>
      </p:sp>
      <p:sp>
        <p:nvSpPr>
          <p:cNvPr id="17" name="Rectangle 16">
            <a:extLst>
              <a:ext uri="{FF2B5EF4-FFF2-40B4-BE49-F238E27FC236}">
                <a16:creationId xmlns:a16="http://schemas.microsoft.com/office/drawing/2014/main" id="{6783D498-D2A5-8993-F8A5-CC3BAA539BF4}"/>
              </a:ext>
            </a:extLst>
          </p:cNvPr>
          <p:cNvSpPr/>
          <p:nvPr/>
        </p:nvSpPr>
        <p:spPr>
          <a:xfrm>
            <a:off x="1447800" y="4343400"/>
            <a:ext cx="1371600" cy="3937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800" noProof="0" dirty="0">
              <a:solidFill>
                <a:schemeClr val="tx1"/>
              </a:solidFill>
            </a:endParaRPr>
          </a:p>
        </p:txBody>
      </p:sp>
      <p:sp>
        <p:nvSpPr>
          <p:cNvPr id="18" name="Rectangle 17">
            <a:extLst>
              <a:ext uri="{FF2B5EF4-FFF2-40B4-BE49-F238E27FC236}">
                <a16:creationId xmlns:a16="http://schemas.microsoft.com/office/drawing/2014/main" id="{AA32B026-60C6-C351-6B38-4002AA17250C}"/>
              </a:ext>
            </a:extLst>
          </p:cNvPr>
          <p:cNvSpPr/>
          <p:nvPr/>
        </p:nvSpPr>
        <p:spPr>
          <a:xfrm>
            <a:off x="3571877" y="4747418"/>
            <a:ext cx="1304923" cy="331788"/>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800"/>
              </a:lnSpc>
              <a:defRPr/>
            </a:pPr>
            <a:endParaRPr lang="de-DE" sz="800" noProof="0" dirty="0">
              <a:solidFill>
                <a:schemeClr val="tx1"/>
              </a:solidFill>
            </a:endParaRPr>
          </a:p>
        </p:txBody>
      </p:sp>
      <p:sp>
        <p:nvSpPr>
          <p:cNvPr id="48139" name="Rectangle 11">
            <a:extLst>
              <a:ext uri="{FF2B5EF4-FFF2-40B4-BE49-F238E27FC236}">
                <a16:creationId xmlns:a16="http://schemas.microsoft.com/office/drawing/2014/main" id="{1F172740-DED2-4C61-B250-C2016567F4FD}"/>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F</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981651C6-D142-4DF5-B643-F5FE17F8FBC4}"/>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solidFill>
                  <a:schemeClr val="bg1">
                    <a:lumMod val="75000"/>
                  </a:schemeClr>
                </a:solidFill>
                <a:latin typeface="Arial" panose="020B0604020202020204" pitchFamily="34" charset="0"/>
              </a:rPr>
              <a:t>AMD: Die </a:t>
            </a:r>
            <a:r>
              <a:rPr lang="de-DE" sz="2000" b="1" i="1" noProof="0" dirty="0">
                <a:solidFill>
                  <a:schemeClr val="bg1">
                    <a:lumMod val="75000"/>
                  </a:schemeClr>
                </a:solidFill>
                <a:latin typeface="Arial" panose="020B0604020202020204" pitchFamily="34" charset="0"/>
              </a:rPr>
              <a:t>AREDS2-Studie</a:t>
            </a:r>
            <a:r>
              <a:rPr lang="de-DE" sz="2000" noProof="0" dirty="0">
                <a:solidFill>
                  <a:schemeClr val="bg1">
                    <a:lumMod val="75000"/>
                  </a:schemeClr>
                </a:solidFill>
                <a:latin typeface="Arial" panose="020B0604020202020204" pitchFamily="34" charset="0"/>
              </a:rPr>
              <a:t> </a:t>
            </a:r>
          </a:p>
          <a:p>
            <a:pPr lvl="1" eaLnBrk="1" hangingPunct="1">
              <a:defRPr/>
            </a:pPr>
            <a:r>
              <a:rPr lang="de-DE" sz="2000" noProof="0" dirty="0">
                <a:solidFill>
                  <a:schemeClr val="bg1">
                    <a:lumMod val="75000"/>
                  </a:schemeClr>
                </a:solidFill>
                <a:latin typeface="Arial" panose="020B0604020202020204" pitchFamily="34" charset="0"/>
              </a:rPr>
              <a:t>Folgestudie zur AREDS</a:t>
            </a:r>
          </a:p>
          <a:p>
            <a:pPr lvl="1" eaLnBrk="1" hangingPunct="1">
              <a:defRPr/>
            </a:pPr>
            <a:r>
              <a:rPr lang="de-DE" sz="2000" noProof="0" dirty="0">
                <a:solidFill>
                  <a:schemeClr val="bg1">
                    <a:lumMod val="75000"/>
                  </a:schemeClr>
                </a:solidFill>
                <a:latin typeface="Arial" panose="020B0604020202020204" pitchFamily="34" charset="0"/>
              </a:rPr>
              <a:t>Ersetzte Beta-Carotin durch Xanthophylle; fügte O3FAs hinzu:</a:t>
            </a:r>
          </a:p>
          <a:p>
            <a:pPr lvl="2" eaLnBrk="1" hangingPunct="1">
              <a:defRPr/>
            </a:pPr>
            <a:r>
              <a:rPr lang="de-DE" sz="2000" noProof="0" dirty="0">
                <a:solidFill>
                  <a:schemeClr val="bg1">
                    <a:lumMod val="75000"/>
                  </a:schemeClr>
                </a:solidFill>
                <a:latin typeface="Arial" panose="020B0604020202020204" pitchFamily="34" charset="0"/>
              </a:rPr>
              <a:t>Vitamin C  500 mg</a:t>
            </a:r>
          </a:p>
          <a:p>
            <a:pPr lvl="2" eaLnBrk="1" hangingPunct="1">
              <a:defRPr/>
            </a:pPr>
            <a:r>
              <a:rPr lang="de-DE" sz="2000" noProof="0" dirty="0">
                <a:solidFill>
                  <a:schemeClr val="bg1">
                    <a:lumMod val="75000"/>
                  </a:schemeClr>
                </a:solidFill>
                <a:latin typeface="Arial" panose="020B0604020202020204" pitchFamily="34" charset="0"/>
              </a:rPr>
              <a:t>Vitamin E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chemeClr val="bg1">
                    <a:lumMod val="75000"/>
                  </a:schemeClr>
                </a:solidFill>
                <a:latin typeface="Arial" panose="020B0604020202020204" pitchFamily="34" charset="0"/>
              </a:rPr>
              <a:t>Zink            80 mg</a:t>
            </a:r>
          </a:p>
          <a:p>
            <a:pPr lvl="2" eaLnBrk="1" hangingPunct="1">
              <a:defRPr/>
            </a:pPr>
            <a:r>
              <a:rPr lang="de-DE" sz="2000" noProof="0" dirty="0">
                <a:solidFill>
                  <a:schemeClr val="bg1">
                    <a:lumMod val="75000"/>
                  </a:schemeClr>
                </a:solidFill>
                <a:latin typeface="Arial" panose="020B0604020202020204" pitchFamily="34" charset="0"/>
              </a:rPr>
              <a:t>Kupferoxid 2 mg</a:t>
            </a:r>
          </a:p>
          <a:p>
            <a:pPr lvl="1" eaLnBrk="1" hangingPunct="1">
              <a:defRPr/>
            </a:pPr>
            <a:r>
              <a:rPr lang="de-DE" sz="2000" b="1" noProof="0" dirty="0">
                <a:solidFill>
                  <a:schemeClr val="bg1">
                    <a:lumMod val="75000"/>
                  </a:schemeClr>
                </a:solidFill>
                <a:latin typeface="Arial" panose="020B0604020202020204" pitchFamily="34" charset="0"/>
              </a:rPr>
              <a:t>Studienergebnisse:</a:t>
            </a:r>
          </a:p>
          <a:p>
            <a:pPr lvl="2" eaLnBrk="1" hangingPunct="1">
              <a:defRPr/>
            </a:pPr>
            <a:r>
              <a:rPr lang="de-DE" sz="2000" noProof="0" dirty="0">
                <a:solidFill>
                  <a:schemeClr val="bg1">
                    <a:lumMod val="75000"/>
                  </a:schemeClr>
                </a:solidFill>
                <a:latin typeface="Arial" panose="020B0604020202020204" pitchFamily="34" charset="0"/>
              </a:rPr>
              <a:t>Bestätigung der Ergebnisse der AREDS-Studie </a:t>
            </a:r>
          </a:p>
          <a:p>
            <a:pPr lvl="2" eaLnBrk="1" hangingPunct="1">
              <a:defRPr/>
            </a:pPr>
            <a:r>
              <a:rPr lang="de-DE" sz="2000" b="1" u="sng" noProof="0" dirty="0">
                <a:latin typeface="Arial" panose="020B0604020202020204" pitchFamily="34" charset="0"/>
              </a:rPr>
              <a:t>Xanthophylle als </a:t>
            </a:r>
            <a:r>
              <a:rPr lang="de-DE" sz="2000" b="1" u="sng" noProof="0" dirty="0">
                <a:solidFill>
                  <a:srgbClr val="0000FF"/>
                </a:solidFill>
                <a:latin typeface="Arial" panose="020B0604020202020204" pitchFamily="34" charset="0"/>
              </a:rPr>
              <a:t>geeigneter </a:t>
            </a:r>
            <a:r>
              <a:rPr lang="de-DE" sz="2000" b="1" u="sng" noProof="0" dirty="0">
                <a:latin typeface="Arial" panose="020B0604020202020204" pitchFamily="34" charset="0"/>
              </a:rPr>
              <a:t>Ersatz für Beta-Carotin</a:t>
            </a:r>
          </a:p>
          <a:p>
            <a:pPr lvl="2" eaLnBrk="1" hangingPunct="1">
              <a:defRPr/>
            </a:pPr>
            <a:r>
              <a:rPr lang="de-DE" sz="2000" noProof="0" dirty="0">
                <a:solidFill>
                  <a:schemeClr val="bg1"/>
                </a:solidFill>
                <a:latin typeface="Arial" panose="020B0604020202020204" pitchFamily="34" charset="0"/>
              </a:rPr>
              <a:t>O3-Fettsäuren sind bei der Verringerung des Progressionsrisikos unwirksam</a:t>
            </a:r>
          </a:p>
        </p:txBody>
      </p:sp>
      <p:sp>
        <p:nvSpPr>
          <p:cNvPr id="48141" name="Slide Number Placeholder 1">
            <a:extLst>
              <a:ext uri="{FF2B5EF4-FFF2-40B4-BE49-F238E27FC236}">
                <a16:creationId xmlns:a16="http://schemas.microsoft.com/office/drawing/2014/main" id="{D0C849EB-43BC-4FB4-9F82-A0110D6E2262}"/>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7AC12B2-157C-4660-8359-0A87D390D98B}" type="slidenum">
              <a:rPr lang="de-DE" sz="1000" noProof="0" smtClean="0"/>
              <a:t>669</a:t>
            </a:fld>
            <a:endParaRPr lang="de-DE" sz="1000" noProof="0" dirty="0"/>
          </a:p>
        </p:txBody>
      </p:sp>
      <p:sp>
        <p:nvSpPr>
          <p:cNvPr id="3" name="Rectangle 2">
            <a:extLst>
              <a:ext uri="{FF2B5EF4-FFF2-40B4-BE49-F238E27FC236}">
                <a16:creationId xmlns:a16="http://schemas.microsoft.com/office/drawing/2014/main" id="{A9CFA5B6-4FC8-46F0-AA0C-04CA9DD66178}"/>
              </a:ext>
            </a:extLst>
          </p:cNvPr>
          <p:cNvSpPr/>
          <p:nvPr/>
        </p:nvSpPr>
        <p:spPr>
          <a:xfrm>
            <a:off x="1143000" y="5486400"/>
            <a:ext cx="381000" cy="30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4" name="TextBox 3">
            <a:extLst>
              <a:ext uri="{FF2B5EF4-FFF2-40B4-BE49-F238E27FC236}">
                <a16:creationId xmlns:a16="http://schemas.microsoft.com/office/drawing/2014/main" id="{D6610BF9-5C8C-46FD-BE39-2E513B340ABC}"/>
              </a:ext>
            </a:extLst>
          </p:cNvPr>
          <p:cNvSpPr txBox="1"/>
          <p:nvPr/>
        </p:nvSpPr>
        <p:spPr>
          <a:xfrm>
            <a:off x="269875" y="5201295"/>
            <a:ext cx="8604250" cy="518091"/>
          </a:xfrm>
          <a:prstGeom prst="rect">
            <a:avLst/>
          </a:prstGeom>
          <a:solidFill>
            <a:schemeClr val="accent1">
              <a:lumMod val="40000"/>
              <a:lumOff val="60000"/>
            </a:schemeClr>
          </a:solidFill>
        </p:spPr>
        <p:txBody>
          <a:bodyPr wrap="square" lIns="25400" tIns="12700" rIns="25400" bIns="12700">
            <a:spAutoFit/>
          </a:bodyPr>
          <a:lstStyle/>
          <a:p>
            <a:pPr>
              <a:defRPr/>
            </a:pPr>
            <a:r>
              <a:rPr lang="de-DE" sz="1600" i="1" dirty="0"/>
              <a:t>Warum ist </a:t>
            </a:r>
            <a:r>
              <a:rPr lang="de-DE" sz="1600" b="1" i="1" dirty="0"/>
              <a:t>dies </a:t>
            </a:r>
            <a:r>
              <a:rPr lang="de-DE" sz="1600" i="1" dirty="0"/>
              <a:t>wichtig? </a:t>
            </a:r>
            <a:r>
              <a:rPr lang="de-DE" sz="1600" dirty="0">
                <a:solidFill>
                  <a:srgbClr val="FFFF00"/>
                </a:solidFill>
              </a:rPr>
              <a:t>Weil dies bedeutet, dass Beta-Carotin weggelassen werden kann, wodurch </a:t>
            </a:r>
            <a:r>
              <a:rPr lang="de-DE" sz="1600" b="1" dirty="0">
                <a:solidFill>
                  <a:srgbClr val="FFFF00"/>
                </a:solidFill>
              </a:rPr>
              <a:t>diese </a:t>
            </a:r>
            <a:r>
              <a:rPr lang="de-DE" sz="1600" dirty="0">
                <a:solidFill>
                  <a:srgbClr val="FFFF00"/>
                </a:solidFill>
              </a:rPr>
              <a:t>Bedenken entfallen</a:t>
            </a:r>
          </a:p>
        </p:txBody>
      </p:sp>
      <p:cxnSp>
        <p:nvCxnSpPr>
          <p:cNvPr id="34" name="Connector: Elbow 33">
            <a:extLst>
              <a:ext uri="{FF2B5EF4-FFF2-40B4-BE49-F238E27FC236}">
                <a16:creationId xmlns:a16="http://schemas.microsoft.com/office/drawing/2014/main" id="{94D869CF-5E9A-4CB5-9F49-1E6FB699B052}"/>
              </a:ext>
            </a:extLst>
          </p:cNvPr>
          <p:cNvCxnSpPr>
            <a:cxnSpLocks/>
          </p:cNvCxnSpPr>
          <p:nvPr/>
        </p:nvCxnSpPr>
        <p:spPr>
          <a:xfrm rot="5400000" flipH="1" flipV="1">
            <a:off x="1208882" y="4981199"/>
            <a:ext cx="292100" cy="185737"/>
          </a:xfrm>
          <a:prstGeom prst="bentConnector3">
            <a:avLst>
              <a:gd name="adj1" fmla="val 99880"/>
            </a:avLst>
          </a:prstGeom>
          <a:ln w="22225">
            <a:tailEnd type="triangle"/>
          </a:ln>
        </p:spPr>
        <p:style>
          <a:lnRef idx="1">
            <a:schemeClr val="dk1"/>
          </a:lnRef>
          <a:fillRef idx="0">
            <a:schemeClr val="dk1"/>
          </a:fillRef>
          <a:effectRef idx="0">
            <a:schemeClr val="dk1"/>
          </a:effectRef>
          <a:fontRef idx="minor">
            <a:schemeClr val="tx1"/>
          </a:fontRef>
        </p:style>
      </p:cxnSp>
      <p:sp>
        <p:nvSpPr>
          <p:cNvPr id="22" name="TextBox 21">
            <a:extLst>
              <a:ext uri="{FF2B5EF4-FFF2-40B4-BE49-F238E27FC236}">
                <a16:creationId xmlns:a16="http://schemas.microsoft.com/office/drawing/2014/main" id="{3B33F3DE-C569-4D68-9661-99537FF2D21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9" name="Straight Connector 18">
            <a:extLst>
              <a:ext uri="{FF2B5EF4-FFF2-40B4-BE49-F238E27FC236}">
                <a16:creationId xmlns:a16="http://schemas.microsoft.com/office/drawing/2014/main" id="{30375D04-E0E5-28F2-C51E-4D51AED47DFE}"/>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A32022-8CC1-43F7-15B7-2CA7A6838C78}"/>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527F8A2B-09E0-1153-EA1D-3C25D7BC9B2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67</a:t>
            </a:fld>
            <a:endParaRPr lang="de-DE" noProof="0" dirty="0"/>
          </a:p>
        </p:txBody>
      </p:sp>
      <p:sp>
        <p:nvSpPr>
          <p:cNvPr id="2" name="TextBox 1">
            <a:extLst>
              <a:ext uri="{FF2B5EF4-FFF2-40B4-BE49-F238E27FC236}">
                <a16:creationId xmlns:a16="http://schemas.microsoft.com/office/drawing/2014/main" id="{EE5FEA2D-C0CD-FCDE-6F68-1A962054105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37EFDB33-7877-B903-7548-717C60C8F2CF}"/>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A6A816B9-126F-DEF6-89B6-4E53B664917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DC465F24-6738-094E-C9C0-F8296CE04F4B}"/>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B5BC4314-E214-F510-EFF4-7B70F6C08061}"/>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0E756A09-AC7C-2E4C-20A4-60E2A5ADA185}"/>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96FD38F7-7AC0-AC4A-67D8-A078E4943636}"/>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FD95A973-23B6-0658-B569-97781FC3AB62}"/>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397C74F8-3302-BBA4-5D35-2A6230038E16}"/>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A2568D31-ABAF-FE3E-77C4-9D97C9DEFCC0}"/>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01CD61A1-E462-89E3-6B2C-FB1642DC256C}"/>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73B51B80-E412-CE59-29AB-E8794DCF1D4F}"/>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0028D5F4-BBA8-6F7E-207A-157EB33F41EB}"/>
              </a:ext>
            </a:extLst>
          </p:cNvPr>
          <p:cNvSpPr txBox="1"/>
          <p:nvPr/>
        </p:nvSpPr>
        <p:spPr>
          <a:xfrm>
            <a:off x="1220724" y="5415827"/>
            <a:ext cx="4705350" cy="1010533"/>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a:t>
            </a:r>
            <a:endParaRPr lang="de-DE" sz="1600" dirty="0">
              <a:solidFill>
                <a:srgbClr val="000000"/>
              </a:solidFill>
            </a:endParaRPr>
          </a:p>
          <a:p>
            <a:r>
              <a:rPr lang="de-DE" sz="1600" b="1" dirty="0">
                <a:solidFill>
                  <a:srgbClr val="000000"/>
                </a:solidFill>
              </a:rPr>
              <a:t>--Weich</a:t>
            </a:r>
            <a:endParaRPr lang="de-DE" sz="1600" dirty="0">
              <a:solidFill>
                <a:srgbClr val="000000"/>
              </a:solidFill>
            </a:endParaRPr>
          </a:p>
          <a:p>
            <a:r>
              <a:rPr lang="de-DE" sz="1600" b="1" dirty="0">
                <a:solidFill>
                  <a:srgbClr val="000000"/>
                </a:solidFill>
              </a:rPr>
              <a:t>--Konfluierend</a:t>
            </a:r>
            <a:endParaRPr lang="de-DE" sz="1600" dirty="0">
              <a:solidFill>
                <a:srgbClr val="000000"/>
              </a:solidFill>
            </a:endParaRPr>
          </a:p>
        </p:txBody>
      </p:sp>
      <p:grpSp>
        <p:nvGrpSpPr>
          <p:cNvPr id="6" name="Gruppieren 5">
            <a:extLst>
              <a:ext uri="{FF2B5EF4-FFF2-40B4-BE49-F238E27FC236}">
                <a16:creationId xmlns:a16="http://schemas.microsoft.com/office/drawing/2014/main" id="{277F2F1A-ECDB-A298-3D77-916A111FC6EF}"/>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885A62CD-A18A-DF2D-DD97-10EA2C14204F}"/>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31D08CCA-9E7E-7F30-AC96-3CB7FF0A3354}"/>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1323439954"/>
      </p:ext>
    </p:extLst>
  </p:cSld>
  <p:clrMapOvr>
    <a:masterClrMapping/>
  </p:clrMapOvr>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7C2BCB-14F0-0FAD-34BC-2253C965D04E}"/>
            </a:ext>
          </a:extLst>
        </p:cNvPr>
        <p:cNvGrpSpPr/>
        <p:nvPr/>
      </p:nvGrpSpPr>
      <p:grpSpPr>
        <a:xfrm>
          <a:off x="0" y="0"/>
          <a:ext cx="0" cy="0"/>
          <a:chOff x="0" y="0"/>
          <a:chExt cx="0" cy="0"/>
        </a:xfrm>
      </p:grpSpPr>
      <p:sp>
        <p:nvSpPr>
          <p:cNvPr id="2" name="Rectangle 7">
            <a:extLst>
              <a:ext uri="{FF2B5EF4-FFF2-40B4-BE49-F238E27FC236}">
                <a16:creationId xmlns:a16="http://schemas.microsoft.com/office/drawing/2014/main" id="{2EC659F4-AB3C-C358-879B-30D33C9840CC}"/>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15">
            <a:extLst>
              <a:ext uri="{FF2B5EF4-FFF2-40B4-BE49-F238E27FC236}">
                <a16:creationId xmlns:a16="http://schemas.microsoft.com/office/drawing/2014/main" id="{2E9DD350-48C9-6495-E443-6F0F35F89206}"/>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6" name="Rectangle 5">
            <a:extLst>
              <a:ext uri="{FF2B5EF4-FFF2-40B4-BE49-F238E27FC236}">
                <a16:creationId xmlns:a16="http://schemas.microsoft.com/office/drawing/2014/main" id="{74F99D18-D7EF-8CFC-64AE-7225BBEB2169}"/>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8">
            <a:extLst>
              <a:ext uri="{FF2B5EF4-FFF2-40B4-BE49-F238E27FC236}">
                <a16:creationId xmlns:a16="http://schemas.microsoft.com/office/drawing/2014/main" id="{E47BF414-B51E-0F9A-5471-FBCCD28D6C5A}"/>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0" name="Rectangle 9">
            <a:extLst>
              <a:ext uri="{FF2B5EF4-FFF2-40B4-BE49-F238E27FC236}">
                <a16:creationId xmlns:a16="http://schemas.microsoft.com/office/drawing/2014/main" id="{5377D1BD-699F-1372-346D-49D079CF5C0A}"/>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10">
            <a:extLst>
              <a:ext uri="{FF2B5EF4-FFF2-40B4-BE49-F238E27FC236}">
                <a16:creationId xmlns:a16="http://schemas.microsoft.com/office/drawing/2014/main" id="{71909590-372A-5EFB-E7BD-6158C76398FF}"/>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2" name="Rectangle 7">
            <a:extLst>
              <a:ext uri="{FF2B5EF4-FFF2-40B4-BE49-F238E27FC236}">
                <a16:creationId xmlns:a16="http://schemas.microsoft.com/office/drawing/2014/main" id="{3A3E8595-D895-07C8-1079-9DC1A444F4F2}"/>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solidFill>
                <a:srgbClr val="B2B2B2"/>
              </a:solidFill>
            </a:endParaRPr>
          </a:p>
        </p:txBody>
      </p:sp>
      <p:sp>
        <p:nvSpPr>
          <p:cNvPr id="13" name="Rectangle 12">
            <a:extLst>
              <a:ext uri="{FF2B5EF4-FFF2-40B4-BE49-F238E27FC236}">
                <a16:creationId xmlns:a16="http://schemas.microsoft.com/office/drawing/2014/main" id="{2577AE4B-47C2-A41A-E1E7-E637C2156A9B}"/>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4" name="Rectangle 7">
            <a:extLst>
              <a:ext uri="{FF2B5EF4-FFF2-40B4-BE49-F238E27FC236}">
                <a16:creationId xmlns:a16="http://schemas.microsoft.com/office/drawing/2014/main" id="{79A80553-A30F-6088-2BE9-B547EA81A033}"/>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solidFill>
                <a:srgbClr val="B2B2B2"/>
              </a:solidFill>
            </a:endParaRPr>
          </a:p>
        </p:txBody>
      </p:sp>
      <p:sp>
        <p:nvSpPr>
          <p:cNvPr id="15" name="TextBox 5">
            <a:extLst>
              <a:ext uri="{FF2B5EF4-FFF2-40B4-BE49-F238E27FC236}">
                <a16:creationId xmlns:a16="http://schemas.microsoft.com/office/drawing/2014/main" id="{2A79FA22-8484-2DAB-5749-041F1312FF59}"/>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B2B2B2"/>
                </a:solidFill>
                <a:latin typeface="Segoe Script" panose="030B0504020000000003" pitchFamily="66" charset="0"/>
              </a:rPr>
              <a:t>Omega-3-Fettsäuren</a:t>
            </a:r>
            <a:endParaRPr lang="de-DE" sz="2400" b="1" noProof="0" dirty="0">
              <a:solidFill>
                <a:srgbClr val="B2B2B2"/>
              </a:solidFill>
            </a:endParaRPr>
          </a:p>
        </p:txBody>
      </p:sp>
      <p:sp>
        <p:nvSpPr>
          <p:cNvPr id="16" name="TextBox 20">
            <a:extLst>
              <a:ext uri="{FF2B5EF4-FFF2-40B4-BE49-F238E27FC236}">
                <a16:creationId xmlns:a16="http://schemas.microsoft.com/office/drawing/2014/main" id="{5F84112E-4EA3-1023-00E2-77802EA3D495}"/>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B2B2B2"/>
                </a:solidFill>
                <a:latin typeface="Segoe Script" panose="030B0504020000000003" pitchFamily="66" charset="0"/>
              </a:rPr>
              <a:t>Lutein &amp; Zeaxanthin</a:t>
            </a:r>
          </a:p>
        </p:txBody>
      </p:sp>
      <p:sp>
        <p:nvSpPr>
          <p:cNvPr id="17" name="Rectangle 16">
            <a:extLst>
              <a:ext uri="{FF2B5EF4-FFF2-40B4-BE49-F238E27FC236}">
                <a16:creationId xmlns:a16="http://schemas.microsoft.com/office/drawing/2014/main" id="{42544114-FDCE-6D93-8309-6D6F421A068D}"/>
              </a:ext>
            </a:extLst>
          </p:cNvPr>
          <p:cNvSpPr/>
          <p:nvPr/>
        </p:nvSpPr>
        <p:spPr>
          <a:xfrm>
            <a:off x="1447800" y="4343400"/>
            <a:ext cx="1371600" cy="3937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800" noProof="0" dirty="0">
              <a:solidFill>
                <a:schemeClr val="tx1"/>
              </a:solidFill>
            </a:endParaRPr>
          </a:p>
        </p:txBody>
      </p:sp>
      <p:sp>
        <p:nvSpPr>
          <p:cNvPr id="18" name="Rectangle 17">
            <a:extLst>
              <a:ext uri="{FF2B5EF4-FFF2-40B4-BE49-F238E27FC236}">
                <a16:creationId xmlns:a16="http://schemas.microsoft.com/office/drawing/2014/main" id="{2CC14853-4FED-F693-BB8A-70C00CB0CB0F}"/>
              </a:ext>
            </a:extLst>
          </p:cNvPr>
          <p:cNvSpPr/>
          <p:nvPr/>
        </p:nvSpPr>
        <p:spPr>
          <a:xfrm>
            <a:off x="3571877" y="4747418"/>
            <a:ext cx="1304923" cy="331788"/>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800"/>
              </a:lnSpc>
              <a:defRPr/>
            </a:pPr>
            <a:endParaRPr lang="de-DE" sz="800" noProof="0" dirty="0">
              <a:solidFill>
                <a:schemeClr val="tx1"/>
              </a:solidFill>
            </a:endParaRPr>
          </a:p>
        </p:txBody>
      </p:sp>
      <p:sp>
        <p:nvSpPr>
          <p:cNvPr id="48139" name="Rectangle 11">
            <a:extLst>
              <a:ext uri="{FF2B5EF4-FFF2-40B4-BE49-F238E27FC236}">
                <a16:creationId xmlns:a16="http://schemas.microsoft.com/office/drawing/2014/main" id="{DD92E1D7-8E85-3A0A-362C-8866EA20DF4D}"/>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F</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617B626B-2015-08CB-5FA3-3A441C74AEF4}"/>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solidFill>
                  <a:schemeClr val="bg1">
                    <a:lumMod val="75000"/>
                  </a:schemeClr>
                </a:solidFill>
                <a:latin typeface="Arial" panose="020B0604020202020204" pitchFamily="34" charset="0"/>
              </a:rPr>
              <a:t>AMD: Die </a:t>
            </a:r>
            <a:r>
              <a:rPr lang="de-DE" sz="2000" b="1" i="1" noProof="0" dirty="0">
                <a:solidFill>
                  <a:schemeClr val="bg1">
                    <a:lumMod val="75000"/>
                  </a:schemeClr>
                </a:solidFill>
                <a:latin typeface="Arial" panose="020B0604020202020204" pitchFamily="34" charset="0"/>
              </a:rPr>
              <a:t>AREDS2-Studie</a:t>
            </a:r>
            <a:r>
              <a:rPr lang="de-DE" sz="2000" noProof="0" dirty="0">
                <a:solidFill>
                  <a:schemeClr val="bg1">
                    <a:lumMod val="75000"/>
                  </a:schemeClr>
                </a:solidFill>
                <a:latin typeface="Arial" panose="020B0604020202020204" pitchFamily="34" charset="0"/>
              </a:rPr>
              <a:t> </a:t>
            </a:r>
          </a:p>
          <a:p>
            <a:pPr lvl="1" eaLnBrk="1" hangingPunct="1">
              <a:defRPr/>
            </a:pPr>
            <a:r>
              <a:rPr lang="de-DE" sz="2000" noProof="0" dirty="0">
                <a:solidFill>
                  <a:schemeClr val="bg1">
                    <a:lumMod val="75000"/>
                  </a:schemeClr>
                </a:solidFill>
                <a:latin typeface="Arial" panose="020B0604020202020204" pitchFamily="34" charset="0"/>
              </a:rPr>
              <a:t>Folgestudie zur AREDS</a:t>
            </a:r>
          </a:p>
          <a:p>
            <a:pPr lvl="1" eaLnBrk="1" hangingPunct="1">
              <a:defRPr/>
            </a:pPr>
            <a:r>
              <a:rPr lang="de-DE" sz="2000" noProof="0" dirty="0">
                <a:solidFill>
                  <a:schemeClr val="bg1">
                    <a:lumMod val="75000"/>
                  </a:schemeClr>
                </a:solidFill>
                <a:latin typeface="Arial" panose="020B0604020202020204" pitchFamily="34" charset="0"/>
              </a:rPr>
              <a:t>Ersetzte Beta-Carotin durch Xanthophylle; fügte O3FAs hinzu:</a:t>
            </a:r>
          </a:p>
          <a:p>
            <a:pPr lvl="2" eaLnBrk="1" hangingPunct="1">
              <a:defRPr/>
            </a:pPr>
            <a:r>
              <a:rPr lang="de-DE" sz="2000" noProof="0" dirty="0">
                <a:solidFill>
                  <a:schemeClr val="bg1">
                    <a:lumMod val="75000"/>
                  </a:schemeClr>
                </a:solidFill>
                <a:latin typeface="Arial" panose="020B0604020202020204" pitchFamily="34" charset="0"/>
              </a:rPr>
              <a:t>Vitamin C  500 mg</a:t>
            </a:r>
          </a:p>
          <a:p>
            <a:pPr lvl="2" eaLnBrk="1" hangingPunct="1">
              <a:defRPr/>
            </a:pPr>
            <a:r>
              <a:rPr lang="de-DE" sz="2000" noProof="0" dirty="0">
                <a:solidFill>
                  <a:schemeClr val="bg1">
                    <a:lumMod val="75000"/>
                  </a:schemeClr>
                </a:solidFill>
                <a:latin typeface="Arial" panose="020B0604020202020204" pitchFamily="34" charset="0"/>
              </a:rPr>
              <a:t>Vitamin E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chemeClr val="bg1">
                    <a:lumMod val="75000"/>
                  </a:schemeClr>
                </a:solidFill>
                <a:latin typeface="Arial" panose="020B0604020202020204" pitchFamily="34" charset="0"/>
              </a:rPr>
              <a:t>Zink            80 mg</a:t>
            </a:r>
          </a:p>
          <a:p>
            <a:pPr lvl="2" eaLnBrk="1" hangingPunct="1">
              <a:defRPr/>
            </a:pPr>
            <a:r>
              <a:rPr lang="de-DE" sz="2000" noProof="0" dirty="0">
                <a:solidFill>
                  <a:schemeClr val="bg1">
                    <a:lumMod val="75000"/>
                  </a:schemeClr>
                </a:solidFill>
                <a:latin typeface="Arial" panose="020B0604020202020204" pitchFamily="34" charset="0"/>
              </a:rPr>
              <a:t>Kupferoxid 2 mg</a:t>
            </a:r>
          </a:p>
          <a:p>
            <a:pPr lvl="1" eaLnBrk="1" hangingPunct="1">
              <a:defRPr/>
            </a:pPr>
            <a:r>
              <a:rPr lang="de-DE" sz="2000" b="1" noProof="0" dirty="0">
                <a:solidFill>
                  <a:schemeClr val="bg1">
                    <a:lumMod val="75000"/>
                  </a:schemeClr>
                </a:solidFill>
                <a:latin typeface="Arial" panose="020B0604020202020204" pitchFamily="34" charset="0"/>
              </a:rPr>
              <a:t>Studienergebnisse:</a:t>
            </a:r>
          </a:p>
          <a:p>
            <a:pPr lvl="2" eaLnBrk="1" hangingPunct="1">
              <a:defRPr/>
            </a:pPr>
            <a:r>
              <a:rPr lang="de-DE" sz="2000" noProof="0" dirty="0">
                <a:solidFill>
                  <a:schemeClr val="bg1">
                    <a:lumMod val="75000"/>
                  </a:schemeClr>
                </a:solidFill>
                <a:latin typeface="Arial" panose="020B0604020202020204" pitchFamily="34" charset="0"/>
              </a:rPr>
              <a:t>Bestätigung der Ergebnisse der AREDS-Studie </a:t>
            </a:r>
          </a:p>
          <a:p>
            <a:pPr lvl="2" eaLnBrk="1" hangingPunct="1">
              <a:defRPr/>
            </a:pPr>
            <a:r>
              <a:rPr lang="de-DE" sz="2000" b="1" u="sng" noProof="0" dirty="0">
                <a:latin typeface="Arial" panose="020B0604020202020204" pitchFamily="34" charset="0"/>
              </a:rPr>
              <a:t>Xanthophylle als </a:t>
            </a:r>
            <a:r>
              <a:rPr lang="de-DE" sz="2000" b="1" u="sng" noProof="0" dirty="0">
                <a:solidFill>
                  <a:srgbClr val="0000FF"/>
                </a:solidFill>
                <a:latin typeface="Arial" panose="020B0604020202020204" pitchFamily="34" charset="0"/>
              </a:rPr>
              <a:t>geeigneter </a:t>
            </a:r>
            <a:r>
              <a:rPr lang="de-DE" sz="2000" b="1" u="sng" noProof="0" dirty="0">
                <a:latin typeface="Arial" panose="020B0604020202020204" pitchFamily="34" charset="0"/>
              </a:rPr>
              <a:t>Ersatz für Beta-Carotin</a:t>
            </a:r>
          </a:p>
          <a:p>
            <a:pPr lvl="2" eaLnBrk="1" hangingPunct="1">
              <a:defRPr/>
            </a:pPr>
            <a:r>
              <a:rPr lang="de-DE" sz="2000" noProof="0" dirty="0">
                <a:solidFill>
                  <a:schemeClr val="bg1"/>
                </a:solidFill>
                <a:latin typeface="Arial" panose="020B0604020202020204" pitchFamily="34" charset="0"/>
              </a:rPr>
              <a:t>O3-</a:t>
            </a:r>
          </a:p>
          <a:p>
            <a:pPr lvl="2" eaLnBrk="1" hangingPunct="1">
              <a:defRPr/>
            </a:pPr>
            <a:endParaRPr lang="de-DE" sz="2000" dirty="0">
              <a:solidFill>
                <a:schemeClr val="bg1"/>
              </a:solidFill>
              <a:latin typeface="Arial" panose="020B0604020202020204" pitchFamily="34" charset="0"/>
            </a:endParaRPr>
          </a:p>
          <a:p>
            <a:pPr lvl="1" eaLnBrk="1" hangingPunct="1">
              <a:defRPr/>
            </a:pPr>
            <a:r>
              <a:rPr lang="de-DE" sz="2000" dirty="0">
                <a:latin typeface="Arial" panose="020B0604020202020204" pitchFamily="34" charset="0"/>
              </a:rPr>
              <a:t>Hinweis: Geben Sie </a:t>
            </a:r>
            <a:r>
              <a:rPr lang="de-DE" sz="2000" dirty="0">
                <a:solidFill>
                  <a:srgbClr val="0000FF"/>
                </a:solidFill>
                <a:latin typeface="Arial" panose="020B0604020202020204" pitchFamily="34" charset="0"/>
              </a:rPr>
              <a:t>Rauchern</a:t>
            </a:r>
            <a:r>
              <a:rPr lang="de-DE" sz="2000" dirty="0">
                <a:latin typeface="Arial" panose="020B0604020202020204" pitchFamily="34" charset="0"/>
              </a:rPr>
              <a:t> keine AREDS-Präparate            </a:t>
            </a:r>
          </a:p>
          <a:p>
            <a:pPr lvl="2" eaLnBrk="1" hangingPunct="1">
              <a:defRPr/>
            </a:pPr>
            <a:r>
              <a:rPr lang="de-DE" sz="2000" dirty="0">
                <a:solidFill>
                  <a:srgbClr val="0000FF"/>
                </a:solidFill>
                <a:latin typeface="Arial" panose="020B0604020202020204" pitchFamily="34" charset="0"/>
              </a:rPr>
              <a:t>Beta-Carotin </a:t>
            </a:r>
            <a:r>
              <a:rPr lang="de-DE" sz="2000" dirty="0">
                <a:latin typeface="Arial" panose="020B0604020202020204" pitchFamily="34" charset="0"/>
              </a:rPr>
              <a:t>erhöht bei diesen Patienten das Risiko für Lungenkrebs</a:t>
            </a:r>
            <a:endParaRPr lang="de-DE" sz="2000" noProof="0" dirty="0">
              <a:solidFill>
                <a:schemeClr val="bg1"/>
              </a:solidFill>
              <a:latin typeface="Arial" panose="020B0604020202020204" pitchFamily="34" charset="0"/>
            </a:endParaRPr>
          </a:p>
        </p:txBody>
      </p:sp>
      <p:sp>
        <p:nvSpPr>
          <p:cNvPr id="48141" name="Slide Number Placeholder 1">
            <a:extLst>
              <a:ext uri="{FF2B5EF4-FFF2-40B4-BE49-F238E27FC236}">
                <a16:creationId xmlns:a16="http://schemas.microsoft.com/office/drawing/2014/main" id="{80E5F6FE-750D-BE3A-952D-10C114713AC5}"/>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67AC12B2-157C-4660-8359-0A87D390D98B}" type="slidenum">
              <a:rPr lang="de-DE" sz="1000" noProof="0" smtClean="0"/>
              <a:t>670</a:t>
            </a:fld>
            <a:endParaRPr lang="de-DE" sz="1000" noProof="0" dirty="0"/>
          </a:p>
        </p:txBody>
      </p:sp>
      <p:sp>
        <p:nvSpPr>
          <p:cNvPr id="3" name="Rectangle 2">
            <a:extLst>
              <a:ext uri="{FF2B5EF4-FFF2-40B4-BE49-F238E27FC236}">
                <a16:creationId xmlns:a16="http://schemas.microsoft.com/office/drawing/2014/main" id="{FF59A58A-E9BB-AB64-FC09-8617803C1267}"/>
              </a:ext>
            </a:extLst>
          </p:cNvPr>
          <p:cNvSpPr/>
          <p:nvPr/>
        </p:nvSpPr>
        <p:spPr>
          <a:xfrm>
            <a:off x="1143000" y="5486400"/>
            <a:ext cx="381000" cy="304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4" name="TextBox 3">
            <a:extLst>
              <a:ext uri="{FF2B5EF4-FFF2-40B4-BE49-F238E27FC236}">
                <a16:creationId xmlns:a16="http://schemas.microsoft.com/office/drawing/2014/main" id="{876596FD-9C6C-4987-1F65-41565148710C}"/>
              </a:ext>
            </a:extLst>
          </p:cNvPr>
          <p:cNvSpPr txBox="1"/>
          <p:nvPr/>
        </p:nvSpPr>
        <p:spPr>
          <a:xfrm>
            <a:off x="269875" y="5201295"/>
            <a:ext cx="8604250" cy="518091"/>
          </a:xfrm>
          <a:prstGeom prst="rect">
            <a:avLst/>
          </a:prstGeom>
          <a:solidFill>
            <a:schemeClr val="accent1">
              <a:lumMod val="40000"/>
              <a:lumOff val="60000"/>
            </a:schemeClr>
          </a:solidFill>
        </p:spPr>
        <p:txBody>
          <a:bodyPr wrap="square" lIns="25400" tIns="12700" rIns="25400" bIns="12700">
            <a:spAutoFit/>
          </a:bodyPr>
          <a:lstStyle/>
          <a:p>
            <a:pPr>
              <a:defRPr/>
            </a:pPr>
            <a:r>
              <a:rPr lang="de-DE" sz="1600" i="1" dirty="0"/>
              <a:t>Warum ist </a:t>
            </a:r>
            <a:r>
              <a:rPr lang="de-DE" sz="1600" b="1" i="1" dirty="0"/>
              <a:t>dies </a:t>
            </a:r>
            <a:r>
              <a:rPr lang="de-DE" sz="1600" i="1" dirty="0"/>
              <a:t>wichtig? </a:t>
            </a:r>
            <a:r>
              <a:rPr lang="de-DE" sz="1600" dirty="0"/>
              <a:t>Weil dies bedeutet, dass Beta-Carotin weggelassen werden kann, wodurch </a:t>
            </a:r>
            <a:r>
              <a:rPr lang="de-DE" sz="1600" b="1" dirty="0"/>
              <a:t>diese </a:t>
            </a:r>
            <a:r>
              <a:rPr lang="de-DE" sz="1600" dirty="0"/>
              <a:t>Bedenken entfallen</a:t>
            </a:r>
          </a:p>
        </p:txBody>
      </p:sp>
      <p:cxnSp>
        <p:nvCxnSpPr>
          <p:cNvPr id="34" name="Connector: Elbow 33">
            <a:extLst>
              <a:ext uri="{FF2B5EF4-FFF2-40B4-BE49-F238E27FC236}">
                <a16:creationId xmlns:a16="http://schemas.microsoft.com/office/drawing/2014/main" id="{E80CC864-E0E9-D396-E476-9B3DAF773A86}"/>
              </a:ext>
            </a:extLst>
          </p:cNvPr>
          <p:cNvCxnSpPr>
            <a:cxnSpLocks/>
          </p:cNvCxnSpPr>
          <p:nvPr/>
        </p:nvCxnSpPr>
        <p:spPr>
          <a:xfrm rot="5400000" flipH="1" flipV="1">
            <a:off x="1208882" y="4981199"/>
            <a:ext cx="292100" cy="185737"/>
          </a:xfrm>
          <a:prstGeom prst="bentConnector3">
            <a:avLst>
              <a:gd name="adj1" fmla="val 99880"/>
            </a:avLst>
          </a:prstGeom>
          <a:ln w="22225">
            <a:tailEnd type="triangle"/>
          </a:ln>
        </p:spPr>
        <p:style>
          <a:lnRef idx="1">
            <a:schemeClr val="dk1"/>
          </a:lnRef>
          <a:fillRef idx="0">
            <a:schemeClr val="dk1"/>
          </a:fillRef>
          <a:effectRef idx="0">
            <a:schemeClr val="dk1"/>
          </a:effectRef>
          <a:fontRef idx="minor">
            <a:schemeClr val="tx1"/>
          </a:fontRef>
        </p:style>
      </p:cxnSp>
      <p:sp>
        <p:nvSpPr>
          <p:cNvPr id="22" name="TextBox 21">
            <a:extLst>
              <a:ext uri="{FF2B5EF4-FFF2-40B4-BE49-F238E27FC236}">
                <a16:creationId xmlns:a16="http://schemas.microsoft.com/office/drawing/2014/main" id="{2343B053-0274-ACA6-8BED-9076CAA924C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9" name="Straight Connector 18">
            <a:extLst>
              <a:ext uri="{FF2B5EF4-FFF2-40B4-BE49-F238E27FC236}">
                <a16:creationId xmlns:a16="http://schemas.microsoft.com/office/drawing/2014/main" id="{D0E6DB5F-7800-3258-9B91-0378B0BE86D1}"/>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
        <p:nvSpPr>
          <p:cNvPr id="8" name="Right Brace 4">
            <a:extLst>
              <a:ext uri="{FF2B5EF4-FFF2-40B4-BE49-F238E27FC236}">
                <a16:creationId xmlns:a16="http://schemas.microsoft.com/office/drawing/2014/main" id="{143C2580-9537-256A-6FD6-29C17075E1C6}"/>
              </a:ext>
            </a:extLst>
          </p:cNvPr>
          <p:cNvSpPr/>
          <p:nvPr/>
        </p:nvSpPr>
        <p:spPr>
          <a:xfrm rot="10800000">
            <a:off x="914400" y="6026001"/>
            <a:ext cx="228600" cy="695325"/>
          </a:xfrm>
          <a:prstGeom prst="rightBrace">
            <a:avLst/>
          </a:prstGeom>
          <a:ln w="22225"/>
        </p:spPr>
        <p:style>
          <a:lnRef idx="1">
            <a:schemeClr val="dk1"/>
          </a:lnRef>
          <a:fillRef idx="0">
            <a:schemeClr val="dk1"/>
          </a:fillRef>
          <a:effectRef idx="0">
            <a:schemeClr val="dk1"/>
          </a:effectRef>
          <a:fontRef idx="minor">
            <a:schemeClr val="tx1"/>
          </a:fontRef>
        </p:style>
        <p:txBody>
          <a:bodyPr anchor="ctr"/>
          <a:lstStyle/>
          <a:p>
            <a:pPr algn="ctr">
              <a:defRPr/>
            </a:pPr>
            <a:endParaRPr lang="de-DE" noProof="0" dirty="0"/>
          </a:p>
        </p:txBody>
      </p:sp>
      <p:cxnSp>
        <p:nvCxnSpPr>
          <p:cNvPr id="9" name="Connector: Elbow 6">
            <a:extLst>
              <a:ext uri="{FF2B5EF4-FFF2-40B4-BE49-F238E27FC236}">
                <a16:creationId xmlns:a16="http://schemas.microsoft.com/office/drawing/2014/main" id="{C79AF0D5-F09E-2C6B-A391-B986D5EE79CE}"/>
              </a:ext>
            </a:extLst>
          </p:cNvPr>
          <p:cNvCxnSpPr>
            <a:cxnSpLocks/>
          </p:cNvCxnSpPr>
          <p:nvPr/>
        </p:nvCxnSpPr>
        <p:spPr>
          <a:xfrm rot="5400000">
            <a:off x="833040" y="5808681"/>
            <a:ext cx="588169" cy="342900"/>
          </a:xfrm>
          <a:prstGeom prst="bentConnector3">
            <a:avLst>
              <a:gd name="adj1" fmla="val 25709"/>
            </a:avLst>
          </a:prstGeom>
          <a:ln w="22225">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440198383"/>
      </p:ext>
    </p:extLst>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19A63535-34EE-DBF2-4B89-844CBA9AA12F}"/>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473E4A27-DD99-8195-11BA-76CB7EBDEB4A}"/>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F3295814-075B-D5DB-ADDE-C82230F70455}"/>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251FF7CC-5B3F-359C-B09E-A1BB5E109D50}"/>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144B8AB2-CE44-7E1B-6A42-9865C1E6F6C1}"/>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6">
            <a:extLst>
              <a:ext uri="{FF2B5EF4-FFF2-40B4-BE49-F238E27FC236}">
                <a16:creationId xmlns:a16="http://schemas.microsoft.com/office/drawing/2014/main" id="{B40FD236-DE27-05BC-9E07-F9BC4B025CEA}"/>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0" name="Rectangle 7">
            <a:extLst>
              <a:ext uri="{FF2B5EF4-FFF2-40B4-BE49-F238E27FC236}">
                <a16:creationId xmlns:a16="http://schemas.microsoft.com/office/drawing/2014/main" id="{E0FCDF5A-4F58-ED13-EB09-70D6F85A3301}"/>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10">
            <a:extLst>
              <a:ext uri="{FF2B5EF4-FFF2-40B4-BE49-F238E27FC236}">
                <a16:creationId xmlns:a16="http://schemas.microsoft.com/office/drawing/2014/main" id="{2E4C3CC8-DFC1-5D9F-8693-7E578113F099}"/>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2" name="Rectangle 7">
            <a:extLst>
              <a:ext uri="{FF2B5EF4-FFF2-40B4-BE49-F238E27FC236}">
                <a16:creationId xmlns:a16="http://schemas.microsoft.com/office/drawing/2014/main" id="{6D1657A2-5F51-2191-0D54-C0267B3642A9}"/>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p>
        </p:txBody>
      </p:sp>
      <p:sp>
        <p:nvSpPr>
          <p:cNvPr id="13" name="TextBox 5">
            <a:extLst>
              <a:ext uri="{FF2B5EF4-FFF2-40B4-BE49-F238E27FC236}">
                <a16:creationId xmlns:a16="http://schemas.microsoft.com/office/drawing/2014/main" id="{71D5D867-F80B-F10D-667B-2DF981DAA42C}"/>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33CC33"/>
                </a:solidFill>
                <a:latin typeface="Segoe Script" panose="030B0504020000000003" pitchFamily="66" charset="0"/>
              </a:rPr>
              <a:t>Omega-3-Fettsäuren</a:t>
            </a:r>
            <a:endParaRPr lang="de-DE" sz="2400" b="1" noProof="0" dirty="0">
              <a:solidFill>
                <a:srgbClr val="33CC33"/>
              </a:solidFill>
            </a:endParaRPr>
          </a:p>
        </p:txBody>
      </p:sp>
      <p:sp>
        <p:nvSpPr>
          <p:cNvPr id="14" name="TextBox 20">
            <a:extLst>
              <a:ext uri="{FF2B5EF4-FFF2-40B4-BE49-F238E27FC236}">
                <a16:creationId xmlns:a16="http://schemas.microsoft.com/office/drawing/2014/main" id="{38E71D28-F1AF-645D-1982-4A6328EA9DC7}"/>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
        <p:nvSpPr>
          <p:cNvPr id="15" name="Rectangle 14">
            <a:extLst>
              <a:ext uri="{FF2B5EF4-FFF2-40B4-BE49-F238E27FC236}">
                <a16:creationId xmlns:a16="http://schemas.microsoft.com/office/drawing/2014/main" id="{3DBC84FE-CFF9-16F1-5D2E-92961AB21646}"/>
              </a:ext>
            </a:extLst>
          </p:cNvPr>
          <p:cNvSpPr/>
          <p:nvPr/>
        </p:nvSpPr>
        <p:spPr>
          <a:xfrm>
            <a:off x="1447800" y="4343400"/>
            <a:ext cx="1371600" cy="3937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800" noProof="0" dirty="0">
              <a:solidFill>
                <a:schemeClr val="tx1"/>
              </a:solidFill>
            </a:endParaRPr>
          </a:p>
        </p:txBody>
      </p:sp>
      <p:sp>
        <p:nvSpPr>
          <p:cNvPr id="16" name="Rectangle 15">
            <a:extLst>
              <a:ext uri="{FF2B5EF4-FFF2-40B4-BE49-F238E27FC236}">
                <a16:creationId xmlns:a16="http://schemas.microsoft.com/office/drawing/2014/main" id="{D27A12F2-E9CB-78F8-FD45-E0A6BF7CBD65}"/>
              </a:ext>
            </a:extLst>
          </p:cNvPr>
          <p:cNvSpPr/>
          <p:nvPr/>
        </p:nvSpPr>
        <p:spPr>
          <a:xfrm>
            <a:off x="3343277" y="4747418"/>
            <a:ext cx="1304923" cy="331788"/>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800"/>
              </a:lnSpc>
              <a:defRPr/>
            </a:pPr>
            <a:endParaRPr lang="de-DE" sz="800" noProof="0" dirty="0">
              <a:solidFill>
                <a:schemeClr val="tx1"/>
              </a:solidFill>
            </a:endParaRPr>
          </a:p>
        </p:txBody>
      </p:sp>
      <p:sp>
        <p:nvSpPr>
          <p:cNvPr id="50187" name="Rectangle 11">
            <a:extLst>
              <a:ext uri="{FF2B5EF4-FFF2-40B4-BE49-F238E27FC236}">
                <a16:creationId xmlns:a16="http://schemas.microsoft.com/office/drawing/2014/main" id="{36D7BF5A-FB4C-4C0A-97CA-F6200725F875}"/>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F</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4CA5449E-C498-4640-9598-CFB5C0162499}"/>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noProof="0" dirty="0">
                <a:latin typeface="Arial" panose="020B0604020202020204" pitchFamily="34" charset="0"/>
              </a:rPr>
              <a:t>Folgestudie zur AREDS</a:t>
            </a:r>
            <a:endParaRPr lang="de-DE" sz="2000" noProof="0" dirty="0">
              <a:solidFill>
                <a:srgbClr val="0000FF"/>
              </a:solidFill>
              <a:latin typeface="Arial" panose="020B0604020202020204" pitchFamily="34" charset="0"/>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r>
              <a:rPr lang="de-DE" sz="2000" noProof="0" dirty="0">
                <a:latin typeface="Arial" panose="020B0604020202020204" pitchFamily="34" charset="0"/>
              </a:rPr>
              <a:t>; </a:t>
            </a:r>
            <a:r>
              <a:rPr lang="de-DE" sz="2000" noProof="0" dirty="0">
                <a:solidFill>
                  <a:srgbClr val="FF0000"/>
                </a:solidFill>
                <a:latin typeface="Arial" panose="020B0604020202020204" pitchFamily="34" charset="0"/>
              </a:rPr>
              <a:t>fügte </a:t>
            </a:r>
            <a:r>
              <a:rPr lang="de-DE" sz="2000" noProof="0" dirty="0">
                <a:solidFill>
                  <a:srgbClr val="33CC33"/>
                </a:solidFill>
                <a:latin typeface="Arial" panose="020B0604020202020204" pitchFamily="34" charset="0"/>
              </a:rPr>
              <a:t>O3FAs</a:t>
            </a:r>
            <a:r>
              <a:rPr lang="de-DE" sz="2000" noProof="0" dirty="0">
                <a:solidFill>
                  <a:srgbClr val="FF0000"/>
                </a:solidFill>
                <a:latin typeface="Arial" panose="020B0604020202020204" pitchFamily="34" charset="0"/>
              </a:rPr>
              <a:t> hinzu</a:t>
            </a:r>
            <a:r>
              <a:rPr lang="de-DE" sz="2000" noProof="0" dirty="0">
                <a:solidFill>
                  <a:srgbClr val="33CC33"/>
                </a:solidFill>
                <a:latin typeface="Arial" panose="020B0604020202020204" pitchFamily="34" charset="0"/>
              </a:rPr>
              <a:t>:</a:t>
            </a: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r>
              <a:rPr lang="de-DE" sz="2000" b="1" noProof="0" dirty="0">
                <a:latin typeface="Arial" panose="020B0604020202020204" pitchFamily="34" charset="0"/>
              </a:rPr>
              <a:t>Studienergebnisse:</a:t>
            </a:r>
          </a:p>
          <a:p>
            <a:pPr lvl="2" eaLnBrk="1" hangingPunct="1">
              <a:defRPr/>
            </a:pPr>
            <a:r>
              <a:rPr lang="de-DE" sz="2000" noProof="0" dirty="0">
                <a:solidFill>
                  <a:srgbClr val="0000FF"/>
                </a:solidFill>
                <a:latin typeface="Arial" panose="020B0604020202020204" pitchFamily="34" charset="0"/>
              </a:rPr>
              <a:t>Bestätigung </a:t>
            </a:r>
            <a:r>
              <a:rPr lang="de-DE" sz="2000" noProof="0" dirty="0">
                <a:latin typeface="Arial" panose="020B0604020202020204" pitchFamily="34" charset="0"/>
              </a:rPr>
              <a:t>der Ergebnisse der AREDS-Studie </a:t>
            </a:r>
          </a:p>
          <a:p>
            <a:pPr lvl="2" eaLnBrk="1" hangingPunct="1">
              <a:defRPr/>
            </a:pPr>
            <a:r>
              <a:rPr lang="de-DE" sz="2000" noProof="0" dirty="0">
                <a:latin typeface="Arial" panose="020B0604020202020204" pitchFamily="34" charset="0"/>
              </a:rPr>
              <a:t>Xanthophylle als </a:t>
            </a:r>
            <a:r>
              <a:rPr lang="de-DE" sz="2000" noProof="0" dirty="0">
                <a:solidFill>
                  <a:srgbClr val="0000FF"/>
                </a:solidFill>
                <a:latin typeface="Arial" panose="020B0604020202020204" pitchFamily="34" charset="0"/>
              </a:rPr>
              <a:t>geeigneter </a:t>
            </a:r>
            <a:r>
              <a:rPr lang="de-DE" sz="2000" noProof="0" dirty="0">
                <a:latin typeface="Arial" panose="020B0604020202020204" pitchFamily="34" charset="0"/>
              </a:rPr>
              <a:t>Ersatz für Beta-Carotin</a:t>
            </a:r>
          </a:p>
          <a:p>
            <a:pPr lvl="2" eaLnBrk="1" hangingPunct="1">
              <a:defRPr/>
            </a:pPr>
            <a:r>
              <a:rPr lang="de-DE" sz="2000" noProof="0" dirty="0">
                <a:latin typeface="Arial" panose="020B0604020202020204" pitchFamily="34" charset="0"/>
              </a:rPr>
              <a:t>O3-Fettsäuren </a:t>
            </a:r>
            <a:r>
              <a:rPr lang="de-DE" sz="2000" noProof="0" dirty="0">
                <a:solidFill>
                  <a:srgbClr val="0000FF"/>
                </a:solidFill>
                <a:latin typeface="Arial" panose="020B0604020202020204" pitchFamily="34" charset="0"/>
              </a:rPr>
              <a:t>sind </a:t>
            </a:r>
            <a:r>
              <a:rPr lang="de-DE" sz="2000" noProof="0" dirty="0">
                <a:latin typeface="Arial" panose="020B0604020202020204" pitchFamily="34" charset="0"/>
              </a:rPr>
              <a:t>bei der Verringerung des Progressionsrisikos </a:t>
            </a:r>
            <a:r>
              <a:rPr lang="de-DE" sz="2000" noProof="0" dirty="0">
                <a:solidFill>
                  <a:srgbClr val="0000FF"/>
                </a:solidFill>
                <a:latin typeface="Arial" panose="020B0604020202020204" pitchFamily="34" charset="0"/>
              </a:rPr>
              <a:t>unwirksam</a:t>
            </a:r>
          </a:p>
        </p:txBody>
      </p:sp>
      <p:sp>
        <p:nvSpPr>
          <p:cNvPr id="50189" name="Slide Number Placeholder 1">
            <a:extLst>
              <a:ext uri="{FF2B5EF4-FFF2-40B4-BE49-F238E27FC236}">
                <a16:creationId xmlns:a16="http://schemas.microsoft.com/office/drawing/2014/main" id="{F67FCAFE-FE2E-4450-B386-1CADCDB4ECAC}"/>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51357594-2F97-4FB2-AD87-7C1263F14FF1}" type="slidenum">
              <a:rPr lang="de-DE" sz="1000" noProof="0" smtClean="0"/>
              <a:t>671</a:t>
            </a:fld>
            <a:endParaRPr lang="de-DE" sz="1000" noProof="0" dirty="0"/>
          </a:p>
        </p:txBody>
      </p:sp>
      <p:sp>
        <p:nvSpPr>
          <p:cNvPr id="32" name="Rectangle 31">
            <a:extLst>
              <a:ext uri="{FF2B5EF4-FFF2-40B4-BE49-F238E27FC236}">
                <a16:creationId xmlns:a16="http://schemas.microsoft.com/office/drawing/2014/main" id="{209994A4-589B-473C-961F-17EDE91EF98F}"/>
              </a:ext>
            </a:extLst>
          </p:cNvPr>
          <p:cNvSpPr/>
          <p:nvPr/>
        </p:nvSpPr>
        <p:spPr>
          <a:xfrm>
            <a:off x="3714752" y="5399382"/>
            <a:ext cx="1335104" cy="353718"/>
          </a:xfrm>
          <a:prstGeom prst="rect">
            <a:avLst/>
          </a:prstGeom>
          <a:solidFill>
            <a:srgbClr val="FFCC99"/>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anchor="ctr"/>
          <a:lstStyle/>
          <a:p>
            <a:pPr algn="ctr">
              <a:defRPr/>
            </a:pPr>
            <a:r>
              <a:rPr lang="de-DE" sz="1200" noProof="0" dirty="0">
                <a:solidFill>
                  <a:schemeClr val="tx1"/>
                </a:solidFill>
              </a:rPr>
              <a:t>wirksam vs. unwirksam</a:t>
            </a:r>
          </a:p>
        </p:txBody>
      </p:sp>
      <p:sp>
        <p:nvSpPr>
          <p:cNvPr id="20" name="TextBox 19">
            <a:extLst>
              <a:ext uri="{FF2B5EF4-FFF2-40B4-BE49-F238E27FC236}">
                <a16:creationId xmlns:a16="http://schemas.microsoft.com/office/drawing/2014/main" id="{0702B7F1-BDBD-48AE-89A9-AA7C8AD9169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7" name="Straight Connector 16">
            <a:extLst>
              <a:ext uri="{FF2B5EF4-FFF2-40B4-BE49-F238E27FC236}">
                <a16:creationId xmlns:a16="http://schemas.microsoft.com/office/drawing/2014/main" id="{27A3409E-E3FB-51C2-1A8C-C26369373A7B}"/>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Tree>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7">
            <a:extLst>
              <a:ext uri="{FF2B5EF4-FFF2-40B4-BE49-F238E27FC236}">
                <a16:creationId xmlns:a16="http://schemas.microsoft.com/office/drawing/2014/main" id="{CD84C31D-B818-ECE7-BE17-6C9AD61BFA5A}"/>
              </a:ext>
            </a:extLst>
          </p:cNvPr>
          <p:cNvSpPr>
            <a:spLocks noChangeArrowheads="1"/>
          </p:cNvSpPr>
          <p:nvPr/>
        </p:nvSpPr>
        <p:spPr bwMode="auto">
          <a:xfrm>
            <a:off x="1447800" y="2832100"/>
            <a:ext cx="1524000" cy="3683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3" name="Rectangle 15">
            <a:extLst>
              <a:ext uri="{FF2B5EF4-FFF2-40B4-BE49-F238E27FC236}">
                <a16:creationId xmlns:a16="http://schemas.microsoft.com/office/drawing/2014/main" id="{68ECE567-C994-EC46-7A72-647ED80F468A}"/>
              </a:ext>
            </a:extLst>
          </p:cNvPr>
          <p:cNvSpPr>
            <a:spLocks noChangeArrowheads="1"/>
          </p:cNvSpPr>
          <p:nvPr/>
        </p:nvSpPr>
        <p:spPr bwMode="auto">
          <a:xfrm>
            <a:off x="1447800" y="3187700"/>
            <a:ext cx="1219200" cy="406400"/>
          </a:xfrm>
          <a:prstGeom prst="rect">
            <a:avLst/>
          </a:prstGeom>
          <a:solidFill>
            <a:srgbClr val="FFCC99"/>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lgn="ctr" eaLnBrk="1" hangingPunct="1">
              <a:spcBef>
                <a:spcPct val="0"/>
              </a:spcBef>
              <a:buClrTx/>
              <a:buSzTx/>
              <a:buFontTx/>
              <a:buNone/>
            </a:pPr>
            <a:endParaRPr lang="de-DE" sz="1800" b="1" i="1" noProof="0" dirty="0"/>
          </a:p>
        </p:txBody>
      </p:sp>
      <p:sp>
        <p:nvSpPr>
          <p:cNvPr id="4" name="Rectangle 5">
            <a:extLst>
              <a:ext uri="{FF2B5EF4-FFF2-40B4-BE49-F238E27FC236}">
                <a16:creationId xmlns:a16="http://schemas.microsoft.com/office/drawing/2014/main" id="{3DD26599-0D6C-CA63-587D-8218E96C6BC0}"/>
              </a:ext>
            </a:extLst>
          </p:cNvPr>
          <p:cNvSpPr>
            <a:spLocks noChangeArrowheads="1"/>
          </p:cNvSpPr>
          <p:nvPr/>
        </p:nvSpPr>
        <p:spPr bwMode="auto">
          <a:xfrm>
            <a:off x="1447800" y="3581400"/>
            <a:ext cx="1295400" cy="3937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5" name="Rectangle 8">
            <a:extLst>
              <a:ext uri="{FF2B5EF4-FFF2-40B4-BE49-F238E27FC236}">
                <a16:creationId xmlns:a16="http://schemas.microsoft.com/office/drawing/2014/main" id="{2D885F87-3289-2141-D696-2C9BD74776C3}"/>
              </a:ext>
            </a:extLst>
          </p:cNvPr>
          <p:cNvSpPr>
            <a:spLocks noChangeArrowheads="1"/>
          </p:cNvSpPr>
          <p:nvPr/>
        </p:nvSpPr>
        <p:spPr bwMode="auto">
          <a:xfrm>
            <a:off x="1447800" y="2451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6" name="Rectangle 9">
            <a:extLst>
              <a:ext uri="{FF2B5EF4-FFF2-40B4-BE49-F238E27FC236}">
                <a16:creationId xmlns:a16="http://schemas.microsoft.com/office/drawing/2014/main" id="{579F72B7-8A7B-4CF6-DFA1-03520F1BD34A}"/>
              </a:ext>
            </a:extLst>
          </p:cNvPr>
          <p:cNvSpPr>
            <a:spLocks noChangeArrowheads="1"/>
          </p:cNvSpPr>
          <p:nvPr/>
        </p:nvSpPr>
        <p:spPr bwMode="auto">
          <a:xfrm>
            <a:off x="1447800" y="2070100"/>
            <a:ext cx="1219200" cy="3810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7" name="Rectangle 6">
            <a:extLst>
              <a:ext uri="{FF2B5EF4-FFF2-40B4-BE49-F238E27FC236}">
                <a16:creationId xmlns:a16="http://schemas.microsoft.com/office/drawing/2014/main" id="{015A5FD8-CB93-2ECB-03BB-2C459D302010}"/>
              </a:ext>
            </a:extLst>
          </p:cNvPr>
          <p:cNvSpPr/>
          <p:nvPr/>
        </p:nvSpPr>
        <p:spPr>
          <a:xfrm>
            <a:off x="4343400" y="1818777"/>
            <a:ext cx="1598613" cy="3048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0" name="Rectangle 7">
            <a:extLst>
              <a:ext uri="{FF2B5EF4-FFF2-40B4-BE49-F238E27FC236}">
                <a16:creationId xmlns:a16="http://schemas.microsoft.com/office/drawing/2014/main" id="{F12C2290-339C-6111-2BC9-DB02C691F46C}"/>
              </a:ext>
            </a:extLst>
          </p:cNvPr>
          <p:cNvSpPr>
            <a:spLocks noChangeArrowheads="1"/>
          </p:cNvSpPr>
          <p:nvPr/>
        </p:nvSpPr>
        <p:spPr bwMode="auto">
          <a:xfrm>
            <a:off x="3563939" y="2898775"/>
            <a:ext cx="2819400" cy="304800"/>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1800" noProof="0" dirty="0"/>
          </a:p>
        </p:txBody>
      </p:sp>
      <p:sp>
        <p:nvSpPr>
          <p:cNvPr id="11" name="Rectangle 10">
            <a:extLst>
              <a:ext uri="{FF2B5EF4-FFF2-40B4-BE49-F238E27FC236}">
                <a16:creationId xmlns:a16="http://schemas.microsoft.com/office/drawing/2014/main" id="{E31526A7-B395-FBD1-FE75-D4BEFCED1DEC}"/>
              </a:ext>
            </a:extLst>
          </p:cNvPr>
          <p:cNvSpPr/>
          <p:nvPr/>
        </p:nvSpPr>
        <p:spPr>
          <a:xfrm>
            <a:off x="6555581" y="1818777"/>
            <a:ext cx="909637" cy="322262"/>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noProof="0" dirty="0"/>
          </a:p>
        </p:txBody>
      </p:sp>
      <p:sp>
        <p:nvSpPr>
          <p:cNvPr id="12" name="Rectangle 7">
            <a:extLst>
              <a:ext uri="{FF2B5EF4-FFF2-40B4-BE49-F238E27FC236}">
                <a16:creationId xmlns:a16="http://schemas.microsoft.com/office/drawing/2014/main" id="{224F1742-D7B4-62A7-22E0-A0339B89DCD0}"/>
              </a:ext>
            </a:extLst>
          </p:cNvPr>
          <p:cNvSpPr>
            <a:spLocks noChangeArrowheads="1"/>
          </p:cNvSpPr>
          <p:nvPr/>
        </p:nvSpPr>
        <p:spPr bwMode="auto">
          <a:xfrm>
            <a:off x="3849706" y="3523751"/>
            <a:ext cx="2692400" cy="331788"/>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eaLnBrk="1" hangingPunct="1">
              <a:spcBef>
                <a:spcPct val="0"/>
              </a:spcBef>
              <a:buClrTx/>
              <a:buSzTx/>
              <a:buFontTx/>
              <a:buNone/>
            </a:pPr>
            <a:endParaRPr lang="de-DE" sz="2400" noProof="0" dirty="0"/>
          </a:p>
        </p:txBody>
      </p:sp>
      <p:sp>
        <p:nvSpPr>
          <p:cNvPr id="13" name="TextBox 5">
            <a:extLst>
              <a:ext uri="{FF2B5EF4-FFF2-40B4-BE49-F238E27FC236}">
                <a16:creationId xmlns:a16="http://schemas.microsoft.com/office/drawing/2014/main" id="{B7C78DA0-9AB9-1753-6E54-1ECA5ECD7A19}"/>
              </a:ext>
            </a:extLst>
          </p:cNvPr>
          <p:cNvSpPr txBox="1">
            <a:spLocks noChangeArrowheads="1"/>
          </p:cNvSpPr>
          <p:nvPr/>
        </p:nvSpPr>
        <p:spPr bwMode="auto">
          <a:xfrm>
            <a:off x="3929063" y="3604714"/>
            <a:ext cx="26924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b="1" noProof="0" dirty="0">
                <a:solidFill>
                  <a:srgbClr val="33CC33"/>
                </a:solidFill>
                <a:latin typeface="Segoe Script" panose="030B0504020000000003" pitchFamily="66" charset="0"/>
              </a:rPr>
              <a:t>Omega-3-Fettsäuren</a:t>
            </a:r>
            <a:endParaRPr lang="de-DE" sz="2400" b="1" noProof="0" dirty="0">
              <a:solidFill>
                <a:srgbClr val="33CC33"/>
              </a:solidFill>
            </a:endParaRPr>
          </a:p>
        </p:txBody>
      </p:sp>
      <p:sp>
        <p:nvSpPr>
          <p:cNvPr id="14" name="TextBox 20">
            <a:extLst>
              <a:ext uri="{FF2B5EF4-FFF2-40B4-BE49-F238E27FC236}">
                <a16:creationId xmlns:a16="http://schemas.microsoft.com/office/drawing/2014/main" id="{F86DAFEC-5B3A-6643-392B-AA7365A534CD}"/>
              </a:ext>
            </a:extLst>
          </p:cNvPr>
          <p:cNvSpPr txBox="1">
            <a:spLocks noChangeArrowheads="1"/>
          </p:cNvSpPr>
          <p:nvPr/>
        </p:nvSpPr>
        <p:spPr bwMode="auto">
          <a:xfrm>
            <a:off x="3790952" y="2915831"/>
            <a:ext cx="2908300" cy="2718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25400" tIns="12700" rIns="25400" bIns="12700">
            <a:spAutoFit/>
          </a:bodyPr>
          <a:lstStyle>
            <a:lvl1pPr>
              <a:defRPr>
                <a:solidFill>
                  <a:schemeClr val="tx1"/>
                </a:solidFill>
                <a:latin typeface="Arial" panose="020B0604020202020204" pitchFamily="34" charset="0"/>
              </a:defRPr>
            </a:lvl1pPr>
            <a:lvl2pPr marL="742950" indent="-285750">
              <a:defRPr>
                <a:solidFill>
                  <a:schemeClr val="tx1"/>
                </a:solidFill>
                <a:latin typeface="Arial" panose="020B0604020202020204" pitchFamily="34" charset="0"/>
              </a:defRPr>
            </a:lvl2pPr>
            <a:lvl3pPr marL="1143000" indent="-228600">
              <a:defRPr>
                <a:solidFill>
                  <a:schemeClr val="tx1"/>
                </a:solidFill>
                <a:latin typeface="Arial" panose="020B0604020202020204" pitchFamily="34" charset="0"/>
              </a:defRPr>
            </a:lvl3pPr>
            <a:lvl4pPr marL="1600200" indent="-228600">
              <a:defRPr>
                <a:solidFill>
                  <a:schemeClr val="tx1"/>
                </a:solidFill>
                <a:latin typeface="Arial" panose="020B0604020202020204" pitchFamily="34" charset="0"/>
              </a:defRPr>
            </a:lvl4pPr>
            <a:lvl5pPr marL="2057400" indent="-228600">
              <a:defRPr>
                <a:solidFill>
                  <a:schemeClr val="tx1"/>
                </a:solidFill>
                <a:latin typeface="Arial" panose="020B0604020202020204" pitchFamily="34" charset="0"/>
              </a:defRPr>
            </a:lvl5pPr>
            <a:lvl6pPr marL="2514600" indent="-228600" eaLnBrk="0" fontAlgn="base" hangingPunct="0">
              <a:spcBef>
                <a:spcPct val="0"/>
              </a:spcBef>
              <a:spcAft>
                <a:spcPct val="0"/>
              </a:spcAft>
              <a:defRPr>
                <a:solidFill>
                  <a:schemeClr val="tx1"/>
                </a:solidFill>
                <a:latin typeface="Arial" panose="020B0604020202020204" pitchFamily="34" charset="0"/>
              </a:defRPr>
            </a:lvl6pPr>
            <a:lvl7pPr marL="2971800" indent="-228600" eaLnBrk="0" fontAlgn="base" hangingPunct="0">
              <a:spcBef>
                <a:spcPct val="0"/>
              </a:spcBef>
              <a:spcAft>
                <a:spcPct val="0"/>
              </a:spcAft>
              <a:defRPr>
                <a:solidFill>
                  <a:schemeClr val="tx1"/>
                </a:solidFill>
                <a:latin typeface="Arial" panose="020B0604020202020204" pitchFamily="34" charset="0"/>
              </a:defRPr>
            </a:lvl7pPr>
            <a:lvl8pPr marL="3429000" indent="-228600" eaLnBrk="0" fontAlgn="base" hangingPunct="0">
              <a:spcBef>
                <a:spcPct val="0"/>
              </a:spcBef>
              <a:spcAft>
                <a:spcPct val="0"/>
              </a:spcAft>
              <a:defRPr>
                <a:solidFill>
                  <a:schemeClr val="tx1"/>
                </a:solidFill>
                <a:latin typeface="Arial" panose="020B0604020202020204" pitchFamily="34" charset="0"/>
              </a:defRPr>
            </a:lvl8pPr>
            <a:lvl9pPr marL="3886200" indent="-228600" eaLnBrk="0" fontAlgn="base" hangingPunct="0">
              <a:spcBef>
                <a:spcPct val="0"/>
              </a:spcBef>
              <a:spcAft>
                <a:spcPct val="0"/>
              </a:spcAft>
              <a:defRPr>
                <a:solidFill>
                  <a:schemeClr val="tx1"/>
                </a:solidFill>
                <a:latin typeface="Arial" panose="020B0604020202020204" pitchFamily="34" charset="0"/>
              </a:defRPr>
            </a:lvl9pPr>
          </a:lstStyle>
          <a:p>
            <a:r>
              <a:rPr lang="de-DE" sz="1600" noProof="0" dirty="0">
                <a:solidFill>
                  <a:srgbClr val="0000FF"/>
                </a:solidFill>
                <a:latin typeface="Segoe Script" panose="030B0504020000000003" pitchFamily="66" charset="0"/>
              </a:rPr>
              <a:t>Lutein &amp; Zeaxanthin</a:t>
            </a:r>
          </a:p>
        </p:txBody>
      </p:sp>
      <p:sp>
        <p:nvSpPr>
          <p:cNvPr id="15" name="Rectangle 14">
            <a:extLst>
              <a:ext uri="{FF2B5EF4-FFF2-40B4-BE49-F238E27FC236}">
                <a16:creationId xmlns:a16="http://schemas.microsoft.com/office/drawing/2014/main" id="{0DD77B8B-04BB-1AF4-C5C5-49B7F10790E4}"/>
              </a:ext>
            </a:extLst>
          </p:cNvPr>
          <p:cNvSpPr/>
          <p:nvPr/>
        </p:nvSpPr>
        <p:spPr>
          <a:xfrm>
            <a:off x="1447800" y="4343400"/>
            <a:ext cx="1371600" cy="39370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800" noProof="0" dirty="0">
              <a:solidFill>
                <a:schemeClr val="tx1"/>
              </a:solidFill>
            </a:endParaRPr>
          </a:p>
        </p:txBody>
      </p:sp>
      <p:sp>
        <p:nvSpPr>
          <p:cNvPr id="16" name="Rectangle 15">
            <a:extLst>
              <a:ext uri="{FF2B5EF4-FFF2-40B4-BE49-F238E27FC236}">
                <a16:creationId xmlns:a16="http://schemas.microsoft.com/office/drawing/2014/main" id="{545CB8A1-0E77-C59C-2710-C08E3D3788E9}"/>
              </a:ext>
            </a:extLst>
          </p:cNvPr>
          <p:cNvSpPr/>
          <p:nvPr/>
        </p:nvSpPr>
        <p:spPr>
          <a:xfrm>
            <a:off x="3343277" y="4747418"/>
            <a:ext cx="1304923" cy="331788"/>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ts val="800"/>
              </a:lnSpc>
              <a:defRPr/>
            </a:pPr>
            <a:endParaRPr lang="de-DE" sz="800" noProof="0" dirty="0">
              <a:solidFill>
                <a:schemeClr val="tx1"/>
              </a:solidFill>
            </a:endParaRPr>
          </a:p>
        </p:txBody>
      </p:sp>
      <p:sp>
        <p:nvSpPr>
          <p:cNvPr id="32" name="Rectangle 31">
            <a:extLst>
              <a:ext uri="{FF2B5EF4-FFF2-40B4-BE49-F238E27FC236}">
                <a16:creationId xmlns:a16="http://schemas.microsoft.com/office/drawing/2014/main" id="{FA797346-2D57-472F-8A2E-AC6613D3D832}"/>
              </a:ext>
            </a:extLst>
          </p:cNvPr>
          <p:cNvSpPr/>
          <p:nvPr/>
        </p:nvSpPr>
        <p:spPr>
          <a:xfrm>
            <a:off x="3733800" y="5410200"/>
            <a:ext cx="1258887" cy="323850"/>
          </a:xfrm>
          <a:prstGeom prst="rect">
            <a:avLst/>
          </a:prstGeom>
          <a:solidFill>
            <a:srgbClr val="FFCC99"/>
          </a:solidFill>
          <a:ln w="158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de-DE" sz="800" noProof="0" dirty="0">
              <a:solidFill>
                <a:schemeClr val="tx1"/>
              </a:solidFill>
            </a:endParaRPr>
          </a:p>
        </p:txBody>
      </p:sp>
      <p:sp>
        <p:nvSpPr>
          <p:cNvPr id="51212" name="Rectangle 11">
            <a:extLst>
              <a:ext uri="{FF2B5EF4-FFF2-40B4-BE49-F238E27FC236}">
                <a16:creationId xmlns:a16="http://schemas.microsoft.com/office/drawing/2014/main" id="{03D63224-3B75-4E63-9F44-A1A1B50CC781}"/>
              </a:ext>
            </a:extLst>
          </p:cNvPr>
          <p:cNvSpPr>
            <a:spLocks noGrp="1" noChangeArrowheads="1"/>
          </p:cNvSpPr>
          <p:nvPr>
            <p:ph type="title"/>
          </p:nvPr>
        </p:nvSpPr>
        <p:spPr>
          <a:xfrm>
            <a:off x="457200" y="122238"/>
            <a:ext cx="7543800" cy="792162"/>
          </a:xfrm>
        </p:spPr>
        <p:txBody>
          <a:bodyPr wrap="square" lIns="25400" tIns="12700" rIns="25400" bIns="12700"/>
          <a:lstStyle/>
          <a:p>
            <a:pPr eaLnBrk="1" hangingPunct="1"/>
            <a:r>
              <a:rPr lang="de-DE" sz="3600" noProof="0">
                <a:latin typeface="Arial" panose="020B0604020202020204" pitchFamily="34" charset="0"/>
              </a:rPr>
              <a:t>A</a:t>
            </a:r>
            <a:endParaRPr lang="de-DE" sz="3600" noProof="0" dirty="0">
              <a:latin typeface="Arial" panose="020B0604020202020204" pitchFamily="34" charset="0"/>
            </a:endParaRPr>
          </a:p>
        </p:txBody>
      </p:sp>
      <p:sp>
        <p:nvSpPr>
          <p:cNvPr id="38920" name="Rectangle 12">
            <a:extLst>
              <a:ext uri="{FF2B5EF4-FFF2-40B4-BE49-F238E27FC236}">
                <a16:creationId xmlns:a16="http://schemas.microsoft.com/office/drawing/2014/main" id="{E21B42AE-67C2-4EB7-B021-B0BA561C8A72}"/>
              </a:ext>
            </a:extLst>
          </p:cNvPr>
          <p:cNvSpPr>
            <a:spLocks noGrp="1" noChangeArrowheads="1"/>
          </p:cNvSpPr>
          <p:nvPr>
            <p:ph type="body" idx="1"/>
          </p:nvPr>
        </p:nvSpPr>
        <p:spPr>
          <a:xfrm>
            <a:off x="457200" y="1066800"/>
            <a:ext cx="8229600" cy="5562600"/>
          </a:xfrm>
        </p:spPr>
        <p:txBody>
          <a:bodyPr wrap="square" lIns="25400" tIns="12700" rIns="25400" bIns="12700"/>
          <a:lstStyle/>
          <a:p>
            <a:pPr eaLnBrk="1" hangingPunct="1">
              <a:defRPr/>
            </a:pPr>
            <a:r>
              <a:rPr lang="de-DE" sz="2000" i="1" noProof="0" dirty="0">
                <a:latin typeface="Arial" panose="020B0604020202020204" pitchFamily="34" charset="0"/>
              </a:rPr>
              <a:t>AMD: Die </a:t>
            </a:r>
            <a:r>
              <a:rPr lang="de-DE" sz="2000" b="1" i="1" noProof="0" dirty="0">
                <a:solidFill>
                  <a:srgbClr val="0000FF"/>
                </a:solidFill>
                <a:latin typeface="Arial" panose="020B0604020202020204" pitchFamily="34" charset="0"/>
              </a:rPr>
              <a:t>AREDS2-Studie</a:t>
            </a:r>
            <a:r>
              <a:rPr lang="de-DE" sz="2000" noProof="0" dirty="0">
                <a:latin typeface="Arial" panose="020B0604020202020204" pitchFamily="34" charset="0"/>
              </a:rPr>
              <a:t> </a:t>
            </a:r>
          </a:p>
          <a:p>
            <a:pPr lvl="1" eaLnBrk="1" hangingPunct="1">
              <a:defRPr/>
            </a:pPr>
            <a:r>
              <a:rPr lang="de-DE" sz="2000" noProof="0" dirty="0">
                <a:latin typeface="Arial" panose="020B0604020202020204" pitchFamily="34" charset="0"/>
              </a:rPr>
              <a:t>Folgestudie zur AREDS</a:t>
            </a:r>
            <a:endParaRPr lang="de-DE" sz="2000" noProof="0" dirty="0">
              <a:solidFill>
                <a:srgbClr val="0000FF"/>
              </a:solidFill>
              <a:latin typeface="Arial" panose="020B0604020202020204" pitchFamily="34" charset="0"/>
            </a:endParaRPr>
          </a:p>
          <a:p>
            <a:pPr lvl="1" eaLnBrk="1" hangingPunct="1">
              <a:defRPr/>
            </a:pPr>
            <a:r>
              <a:rPr lang="de-DE" sz="2000" noProof="0" dirty="0">
                <a:latin typeface="Arial" panose="020B0604020202020204" pitchFamily="34" charset="0"/>
              </a:rPr>
              <a:t>Ersetzte Beta-Carotin durch </a:t>
            </a:r>
            <a:r>
              <a:rPr lang="de-DE" sz="2000" noProof="0" dirty="0">
                <a:solidFill>
                  <a:srgbClr val="0000FF"/>
                </a:solidFill>
                <a:latin typeface="Arial" panose="020B0604020202020204" pitchFamily="34" charset="0"/>
              </a:rPr>
              <a:t>Xanthophylle</a:t>
            </a:r>
            <a:r>
              <a:rPr lang="de-DE" sz="2000" noProof="0" dirty="0">
                <a:latin typeface="Arial" panose="020B0604020202020204" pitchFamily="34" charset="0"/>
              </a:rPr>
              <a:t>; </a:t>
            </a:r>
            <a:r>
              <a:rPr lang="de-DE" sz="2000" noProof="0" dirty="0">
                <a:solidFill>
                  <a:srgbClr val="FF0000"/>
                </a:solidFill>
                <a:latin typeface="Arial" panose="020B0604020202020204" pitchFamily="34" charset="0"/>
              </a:rPr>
              <a:t>fügte </a:t>
            </a:r>
            <a:r>
              <a:rPr lang="de-DE" sz="2000" noProof="0" dirty="0">
                <a:solidFill>
                  <a:srgbClr val="33CC33"/>
                </a:solidFill>
                <a:latin typeface="Arial" panose="020B0604020202020204" pitchFamily="34" charset="0"/>
              </a:rPr>
              <a:t>O3FAs</a:t>
            </a:r>
            <a:r>
              <a:rPr lang="de-DE" sz="2000" noProof="0" dirty="0">
                <a:solidFill>
                  <a:srgbClr val="FF0000"/>
                </a:solidFill>
                <a:latin typeface="Arial" panose="020B0604020202020204" pitchFamily="34" charset="0"/>
              </a:rPr>
              <a:t> hinzu</a:t>
            </a:r>
            <a:r>
              <a:rPr lang="de-DE" sz="2000" noProof="0" dirty="0">
                <a:solidFill>
                  <a:srgbClr val="33CC33"/>
                </a:solidFill>
                <a:latin typeface="Arial" panose="020B0604020202020204" pitchFamily="34" charset="0"/>
              </a:rPr>
              <a:t>:</a:t>
            </a:r>
          </a:p>
          <a:p>
            <a:pPr lvl="2" eaLnBrk="1" hangingPunct="1">
              <a:defRPr/>
            </a:pPr>
            <a:r>
              <a:rPr lang="de-DE" sz="2000" noProof="0" dirty="0">
                <a:solidFill>
                  <a:srgbClr val="0000FF"/>
                </a:solidFill>
                <a:latin typeface="Arial" panose="020B0604020202020204" pitchFamily="34" charset="0"/>
              </a:rPr>
              <a:t>Vitamin C </a:t>
            </a:r>
            <a:r>
              <a:rPr lang="de-DE" sz="2000" noProof="0" dirty="0">
                <a:solidFill>
                  <a:srgbClr val="FF3300"/>
                </a:solidFill>
                <a:latin typeface="Arial" panose="020B0604020202020204" pitchFamily="34" charset="0"/>
              </a:rPr>
              <a:t> 500 mg</a:t>
            </a:r>
          </a:p>
          <a:p>
            <a:pPr lvl="2" eaLnBrk="1" hangingPunct="1">
              <a:defRPr/>
            </a:pPr>
            <a:r>
              <a:rPr lang="de-DE" sz="2000" noProof="0" dirty="0">
                <a:solidFill>
                  <a:srgbClr val="0000FF"/>
                </a:solidFill>
                <a:latin typeface="Arial" panose="020B0604020202020204" pitchFamily="34" charset="0"/>
              </a:rPr>
              <a:t>Vitamin E </a:t>
            </a:r>
            <a:r>
              <a:rPr lang="de-DE" sz="2000" noProof="0" dirty="0">
                <a:solidFill>
                  <a:srgbClr val="FF3300"/>
                </a:solidFill>
                <a:latin typeface="Arial" panose="020B0604020202020204" pitchFamily="34" charset="0"/>
              </a:rPr>
              <a:t> 400 IE</a:t>
            </a:r>
          </a:p>
          <a:p>
            <a:pPr lvl="2" eaLnBrk="1" hangingPunct="1">
              <a:defRPr/>
            </a:pPr>
            <a:r>
              <a:rPr lang="de-DE" sz="2000" noProof="0" dirty="0">
                <a:solidFill>
                  <a:schemeClr val="bg1">
                    <a:lumMod val="75000"/>
                  </a:schemeClr>
                </a:solidFill>
                <a:latin typeface="Arial" panose="020B0604020202020204" pitchFamily="34" charset="0"/>
              </a:rPr>
              <a:t>Beta-Carotin  </a:t>
            </a:r>
          </a:p>
          <a:p>
            <a:pPr lvl="2" eaLnBrk="1" hangingPunct="1">
              <a:defRPr/>
            </a:pPr>
            <a:r>
              <a:rPr lang="de-DE" sz="2000" noProof="0" dirty="0">
                <a:solidFill>
                  <a:srgbClr val="0000FF"/>
                </a:solidFill>
                <a:latin typeface="Arial" panose="020B0604020202020204" pitchFamily="34" charset="0"/>
              </a:rPr>
              <a:t>Zink </a:t>
            </a:r>
            <a:r>
              <a:rPr lang="de-DE" sz="2000" noProof="0" dirty="0">
                <a:solidFill>
                  <a:srgbClr val="FF3300"/>
                </a:solidFill>
                <a:latin typeface="Arial" panose="020B0604020202020204" pitchFamily="34" charset="0"/>
              </a:rPr>
              <a:t>           80 mg</a:t>
            </a:r>
          </a:p>
          <a:p>
            <a:pPr lvl="2" eaLnBrk="1" hangingPunct="1">
              <a:defRPr/>
            </a:pPr>
            <a:r>
              <a:rPr lang="de-DE" sz="2000" noProof="0" dirty="0">
                <a:solidFill>
                  <a:srgbClr val="0000FF"/>
                </a:solidFill>
                <a:latin typeface="Arial" panose="020B0604020202020204" pitchFamily="34" charset="0"/>
              </a:rPr>
              <a:t>Kupferoxid</a:t>
            </a:r>
            <a:r>
              <a:rPr lang="de-DE" sz="2000" noProof="0" dirty="0">
                <a:solidFill>
                  <a:srgbClr val="FF3300"/>
                </a:solidFill>
                <a:latin typeface="Arial" panose="020B0604020202020204" pitchFamily="34" charset="0"/>
              </a:rPr>
              <a:t> 2 mg</a:t>
            </a:r>
          </a:p>
          <a:p>
            <a:pPr lvl="1" eaLnBrk="1" hangingPunct="1">
              <a:defRPr/>
            </a:pPr>
            <a:r>
              <a:rPr lang="de-DE" sz="2000" b="1" noProof="0" dirty="0">
                <a:latin typeface="Arial" panose="020B0604020202020204" pitchFamily="34" charset="0"/>
              </a:rPr>
              <a:t>Studienergebnisse:</a:t>
            </a:r>
          </a:p>
          <a:p>
            <a:pPr lvl="2" eaLnBrk="1" hangingPunct="1">
              <a:defRPr/>
            </a:pPr>
            <a:r>
              <a:rPr lang="de-DE" sz="2000" noProof="0" dirty="0">
                <a:solidFill>
                  <a:srgbClr val="0000FF"/>
                </a:solidFill>
                <a:latin typeface="Arial" panose="020B0604020202020204" pitchFamily="34" charset="0"/>
              </a:rPr>
              <a:t>Bestätigung </a:t>
            </a:r>
            <a:r>
              <a:rPr lang="de-DE" sz="2000" noProof="0" dirty="0">
                <a:latin typeface="Arial" panose="020B0604020202020204" pitchFamily="34" charset="0"/>
              </a:rPr>
              <a:t>der Ergebnisse der AREDS-Studie </a:t>
            </a:r>
          </a:p>
          <a:p>
            <a:pPr lvl="2" eaLnBrk="1" hangingPunct="1">
              <a:defRPr/>
            </a:pPr>
            <a:r>
              <a:rPr lang="de-DE" sz="2000" noProof="0" dirty="0">
                <a:latin typeface="Arial" panose="020B0604020202020204" pitchFamily="34" charset="0"/>
              </a:rPr>
              <a:t>Xanthophylle als </a:t>
            </a:r>
            <a:r>
              <a:rPr lang="de-DE" sz="2000" noProof="0" dirty="0">
                <a:solidFill>
                  <a:srgbClr val="0000FF"/>
                </a:solidFill>
                <a:latin typeface="Arial" panose="020B0604020202020204" pitchFamily="34" charset="0"/>
              </a:rPr>
              <a:t>geeigneter </a:t>
            </a:r>
            <a:r>
              <a:rPr lang="de-DE" sz="2000" noProof="0" dirty="0">
                <a:latin typeface="Arial" panose="020B0604020202020204" pitchFamily="34" charset="0"/>
              </a:rPr>
              <a:t>Ersatz für Beta-Carotin</a:t>
            </a:r>
          </a:p>
          <a:p>
            <a:pPr lvl="2" eaLnBrk="1" hangingPunct="1">
              <a:defRPr/>
            </a:pPr>
            <a:r>
              <a:rPr lang="de-DE" sz="2000" noProof="0" dirty="0">
                <a:latin typeface="Arial" panose="020B0604020202020204" pitchFamily="34" charset="0"/>
              </a:rPr>
              <a:t>O3-Fettsäuren </a:t>
            </a:r>
            <a:r>
              <a:rPr lang="de-DE" sz="2000" noProof="0" dirty="0">
                <a:solidFill>
                  <a:srgbClr val="0000FF"/>
                </a:solidFill>
                <a:latin typeface="Arial" panose="020B0604020202020204" pitchFamily="34" charset="0"/>
              </a:rPr>
              <a:t>sind </a:t>
            </a:r>
            <a:r>
              <a:rPr lang="de-DE" sz="2000" noProof="0" dirty="0">
                <a:latin typeface="Arial" panose="020B0604020202020204" pitchFamily="34" charset="0"/>
              </a:rPr>
              <a:t>bei der Verringerung des Progressionsrisikos </a:t>
            </a:r>
            <a:r>
              <a:rPr lang="de-DE" sz="2000" noProof="0" dirty="0">
                <a:solidFill>
                  <a:srgbClr val="0000FF"/>
                </a:solidFill>
                <a:latin typeface="Arial" panose="020B0604020202020204" pitchFamily="34" charset="0"/>
              </a:rPr>
              <a:t>unwirksam</a:t>
            </a:r>
          </a:p>
        </p:txBody>
      </p:sp>
      <p:sp>
        <p:nvSpPr>
          <p:cNvPr id="51214" name="Slide Number Placeholder 1">
            <a:extLst>
              <a:ext uri="{FF2B5EF4-FFF2-40B4-BE49-F238E27FC236}">
                <a16:creationId xmlns:a16="http://schemas.microsoft.com/office/drawing/2014/main" id="{3B14E2E7-6AFB-4828-8A42-D4D71F5A6B4A}"/>
              </a:ext>
            </a:extLst>
          </p:cNvPr>
          <p:cNvSpPr>
            <a:spLocks noGrp="1"/>
          </p:cNvSpPr>
          <p:nvPr>
            <p:ph type="sldNum" sz="quarter" idx="12"/>
          </p:nvPr>
        </p:nvSpPr>
        <p:spPr>
          <a:noFill/>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lstStyle>
            <a:lvl1pPr>
              <a:spcBef>
                <a:spcPct val="20000"/>
              </a:spcBef>
              <a:buClr>
                <a:schemeClr val="tx2"/>
              </a:buClr>
              <a:buSzPct val="70000"/>
              <a:buFont typeface="Wingdings" panose="05000000000000000000" pitchFamily="2" charset="2"/>
              <a:buChar char="l"/>
              <a:defRPr sz="3000">
                <a:solidFill>
                  <a:schemeClr val="tx1"/>
                </a:solidFill>
                <a:latin typeface="Arial" panose="020B0604020202020204" pitchFamily="34" charset="0"/>
              </a:defRPr>
            </a:lvl1pPr>
            <a:lvl2pPr marL="742950" indent="-285750">
              <a:spcBef>
                <a:spcPct val="20000"/>
              </a:spcBef>
              <a:buClr>
                <a:schemeClr val="accent2"/>
              </a:buClr>
              <a:buSzPct val="70000"/>
              <a:buFont typeface="Wingdings" panose="05000000000000000000" pitchFamily="2" charset="2"/>
              <a:buChar char="l"/>
              <a:defRPr sz="2600">
                <a:solidFill>
                  <a:schemeClr val="tx1"/>
                </a:solidFill>
                <a:latin typeface="Arial" panose="020B0604020202020204" pitchFamily="34" charset="0"/>
              </a:defRPr>
            </a:lvl2pPr>
            <a:lvl3pPr marL="1143000" indent="-228600">
              <a:spcBef>
                <a:spcPct val="20000"/>
              </a:spcBef>
              <a:buClr>
                <a:schemeClr val="accent1"/>
              </a:buClr>
              <a:buSzPct val="70000"/>
              <a:buFont typeface="Wingdings" panose="05000000000000000000" pitchFamily="2" charset="2"/>
              <a:buChar char="l"/>
              <a:defRPr sz="2300">
                <a:solidFill>
                  <a:schemeClr val="tx1"/>
                </a:solidFill>
                <a:latin typeface="Arial" panose="020B0604020202020204" pitchFamily="34" charset="0"/>
              </a:defRPr>
            </a:lvl3pPr>
            <a:lvl4pPr marL="1600200" indent="-228600">
              <a:spcBef>
                <a:spcPct val="20000"/>
              </a:spcBef>
              <a:buClr>
                <a:schemeClr val="tx2"/>
              </a:buClr>
              <a:buSzPct val="75000"/>
              <a:buFont typeface="Wingdings" panose="05000000000000000000" pitchFamily="2" charset="2"/>
              <a:buChar char="§"/>
              <a:defRPr sz="2000">
                <a:solidFill>
                  <a:schemeClr val="tx1"/>
                </a:solidFill>
                <a:latin typeface="Arial" panose="020B0604020202020204" pitchFamily="34" charset="0"/>
              </a:defRPr>
            </a:lvl4pPr>
            <a:lvl5pPr marL="2057400" indent="-228600">
              <a:spcBef>
                <a:spcPct val="20000"/>
              </a:spcBef>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5pPr>
            <a:lvl6pPr marL="25146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6pPr>
            <a:lvl7pPr marL="29718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7pPr>
            <a:lvl8pPr marL="34290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8pPr>
            <a:lvl9pPr marL="3886200" indent="-22860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Arial" panose="020B0604020202020204" pitchFamily="34" charset="0"/>
              </a:defRPr>
            </a:lvl9pPr>
          </a:lstStyle>
          <a:p>
            <a:pPr>
              <a:spcBef>
                <a:spcPct val="0"/>
              </a:spcBef>
              <a:buClrTx/>
              <a:buSzTx/>
              <a:buFontTx/>
              <a:buNone/>
            </a:pPr>
            <a:fld id="{44FE3164-5AFD-4AA1-98D3-FC74D2549005}" type="slidenum">
              <a:rPr lang="de-DE" sz="1000" noProof="0" smtClean="0"/>
              <a:t>672</a:t>
            </a:fld>
            <a:endParaRPr lang="de-DE" sz="1000" noProof="0" dirty="0"/>
          </a:p>
        </p:txBody>
      </p:sp>
      <p:sp>
        <p:nvSpPr>
          <p:cNvPr id="20" name="TextBox 19">
            <a:extLst>
              <a:ext uri="{FF2B5EF4-FFF2-40B4-BE49-F238E27FC236}">
                <a16:creationId xmlns:a16="http://schemas.microsoft.com/office/drawing/2014/main" id="{5A346FC8-7048-4EC9-BEF7-B00701A4CEE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cxnSp>
        <p:nvCxnSpPr>
          <p:cNvPr id="17" name="Straight Connector 16">
            <a:extLst>
              <a:ext uri="{FF2B5EF4-FFF2-40B4-BE49-F238E27FC236}">
                <a16:creationId xmlns:a16="http://schemas.microsoft.com/office/drawing/2014/main" id="{F301195C-2073-17A2-CE8A-19A9CF15CDD1}"/>
              </a:ext>
            </a:extLst>
          </p:cNvPr>
          <p:cNvCxnSpPr/>
          <p:nvPr/>
        </p:nvCxnSpPr>
        <p:spPr>
          <a:xfrm>
            <a:off x="1524000" y="3073192"/>
            <a:ext cx="1295400" cy="0"/>
          </a:xfrm>
          <a:prstGeom prst="line">
            <a:avLst/>
          </a:prstGeom>
          <a:ln w="22225"/>
        </p:spPr>
        <p:style>
          <a:lnRef idx="1">
            <a:schemeClr val="dk1"/>
          </a:lnRef>
          <a:fillRef idx="0">
            <a:schemeClr val="dk1"/>
          </a:fillRef>
          <a:effectRef idx="0">
            <a:schemeClr val="dk1"/>
          </a:effectRef>
          <a:fontRef idx="minor">
            <a:schemeClr val="tx1"/>
          </a:fontRef>
        </p:style>
      </p:cxn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2C5A25-2755-BB95-5A44-943937A7D39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817AC3C-C55D-9179-F234-44B587854D40}"/>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68</a:t>
            </a:fld>
            <a:endParaRPr lang="de-DE" noProof="0" dirty="0"/>
          </a:p>
        </p:txBody>
      </p:sp>
      <p:sp>
        <p:nvSpPr>
          <p:cNvPr id="2" name="TextBox 1">
            <a:extLst>
              <a:ext uri="{FF2B5EF4-FFF2-40B4-BE49-F238E27FC236}">
                <a16:creationId xmlns:a16="http://schemas.microsoft.com/office/drawing/2014/main" id="{6F1EAB8F-3391-BE3B-FFD3-4C37D9AEF89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94A49E64-64E0-2F88-6018-0498365FD58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F3330E03-2BEE-0415-5241-7C172F66F345}"/>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A833C3D8-E5FC-11A6-1DCB-3E62F20F0708}"/>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E0D66E11-A6E6-9B77-4489-DF92C45EF111}"/>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A2DCE1C2-FA8E-A354-F902-B94DB76E170C}"/>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A3ACD46A-9BDC-0911-767D-531AD187AE32}"/>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1265561A-36DB-35E8-691B-B99FF16E8D81}"/>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BE157AF0-1DC6-0C98-3284-217576CA7FD8}"/>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A1606759-F648-204C-8815-3E425B773B71}"/>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CC01F607-CAAE-7379-A39E-9DFF9FC83578}"/>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7BB82500-3D07-E615-C6D2-3C3D8B467CDE}"/>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A0283342-44A7-E491-6FC6-961D50E8590B}"/>
              </a:ext>
            </a:extLst>
          </p:cNvPr>
          <p:cNvSpPr txBox="1"/>
          <p:nvPr/>
        </p:nvSpPr>
        <p:spPr>
          <a:xfrm>
            <a:off x="1220724" y="5415827"/>
            <a:ext cx="4705350" cy="1010533"/>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b="1" i="1" dirty="0">
                <a:solidFill>
                  <a:srgbClr val="0000FF"/>
                </a:solidFill>
              </a:rPr>
              <a:t>?</a:t>
            </a:r>
            <a:endParaRPr lang="de-DE" sz="1600" dirty="0">
              <a:solidFill>
                <a:srgbClr val="000000"/>
              </a:solidFill>
            </a:endParaRPr>
          </a:p>
          <a:p>
            <a:r>
              <a:rPr lang="de-DE" sz="1600" b="1" dirty="0">
                <a:solidFill>
                  <a:srgbClr val="000000"/>
                </a:solidFill>
              </a:rPr>
              <a:t>--Weich</a:t>
            </a:r>
            <a:endParaRPr lang="de-DE" sz="1600" dirty="0">
              <a:solidFill>
                <a:srgbClr val="000000"/>
              </a:solidFill>
            </a:endParaRPr>
          </a:p>
          <a:p>
            <a:r>
              <a:rPr lang="de-DE" sz="1600" b="1" dirty="0">
                <a:solidFill>
                  <a:srgbClr val="000000"/>
                </a:solidFill>
              </a:rPr>
              <a:t>--Konfluierend</a:t>
            </a:r>
            <a:endParaRPr lang="de-DE" sz="1600" dirty="0">
              <a:solidFill>
                <a:srgbClr val="000000"/>
              </a:solidFill>
            </a:endParaRPr>
          </a:p>
        </p:txBody>
      </p:sp>
      <p:grpSp>
        <p:nvGrpSpPr>
          <p:cNvPr id="9" name="Group 18">
            <a:extLst>
              <a:ext uri="{FF2B5EF4-FFF2-40B4-BE49-F238E27FC236}">
                <a16:creationId xmlns:a16="http://schemas.microsoft.com/office/drawing/2014/main" id="{E31F3CDE-C0C5-967C-3F14-86AEA25DB0E0}"/>
              </a:ext>
            </a:extLst>
          </p:cNvPr>
          <p:cNvGrpSpPr/>
          <p:nvPr/>
        </p:nvGrpSpPr>
        <p:grpSpPr>
          <a:xfrm>
            <a:off x="4185790" y="5667606"/>
            <a:ext cx="3480568" cy="241092"/>
            <a:chOff x="5496891" y="5150988"/>
            <a:chExt cx="3480568" cy="241092"/>
          </a:xfrm>
        </p:grpSpPr>
        <p:sp>
          <p:nvSpPr>
            <p:cNvPr id="10" name="TextBox 7">
              <a:extLst>
                <a:ext uri="{FF2B5EF4-FFF2-40B4-BE49-F238E27FC236}">
                  <a16:creationId xmlns:a16="http://schemas.microsoft.com/office/drawing/2014/main" id="{7488384B-F7CE-683C-3A31-FA6276F923FD}"/>
                </a:ext>
              </a:extLst>
            </p:cNvPr>
            <p:cNvSpPr txBox="1"/>
            <p:nvPr/>
          </p:nvSpPr>
          <p:spPr>
            <a:xfrm>
              <a:off x="6255239" y="5150988"/>
              <a:ext cx="2722220" cy="241092"/>
            </a:xfrm>
            <a:prstGeom prst="rect">
              <a:avLst/>
            </a:prstGeom>
            <a:noFill/>
          </p:spPr>
          <p:txBody>
            <a:bodyPr wrap="square" lIns="25400" tIns="12700" rIns="25400" bIns="12700" rtlCol="0">
              <a:spAutoFit/>
            </a:bodyPr>
            <a:lstStyle/>
            <a:p>
              <a:r>
                <a:rPr lang="de-DE" sz="1400" i="1" dirty="0">
                  <a:solidFill>
                    <a:srgbClr val="0000FF"/>
                  </a:solidFill>
                </a:rPr>
                <a:t>d</a:t>
              </a:r>
              <a:r>
                <a:rPr lang="de-DE" sz="1400" i="1" noProof="0" dirty="0" err="1">
                  <a:solidFill>
                    <a:srgbClr val="0000FF"/>
                  </a:solidFill>
                </a:rPr>
                <a:t>iese</a:t>
              </a:r>
              <a:r>
                <a:rPr lang="de-DE" sz="1400" i="1" noProof="0" dirty="0">
                  <a:solidFill>
                    <a:srgbClr val="0000FF"/>
                  </a:solidFill>
                </a:rPr>
                <a:t> werden beschrieben als…</a:t>
              </a:r>
            </a:p>
          </p:txBody>
        </p:sp>
        <p:cxnSp>
          <p:nvCxnSpPr>
            <p:cNvPr id="11" name="Straight Arrow Connector 16">
              <a:extLst>
                <a:ext uri="{FF2B5EF4-FFF2-40B4-BE49-F238E27FC236}">
                  <a16:creationId xmlns:a16="http://schemas.microsoft.com/office/drawing/2014/main" id="{22848F3E-2D39-E9D1-2848-45660FED501C}"/>
                </a:ext>
              </a:extLst>
            </p:cNvPr>
            <p:cNvCxnSpPr>
              <a:cxnSpLocks/>
              <a:stCxn id="10" idx="1"/>
            </p:cNvCxnSpPr>
            <p:nvPr/>
          </p:nvCxnSpPr>
          <p:spPr>
            <a:xfrm flipH="1">
              <a:off x="5496891" y="5271534"/>
              <a:ext cx="75834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grpSp>
        <p:nvGrpSpPr>
          <p:cNvPr id="6" name="Gruppieren 5">
            <a:extLst>
              <a:ext uri="{FF2B5EF4-FFF2-40B4-BE49-F238E27FC236}">
                <a16:creationId xmlns:a16="http://schemas.microsoft.com/office/drawing/2014/main" id="{1258152B-181D-7A63-ECB4-32C2914C78E9}"/>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1339FE5F-81C0-E75C-DB72-E3CDA58C6742}"/>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66356BE2-B4FC-FE41-564A-FD4CAFB613A7}"/>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413608722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F599EE-76D0-E77C-0860-41391F36E897}"/>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EA6D08E-8985-5669-BD15-0EE2883CEC59}"/>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69</a:t>
            </a:fld>
            <a:endParaRPr lang="de-DE" noProof="0" dirty="0"/>
          </a:p>
        </p:txBody>
      </p:sp>
      <p:sp>
        <p:nvSpPr>
          <p:cNvPr id="2" name="TextBox 1">
            <a:extLst>
              <a:ext uri="{FF2B5EF4-FFF2-40B4-BE49-F238E27FC236}">
                <a16:creationId xmlns:a16="http://schemas.microsoft.com/office/drawing/2014/main" id="{CC1E751E-2DEE-1B3F-11B5-C273CA603E3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EB125AAE-6092-018F-50E3-1D84EF8F32BA}"/>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04EB03E6-ACBF-10A1-7382-46B2C2072C26}"/>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56526E35-1DAD-A091-8C91-9F871212AD5C}"/>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0A9EA055-AE99-4629-196A-8C28E643CA68}"/>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A91BAC64-F5CD-6F86-D30E-90B5022C3612}"/>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14D531EE-450A-2A82-D4E7-A3C4B7E950A1}"/>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C4DB51E1-CC72-79DF-47C0-402CC60F997C}"/>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E72A3003-56E0-5689-23C9-45EE059B6AB0}"/>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C8C14388-9FF1-ADAD-0A71-ED1A9F90F7B9}"/>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5F795E4B-5A43-780C-EA6C-F5B596D1BE07}"/>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B3051CE5-AF0B-8F0B-CEF8-65A86D4EB958}"/>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33110287-DF2F-FEA1-1F20-9FC37900842C}"/>
              </a:ext>
            </a:extLst>
          </p:cNvPr>
          <p:cNvSpPr txBox="1"/>
          <p:nvPr/>
        </p:nvSpPr>
        <p:spPr>
          <a:xfrm>
            <a:off x="1220724" y="5415827"/>
            <a:ext cx="4705350" cy="1010533"/>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a:t>
            </a:r>
            <a:endParaRPr lang="de-DE" sz="1600" dirty="0">
              <a:solidFill>
                <a:srgbClr val="000000"/>
              </a:solidFill>
            </a:endParaRPr>
          </a:p>
          <a:p>
            <a:r>
              <a:rPr lang="de-DE" sz="1600" b="1" dirty="0">
                <a:solidFill>
                  <a:srgbClr val="000000"/>
                </a:solidFill>
              </a:rPr>
              <a:t>--Konfluierend</a:t>
            </a:r>
            <a:endParaRPr lang="de-DE" sz="1600" dirty="0">
              <a:solidFill>
                <a:srgbClr val="000000"/>
              </a:solidFill>
            </a:endParaRPr>
          </a:p>
        </p:txBody>
      </p:sp>
      <p:grpSp>
        <p:nvGrpSpPr>
          <p:cNvPr id="9" name="Group 18">
            <a:extLst>
              <a:ext uri="{FF2B5EF4-FFF2-40B4-BE49-F238E27FC236}">
                <a16:creationId xmlns:a16="http://schemas.microsoft.com/office/drawing/2014/main" id="{12DC2647-D759-77BA-B41B-AA70E953EA69}"/>
              </a:ext>
            </a:extLst>
          </p:cNvPr>
          <p:cNvGrpSpPr/>
          <p:nvPr/>
        </p:nvGrpSpPr>
        <p:grpSpPr>
          <a:xfrm>
            <a:off x="4185790" y="5667606"/>
            <a:ext cx="3480568" cy="241092"/>
            <a:chOff x="5496891" y="5150988"/>
            <a:chExt cx="3480568" cy="241092"/>
          </a:xfrm>
        </p:grpSpPr>
        <p:sp>
          <p:nvSpPr>
            <p:cNvPr id="10" name="TextBox 7">
              <a:extLst>
                <a:ext uri="{FF2B5EF4-FFF2-40B4-BE49-F238E27FC236}">
                  <a16:creationId xmlns:a16="http://schemas.microsoft.com/office/drawing/2014/main" id="{1134E58D-F1CF-8529-EF1F-F95E095310BC}"/>
                </a:ext>
              </a:extLst>
            </p:cNvPr>
            <p:cNvSpPr txBox="1"/>
            <p:nvPr/>
          </p:nvSpPr>
          <p:spPr>
            <a:xfrm>
              <a:off x="6255239" y="5150988"/>
              <a:ext cx="2722220" cy="241092"/>
            </a:xfrm>
            <a:prstGeom prst="rect">
              <a:avLst/>
            </a:prstGeom>
            <a:noFill/>
          </p:spPr>
          <p:txBody>
            <a:bodyPr wrap="square" lIns="25400" tIns="12700" rIns="25400" bIns="12700" rtlCol="0">
              <a:spAutoFit/>
            </a:bodyPr>
            <a:lstStyle/>
            <a:p>
              <a:r>
                <a:rPr lang="de-DE" sz="1400" i="1" dirty="0">
                  <a:solidFill>
                    <a:srgbClr val="0000FF"/>
                  </a:solidFill>
                </a:rPr>
                <a:t>d</a:t>
              </a:r>
              <a:r>
                <a:rPr lang="de-DE" sz="1400" i="1" noProof="0" dirty="0" err="1">
                  <a:solidFill>
                    <a:srgbClr val="0000FF"/>
                  </a:solidFill>
                </a:rPr>
                <a:t>iese</a:t>
              </a:r>
              <a:r>
                <a:rPr lang="de-DE" sz="1400" i="1" noProof="0" dirty="0">
                  <a:solidFill>
                    <a:srgbClr val="0000FF"/>
                  </a:solidFill>
                </a:rPr>
                <a:t> werden beschrieben als…</a:t>
              </a:r>
            </a:p>
          </p:txBody>
        </p:sp>
        <p:cxnSp>
          <p:nvCxnSpPr>
            <p:cNvPr id="11" name="Straight Arrow Connector 16">
              <a:extLst>
                <a:ext uri="{FF2B5EF4-FFF2-40B4-BE49-F238E27FC236}">
                  <a16:creationId xmlns:a16="http://schemas.microsoft.com/office/drawing/2014/main" id="{4C46427B-D579-B3F6-63B3-5FA002962138}"/>
                </a:ext>
              </a:extLst>
            </p:cNvPr>
            <p:cNvCxnSpPr>
              <a:cxnSpLocks/>
              <a:stCxn id="10" idx="1"/>
            </p:cNvCxnSpPr>
            <p:nvPr/>
          </p:nvCxnSpPr>
          <p:spPr>
            <a:xfrm flipH="1">
              <a:off x="5496891" y="5271534"/>
              <a:ext cx="75834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grpSp>
        <p:nvGrpSpPr>
          <p:cNvPr id="12" name="Gruppieren 11">
            <a:extLst>
              <a:ext uri="{FF2B5EF4-FFF2-40B4-BE49-F238E27FC236}">
                <a16:creationId xmlns:a16="http://schemas.microsoft.com/office/drawing/2014/main" id="{98B501E7-F749-E4CD-88E0-903BFD8EFC06}"/>
              </a:ext>
            </a:extLst>
          </p:cNvPr>
          <p:cNvGrpSpPr/>
          <p:nvPr/>
        </p:nvGrpSpPr>
        <p:grpSpPr>
          <a:xfrm>
            <a:off x="6956040" y="2062038"/>
            <a:ext cx="1121162" cy="533400"/>
            <a:chOff x="6956040" y="2062038"/>
            <a:chExt cx="1121162" cy="533400"/>
          </a:xfrm>
        </p:grpSpPr>
        <p:sp>
          <p:nvSpPr>
            <p:cNvPr id="14" name="Oval 2">
              <a:extLst>
                <a:ext uri="{FF2B5EF4-FFF2-40B4-BE49-F238E27FC236}">
                  <a16:creationId xmlns:a16="http://schemas.microsoft.com/office/drawing/2014/main" id="{532C8253-52A7-4D43-7391-A798498D7121}"/>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16" name="Textfeld 15">
              <a:extLst>
                <a:ext uri="{FF2B5EF4-FFF2-40B4-BE49-F238E27FC236}">
                  <a16:creationId xmlns:a16="http://schemas.microsoft.com/office/drawing/2014/main" id="{94ACB160-0442-9E62-0B37-1B68F6B5D43A}"/>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50647190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13EEBBE-3966-4722-BE84-B0FA715ECBB9}"/>
              </a:ext>
            </a:extLst>
          </p:cNvPr>
          <p:cNvSpPr/>
          <p:nvPr/>
        </p:nvSpPr>
        <p:spPr>
          <a:xfrm>
            <a:off x="4093464"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7</a:t>
            </a:fld>
            <a:endParaRPr lang="de-DE" noProof="0" dirty="0"/>
          </a:p>
        </p:txBody>
      </p:sp>
      <p:sp>
        <p:nvSpPr>
          <p:cNvPr id="6" name="TextBox 5">
            <a:extLst>
              <a:ext uri="{FF2B5EF4-FFF2-40B4-BE49-F238E27FC236}">
                <a16:creationId xmlns:a16="http://schemas.microsoft.com/office/drawing/2014/main" id="{B9E7F17A-263C-48DE-9D8B-BDDA0315E6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7" name="TextBox 6">
            <a:extLst>
              <a:ext uri="{FF2B5EF4-FFF2-40B4-BE49-F238E27FC236}">
                <a16:creationId xmlns:a16="http://schemas.microsoft.com/office/drawing/2014/main" id="{C6208792-8889-412F-922E-C992598CA9B1}"/>
              </a:ext>
            </a:extLst>
          </p:cNvPr>
          <p:cNvSpPr txBox="1"/>
          <p:nvPr/>
        </p:nvSpPr>
        <p:spPr>
          <a:xfrm>
            <a:off x="1272765" y="1875182"/>
            <a:ext cx="5750887" cy="764312"/>
          </a:xfrm>
          <a:prstGeom prst="rect">
            <a:avLst/>
          </a:prstGeom>
          <a:noFill/>
        </p:spPr>
        <p:txBody>
          <a:bodyPr wrap="square" lIns="25400" tIns="12700" rIns="25400" bIns="12700" rtlCol="0">
            <a:spAutoFit/>
          </a:bodyPr>
          <a:lstStyle/>
          <a:p>
            <a:r>
              <a:rPr lang="de-DE" sz="1600" i="1" dirty="0"/>
              <a:t>Wie hoch ist der Anteil der Amerikaner über 65 Jahre, die an AMD leiden? </a:t>
            </a:r>
            <a:r>
              <a:rPr lang="de-DE" sz="1600" i="1" noProof="0" dirty="0">
                <a:solidFill>
                  <a:srgbClr val="0000FF"/>
                </a:solidFill>
              </a:rPr>
              <a:t>Über 75?</a:t>
            </a:r>
          </a:p>
          <a:p>
            <a:r>
              <a:rPr lang="de-DE" sz="1600" noProof="0" dirty="0"/>
              <a:t>10 %.</a:t>
            </a:r>
            <a:r>
              <a:rPr lang="de-DE" sz="1600" noProof="0" dirty="0">
                <a:solidFill>
                  <a:srgbClr val="0000FF"/>
                </a:solidFill>
              </a:rPr>
              <a:t> 25 %!</a:t>
            </a:r>
          </a:p>
        </p:txBody>
      </p:sp>
      <p:sp>
        <p:nvSpPr>
          <p:cNvPr id="8" name="Content Placeholder 5">
            <a:extLst>
              <a:ext uri="{FF2B5EF4-FFF2-40B4-BE49-F238E27FC236}">
                <a16:creationId xmlns:a16="http://schemas.microsoft.com/office/drawing/2014/main" id="{33FD6D14-CD8A-4C4C-883A-69ACF5AE182E}"/>
              </a:ext>
            </a:extLst>
          </p:cNvPr>
          <p:cNvSpPr>
            <a:spLocks noGrp="1"/>
          </p:cNvSpPr>
          <p:nvPr>
            <p:ph idx="1"/>
          </p:nvPr>
        </p:nvSpPr>
        <p:spPr>
          <a:xfrm>
            <a:off x="381000" y="762000"/>
            <a:ext cx="7696201" cy="990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a:t>
            </a:r>
            <a:r>
              <a:rPr lang="de-DE" sz="1800" b="1" noProof="0" dirty="0">
                <a:latin typeface="Arial" panose="020B0604020202020204" pitchFamily="34" charset="0"/>
              </a:rPr>
              <a:t>Erwachsenen ab</a:t>
            </a:r>
            <a:r>
              <a:rPr lang="de-DE" sz="1800" b="1" noProof="0" dirty="0">
                <a:solidFill>
                  <a:srgbClr val="0000FF"/>
                </a:solidFill>
                <a:latin typeface="Arial" panose="020B0604020202020204" pitchFamily="34" charset="0"/>
              </a:rPr>
              <a:t> 50 Jahren </a:t>
            </a:r>
            <a:r>
              <a:rPr lang="de-DE" sz="1800" noProof="0" dirty="0">
                <a:solidFill>
                  <a:schemeClr val="bg1">
                    <a:lumMod val="75000"/>
                  </a:schemeClr>
                </a:solidFill>
                <a:latin typeface="Arial" panose="020B0604020202020204" pitchFamily="34" charset="0"/>
              </a:rPr>
              <a:t>in </a:t>
            </a:r>
            <a:r>
              <a:rPr lang="de-DE" sz="1800" dirty="0">
                <a:solidFill>
                  <a:schemeClr val="bg1">
                    <a:lumMod val="75000"/>
                  </a:schemeClr>
                </a:solidFill>
                <a:latin typeface="Arial" panose="020B0604020202020204" pitchFamily="34" charset="0"/>
              </a:rPr>
              <a:t>Industrienationen</a:t>
            </a:r>
            <a:endParaRPr lang="de-DE" sz="1800" noProof="0" dirty="0">
              <a:solidFill>
                <a:schemeClr val="bg1">
                  <a:lumMod val="75000"/>
                </a:schemeClr>
              </a:solidFill>
              <a:latin typeface="Arial" panose="020B0604020202020204" pitchFamily="34" charset="0"/>
            </a:endParaRPr>
          </a:p>
        </p:txBody>
      </p:sp>
    </p:spTree>
    <p:extLst>
      <p:ext uri="{BB962C8B-B14F-4D97-AF65-F5344CB8AC3E}">
        <p14:creationId xmlns:p14="http://schemas.microsoft.com/office/powerpoint/2010/main" val="208019701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CD1E968-1171-458F-B1CF-85F8D8C09B0E}"/>
              </a:ext>
            </a:extLst>
          </p:cNvPr>
          <p:cNvSpPr>
            <a:spLocks noGrp="1"/>
          </p:cNvSpPr>
          <p:nvPr>
            <p:ph type="sldNum" sz="quarter" idx="12"/>
          </p:nvPr>
        </p:nvSpPr>
        <p:spPr/>
        <p:txBody>
          <a:bodyPr wrap="square" lIns="25400" tIns="12700" rIns="25400" bIns="12700"/>
          <a:lstStyle/>
          <a:p>
            <a:fld id="{C8FD7619-3793-4C79-9A43-A8D8A786D272}" type="slidenum">
              <a:rPr lang="de-DE" noProof="0" smtClean="0"/>
              <a:t>70</a:t>
            </a:fld>
            <a:endParaRPr lang="de-DE" noProof="0" dirty="0"/>
          </a:p>
        </p:txBody>
      </p:sp>
      <p:pic>
        <p:nvPicPr>
          <p:cNvPr id="1026" name="Picture 2" descr="Cuticular drusen: The University of Iowa, Ophthalmology">
            <a:extLst>
              <a:ext uri="{FF2B5EF4-FFF2-40B4-BE49-F238E27FC236}">
                <a16:creationId xmlns:a16="http://schemas.microsoft.com/office/drawing/2014/main" id="{9A2D27A7-D7DB-4F36-A8B1-CF943955C0D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46080" y="1683127"/>
            <a:ext cx="4451838" cy="3617119"/>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1E7BF1A9-C98A-484D-A3E9-168EDF0C40BF}"/>
              </a:ext>
            </a:extLst>
          </p:cNvPr>
          <p:cNvSpPr txBox="1"/>
          <p:nvPr/>
        </p:nvSpPr>
        <p:spPr>
          <a:xfrm>
            <a:off x="3844877" y="5562600"/>
            <a:ext cx="1454244" cy="302647"/>
          </a:xfrm>
          <a:prstGeom prst="rect">
            <a:avLst/>
          </a:prstGeom>
          <a:noFill/>
        </p:spPr>
        <p:txBody>
          <a:bodyPr wrap="square" lIns="25400" tIns="12700" rIns="25400" bIns="12700" rtlCol="0">
            <a:spAutoFit/>
          </a:bodyPr>
          <a:lstStyle/>
          <a:p>
            <a:pPr algn="ctr"/>
            <a:r>
              <a:rPr lang="de-DE" noProof="0" dirty="0"/>
              <a:t>Harte Drusen</a:t>
            </a:r>
          </a:p>
        </p:txBody>
      </p:sp>
      <p:sp>
        <p:nvSpPr>
          <p:cNvPr id="7" name="TextBox 6">
            <a:extLst>
              <a:ext uri="{FF2B5EF4-FFF2-40B4-BE49-F238E27FC236}">
                <a16:creationId xmlns:a16="http://schemas.microsoft.com/office/drawing/2014/main" id="{7E4D4492-10B4-4B72-967B-8A7D054C843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322013948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EEEE4C-179D-BEB4-34A0-EC767BF21DF7}"/>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AB92DA5-0D20-D233-DC94-34EF94EB9B57}"/>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71</a:t>
            </a:fld>
            <a:endParaRPr lang="de-DE" noProof="0" dirty="0"/>
          </a:p>
        </p:txBody>
      </p:sp>
      <p:sp>
        <p:nvSpPr>
          <p:cNvPr id="2" name="TextBox 1">
            <a:extLst>
              <a:ext uri="{FF2B5EF4-FFF2-40B4-BE49-F238E27FC236}">
                <a16:creationId xmlns:a16="http://schemas.microsoft.com/office/drawing/2014/main" id="{47543938-1B13-A1FE-12B3-737DD039848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B6E1A5B6-8E91-F184-6C50-6C07FD44A9E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9D2BA2AC-AF0B-004A-1262-72A43D0C156D}"/>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16E84B85-04D3-8F14-AA2B-E7C360EA0042}"/>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7D1177A3-85A6-D402-7CFC-38A66185D03A}"/>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25C108CD-9607-6530-B6D2-F8352B0AD238}"/>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8BBB9B63-1220-68FF-8801-40743040442F}"/>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EBE80FEC-6487-EC1B-119E-D347CEC1E612}"/>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97BFAE26-4984-E150-292D-AEA747C9E608}"/>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BEECA711-D669-8B0A-A3A1-76B96C4EEB83}"/>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84B69F0A-9278-5DC3-403C-A4B502EAA0AA}"/>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A1FD0C10-DF41-5EAE-AC00-BB071A7D0768}"/>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76453E91-8C45-9F66-CC54-14B227E199EB}"/>
              </a:ext>
            </a:extLst>
          </p:cNvPr>
          <p:cNvSpPr txBox="1"/>
          <p:nvPr/>
        </p:nvSpPr>
        <p:spPr>
          <a:xfrm>
            <a:off x="1220724" y="5415827"/>
            <a:ext cx="4705350" cy="1010533"/>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b="1" i="1" dirty="0">
                <a:solidFill>
                  <a:srgbClr val="0000FF"/>
                </a:solidFill>
              </a:rPr>
              <a:t>?</a:t>
            </a:r>
            <a:endParaRPr lang="de-DE" sz="1600" dirty="0">
              <a:solidFill>
                <a:srgbClr val="000000"/>
              </a:solidFill>
            </a:endParaRPr>
          </a:p>
          <a:p>
            <a:r>
              <a:rPr lang="de-DE" sz="1600" b="1" dirty="0">
                <a:solidFill>
                  <a:srgbClr val="000000"/>
                </a:solidFill>
              </a:rPr>
              <a:t>--Konfluierend</a:t>
            </a:r>
            <a:endParaRPr lang="de-DE" sz="1600" dirty="0">
              <a:solidFill>
                <a:srgbClr val="000000"/>
              </a:solidFill>
            </a:endParaRPr>
          </a:p>
        </p:txBody>
      </p:sp>
      <p:grpSp>
        <p:nvGrpSpPr>
          <p:cNvPr id="9" name="Group 18">
            <a:extLst>
              <a:ext uri="{FF2B5EF4-FFF2-40B4-BE49-F238E27FC236}">
                <a16:creationId xmlns:a16="http://schemas.microsoft.com/office/drawing/2014/main" id="{17F5FA75-E8DF-DAC2-31E2-DCAC569CAA6D}"/>
              </a:ext>
            </a:extLst>
          </p:cNvPr>
          <p:cNvGrpSpPr/>
          <p:nvPr/>
        </p:nvGrpSpPr>
        <p:grpSpPr>
          <a:xfrm>
            <a:off x="4724400" y="5920223"/>
            <a:ext cx="3480568" cy="241092"/>
            <a:chOff x="5496891" y="5150988"/>
            <a:chExt cx="3480568" cy="241092"/>
          </a:xfrm>
        </p:grpSpPr>
        <p:sp>
          <p:nvSpPr>
            <p:cNvPr id="10" name="TextBox 7">
              <a:extLst>
                <a:ext uri="{FF2B5EF4-FFF2-40B4-BE49-F238E27FC236}">
                  <a16:creationId xmlns:a16="http://schemas.microsoft.com/office/drawing/2014/main" id="{B2B0E5E8-8683-2476-87A3-373A0E97B8FB}"/>
                </a:ext>
              </a:extLst>
            </p:cNvPr>
            <p:cNvSpPr txBox="1"/>
            <p:nvPr/>
          </p:nvSpPr>
          <p:spPr>
            <a:xfrm>
              <a:off x="6255239" y="5150988"/>
              <a:ext cx="2722220" cy="241092"/>
            </a:xfrm>
            <a:prstGeom prst="rect">
              <a:avLst/>
            </a:prstGeom>
            <a:noFill/>
          </p:spPr>
          <p:txBody>
            <a:bodyPr wrap="square" lIns="25400" tIns="12700" rIns="25400" bIns="12700" rtlCol="0">
              <a:spAutoFit/>
            </a:bodyPr>
            <a:lstStyle/>
            <a:p>
              <a:r>
                <a:rPr lang="de-DE" sz="1400" i="1" dirty="0">
                  <a:solidFill>
                    <a:srgbClr val="0000FF"/>
                  </a:solidFill>
                </a:rPr>
                <a:t>d</a:t>
              </a:r>
              <a:r>
                <a:rPr lang="de-DE" sz="1400" i="1" noProof="0" dirty="0" err="1">
                  <a:solidFill>
                    <a:srgbClr val="0000FF"/>
                  </a:solidFill>
                </a:rPr>
                <a:t>iese</a:t>
              </a:r>
              <a:r>
                <a:rPr lang="de-DE" sz="1400" i="1" noProof="0" dirty="0">
                  <a:solidFill>
                    <a:srgbClr val="0000FF"/>
                  </a:solidFill>
                </a:rPr>
                <a:t> werden beschrieben als…</a:t>
              </a:r>
            </a:p>
          </p:txBody>
        </p:sp>
        <p:cxnSp>
          <p:nvCxnSpPr>
            <p:cNvPr id="11" name="Straight Arrow Connector 16">
              <a:extLst>
                <a:ext uri="{FF2B5EF4-FFF2-40B4-BE49-F238E27FC236}">
                  <a16:creationId xmlns:a16="http://schemas.microsoft.com/office/drawing/2014/main" id="{27129752-1B0A-463B-263F-8D99AE5EB6DD}"/>
                </a:ext>
              </a:extLst>
            </p:cNvPr>
            <p:cNvCxnSpPr>
              <a:cxnSpLocks/>
              <a:stCxn id="10" idx="1"/>
            </p:cNvCxnSpPr>
            <p:nvPr/>
          </p:nvCxnSpPr>
          <p:spPr>
            <a:xfrm flipH="1">
              <a:off x="5496891" y="5271534"/>
              <a:ext cx="75834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grpSp>
        <p:nvGrpSpPr>
          <p:cNvPr id="6" name="Gruppieren 5">
            <a:extLst>
              <a:ext uri="{FF2B5EF4-FFF2-40B4-BE49-F238E27FC236}">
                <a16:creationId xmlns:a16="http://schemas.microsoft.com/office/drawing/2014/main" id="{11E29FF2-0794-3F2C-76CF-CD13891C3029}"/>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B57AF4EA-1CAA-1DCD-C27B-CDDBF904E4BA}"/>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03B12F15-0A1A-F66B-FCBE-FC34B9AFE336}"/>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997018096"/>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DECC779-56C8-8CA6-9864-5DDD1D1AD821}"/>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3D6CA32-A3AD-229B-882F-BF993F91C610}"/>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72</a:t>
            </a:fld>
            <a:endParaRPr lang="de-DE" noProof="0" dirty="0"/>
          </a:p>
        </p:txBody>
      </p:sp>
      <p:sp>
        <p:nvSpPr>
          <p:cNvPr id="2" name="TextBox 1">
            <a:extLst>
              <a:ext uri="{FF2B5EF4-FFF2-40B4-BE49-F238E27FC236}">
                <a16:creationId xmlns:a16="http://schemas.microsoft.com/office/drawing/2014/main" id="{23E50D15-D0F2-1D28-95BB-2D45F51D8D9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818B5AAF-16B5-74B8-4C1D-30439EACAA04}"/>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01036D09-511C-B5C8-D3E8-DA9EF9375B82}"/>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A6F84313-6CC3-6F33-06E4-5FB0CFA383DA}"/>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308C647C-F15E-7F05-6DD0-6DC64E53C38D}"/>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C76AC813-4B5C-B4E8-FDF1-45D1E3929F04}"/>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95F534B5-A03E-2506-C56E-A1A259F3D0F2}"/>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7A22647B-66E4-24A2-EA39-3C8BD113BDAF}"/>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ECDF0FA6-2E86-53AC-B269-7176ED028C92}"/>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B2830274-F86F-D488-B229-027E7076C0E1}"/>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A21E767B-14A4-F7AE-0406-B4214AE656AF}"/>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30A677A4-2895-894D-AD7B-7129E6CF0D6C}"/>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DEA74CC0-E4C8-0724-90A0-190CD0685C89}"/>
              </a:ext>
            </a:extLst>
          </p:cNvPr>
          <p:cNvSpPr txBox="1"/>
          <p:nvPr/>
        </p:nvSpPr>
        <p:spPr>
          <a:xfrm>
            <a:off x="1220724" y="5415827"/>
            <a:ext cx="4705350" cy="1010533"/>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a:t>
            </a:r>
            <a:endParaRPr lang="de-DE" sz="1600" dirty="0">
              <a:solidFill>
                <a:srgbClr val="000000"/>
              </a:solidFill>
            </a:endParaRPr>
          </a:p>
        </p:txBody>
      </p:sp>
      <p:grpSp>
        <p:nvGrpSpPr>
          <p:cNvPr id="9" name="Group 18">
            <a:extLst>
              <a:ext uri="{FF2B5EF4-FFF2-40B4-BE49-F238E27FC236}">
                <a16:creationId xmlns:a16="http://schemas.microsoft.com/office/drawing/2014/main" id="{1FE7F8BC-A9C7-733B-DDAC-929131CD9480}"/>
              </a:ext>
            </a:extLst>
          </p:cNvPr>
          <p:cNvGrpSpPr/>
          <p:nvPr/>
        </p:nvGrpSpPr>
        <p:grpSpPr>
          <a:xfrm>
            <a:off x="4724400" y="5917881"/>
            <a:ext cx="3480568" cy="241092"/>
            <a:chOff x="5496891" y="5150988"/>
            <a:chExt cx="3480568" cy="241092"/>
          </a:xfrm>
        </p:grpSpPr>
        <p:sp>
          <p:nvSpPr>
            <p:cNvPr id="10" name="TextBox 7">
              <a:extLst>
                <a:ext uri="{FF2B5EF4-FFF2-40B4-BE49-F238E27FC236}">
                  <a16:creationId xmlns:a16="http://schemas.microsoft.com/office/drawing/2014/main" id="{186B7023-53DF-8FEF-436A-B3A5006F5F72}"/>
                </a:ext>
              </a:extLst>
            </p:cNvPr>
            <p:cNvSpPr txBox="1"/>
            <p:nvPr/>
          </p:nvSpPr>
          <p:spPr>
            <a:xfrm>
              <a:off x="6255239" y="5150988"/>
              <a:ext cx="2722220" cy="241092"/>
            </a:xfrm>
            <a:prstGeom prst="rect">
              <a:avLst/>
            </a:prstGeom>
            <a:noFill/>
          </p:spPr>
          <p:txBody>
            <a:bodyPr wrap="square" lIns="25400" tIns="12700" rIns="25400" bIns="12700" rtlCol="0">
              <a:spAutoFit/>
            </a:bodyPr>
            <a:lstStyle/>
            <a:p>
              <a:r>
                <a:rPr lang="de-DE" sz="1400" i="1" dirty="0">
                  <a:solidFill>
                    <a:srgbClr val="0000FF"/>
                  </a:solidFill>
                </a:rPr>
                <a:t>d</a:t>
              </a:r>
              <a:r>
                <a:rPr lang="de-DE" sz="1400" i="1" noProof="0" dirty="0" err="1">
                  <a:solidFill>
                    <a:srgbClr val="0000FF"/>
                  </a:solidFill>
                </a:rPr>
                <a:t>iese</a:t>
              </a:r>
              <a:r>
                <a:rPr lang="de-DE" sz="1400" i="1" noProof="0" dirty="0">
                  <a:solidFill>
                    <a:srgbClr val="0000FF"/>
                  </a:solidFill>
                </a:rPr>
                <a:t> werden beschrieben als…</a:t>
              </a:r>
            </a:p>
          </p:txBody>
        </p:sp>
        <p:cxnSp>
          <p:nvCxnSpPr>
            <p:cNvPr id="11" name="Straight Arrow Connector 16">
              <a:extLst>
                <a:ext uri="{FF2B5EF4-FFF2-40B4-BE49-F238E27FC236}">
                  <a16:creationId xmlns:a16="http://schemas.microsoft.com/office/drawing/2014/main" id="{6CE7672C-D1F3-9838-CA63-8F583193F788}"/>
                </a:ext>
              </a:extLst>
            </p:cNvPr>
            <p:cNvCxnSpPr>
              <a:cxnSpLocks/>
              <a:stCxn id="10" idx="1"/>
            </p:cNvCxnSpPr>
            <p:nvPr/>
          </p:nvCxnSpPr>
          <p:spPr>
            <a:xfrm flipH="1">
              <a:off x="5496891" y="5271534"/>
              <a:ext cx="75834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grpSp>
        <p:nvGrpSpPr>
          <p:cNvPr id="6" name="Gruppieren 5">
            <a:extLst>
              <a:ext uri="{FF2B5EF4-FFF2-40B4-BE49-F238E27FC236}">
                <a16:creationId xmlns:a16="http://schemas.microsoft.com/office/drawing/2014/main" id="{712DFB45-3290-5FA9-EBCD-B347773B5116}"/>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4DCB343C-ECAD-F572-ACAD-850CFCFF766A}"/>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8C1ABB66-3AD5-F32C-282D-7DB5E3C4F8EE}"/>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988356871"/>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CCD1E968-1171-458F-B1CF-85F8D8C09B0E}"/>
              </a:ext>
            </a:extLst>
          </p:cNvPr>
          <p:cNvSpPr>
            <a:spLocks noGrp="1"/>
          </p:cNvSpPr>
          <p:nvPr>
            <p:ph type="sldNum" sz="quarter" idx="12"/>
          </p:nvPr>
        </p:nvSpPr>
        <p:spPr/>
        <p:txBody>
          <a:bodyPr wrap="square" lIns="25400" tIns="12700" rIns="25400" bIns="12700"/>
          <a:lstStyle/>
          <a:p>
            <a:fld id="{C8FD7619-3793-4C79-9A43-A8D8A786D272}" type="slidenum">
              <a:rPr lang="de-DE" noProof="0" smtClean="0"/>
              <a:t>73</a:t>
            </a:fld>
            <a:endParaRPr lang="de-DE" noProof="0" dirty="0"/>
          </a:p>
        </p:txBody>
      </p:sp>
      <p:sp>
        <p:nvSpPr>
          <p:cNvPr id="5" name="TextBox 4">
            <a:extLst>
              <a:ext uri="{FF2B5EF4-FFF2-40B4-BE49-F238E27FC236}">
                <a16:creationId xmlns:a16="http://schemas.microsoft.com/office/drawing/2014/main" id="{1E7BF1A9-C98A-484D-A3E9-168EDF0C40BF}"/>
              </a:ext>
            </a:extLst>
          </p:cNvPr>
          <p:cNvSpPr txBox="1"/>
          <p:nvPr/>
        </p:nvSpPr>
        <p:spPr>
          <a:xfrm>
            <a:off x="3697480" y="5486400"/>
            <a:ext cx="1749040" cy="271869"/>
          </a:xfrm>
          <a:prstGeom prst="rect">
            <a:avLst/>
          </a:prstGeom>
          <a:noFill/>
        </p:spPr>
        <p:txBody>
          <a:bodyPr wrap="square" lIns="25400" tIns="12700" rIns="25400" bIns="12700" rtlCol="0">
            <a:spAutoFit/>
          </a:bodyPr>
          <a:lstStyle/>
          <a:p>
            <a:pPr algn="ctr"/>
            <a:r>
              <a:rPr lang="de-DE" sz="1600" noProof="0" dirty="0"/>
              <a:t>Weiche Drusen</a:t>
            </a:r>
          </a:p>
        </p:txBody>
      </p:sp>
      <p:pic>
        <p:nvPicPr>
          <p:cNvPr id="7170" name="Picture 2" descr="Soft drusen – sign of AMD1">
            <a:extLst>
              <a:ext uri="{FF2B5EF4-FFF2-40B4-BE49-F238E27FC236}">
                <a16:creationId xmlns:a16="http://schemas.microsoft.com/office/drawing/2014/main" id="{16EDE468-F5F9-44AC-8827-14EB48DB598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346081" y="1651526"/>
            <a:ext cx="4451838" cy="3554948"/>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6">
            <a:extLst>
              <a:ext uri="{FF2B5EF4-FFF2-40B4-BE49-F238E27FC236}">
                <a16:creationId xmlns:a16="http://schemas.microsoft.com/office/drawing/2014/main" id="{CCFF124E-5D71-E91D-402A-05B73E3CB2F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16262790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3CE468-970B-E53F-48BE-906AD49AC25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7D7266F-4432-4713-1A01-18EA43002506}"/>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74</a:t>
            </a:fld>
            <a:endParaRPr lang="de-DE" noProof="0" dirty="0"/>
          </a:p>
        </p:txBody>
      </p:sp>
      <p:sp>
        <p:nvSpPr>
          <p:cNvPr id="2" name="TextBox 1">
            <a:extLst>
              <a:ext uri="{FF2B5EF4-FFF2-40B4-BE49-F238E27FC236}">
                <a16:creationId xmlns:a16="http://schemas.microsoft.com/office/drawing/2014/main" id="{F21BE4F1-3899-0208-0EDA-DBFA38C8F192}"/>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8EDCEDE8-888A-77E0-972F-30025AF57C68}"/>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2378F05F-AB4B-A61A-14A6-919CAB6061E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099F9EB8-405F-BB72-D705-B24BA69BCC11}"/>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2A0BFD78-4449-D4CD-1B61-65E0FE75251A}"/>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160B7DA4-4B7F-65B2-6389-021DDBD78EC9}"/>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4E0BBBEE-B59E-D6D7-9A0F-EE17D9A7C91A}"/>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BB8FBFFB-91C1-B6D1-C8B2-8B09AE12AFBA}"/>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EFA5F8AD-995C-5A5B-7EF2-29BDE8323902}"/>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3CD3FB12-AB27-637D-308C-8C3D6776CA66}"/>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3D5F9D24-15E0-DE04-7FF6-6BF13FA67C7D}"/>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D5A10C81-9FAA-9BE9-4696-66A2E81531E3}"/>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81319A1E-996A-F6EC-7E16-090E93D4A3CF}"/>
              </a:ext>
            </a:extLst>
          </p:cNvPr>
          <p:cNvSpPr txBox="1"/>
          <p:nvPr/>
        </p:nvSpPr>
        <p:spPr>
          <a:xfrm>
            <a:off x="1220724" y="5415827"/>
            <a:ext cx="4705350" cy="1010533"/>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 </a:t>
            </a:r>
            <a:r>
              <a:rPr lang="de-DE" sz="1600" b="1" i="1" dirty="0">
                <a:solidFill>
                  <a:srgbClr val="0000FF"/>
                </a:solidFill>
              </a:rPr>
              <a:t>?</a:t>
            </a:r>
            <a:endParaRPr lang="de-DE" sz="1600" dirty="0">
              <a:solidFill>
                <a:srgbClr val="000000"/>
              </a:solidFill>
            </a:endParaRPr>
          </a:p>
        </p:txBody>
      </p:sp>
      <p:grpSp>
        <p:nvGrpSpPr>
          <p:cNvPr id="9" name="Group 18">
            <a:extLst>
              <a:ext uri="{FF2B5EF4-FFF2-40B4-BE49-F238E27FC236}">
                <a16:creationId xmlns:a16="http://schemas.microsoft.com/office/drawing/2014/main" id="{B6974393-D765-F606-36AC-504C32EC2311}"/>
              </a:ext>
            </a:extLst>
          </p:cNvPr>
          <p:cNvGrpSpPr/>
          <p:nvPr/>
        </p:nvGrpSpPr>
        <p:grpSpPr>
          <a:xfrm>
            <a:off x="5486400" y="6158973"/>
            <a:ext cx="3480568" cy="241092"/>
            <a:chOff x="5496891" y="5150988"/>
            <a:chExt cx="3480568" cy="241092"/>
          </a:xfrm>
        </p:grpSpPr>
        <p:sp>
          <p:nvSpPr>
            <p:cNvPr id="10" name="TextBox 7">
              <a:extLst>
                <a:ext uri="{FF2B5EF4-FFF2-40B4-BE49-F238E27FC236}">
                  <a16:creationId xmlns:a16="http://schemas.microsoft.com/office/drawing/2014/main" id="{CEE06C01-730C-1391-7ADD-5BF51C5F6703}"/>
                </a:ext>
              </a:extLst>
            </p:cNvPr>
            <p:cNvSpPr txBox="1"/>
            <p:nvPr/>
          </p:nvSpPr>
          <p:spPr>
            <a:xfrm>
              <a:off x="6255239" y="5150988"/>
              <a:ext cx="2722220" cy="241092"/>
            </a:xfrm>
            <a:prstGeom prst="rect">
              <a:avLst/>
            </a:prstGeom>
            <a:noFill/>
          </p:spPr>
          <p:txBody>
            <a:bodyPr wrap="square" lIns="25400" tIns="12700" rIns="25400" bIns="12700" rtlCol="0">
              <a:spAutoFit/>
            </a:bodyPr>
            <a:lstStyle/>
            <a:p>
              <a:r>
                <a:rPr lang="de-DE" sz="1400" i="1" dirty="0">
                  <a:solidFill>
                    <a:srgbClr val="0000FF"/>
                  </a:solidFill>
                </a:rPr>
                <a:t>d</a:t>
              </a:r>
              <a:r>
                <a:rPr lang="de-DE" sz="1400" i="1" noProof="0" dirty="0" err="1">
                  <a:solidFill>
                    <a:srgbClr val="0000FF"/>
                  </a:solidFill>
                </a:rPr>
                <a:t>iese</a:t>
              </a:r>
              <a:r>
                <a:rPr lang="de-DE" sz="1400" i="1" noProof="0" dirty="0">
                  <a:solidFill>
                    <a:srgbClr val="0000FF"/>
                  </a:solidFill>
                </a:rPr>
                <a:t> werden beschrieben als…</a:t>
              </a:r>
            </a:p>
          </p:txBody>
        </p:sp>
        <p:cxnSp>
          <p:nvCxnSpPr>
            <p:cNvPr id="11" name="Straight Arrow Connector 16">
              <a:extLst>
                <a:ext uri="{FF2B5EF4-FFF2-40B4-BE49-F238E27FC236}">
                  <a16:creationId xmlns:a16="http://schemas.microsoft.com/office/drawing/2014/main" id="{251741E0-6076-F067-B331-61501F582DCC}"/>
                </a:ext>
              </a:extLst>
            </p:cNvPr>
            <p:cNvCxnSpPr>
              <a:cxnSpLocks/>
              <a:stCxn id="10" idx="1"/>
            </p:cNvCxnSpPr>
            <p:nvPr/>
          </p:nvCxnSpPr>
          <p:spPr>
            <a:xfrm flipH="1">
              <a:off x="5496891" y="5271534"/>
              <a:ext cx="75834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grpSp>
        <p:nvGrpSpPr>
          <p:cNvPr id="6" name="Gruppieren 5">
            <a:extLst>
              <a:ext uri="{FF2B5EF4-FFF2-40B4-BE49-F238E27FC236}">
                <a16:creationId xmlns:a16="http://schemas.microsoft.com/office/drawing/2014/main" id="{2341342A-35AD-CE5C-B560-A8AFB03CDF14}"/>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F88EC685-C52E-1B34-0082-6DB3DA63C441}"/>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762C1864-B312-644F-45CA-61B7881451A3}"/>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3049059631"/>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A0AC4F2-1CFD-0D02-FD5F-9863A103F050}"/>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17704169-79B9-7F3E-834E-38FE99367E6D}"/>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75</a:t>
            </a:fld>
            <a:endParaRPr lang="de-DE" noProof="0" dirty="0"/>
          </a:p>
        </p:txBody>
      </p:sp>
      <p:sp>
        <p:nvSpPr>
          <p:cNvPr id="2" name="TextBox 1">
            <a:extLst>
              <a:ext uri="{FF2B5EF4-FFF2-40B4-BE49-F238E27FC236}">
                <a16:creationId xmlns:a16="http://schemas.microsoft.com/office/drawing/2014/main" id="{0ECC6FE5-911A-77E4-9BAC-626CBCC3C24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37994D0F-B8D4-4F0D-6674-755D0E224901}"/>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35FE6F06-7718-71E7-B3D2-AC5700BA5897}"/>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31D8A448-AE09-64DB-A65B-2162819FE1F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3D10FABA-232E-4ED1-A71C-23FD2FF6D5E5}"/>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FD131878-6DA7-0CF9-5910-F6E95E27F515}"/>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CB6885BC-B721-D460-C572-C384CD661294}"/>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7D4367CA-F56D-EAC5-CB1D-24F1E021016B}"/>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F925E684-8FD2-23E6-6164-59361185CEAC}"/>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8B57424E-8CD0-77AF-3021-3568E8128EE5}"/>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66BA5806-C910-A8F2-D90C-F91DF39B8CCE}"/>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F507B3F5-0874-0BCC-A112-281785F7FF02}"/>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9B6C076A-CA8D-AA5E-ABB6-80585BC74042}"/>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 </a:t>
            </a:r>
            <a:r>
              <a:rPr lang="de-DE" sz="1600" dirty="0">
                <a:solidFill>
                  <a:srgbClr val="0000FF"/>
                </a:solidFill>
              </a:rPr>
              <a:t>Aneinandergrenzende Drusen ohne klare Begrenzungen </a:t>
            </a:r>
            <a:endParaRPr lang="de-DE" sz="1600" dirty="0">
              <a:solidFill>
                <a:srgbClr val="000000"/>
              </a:solidFill>
            </a:endParaRPr>
          </a:p>
        </p:txBody>
      </p:sp>
      <p:grpSp>
        <p:nvGrpSpPr>
          <p:cNvPr id="9" name="Group 18">
            <a:extLst>
              <a:ext uri="{FF2B5EF4-FFF2-40B4-BE49-F238E27FC236}">
                <a16:creationId xmlns:a16="http://schemas.microsoft.com/office/drawing/2014/main" id="{A18A8F40-FC2E-0045-EDF1-74102BE753FC}"/>
              </a:ext>
            </a:extLst>
          </p:cNvPr>
          <p:cNvGrpSpPr/>
          <p:nvPr/>
        </p:nvGrpSpPr>
        <p:grpSpPr>
          <a:xfrm>
            <a:off x="5486400" y="6158973"/>
            <a:ext cx="3480568" cy="241092"/>
            <a:chOff x="5496891" y="5150988"/>
            <a:chExt cx="3480568" cy="241092"/>
          </a:xfrm>
        </p:grpSpPr>
        <p:sp>
          <p:nvSpPr>
            <p:cNvPr id="10" name="TextBox 7">
              <a:extLst>
                <a:ext uri="{FF2B5EF4-FFF2-40B4-BE49-F238E27FC236}">
                  <a16:creationId xmlns:a16="http://schemas.microsoft.com/office/drawing/2014/main" id="{3FCC53F9-A08A-CDE1-E283-D2B09DFE1A6F}"/>
                </a:ext>
              </a:extLst>
            </p:cNvPr>
            <p:cNvSpPr txBox="1"/>
            <p:nvPr/>
          </p:nvSpPr>
          <p:spPr>
            <a:xfrm>
              <a:off x="6255239" y="5150988"/>
              <a:ext cx="2722220" cy="241092"/>
            </a:xfrm>
            <a:prstGeom prst="rect">
              <a:avLst/>
            </a:prstGeom>
            <a:noFill/>
          </p:spPr>
          <p:txBody>
            <a:bodyPr wrap="square" lIns="25400" tIns="12700" rIns="25400" bIns="12700" rtlCol="0">
              <a:spAutoFit/>
            </a:bodyPr>
            <a:lstStyle/>
            <a:p>
              <a:r>
                <a:rPr lang="de-DE" sz="1400" i="1" dirty="0">
                  <a:solidFill>
                    <a:srgbClr val="0000FF"/>
                  </a:solidFill>
                </a:rPr>
                <a:t>d</a:t>
              </a:r>
              <a:r>
                <a:rPr lang="de-DE" sz="1400" i="1" noProof="0" dirty="0" err="1">
                  <a:solidFill>
                    <a:srgbClr val="0000FF"/>
                  </a:solidFill>
                </a:rPr>
                <a:t>iese</a:t>
              </a:r>
              <a:r>
                <a:rPr lang="de-DE" sz="1400" i="1" noProof="0" dirty="0">
                  <a:solidFill>
                    <a:srgbClr val="0000FF"/>
                  </a:solidFill>
                </a:rPr>
                <a:t> werden beschrieben als…</a:t>
              </a:r>
            </a:p>
          </p:txBody>
        </p:sp>
        <p:cxnSp>
          <p:nvCxnSpPr>
            <p:cNvPr id="11" name="Straight Arrow Connector 16">
              <a:extLst>
                <a:ext uri="{FF2B5EF4-FFF2-40B4-BE49-F238E27FC236}">
                  <a16:creationId xmlns:a16="http://schemas.microsoft.com/office/drawing/2014/main" id="{3A25F911-6455-2199-0CFE-CCB0B5F04DBB}"/>
                </a:ext>
              </a:extLst>
            </p:cNvPr>
            <p:cNvCxnSpPr>
              <a:cxnSpLocks/>
              <a:stCxn id="10" idx="1"/>
            </p:cNvCxnSpPr>
            <p:nvPr/>
          </p:nvCxnSpPr>
          <p:spPr>
            <a:xfrm flipH="1">
              <a:off x="5496891" y="5271534"/>
              <a:ext cx="758348" cy="0"/>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grpSp>
      <p:grpSp>
        <p:nvGrpSpPr>
          <p:cNvPr id="6" name="Gruppieren 5">
            <a:extLst>
              <a:ext uri="{FF2B5EF4-FFF2-40B4-BE49-F238E27FC236}">
                <a16:creationId xmlns:a16="http://schemas.microsoft.com/office/drawing/2014/main" id="{55001B5E-39D3-5F68-ACAE-4401C1B3F1C8}"/>
              </a:ext>
            </a:extLst>
          </p:cNvPr>
          <p:cNvGrpSpPr/>
          <p:nvPr/>
        </p:nvGrpSpPr>
        <p:grpSpPr>
          <a:xfrm>
            <a:off x="6956040" y="2062038"/>
            <a:ext cx="1121162" cy="533400"/>
            <a:chOff x="6956040" y="2062038"/>
            <a:chExt cx="1121162" cy="533400"/>
          </a:xfrm>
        </p:grpSpPr>
        <p:sp>
          <p:nvSpPr>
            <p:cNvPr id="7" name="Oval 2">
              <a:extLst>
                <a:ext uri="{FF2B5EF4-FFF2-40B4-BE49-F238E27FC236}">
                  <a16:creationId xmlns:a16="http://schemas.microsoft.com/office/drawing/2014/main" id="{6E53FA94-FE05-8CE3-8247-91B3992DB42B}"/>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8" name="Textfeld 7">
              <a:extLst>
                <a:ext uri="{FF2B5EF4-FFF2-40B4-BE49-F238E27FC236}">
                  <a16:creationId xmlns:a16="http://schemas.microsoft.com/office/drawing/2014/main" id="{8543844F-DF74-1325-0FF5-86830BD2CF06}"/>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3286072104"/>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BDB88510-0B4A-487A-80E6-1329BA9AC576}"/>
              </a:ext>
            </a:extLst>
          </p:cNvPr>
          <p:cNvSpPr>
            <a:spLocks noGrp="1"/>
          </p:cNvSpPr>
          <p:nvPr>
            <p:ph type="sldNum" sz="quarter" idx="12"/>
          </p:nvPr>
        </p:nvSpPr>
        <p:spPr/>
        <p:txBody>
          <a:bodyPr wrap="square" lIns="25400" tIns="12700" rIns="25400" bIns="12700"/>
          <a:lstStyle/>
          <a:p>
            <a:pPr>
              <a:defRPr/>
            </a:pPr>
            <a:fld id="{AE3D5967-D305-4D5A-99BA-BCEC8EFAB816}" type="slidenum">
              <a:rPr lang="de-DE" noProof="0" smtClean="0"/>
              <a:t>76</a:t>
            </a:fld>
            <a:endParaRPr lang="de-DE" noProof="0" dirty="0"/>
          </a:p>
        </p:txBody>
      </p:sp>
      <p:pic>
        <p:nvPicPr>
          <p:cNvPr id="2050" name="Picture 2">
            <a:extLst>
              <a:ext uri="{FF2B5EF4-FFF2-40B4-BE49-F238E27FC236}">
                <a16:creationId xmlns:a16="http://schemas.microsoft.com/office/drawing/2014/main" id="{8BF14F1B-C533-42DA-A21B-90FF3A1C7B1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0625" y="876300"/>
            <a:ext cx="6762750" cy="4457700"/>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8583B886-E211-47C4-B39E-85A10580E72E}"/>
              </a:ext>
            </a:extLst>
          </p:cNvPr>
          <p:cNvSpPr txBox="1"/>
          <p:nvPr/>
        </p:nvSpPr>
        <p:spPr>
          <a:xfrm>
            <a:off x="1028700" y="5612368"/>
            <a:ext cx="7134639" cy="1010533"/>
          </a:xfrm>
          <a:prstGeom prst="rect">
            <a:avLst/>
          </a:prstGeom>
          <a:noFill/>
        </p:spPr>
        <p:txBody>
          <a:bodyPr wrap="square" lIns="25400" tIns="12700" rIns="25400" bIns="12700" rtlCol="0">
            <a:spAutoFit/>
          </a:bodyPr>
          <a:lstStyle/>
          <a:p>
            <a:r>
              <a:rPr lang="de-DE" sz="1600" b="1" i="0" noProof="0" dirty="0">
                <a:effectLst/>
                <a:latin typeface="+mn-lt"/>
              </a:rPr>
              <a:t>A</a:t>
            </a:r>
            <a:r>
              <a:rPr lang="de-DE" sz="1600" b="0" i="0" noProof="0" dirty="0">
                <a:effectLst/>
                <a:latin typeface="+mn-lt"/>
              </a:rPr>
              <a:t>, Farbfundusaufnahme zeigt weiche, </a:t>
            </a:r>
            <a:r>
              <a:rPr lang="de-DE" sz="1600" b="1" i="0" noProof="0" dirty="0">
                <a:solidFill>
                  <a:srgbClr val="0000FF"/>
                </a:solidFill>
                <a:effectLst/>
                <a:latin typeface="+mn-lt"/>
              </a:rPr>
              <a:t>zusammenfließende</a:t>
            </a:r>
            <a:r>
              <a:rPr lang="de-DE" sz="1600" b="0" i="0" noProof="0" dirty="0">
                <a:effectLst/>
                <a:latin typeface="+mn-lt"/>
              </a:rPr>
              <a:t>, große Drusen bei einem Patienten mit AMD. </a:t>
            </a:r>
            <a:r>
              <a:rPr lang="de-DE" sz="1600" b="1" i="0" noProof="0" dirty="0">
                <a:effectLst/>
                <a:latin typeface="+mn-lt"/>
              </a:rPr>
              <a:t>B, </a:t>
            </a:r>
            <a:r>
              <a:rPr lang="de-DE" sz="1600" b="0" i="0" noProof="0" dirty="0">
                <a:effectLst/>
                <a:latin typeface="+mn-lt"/>
              </a:rPr>
              <a:t>Entsprechende SD-OCT-Aufnahme der weichen Drusen. </a:t>
            </a:r>
            <a:r>
              <a:rPr lang="de-DE" sz="1600" b="1" i="0" noProof="0" dirty="0">
                <a:effectLst/>
                <a:latin typeface="+mn-lt"/>
              </a:rPr>
              <a:t>C, </a:t>
            </a:r>
            <a:r>
              <a:rPr lang="de-DE" sz="1600" b="0" i="0" noProof="0" dirty="0">
                <a:effectLst/>
                <a:latin typeface="+mn-lt"/>
              </a:rPr>
              <a:t>Autofluoreszenzaufnahme eines Auges mit Bereichen zusammenfließender Drusen.</a:t>
            </a:r>
          </a:p>
        </p:txBody>
      </p:sp>
      <p:sp>
        <p:nvSpPr>
          <p:cNvPr id="5" name="TextBox 4">
            <a:extLst>
              <a:ext uri="{FF2B5EF4-FFF2-40B4-BE49-F238E27FC236}">
                <a16:creationId xmlns:a16="http://schemas.microsoft.com/office/drawing/2014/main" id="{DE7A8E20-6EDF-4709-9F5F-26C97EEE758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Tree>
    <p:extLst>
      <p:ext uri="{BB962C8B-B14F-4D97-AF65-F5344CB8AC3E}">
        <p14:creationId xmlns:p14="http://schemas.microsoft.com/office/powerpoint/2010/main" val="783848123"/>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006BB0-0839-1845-0EF9-95664A5B07B2}"/>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17F4BE9-71F7-E9FC-9524-1D6AF96FD13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77</a:t>
            </a:fld>
            <a:endParaRPr lang="de-DE" noProof="0" dirty="0"/>
          </a:p>
        </p:txBody>
      </p:sp>
      <p:sp>
        <p:nvSpPr>
          <p:cNvPr id="2" name="TextBox 1">
            <a:extLst>
              <a:ext uri="{FF2B5EF4-FFF2-40B4-BE49-F238E27FC236}">
                <a16:creationId xmlns:a16="http://schemas.microsoft.com/office/drawing/2014/main" id="{46C4E061-700C-DE92-6236-6F7D9384AC6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0F80B7F1-0E99-3CE1-39AC-F4D095E7BEA3}"/>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CA49B427-82F2-CB52-BEB1-2997904D72F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549E4F36-0B97-5B54-88F7-BC20C1055629}"/>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28C43EB6-1395-C53A-4A52-64C8C80BF815}"/>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D892C6ED-5501-BA55-473F-520527CBA1A2}"/>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AEB1BB59-BA44-AA1D-BF4D-2CE24B19EBA2}"/>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4CEDA7DB-6303-98A9-0864-37521F07171F}"/>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2A4D71F2-F57C-50E2-FDB0-FE87A3BD39E7}"/>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6CD66A26-0E1F-F7E9-3C2C-BA2B7BB1FB5A}"/>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DB4F4537-8526-4D7C-2B6A-BE09FE58EB18}"/>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303951FE-20A5-12C5-8411-C0B2F0C024F5}"/>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E350EB54-078E-7D93-0764-5954A45B9409}"/>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 </a:t>
            </a:r>
            <a:r>
              <a:rPr lang="de-DE" sz="1600" dirty="0">
                <a:solidFill>
                  <a:srgbClr val="0000FF"/>
                </a:solidFill>
              </a:rPr>
              <a:t>Aneinandergrenzende Drusen ohne klare Begrenzungen </a:t>
            </a:r>
            <a:endParaRPr lang="de-DE" sz="1600" dirty="0">
              <a:solidFill>
                <a:srgbClr val="000000"/>
              </a:solidFill>
            </a:endParaRPr>
          </a:p>
        </p:txBody>
      </p:sp>
      <p:grpSp>
        <p:nvGrpSpPr>
          <p:cNvPr id="8" name="Gruppieren 7">
            <a:extLst>
              <a:ext uri="{FF2B5EF4-FFF2-40B4-BE49-F238E27FC236}">
                <a16:creationId xmlns:a16="http://schemas.microsoft.com/office/drawing/2014/main" id="{AA3F860E-FC11-F96A-AB94-488ED48F25D8}"/>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11606210-74EE-2802-108C-79142C970EFA}"/>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70F7C75D-28D7-008B-700D-0CA9F4E930E8}"/>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12" name="Right Brace 7">
            <a:extLst>
              <a:ext uri="{FF2B5EF4-FFF2-40B4-BE49-F238E27FC236}">
                <a16:creationId xmlns:a16="http://schemas.microsoft.com/office/drawing/2014/main" id="{EBBA14C2-CFA2-BAB8-96B4-E1FE8C530769}"/>
              </a:ext>
            </a:extLst>
          </p:cNvPr>
          <p:cNvSpPr/>
          <p:nvPr/>
        </p:nvSpPr>
        <p:spPr>
          <a:xfrm>
            <a:off x="5715000" y="5701190"/>
            <a:ext cx="152400" cy="915566"/>
          </a:xfrm>
          <a:prstGeom prst="rightBrace">
            <a:avLst/>
          </a:prstGeom>
        </p:spPr>
        <p:style>
          <a:lnRef idx="1">
            <a:schemeClr val="dk1"/>
          </a:lnRef>
          <a:fillRef idx="0">
            <a:schemeClr val="dk1"/>
          </a:fillRef>
          <a:effectRef idx="0">
            <a:schemeClr val="dk1"/>
          </a:effectRef>
          <a:fontRef idx="minor">
            <a:schemeClr val="tx1"/>
          </a:fontRef>
        </p:style>
        <p:txBody>
          <a:bodyPr rtlCol="0" anchor="ctr"/>
          <a:lstStyle/>
          <a:p>
            <a:pPr algn="ctr"/>
            <a:endParaRPr lang="de-DE" sz="2400" noProof="0" dirty="0"/>
          </a:p>
        </p:txBody>
      </p:sp>
      <p:sp>
        <p:nvSpPr>
          <p:cNvPr id="14" name="TextBox 14">
            <a:extLst>
              <a:ext uri="{FF2B5EF4-FFF2-40B4-BE49-F238E27FC236}">
                <a16:creationId xmlns:a16="http://schemas.microsoft.com/office/drawing/2014/main" id="{75300230-8E1D-CE94-28FA-B73D385B0BCD}"/>
              </a:ext>
            </a:extLst>
          </p:cNvPr>
          <p:cNvSpPr txBox="1"/>
          <p:nvPr/>
        </p:nvSpPr>
        <p:spPr>
          <a:xfrm>
            <a:off x="5992621" y="5782943"/>
            <a:ext cx="3048000" cy="456535"/>
          </a:xfrm>
          <a:prstGeom prst="rect">
            <a:avLst/>
          </a:prstGeom>
          <a:noFill/>
        </p:spPr>
        <p:txBody>
          <a:bodyPr wrap="square" lIns="25400" tIns="12700" rIns="25400" bIns="12700" rtlCol="0">
            <a:spAutoFit/>
          </a:bodyPr>
          <a:lstStyle/>
          <a:p>
            <a:r>
              <a:rPr lang="de-DE" sz="1400" i="1" noProof="0" dirty="0"/>
              <a:t>Welche Art(en) bergen ein höheres Risiko für das Fortschreiten der Dz?</a:t>
            </a:r>
            <a:endParaRPr lang="de-DE" sz="1600" noProof="0" dirty="0"/>
          </a:p>
        </p:txBody>
      </p:sp>
    </p:spTree>
    <p:extLst>
      <p:ext uri="{BB962C8B-B14F-4D97-AF65-F5344CB8AC3E}">
        <p14:creationId xmlns:p14="http://schemas.microsoft.com/office/powerpoint/2010/main" val="2148387178"/>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869584-3F97-C984-D74A-5E46FD73A9D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812B228-3CCF-D2B4-297F-933E71B57211}"/>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78</a:t>
            </a:fld>
            <a:endParaRPr lang="de-DE" noProof="0" dirty="0"/>
          </a:p>
        </p:txBody>
      </p:sp>
      <p:sp>
        <p:nvSpPr>
          <p:cNvPr id="2" name="TextBox 1">
            <a:extLst>
              <a:ext uri="{FF2B5EF4-FFF2-40B4-BE49-F238E27FC236}">
                <a16:creationId xmlns:a16="http://schemas.microsoft.com/office/drawing/2014/main" id="{AF822459-7E04-899D-1503-E18E9B4C4FA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53BCA4B2-F558-C9F7-E1AA-061EEAE0A3ED}"/>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C421DA27-FCCF-C8C3-908E-F6E97E1AD34B}"/>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32570B3C-9DF0-A2D6-04F6-4048AAE15943}"/>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8E1385B2-144C-AE69-FFC2-52DA4B1BCC4D}"/>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E574285F-869A-504C-91E4-D2D4FE62C17A}"/>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C69346E8-A914-47C4-9720-42D169C3198D}"/>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F27C1DBD-091C-41F4-C9AD-9BDB2FE7AAD8}"/>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3EE9DD0E-36DD-93D7-421A-A6FD3D34F77B}"/>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12B41BD5-4C81-1CBD-2A09-4D51010113C0}"/>
              </a:ext>
            </a:extLst>
          </p:cNvPr>
          <p:cNvCxnSpPr>
            <a:cxnSpLocks/>
          </p:cNvCxnSpPr>
          <p:nvPr/>
        </p:nvCxnSpPr>
        <p:spPr>
          <a:xfrm>
            <a:off x="3810000" y="3577758"/>
            <a:ext cx="3076989" cy="310603"/>
          </a:xfrm>
          <a:prstGeom prst="straightConnector1">
            <a:avLst/>
          </a:prstGeom>
          <a:ln>
            <a:solidFill>
              <a:srgbClr val="B2B2B2"/>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DB63D9EC-0F75-63DE-77C4-2E4BC98392C2}"/>
              </a:ext>
            </a:extLst>
          </p:cNvPr>
          <p:cNvSpPr txBox="1"/>
          <p:nvPr/>
        </p:nvSpPr>
        <p:spPr>
          <a:xfrm>
            <a:off x="4375702" y="3872973"/>
            <a:ext cx="4311098" cy="518091"/>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a:t>
            </a:r>
          </a:p>
        </p:txBody>
      </p:sp>
      <p:sp>
        <p:nvSpPr>
          <p:cNvPr id="5" name="TextBox 10">
            <a:extLst>
              <a:ext uri="{FF2B5EF4-FFF2-40B4-BE49-F238E27FC236}">
                <a16:creationId xmlns:a16="http://schemas.microsoft.com/office/drawing/2014/main" id="{48D4F9D3-A117-0481-0F0E-DF2C0DE60EBE}"/>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DDDA273D-E699-7A04-0D2E-7313096DF807}"/>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B2B2B2"/>
                </a:solidFill>
              </a:rPr>
              <a:t>--Hart: </a:t>
            </a:r>
            <a:r>
              <a:rPr lang="de-DE" sz="1600" dirty="0">
                <a:solidFill>
                  <a:srgbClr val="B2B2B2"/>
                </a:solidFill>
              </a:rPr>
              <a:t>diskret, scharf begrenzt</a:t>
            </a: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 </a:t>
            </a:r>
            <a:r>
              <a:rPr lang="de-DE" sz="1600" dirty="0">
                <a:solidFill>
                  <a:srgbClr val="0000FF"/>
                </a:solidFill>
              </a:rPr>
              <a:t>Aneinandergrenzende Drusen ohne klare Begrenzungen </a:t>
            </a:r>
            <a:endParaRPr lang="de-DE" sz="1600" dirty="0">
              <a:solidFill>
                <a:srgbClr val="000000"/>
              </a:solidFill>
            </a:endParaRPr>
          </a:p>
        </p:txBody>
      </p:sp>
      <p:grpSp>
        <p:nvGrpSpPr>
          <p:cNvPr id="8" name="Gruppieren 7">
            <a:extLst>
              <a:ext uri="{FF2B5EF4-FFF2-40B4-BE49-F238E27FC236}">
                <a16:creationId xmlns:a16="http://schemas.microsoft.com/office/drawing/2014/main" id="{B87522C0-5CD9-23E6-B7C3-E1435961B94F}"/>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DC4CAB3F-8978-8BBC-19D5-CE0AB508EA0A}"/>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33FC0BD9-C16D-E469-6B5E-D72028420C98}"/>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14" name="TextBox 14">
            <a:extLst>
              <a:ext uri="{FF2B5EF4-FFF2-40B4-BE49-F238E27FC236}">
                <a16:creationId xmlns:a16="http://schemas.microsoft.com/office/drawing/2014/main" id="{DB87105E-80CC-2C50-DE9B-58199272A3DC}"/>
              </a:ext>
            </a:extLst>
          </p:cNvPr>
          <p:cNvSpPr txBox="1"/>
          <p:nvPr/>
        </p:nvSpPr>
        <p:spPr>
          <a:xfrm>
            <a:off x="5992621" y="5724356"/>
            <a:ext cx="3048000" cy="1133644"/>
          </a:xfrm>
          <a:prstGeom prst="rect">
            <a:avLst/>
          </a:prstGeom>
          <a:noFill/>
        </p:spPr>
        <p:txBody>
          <a:bodyPr wrap="square" lIns="25400" tIns="12700" rIns="25400" bIns="12700" rtlCol="0">
            <a:spAutoFit/>
          </a:bodyPr>
          <a:lstStyle/>
          <a:p>
            <a:r>
              <a:rPr lang="de-DE" sz="1400" i="1" noProof="0" dirty="0"/>
              <a:t>Welche Art(en) bergen ein höheres Risiko für das Fortschreiten der </a:t>
            </a:r>
            <a:r>
              <a:rPr lang="de-DE" sz="1400" i="1" noProof="0" dirty="0" err="1"/>
              <a:t>Dz</a:t>
            </a:r>
            <a:r>
              <a:rPr lang="de-DE" sz="1400" i="1" noProof="0" dirty="0"/>
              <a:t>?</a:t>
            </a:r>
          </a:p>
          <a:p>
            <a:r>
              <a:rPr lang="de-DE" sz="1400" dirty="0"/>
              <a:t>Sicherlich die weichen, und wahrscheinlich auch die konfluenten</a:t>
            </a:r>
          </a:p>
          <a:p>
            <a:endParaRPr lang="de-DE" sz="1600" noProof="0" dirty="0"/>
          </a:p>
        </p:txBody>
      </p:sp>
      <p:sp>
        <p:nvSpPr>
          <p:cNvPr id="9" name="Right Brace 7">
            <a:extLst>
              <a:ext uri="{FF2B5EF4-FFF2-40B4-BE49-F238E27FC236}">
                <a16:creationId xmlns:a16="http://schemas.microsoft.com/office/drawing/2014/main" id="{6705AD3E-E20E-F6BB-3641-3D82822FEBC7}"/>
              </a:ext>
            </a:extLst>
          </p:cNvPr>
          <p:cNvSpPr/>
          <p:nvPr/>
        </p:nvSpPr>
        <p:spPr>
          <a:xfrm>
            <a:off x="5715000" y="5724356"/>
            <a:ext cx="152400" cy="814295"/>
          </a:xfrm>
          <a:prstGeom prst="rightBrace">
            <a:avLst/>
          </a:prstGeom>
          <a:ln>
            <a:solidFill>
              <a:schemeClr val="bg1">
                <a:lumMod val="75000"/>
              </a:schemeClr>
            </a:solidFill>
            <a:prstDash val="dash"/>
          </a:ln>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10" name="Right Brace 16">
            <a:extLst>
              <a:ext uri="{FF2B5EF4-FFF2-40B4-BE49-F238E27FC236}">
                <a16:creationId xmlns:a16="http://schemas.microsoft.com/office/drawing/2014/main" id="{149C2F3F-FFA6-6DF2-2BC0-291DFF41AC81}"/>
              </a:ext>
            </a:extLst>
          </p:cNvPr>
          <p:cNvSpPr/>
          <p:nvPr/>
        </p:nvSpPr>
        <p:spPr>
          <a:xfrm>
            <a:off x="5715000" y="5933919"/>
            <a:ext cx="152400" cy="604732"/>
          </a:xfrm>
          <a:prstGeom prst="rightBrace">
            <a:avLst/>
          </a:prstGeom>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998053847"/>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5B467DF-6B4B-1D1B-E309-09930CF8E0DD}"/>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6D0ECE0F-10CB-6E71-DA6E-D8819D66D8B4}"/>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79</a:t>
            </a:fld>
            <a:endParaRPr lang="de-DE" noProof="0" dirty="0"/>
          </a:p>
        </p:txBody>
      </p:sp>
      <p:sp>
        <p:nvSpPr>
          <p:cNvPr id="2" name="TextBox 1">
            <a:extLst>
              <a:ext uri="{FF2B5EF4-FFF2-40B4-BE49-F238E27FC236}">
                <a16:creationId xmlns:a16="http://schemas.microsoft.com/office/drawing/2014/main" id="{9560D734-88AA-6751-2A82-C4FDECA2CCFF}"/>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C86B0CC3-D03E-8F50-B253-15F4BBC5F66E}"/>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BD04F5DC-109D-F100-31BE-5CA3B2E933F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03782AF9-DF18-0BD6-2174-8982536BBFA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2CE37593-C289-1F65-4673-26024FF953E2}"/>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26F1BA53-2A1E-8CB5-F573-DCEC0D92F31F}"/>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9E0EA69B-8419-392D-A90F-BFD4A3E35394}"/>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F3BA9176-8578-003F-719B-1DB111610822}"/>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2259881C-EB03-C2AE-4275-36D22287409A}"/>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CE0CEE28-15B4-DA4F-87A7-AB1BF7ECB2CF}"/>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27" name="TextBox 18">
            <a:extLst>
              <a:ext uri="{FF2B5EF4-FFF2-40B4-BE49-F238E27FC236}">
                <a16:creationId xmlns:a16="http://schemas.microsoft.com/office/drawing/2014/main" id="{8C9E2C1C-7FB2-419D-86F8-CECA33EE2271}"/>
              </a:ext>
            </a:extLst>
          </p:cNvPr>
          <p:cNvSpPr txBox="1"/>
          <p:nvPr/>
        </p:nvSpPr>
        <p:spPr>
          <a:xfrm>
            <a:off x="4375702" y="3872973"/>
            <a:ext cx="4311098" cy="1256754"/>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a:t>
            </a:r>
            <a:r>
              <a:rPr lang="de-DE" sz="1600" b="1" i="1" noProof="0" dirty="0">
                <a:effectLst/>
                <a:latin typeface="Arial" panose="020B0604020202020204" pitchFamily="34" charset="0"/>
              </a:rPr>
              <a:t> </a:t>
            </a:r>
            <a:r>
              <a:rPr lang="de-DE" sz="1600" b="0" i="1" noProof="0" dirty="0">
                <a:effectLst/>
                <a:latin typeface="Arial" panose="020B0604020202020204" pitchFamily="34" charset="0"/>
              </a:rPr>
              <a:t>klassifiziert, in der sie sich befinden:</a:t>
            </a:r>
            <a:endParaRPr lang="de-DE" sz="1600" i="1" dirty="0">
              <a:solidFill>
                <a:srgbClr val="000000"/>
              </a:solidFill>
            </a:endParaRPr>
          </a:p>
          <a:p>
            <a:r>
              <a:rPr lang="de-DE" sz="1600" dirty="0">
                <a:solidFill>
                  <a:srgbClr val="000000"/>
                </a:solidFill>
              </a:rPr>
              <a:t>--</a:t>
            </a:r>
            <a:r>
              <a:rPr lang="de-DE" sz="1600" b="1" i="1" dirty="0"/>
              <a:t>?</a:t>
            </a:r>
          </a:p>
          <a:p>
            <a:r>
              <a:rPr lang="de-DE" sz="1600" dirty="0">
                <a:solidFill>
                  <a:srgbClr val="000000"/>
                </a:solidFill>
              </a:rPr>
              <a:t>--</a:t>
            </a:r>
            <a:r>
              <a:rPr lang="de-DE" sz="1600" b="1" i="1" dirty="0">
                <a:solidFill>
                  <a:srgbClr val="000000"/>
                </a:solidFill>
              </a:rPr>
              <a:t>?</a:t>
            </a:r>
            <a:r>
              <a:rPr lang="de-DE" sz="1600" b="1" dirty="0">
                <a:solidFill>
                  <a:srgbClr val="000000"/>
                </a:solidFill>
              </a:rPr>
              <a:t> </a:t>
            </a:r>
          </a:p>
          <a:p>
            <a:r>
              <a:rPr lang="de-DE" sz="1600" dirty="0">
                <a:solidFill>
                  <a:srgbClr val="000000"/>
                </a:solidFill>
              </a:rPr>
              <a:t>--</a:t>
            </a:r>
            <a:r>
              <a:rPr lang="de-DE" sz="1600" b="1" i="1" dirty="0">
                <a:solidFill>
                  <a:srgbClr val="000000"/>
                </a:solidFill>
              </a:rPr>
              <a:t>?</a:t>
            </a:r>
            <a:endParaRPr lang="de-DE" sz="1600" b="0" i="1" noProof="0" dirty="0">
              <a:effectLst/>
              <a:latin typeface="Arial" panose="020B0604020202020204" pitchFamily="34" charset="0"/>
            </a:endParaRPr>
          </a:p>
        </p:txBody>
      </p:sp>
      <p:sp>
        <p:nvSpPr>
          <p:cNvPr id="5" name="TextBox 10">
            <a:extLst>
              <a:ext uri="{FF2B5EF4-FFF2-40B4-BE49-F238E27FC236}">
                <a16:creationId xmlns:a16="http://schemas.microsoft.com/office/drawing/2014/main" id="{E5950E22-0270-B70F-8566-A37977D12FB9}"/>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D7CB1C18-96E5-4310-F442-AB51DEF3B1AD}"/>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 </a:t>
            </a:r>
            <a:r>
              <a:rPr lang="de-DE" sz="1600" dirty="0">
                <a:solidFill>
                  <a:srgbClr val="0000FF"/>
                </a:solidFill>
              </a:rPr>
              <a:t>Aneinandergrenzende Drusen ohne klare Begrenzungen </a:t>
            </a:r>
            <a:endParaRPr lang="de-DE" sz="1600" dirty="0">
              <a:solidFill>
                <a:srgbClr val="000000"/>
              </a:solidFill>
            </a:endParaRPr>
          </a:p>
        </p:txBody>
      </p:sp>
      <p:grpSp>
        <p:nvGrpSpPr>
          <p:cNvPr id="8" name="Gruppieren 7">
            <a:extLst>
              <a:ext uri="{FF2B5EF4-FFF2-40B4-BE49-F238E27FC236}">
                <a16:creationId xmlns:a16="http://schemas.microsoft.com/office/drawing/2014/main" id="{A85D2A67-25FA-A079-54B2-79B58F29F5D1}"/>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5B2B831D-F136-E262-B879-31CAC7FA956D}"/>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A35347C1-2C15-B955-B25F-C24801EECDC6}"/>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Tree>
    <p:extLst>
      <p:ext uri="{BB962C8B-B14F-4D97-AF65-F5344CB8AC3E}">
        <p14:creationId xmlns:p14="http://schemas.microsoft.com/office/powerpoint/2010/main" val="288789054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13EEBBE-3966-4722-BE84-B0FA715ECBB9}"/>
              </a:ext>
            </a:extLst>
          </p:cNvPr>
          <p:cNvSpPr/>
          <p:nvPr/>
        </p:nvSpPr>
        <p:spPr>
          <a:xfrm>
            <a:off x="4093464"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8</a:t>
            </a:fld>
            <a:endParaRPr lang="de-DE" noProof="0" dirty="0"/>
          </a:p>
        </p:txBody>
      </p:sp>
      <p:sp>
        <p:nvSpPr>
          <p:cNvPr id="6" name="TextBox 5">
            <a:extLst>
              <a:ext uri="{FF2B5EF4-FFF2-40B4-BE49-F238E27FC236}">
                <a16:creationId xmlns:a16="http://schemas.microsoft.com/office/drawing/2014/main" id="{B9E7F17A-263C-48DE-9D8B-BDDA0315E6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7" name="TextBox 6">
            <a:extLst>
              <a:ext uri="{FF2B5EF4-FFF2-40B4-BE49-F238E27FC236}">
                <a16:creationId xmlns:a16="http://schemas.microsoft.com/office/drawing/2014/main" id="{C6208792-8889-412F-922E-C992598CA9B1}"/>
              </a:ext>
            </a:extLst>
          </p:cNvPr>
          <p:cNvSpPr txBox="1"/>
          <p:nvPr/>
        </p:nvSpPr>
        <p:spPr>
          <a:xfrm>
            <a:off x="1272765" y="1875182"/>
            <a:ext cx="5750887" cy="2056973"/>
          </a:xfrm>
          <a:prstGeom prst="rect">
            <a:avLst/>
          </a:prstGeom>
          <a:noFill/>
        </p:spPr>
        <p:txBody>
          <a:bodyPr wrap="square" lIns="25400" tIns="12700" rIns="25400" bIns="12700" rtlCol="0">
            <a:spAutoFit/>
          </a:bodyPr>
          <a:lstStyle/>
          <a:p>
            <a:r>
              <a:rPr lang="de-DE" sz="1600" i="1" noProof="0" dirty="0"/>
              <a:t>Wie hoch ist der Anteil der Amerikaner über 65 Jahre, die an AMD leiden? </a:t>
            </a:r>
            <a:r>
              <a:rPr lang="de-DE" sz="1600" i="1" dirty="0">
                <a:solidFill>
                  <a:srgbClr val="0000FF"/>
                </a:solidFill>
              </a:rPr>
              <a:t>Über 75?</a:t>
            </a:r>
          </a:p>
          <a:p>
            <a:r>
              <a:rPr lang="de-DE" sz="1600" noProof="0" dirty="0"/>
              <a:t>10 %.</a:t>
            </a:r>
            <a:r>
              <a:rPr lang="de-DE" sz="1600" noProof="0" dirty="0">
                <a:solidFill>
                  <a:srgbClr val="0000FF"/>
                </a:solidFill>
              </a:rPr>
              <a:t> 25 %!</a:t>
            </a:r>
          </a:p>
          <a:p>
            <a:endParaRPr lang="de-DE" sz="2000" i="1" noProof="0" dirty="0"/>
          </a:p>
          <a:p>
            <a:r>
              <a:rPr lang="de-DE" sz="1600" i="1" noProof="0" dirty="0"/>
              <a:t>Apropos Demografie: Hängt das AMD-Risiko mit der ethnischen Zugehörigkeit zusammen?</a:t>
            </a:r>
          </a:p>
          <a:p>
            <a:r>
              <a:rPr lang="de-DE" sz="1600" noProof="0" dirty="0"/>
              <a:t>Ja, Weiße haben das höchste Risiko und Afroamerikaner das niedrigste</a:t>
            </a:r>
            <a:endParaRPr lang="de-DE" sz="2000" noProof="0" dirty="0">
              <a:solidFill>
                <a:srgbClr val="0000FF"/>
              </a:solidFill>
            </a:endParaRPr>
          </a:p>
        </p:txBody>
      </p:sp>
      <p:sp>
        <p:nvSpPr>
          <p:cNvPr id="2" name="Rectangle 1">
            <a:extLst>
              <a:ext uri="{FF2B5EF4-FFF2-40B4-BE49-F238E27FC236}">
                <a16:creationId xmlns:a16="http://schemas.microsoft.com/office/drawing/2014/main" id="{8C67C914-D5B7-4FB4-ADEC-0E51DCE87C2A}"/>
              </a:ext>
            </a:extLst>
          </p:cNvPr>
          <p:cNvSpPr/>
          <p:nvPr/>
        </p:nvSpPr>
        <p:spPr>
          <a:xfrm>
            <a:off x="1600200" y="3429000"/>
            <a:ext cx="609600" cy="2716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8" name="Rectangle 7">
            <a:extLst>
              <a:ext uri="{FF2B5EF4-FFF2-40B4-BE49-F238E27FC236}">
                <a16:creationId xmlns:a16="http://schemas.microsoft.com/office/drawing/2014/main" id="{8CA1AABF-BC0D-41B3-A505-966C6703A8DE}"/>
              </a:ext>
            </a:extLst>
          </p:cNvPr>
          <p:cNvSpPr/>
          <p:nvPr/>
        </p:nvSpPr>
        <p:spPr>
          <a:xfrm>
            <a:off x="4991100" y="3429000"/>
            <a:ext cx="1409700" cy="26019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0" name="Content Placeholder 5">
            <a:extLst>
              <a:ext uri="{FF2B5EF4-FFF2-40B4-BE49-F238E27FC236}">
                <a16:creationId xmlns:a16="http://schemas.microsoft.com/office/drawing/2014/main" id="{4DFC7B95-B8A9-4CD3-938A-BE8AB447CE02}"/>
              </a:ext>
            </a:extLst>
          </p:cNvPr>
          <p:cNvSpPr>
            <a:spLocks noGrp="1"/>
          </p:cNvSpPr>
          <p:nvPr>
            <p:ph idx="1"/>
          </p:nvPr>
        </p:nvSpPr>
        <p:spPr>
          <a:xfrm>
            <a:off x="381000" y="762000"/>
            <a:ext cx="7696201" cy="990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a:t>
            </a:r>
            <a:r>
              <a:rPr lang="de-DE" sz="1800" b="1" noProof="0" dirty="0">
                <a:latin typeface="Arial" panose="020B0604020202020204" pitchFamily="34" charset="0"/>
              </a:rPr>
              <a:t>Erwachsenen ab</a:t>
            </a:r>
            <a:r>
              <a:rPr lang="de-DE" sz="1800" b="1" noProof="0" dirty="0">
                <a:solidFill>
                  <a:srgbClr val="0000FF"/>
                </a:solidFill>
                <a:latin typeface="Arial" panose="020B0604020202020204" pitchFamily="34" charset="0"/>
              </a:rPr>
              <a:t> 50 Jahren </a:t>
            </a:r>
            <a:r>
              <a:rPr lang="de-DE" sz="1800" noProof="0" dirty="0">
                <a:solidFill>
                  <a:schemeClr val="bg1">
                    <a:lumMod val="75000"/>
                  </a:schemeClr>
                </a:solidFill>
                <a:latin typeface="Arial" panose="020B0604020202020204" pitchFamily="34" charset="0"/>
              </a:rPr>
              <a:t>in </a:t>
            </a:r>
            <a:r>
              <a:rPr lang="de-DE" sz="1800" dirty="0">
                <a:solidFill>
                  <a:schemeClr val="bg1">
                    <a:lumMod val="75000"/>
                  </a:schemeClr>
                </a:solidFill>
                <a:latin typeface="Arial" panose="020B0604020202020204" pitchFamily="34" charset="0"/>
              </a:rPr>
              <a:t>Industrienationen</a:t>
            </a:r>
            <a:endParaRPr lang="de-DE" sz="1800" noProof="0" dirty="0">
              <a:solidFill>
                <a:schemeClr val="bg1">
                  <a:lumMod val="75000"/>
                </a:schemeClr>
              </a:solidFill>
              <a:latin typeface="Arial" panose="020B0604020202020204" pitchFamily="34" charset="0"/>
            </a:endParaRPr>
          </a:p>
        </p:txBody>
      </p:sp>
    </p:spTree>
    <p:extLst>
      <p:ext uri="{BB962C8B-B14F-4D97-AF65-F5344CB8AC3E}">
        <p14:creationId xmlns:p14="http://schemas.microsoft.com/office/powerpoint/2010/main" val="401544862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B0C898-CE5C-90BA-4FB5-3B8524C66CFB}"/>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9E6DBF04-5001-4731-28AA-038EFCC64672}"/>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80</a:t>
            </a:fld>
            <a:endParaRPr lang="de-DE" noProof="0" dirty="0"/>
          </a:p>
        </p:txBody>
      </p:sp>
      <p:sp>
        <p:nvSpPr>
          <p:cNvPr id="2" name="TextBox 1">
            <a:extLst>
              <a:ext uri="{FF2B5EF4-FFF2-40B4-BE49-F238E27FC236}">
                <a16:creationId xmlns:a16="http://schemas.microsoft.com/office/drawing/2014/main" id="{C9C32BB3-3F90-283F-E7EE-28DBE5EE7FD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A2411EA8-B3B1-EF82-7852-2B5F305B930B}"/>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666674AD-F27D-C8DF-AA29-A2D94F2170F0}"/>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BB1D098F-58A3-44CD-6CD1-60999B31F7C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A04186F6-0077-AFC4-9A32-6230280D9251}"/>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2F7C0309-05CD-D2AB-1FDD-97069447010E}"/>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4677818F-B868-2555-9951-2486B6CB0E05}"/>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EC1C86A4-5296-4C77-4C80-D774C621AF51}"/>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956CAB17-EF85-4C3C-8EF9-90F967C5715F}"/>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2842137F-F928-0B6D-D371-BB63B9DD3419}"/>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F5FDFA3D-C97C-AA44-2D46-9B4CCA5525BE}"/>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8A9AB030-977E-37A6-3A33-9DEA3334B69B}"/>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 </a:t>
            </a:r>
            <a:r>
              <a:rPr lang="de-DE" sz="1600" dirty="0">
                <a:solidFill>
                  <a:srgbClr val="0000FF"/>
                </a:solidFill>
              </a:rPr>
              <a:t>Aneinandergrenzende Drusen ohne klare Begrenzungen </a:t>
            </a:r>
            <a:endParaRPr lang="de-DE" sz="1600" dirty="0">
              <a:solidFill>
                <a:srgbClr val="000000"/>
              </a:solidFill>
            </a:endParaRPr>
          </a:p>
        </p:txBody>
      </p:sp>
      <p:grpSp>
        <p:nvGrpSpPr>
          <p:cNvPr id="8" name="Gruppieren 7">
            <a:extLst>
              <a:ext uri="{FF2B5EF4-FFF2-40B4-BE49-F238E27FC236}">
                <a16:creationId xmlns:a16="http://schemas.microsoft.com/office/drawing/2014/main" id="{862F7319-B9E3-3C9E-52EF-82B3FDB56D19}"/>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46C51B97-B075-E7CF-2CC5-EAE3758B4953}"/>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0B8ABCB5-86C4-60C1-FAE2-1C1044780B93}"/>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9" name="TextBox 12">
            <a:extLst>
              <a:ext uri="{FF2B5EF4-FFF2-40B4-BE49-F238E27FC236}">
                <a16:creationId xmlns:a16="http://schemas.microsoft.com/office/drawing/2014/main" id="{057441A3-7F27-51A9-758A-4B1A1358C379}"/>
              </a:ext>
            </a:extLst>
          </p:cNvPr>
          <p:cNvSpPr txBox="1"/>
          <p:nvPr/>
        </p:nvSpPr>
        <p:spPr>
          <a:xfrm>
            <a:off x="4375702" y="3872973"/>
            <a:ext cx="4463498"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i="1" noProof="0" dirty="0">
                <a:effectLst/>
                <a:latin typeface="Arial" panose="020B0604020202020204" pitchFamily="34" charset="0"/>
              </a:rPr>
              <a:t> laminar</a:t>
            </a:r>
          </a:p>
          <a:p>
            <a:r>
              <a:rPr lang="de-DE" sz="1600" b="1" i="0" noProof="0" dirty="0">
                <a:solidFill>
                  <a:srgbClr val="000000"/>
                </a:solidFill>
                <a:effectLst/>
                <a:latin typeface="Arial" panose="020B0604020202020204" pitchFamily="34" charset="0"/>
              </a:rPr>
              <a:t>--Basal </a:t>
            </a:r>
            <a:r>
              <a:rPr lang="de-DE" sz="1600" b="1" i="1" noProof="0" dirty="0">
                <a:solidFill>
                  <a:srgbClr val="000000"/>
                </a:solidFill>
                <a:effectLst/>
                <a:latin typeface="Arial" panose="020B0604020202020204" pitchFamily="34" charset="0"/>
              </a:rPr>
              <a:t> linear</a:t>
            </a:r>
            <a:r>
              <a:rPr lang="de-DE" sz="1600" b="1" i="0" noProof="0" dirty="0">
                <a:solidFill>
                  <a:srgbClr val="000000"/>
                </a:solidFill>
                <a:effectLst/>
                <a:latin typeface="Arial" panose="020B0604020202020204" pitchFamily="34" charset="0"/>
              </a:rPr>
              <a:t> </a:t>
            </a:r>
          </a:p>
          <a:p>
            <a:r>
              <a:rPr lang="de-DE" sz="1600" b="1" i="0" noProof="0" dirty="0">
                <a:solidFill>
                  <a:srgbClr val="000000"/>
                </a:solidFill>
                <a:effectLst/>
                <a:latin typeface="Arial" panose="020B0604020202020204" pitchFamily="34" charset="0"/>
              </a:rPr>
              <a:t>--Retikuläre Pseudodrusen</a:t>
            </a:r>
            <a:endParaRPr lang="de-DE" b="1" i="0" noProof="0" dirty="0">
              <a:solidFill>
                <a:srgbClr val="000000"/>
              </a:solidFill>
              <a:effectLst/>
              <a:latin typeface="Arial" panose="020B0604020202020204" pitchFamily="34" charset="0"/>
            </a:endParaRPr>
          </a:p>
        </p:txBody>
      </p:sp>
      <p:sp>
        <p:nvSpPr>
          <p:cNvPr id="10" name="Rectangle 7">
            <a:extLst>
              <a:ext uri="{FF2B5EF4-FFF2-40B4-BE49-F238E27FC236}">
                <a16:creationId xmlns:a16="http://schemas.microsoft.com/office/drawing/2014/main" id="{EE359A14-F0FC-2B1C-2ABD-975C4B4EC302}"/>
              </a:ext>
            </a:extLst>
          </p:cNvPr>
          <p:cNvSpPr/>
          <p:nvPr/>
        </p:nvSpPr>
        <p:spPr>
          <a:xfrm>
            <a:off x="5181600" y="4419600"/>
            <a:ext cx="817545" cy="1888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
        <p:nvSpPr>
          <p:cNvPr id="11" name="Rectangle 18">
            <a:extLst>
              <a:ext uri="{FF2B5EF4-FFF2-40B4-BE49-F238E27FC236}">
                <a16:creationId xmlns:a16="http://schemas.microsoft.com/office/drawing/2014/main" id="{8C5BEEB2-E9EA-587B-FF8E-5C4960FBFBA3}"/>
              </a:ext>
            </a:extLst>
          </p:cNvPr>
          <p:cNvSpPr/>
          <p:nvPr/>
        </p:nvSpPr>
        <p:spPr>
          <a:xfrm>
            <a:off x="5181600" y="4635500"/>
            <a:ext cx="817545" cy="19875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
        <p:nvSpPr>
          <p:cNvPr id="12" name="Rectangle 20">
            <a:extLst>
              <a:ext uri="{FF2B5EF4-FFF2-40B4-BE49-F238E27FC236}">
                <a16:creationId xmlns:a16="http://schemas.microsoft.com/office/drawing/2014/main" id="{7C11EF8B-8C72-BB43-BE6F-B24547F11C93}"/>
              </a:ext>
            </a:extLst>
          </p:cNvPr>
          <p:cNvSpPr/>
          <p:nvPr/>
        </p:nvSpPr>
        <p:spPr>
          <a:xfrm>
            <a:off x="5488886" y="4855257"/>
            <a:ext cx="1521514" cy="25014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2400" noProof="0" dirty="0"/>
          </a:p>
        </p:txBody>
      </p:sp>
    </p:spTree>
    <p:extLst>
      <p:ext uri="{BB962C8B-B14F-4D97-AF65-F5344CB8AC3E}">
        <p14:creationId xmlns:p14="http://schemas.microsoft.com/office/powerpoint/2010/main" val="176176205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D6B2EB-9724-0DB1-992C-1E3D27F650BF}"/>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0A2C3A00-CB13-7588-0DB5-7FF7CD149C7F}"/>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81</a:t>
            </a:fld>
            <a:endParaRPr lang="de-DE" noProof="0" dirty="0"/>
          </a:p>
        </p:txBody>
      </p:sp>
      <p:sp>
        <p:nvSpPr>
          <p:cNvPr id="2" name="TextBox 1">
            <a:extLst>
              <a:ext uri="{FF2B5EF4-FFF2-40B4-BE49-F238E27FC236}">
                <a16:creationId xmlns:a16="http://schemas.microsoft.com/office/drawing/2014/main" id="{F152C6E9-7880-6E99-4F55-9BD151C0651E}"/>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D8248F35-6546-05D3-679E-910A053241C9}"/>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B7160ED9-6BD7-6876-4FF5-95D591A98B3C}"/>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DA2072C3-1B18-CC71-A9E5-E25F00968196}"/>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B96A7EB0-782D-F160-8056-798F30222507}"/>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9EAEFABB-57DC-5973-8B5F-05DA3FC51B38}"/>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E2703B68-F99D-971F-C237-1DDEC22AC151}"/>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F3A1A69E-F7D9-3816-86A8-17BACC7AC147}"/>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0BB05E97-5990-CD82-BD9B-3B314F6BF8CB}"/>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D056BAF9-728B-F62E-39EC-E4850036879B}"/>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9444C6B8-7B68-B157-B10A-944DA0290D6F}"/>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A42AB5BE-5797-B3EF-DBAB-15C3A6BDA88C}"/>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 </a:t>
            </a:r>
            <a:r>
              <a:rPr lang="de-DE" sz="1600" dirty="0">
                <a:solidFill>
                  <a:srgbClr val="0000FF"/>
                </a:solidFill>
              </a:rPr>
              <a:t>Aneinandergrenzende Drusen ohne klare Begrenzungen </a:t>
            </a:r>
            <a:endParaRPr lang="de-DE" sz="1600" dirty="0">
              <a:solidFill>
                <a:srgbClr val="000000"/>
              </a:solidFill>
            </a:endParaRPr>
          </a:p>
        </p:txBody>
      </p:sp>
      <p:grpSp>
        <p:nvGrpSpPr>
          <p:cNvPr id="8" name="Gruppieren 7">
            <a:extLst>
              <a:ext uri="{FF2B5EF4-FFF2-40B4-BE49-F238E27FC236}">
                <a16:creationId xmlns:a16="http://schemas.microsoft.com/office/drawing/2014/main" id="{76CAE45A-3FDD-5071-0A71-2659BF326733}"/>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E541F386-3B7C-881C-4E7E-B74FDD8E9E4F}"/>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1DE6FE2E-6FD2-2977-8C37-E025C82CA43A}"/>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9" name="TextBox 12">
            <a:extLst>
              <a:ext uri="{FF2B5EF4-FFF2-40B4-BE49-F238E27FC236}">
                <a16:creationId xmlns:a16="http://schemas.microsoft.com/office/drawing/2014/main" id="{A002CD27-3782-4FD7-EAD8-8E4119F0A08B}"/>
              </a:ext>
            </a:extLst>
          </p:cNvPr>
          <p:cNvSpPr txBox="1"/>
          <p:nvPr/>
        </p:nvSpPr>
        <p:spPr>
          <a:xfrm>
            <a:off x="4375702" y="3872973"/>
            <a:ext cx="4463498"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der </a:t>
            </a:r>
            <a:r>
              <a:rPr lang="de-DE" sz="1600" b="1" i="1" noProof="0" dirty="0">
                <a:solidFill>
                  <a:srgbClr val="0000FF"/>
                </a:solidFill>
                <a:effectLst/>
                <a:latin typeface="Arial" panose="020B0604020202020204" pitchFamily="34" charset="0"/>
              </a:rPr>
              <a:t>Netzhautschicht </a:t>
            </a:r>
            <a:r>
              <a:rPr lang="de-DE" sz="1600" b="0" i="1" noProof="0" dirty="0">
                <a:solidFill>
                  <a:srgbClr val="000000"/>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i="1" noProof="0" dirty="0">
                <a:effectLst/>
                <a:latin typeface="Arial" panose="020B0604020202020204" pitchFamily="34" charset="0"/>
              </a:rPr>
              <a:t> </a:t>
            </a:r>
            <a:r>
              <a:rPr lang="de-DE" sz="1600" b="1" noProof="0" dirty="0">
                <a:effectLst/>
                <a:latin typeface="Arial" panose="020B0604020202020204" pitchFamily="34" charset="0"/>
              </a:rPr>
              <a:t>laminar</a:t>
            </a:r>
          </a:p>
          <a:p>
            <a:r>
              <a:rPr lang="de-DE" sz="1600" b="1" noProof="0" dirty="0">
                <a:solidFill>
                  <a:srgbClr val="000000"/>
                </a:solidFill>
                <a:effectLst/>
                <a:latin typeface="Arial" panose="020B0604020202020204" pitchFamily="34" charset="0"/>
              </a:rPr>
              <a:t>--Basal  linear </a:t>
            </a:r>
          </a:p>
          <a:p>
            <a:r>
              <a:rPr lang="de-DE" sz="1600" b="1" i="0" noProof="0" dirty="0">
                <a:solidFill>
                  <a:srgbClr val="000000"/>
                </a:solidFill>
                <a:effectLst/>
                <a:latin typeface="Arial" panose="020B0604020202020204" pitchFamily="34" charset="0"/>
              </a:rPr>
              <a:t>--Retikuläre Pseudodrusen</a:t>
            </a:r>
            <a:endParaRPr lang="de-DE" b="1" i="0" noProof="0" dirty="0">
              <a:solidFill>
                <a:srgbClr val="000000"/>
              </a:solidFill>
              <a:effectLst/>
              <a:latin typeface="Arial" panose="020B0604020202020204" pitchFamily="34" charset="0"/>
            </a:endParaRPr>
          </a:p>
        </p:txBody>
      </p:sp>
    </p:spTree>
    <p:extLst>
      <p:ext uri="{BB962C8B-B14F-4D97-AF65-F5344CB8AC3E}">
        <p14:creationId xmlns:p14="http://schemas.microsoft.com/office/powerpoint/2010/main" val="316697437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B470EC-FBC3-638F-FA06-1965506292CC}"/>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D2243A9E-829C-7041-714D-80303BEA786C}"/>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82</a:t>
            </a:fld>
            <a:endParaRPr lang="de-DE" noProof="0" dirty="0"/>
          </a:p>
        </p:txBody>
      </p:sp>
      <p:sp>
        <p:nvSpPr>
          <p:cNvPr id="2" name="TextBox 1">
            <a:extLst>
              <a:ext uri="{FF2B5EF4-FFF2-40B4-BE49-F238E27FC236}">
                <a16:creationId xmlns:a16="http://schemas.microsoft.com/office/drawing/2014/main" id="{6E30258B-22C5-63A0-D45E-F0AD486BC31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13" name="Rectangle 5">
            <a:extLst>
              <a:ext uri="{FF2B5EF4-FFF2-40B4-BE49-F238E27FC236}">
                <a16:creationId xmlns:a16="http://schemas.microsoft.com/office/drawing/2014/main" id="{9935ADA3-0B8B-53C3-0C18-8F20011684D0}"/>
              </a:ext>
            </a:extLst>
          </p:cNvPr>
          <p:cNvSpPr/>
          <p:nvPr/>
        </p:nvSpPr>
        <p:spPr>
          <a:xfrm>
            <a:off x="685800" y="1368552"/>
            <a:ext cx="1069848" cy="384048"/>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15" name="Rectangle 6">
            <a:extLst>
              <a:ext uri="{FF2B5EF4-FFF2-40B4-BE49-F238E27FC236}">
                <a16:creationId xmlns:a16="http://schemas.microsoft.com/office/drawing/2014/main" id="{43D92484-AF84-4566-A451-7D9229941BF9}"/>
              </a:ext>
            </a:extLst>
          </p:cNvPr>
          <p:cNvSpPr/>
          <p:nvPr/>
        </p:nvSpPr>
        <p:spPr>
          <a:xfrm>
            <a:off x="3227113" y="1957475"/>
            <a:ext cx="732239" cy="304800"/>
          </a:xfrm>
          <a:prstGeom prst="rect">
            <a:avLst/>
          </a:prstGeom>
          <a:solidFill>
            <a:schemeClr val="accent1">
              <a:lumMod val="40000"/>
              <a:lumOff val="60000"/>
            </a:schemeClr>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0" name="Rectangle 4">
            <a:extLst>
              <a:ext uri="{FF2B5EF4-FFF2-40B4-BE49-F238E27FC236}">
                <a16:creationId xmlns:a16="http://schemas.microsoft.com/office/drawing/2014/main" id="{163C21AA-CD39-9B51-1BA7-8B950A606525}"/>
              </a:ext>
            </a:extLst>
          </p:cNvPr>
          <p:cNvSpPr/>
          <p:nvPr/>
        </p:nvSpPr>
        <p:spPr>
          <a:xfrm>
            <a:off x="3959352"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21" name="Content Placeholder 5">
            <a:extLst>
              <a:ext uri="{FF2B5EF4-FFF2-40B4-BE49-F238E27FC236}">
                <a16:creationId xmlns:a16="http://schemas.microsoft.com/office/drawing/2014/main" id="{17842181-24DD-551A-E371-9C394812829C}"/>
              </a:ext>
            </a:extLst>
          </p:cNvPr>
          <p:cNvSpPr txBox="1">
            <a:spLocks/>
          </p:cNvSpPr>
          <p:nvPr/>
        </p:nvSpPr>
        <p:spPr bwMode="auto">
          <a:xfrm>
            <a:off x="381000" y="762000"/>
            <a:ext cx="7696201" cy="1981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r>
              <a:rPr lang="de-DE" sz="1800" kern="0" dirty="0">
                <a:solidFill>
                  <a:schemeClr val="bg1">
                    <a:lumMod val="75000"/>
                  </a:schemeClr>
                </a:solidFill>
                <a:latin typeface="Arial" panose="020B0604020202020204" pitchFamily="34" charset="0"/>
              </a:rPr>
              <a:t>Die altersbedingte Makuladegeneration ist die häufigste Ursache für Erblindung bei Erwachsenen ab 50 Jahren in Industrienationen</a:t>
            </a:r>
          </a:p>
          <a:p>
            <a:r>
              <a:rPr lang="de-DE" sz="1800" kern="0" dirty="0">
                <a:solidFill>
                  <a:schemeClr val="bg1">
                    <a:lumMod val="75000"/>
                  </a:schemeClr>
                </a:solidFill>
                <a:latin typeface="Arial" panose="020B0604020202020204" pitchFamily="34" charset="0"/>
              </a:rPr>
              <a:t>Das Alter ist der stärkste Risikofaktor für AMD</a:t>
            </a:r>
          </a:p>
          <a:p>
            <a:r>
              <a:rPr lang="de-DE" sz="1800" kern="0" dirty="0">
                <a:solidFill>
                  <a:schemeClr val="bg1">
                    <a:lumMod val="75000"/>
                  </a:schemeClr>
                </a:solidFill>
                <a:latin typeface="Arial" panose="020B0604020202020204" pitchFamily="34" charset="0"/>
              </a:rPr>
              <a:t>Das klinische Kennzeichen der altersbedingten Makuladegeneration ist das Vorhandensein von </a:t>
            </a:r>
            <a:r>
              <a:rPr lang="de-DE" sz="1800" b="1" kern="0" dirty="0">
                <a:solidFill>
                  <a:srgbClr val="0000FF"/>
                </a:solidFill>
                <a:latin typeface="Arial" panose="020B0604020202020204" pitchFamily="34" charset="0"/>
              </a:rPr>
              <a:t>Drusen </a:t>
            </a:r>
            <a:r>
              <a:rPr lang="de-DE" sz="1800" kern="0" dirty="0">
                <a:solidFill>
                  <a:schemeClr val="bg1">
                    <a:lumMod val="75000"/>
                  </a:schemeClr>
                </a:solidFill>
                <a:latin typeface="Arial" panose="020B0604020202020204" pitchFamily="34" charset="0"/>
              </a:rPr>
              <a:t>in der Makula</a:t>
            </a:r>
          </a:p>
        </p:txBody>
      </p:sp>
      <p:sp>
        <p:nvSpPr>
          <p:cNvPr id="22" name="Oval 2">
            <a:extLst>
              <a:ext uri="{FF2B5EF4-FFF2-40B4-BE49-F238E27FC236}">
                <a16:creationId xmlns:a16="http://schemas.microsoft.com/office/drawing/2014/main" id="{F7A1593E-B5BF-20F2-CD50-877EDE66B5B9}"/>
              </a:ext>
            </a:extLst>
          </p:cNvPr>
          <p:cNvSpPr/>
          <p:nvPr/>
        </p:nvSpPr>
        <p:spPr>
          <a:xfrm>
            <a:off x="2976991" y="1843175"/>
            <a:ext cx="1257299"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noProof="0" dirty="0"/>
          </a:p>
        </p:txBody>
      </p:sp>
      <p:sp>
        <p:nvSpPr>
          <p:cNvPr id="23" name="TextBox 9">
            <a:extLst>
              <a:ext uri="{FF2B5EF4-FFF2-40B4-BE49-F238E27FC236}">
                <a16:creationId xmlns:a16="http://schemas.microsoft.com/office/drawing/2014/main" id="{8C97AB7E-4D5D-4732-BA0B-E0ECAC527884}"/>
              </a:ext>
            </a:extLst>
          </p:cNvPr>
          <p:cNvSpPr txBox="1"/>
          <p:nvPr/>
        </p:nvSpPr>
        <p:spPr>
          <a:xfrm>
            <a:off x="1981200" y="1613118"/>
            <a:ext cx="4905789" cy="1964640"/>
          </a:xfrm>
          <a:prstGeom prst="rect">
            <a:avLst/>
          </a:prstGeom>
          <a:solidFill>
            <a:srgbClr val="D8D684"/>
          </a:solidFill>
        </p:spPr>
        <p:txBody>
          <a:bodyPr wrap="square" lIns="25400" tIns="12700" rIns="25400" bIns="12700" rtlCol="0">
            <a:spAutoFit/>
          </a:bodyPr>
          <a:lstStyle/>
          <a:p>
            <a:r>
              <a:rPr lang="de-DE" sz="1400" i="1" noProof="0" dirty="0">
                <a:solidFill>
                  <a:srgbClr val="0000FF"/>
                </a:solidFill>
              </a:rPr>
              <a:t>Was sind </a:t>
            </a:r>
            <a:r>
              <a:rPr lang="de-DE" sz="1400" noProof="0" dirty="0">
                <a:solidFill>
                  <a:srgbClr val="0000FF"/>
                </a:solidFill>
              </a:rPr>
              <a:t>Drusen</a:t>
            </a:r>
            <a:r>
              <a:rPr lang="de-DE" sz="1400" i="1" noProof="0" dirty="0">
                <a:solidFill>
                  <a:srgbClr val="0000FF"/>
                </a:solidFill>
              </a:rPr>
              <a:t>?</a:t>
            </a:r>
          </a:p>
          <a:p>
            <a:r>
              <a:rPr lang="de-DE" sz="1400" noProof="0" dirty="0">
                <a:solidFill>
                  <a:srgbClr val="0000FF"/>
                </a:solidFill>
              </a:rPr>
              <a:t>Aggregate von Material im äußeren Netzhautraum</a:t>
            </a:r>
          </a:p>
          <a:p>
            <a:endParaRPr lang="de-DE" sz="1400" noProof="0" dirty="0">
              <a:solidFill>
                <a:srgbClr val="0000FF"/>
              </a:solidFill>
            </a:endParaRPr>
          </a:p>
          <a:p>
            <a:r>
              <a:rPr lang="de-DE" sz="1400" i="1" noProof="0" dirty="0">
                <a:solidFill>
                  <a:srgbClr val="0000FF"/>
                </a:solidFill>
              </a:rPr>
              <a:t>Aus welchen Substanzen besteht dieses Material?</a:t>
            </a:r>
          </a:p>
          <a:p>
            <a:r>
              <a:rPr lang="de-DE" sz="1400" noProof="0" dirty="0">
                <a:solidFill>
                  <a:srgbClr val="0000FF"/>
                </a:solidFill>
              </a:rPr>
              <a:t>Proteine und Lipide – hauptsächlich von den Photorezeptoren abgestoßene Ablagerungen</a:t>
            </a:r>
          </a:p>
          <a:p>
            <a:endParaRPr lang="de-DE" sz="1400" i="1" noProof="0" dirty="0">
              <a:solidFill>
                <a:srgbClr val="0000FF"/>
              </a:solidFill>
            </a:endParaRPr>
          </a:p>
          <a:p>
            <a:r>
              <a:rPr lang="de-DE" sz="1400" i="1" noProof="0" dirty="0">
                <a:solidFill>
                  <a:srgbClr val="0000FF"/>
                </a:solidFill>
              </a:rPr>
              <a:t>Wie werden Drusen klassifiziert?</a:t>
            </a:r>
          </a:p>
          <a:p>
            <a:r>
              <a:rPr lang="de-DE" sz="1400" noProof="0" dirty="0">
                <a:solidFill>
                  <a:srgbClr val="0000FF"/>
                </a:solidFill>
              </a:rPr>
              <a:t>Es gibt mehrere Möglichkeiten:</a:t>
            </a:r>
          </a:p>
        </p:txBody>
      </p:sp>
      <p:cxnSp>
        <p:nvCxnSpPr>
          <p:cNvPr id="24" name="Straight Arrow Connector 13">
            <a:extLst>
              <a:ext uri="{FF2B5EF4-FFF2-40B4-BE49-F238E27FC236}">
                <a16:creationId xmlns:a16="http://schemas.microsoft.com/office/drawing/2014/main" id="{2CD9EFA1-E438-E239-9087-9976A53291A0}"/>
              </a:ext>
            </a:extLst>
          </p:cNvPr>
          <p:cNvCxnSpPr>
            <a:cxnSpLocks/>
          </p:cNvCxnSpPr>
          <p:nvPr/>
        </p:nvCxnSpPr>
        <p:spPr>
          <a:xfrm flipH="1">
            <a:off x="3200400" y="3577758"/>
            <a:ext cx="591792" cy="295215"/>
          </a:xfrm>
          <a:prstGeom prst="straightConnector1">
            <a:avLst/>
          </a:prstGeom>
          <a:ln>
            <a:tailEnd type="triangle"/>
          </a:ln>
        </p:spPr>
        <p:style>
          <a:lnRef idx="1">
            <a:schemeClr val="dk1"/>
          </a:lnRef>
          <a:fillRef idx="0">
            <a:schemeClr val="dk1"/>
          </a:fillRef>
          <a:effectRef idx="0">
            <a:schemeClr val="dk1"/>
          </a:effectRef>
          <a:fontRef idx="minor">
            <a:schemeClr val="tx1"/>
          </a:fontRef>
        </p:style>
      </p:cxnSp>
      <p:cxnSp>
        <p:nvCxnSpPr>
          <p:cNvPr id="25" name="Straight Arrow Connector 15">
            <a:extLst>
              <a:ext uri="{FF2B5EF4-FFF2-40B4-BE49-F238E27FC236}">
                <a16:creationId xmlns:a16="http://schemas.microsoft.com/office/drawing/2014/main" id="{A171D50C-01C2-9D97-67D0-23CE3970AE52}"/>
              </a:ext>
            </a:extLst>
          </p:cNvPr>
          <p:cNvCxnSpPr>
            <a:cxnSpLocks/>
          </p:cNvCxnSpPr>
          <p:nvPr/>
        </p:nvCxnSpPr>
        <p:spPr>
          <a:xfrm>
            <a:off x="3810000" y="3577758"/>
            <a:ext cx="76200" cy="1761957"/>
          </a:xfrm>
          <a:prstGeom prst="straightConnector1">
            <a:avLst/>
          </a:prstGeom>
          <a:ln>
            <a:solidFill>
              <a:schemeClr val="tx1"/>
            </a:solidFill>
            <a:tailEnd type="triangle"/>
          </a:ln>
        </p:spPr>
        <p:style>
          <a:lnRef idx="1">
            <a:schemeClr val="dk1"/>
          </a:lnRef>
          <a:fillRef idx="0">
            <a:schemeClr val="dk1"/>
          </a:fillRef>
          <a:effectRef idx="0">
            <a:schemeClr val="dk1"/>
          </a:effectRef>
          <a:fontRef idx="minor">
            <a:schemeClr val="tx1"/>
          </a:fontRef>
        </p:style>
      </p:cxnSp>
      <p:cxnSp>
        <p:nvCxnSpPr>
          <p:cNvPr id="26" name="Straight Arrow Connector 17">
            <a:extLst>
              <a:ext uri="{FF2B5EF4-FFF2-40B4-BE49-F238E27FC236}">
                <a16:creationId xmlns:a16="http://schemas.microsoft.com/office/drawing/2014/main" id="{F4C33A5E-8DA7-2637-6E54-858E1A26F75B}"/>
              </a:ext>
            </a:extLst>
          </p:cNvPr>
          <p:cNvCxnSpPr>
            <a:cxnSpLocks/>
          </p:cNvCxnSpPr>
          <p:nvPr/>
        </p:nvCxnSpPr>
        <p:spPr>
          <a:xfrm>
            <a:off x="3810000" y="3577758"/>
            <a:ext cx="3076989" cy="310603"/>
          </a:xfrm>
          <a:prstGeom prst="straightConnector1">
            <a:avLst/>
          </a:prstGeom>
          <a:ln>
            <a:solidFill>
              <a:srgbClr val="000000"/>
            </a:solidFill>
            <a:tailEnd type="triangle"/>
          </a:ln>
        </p:spPr>
        <p:style>
          <a:lnRef idx="1">
            <a:schemeClr val="dk1"/>
          </a:lnRef>
          <a:fillRef idx="0">
            <a:schemeClr val="dk1"/>
          </a:fillRef>
          <a:effectRef idx="0">
            <a:schemeClr val="dk1"/>
          </a:effectRef>
          <a:fontRef idx="minor">
            <a:schemeClr val="tx1"/>
          </a:fontRef>
        </p:style>
      </p:cxnSp>
      <p:sp>
        <p:nvSpPr>
          <p:cNvPr id="5" name="TextBox 10">
            <a:extLst>
              <a:ext uri="{FF2B5EF4-FFF2-40B4-BE49-F238E27FC236}">
                <a16:creationId xmlns:a16="http://schemas.microsoft.com/office/drawing/2014/main" id="{3152E8B6-9782-F3B4-A3DB-BDDF5DD5CA34}"/>
              </a:ext>
            </a:extLst>
          </p:cNvPr>
          <p:cNvSpPr txBox="1"/>
          <p:nvPr/>
        </p:nvSpPr>
        <p:spPr>
          <a:xfrm>
            <a:off x="152400" y="3888361"/>
            <a:ext cx="3545785" cy="1502976"/>
          </a:xfrm>
          <a:prstGeom prst="rect">
            <a:avLst/>
          </a:prstGeom>
          <a:noFill/>
        </p:spPr>
        <p:txBody>
          <a:bodyPr wrap="square" lIns="25400" tIns="12700" rIns="25400" bIns="12700" rtlCol="0">
            <a:spAutoFit/>
          </a:bodyPr>
          <a:lstStyle/>
          <a:p>
            <a:r>
              <a:rPr lang="de-DE" sz="1600" b="0" i="1" noProof="0" dirty="0">
                <a:effectLst/>
                <a:latin typeface="Arial" panose="020B0604020202020204" pitchFamily="34" charset="0"/>
              </a:rPr>
              <a:t>Drusen werden nach ihrer </a:t>
            </a:r>
            <a:r>
              <a:rPr lang="de-DE" sz="1600" b="1" i="1" noProof="0" dirty="0">
                <a:solidFill>
                  <a:srgbClr val="0000FF"/>
                </a:solidFill>
                <a:effectLst/>
                <a:latin typeface="Arial" panose="020B0604020202020204" pitchFamily="34" charset="0"/>
              </a:rPr>
              <a:t>Größe</a:t>
            </a:r>
            <a:r>
              <a:rPr lang="de-DE" sz="1600" b="0" i="1" noProof="0" dirty="0">
                <a:effectLst/>
                <a:latin typeface="Arial" panose="020B0604020202020204" pitchFamily="34" charset="0"/>
              </a:rPr>
              <a:t> klassifiziert:  </a:t>
            </a:r>
          </a:p>
          <a:p>
            <a:r>
              <a:rPr lang="de-DE" sz="1600" b="1" i="0" noProof="0" dirty="0">
                <a:effectLst/>
                <a:latin typeface="Arial" panose="020B0604020202020204" pitchFamily="34" charset="0"/>
              </a:rPr>
              <a:t>--Klein</a:t>
            </a:r>
            <a:r>
              <a:rPr lang="de-DE" sz="1600" b="0" i="0" noProof="0" dirty="0">
                <a:effectLst/>
                <a:latin typeface="Arial" panose="020B0604020202020204" pitchFamily="34" charset="0"/>
              </a:rPr>
              <a:t>:  &lt;63 μm  Durchmesser</a:t>
            </a:r>
          </a:p>
          <a:p>
            <a:r>
              <a:rPr lang="de-DE" sz="1600" b="1" i="0" noProof="0" dirty="0">
                <a:effectLst/>
                <a:latin typeface="Arial" panose="020B0604020202020204" pitchFamily="34" charset="0"/>
              </a:rPr>
              <a:t>--Mittelgroß</a:t>
            </a:r>
            <a:r>
              <a:rPr lang="de-DE" sz="1600" b="0" i="0" noProof="0" dirty="0">
                <a:effectLst/>
                <a:latin typeface="Arial" panose="020B0604020202020204" pitchFamily="34" charset="0"/>
              </a:rPr>
              <a:t>: 63–124 </a:t>
            </a:r>
          </a:p>
          <a:p>
            <a:r>
              <a:rPr lang="de-DE" sz="1600" b="1" i="0" noProof="0" dirty="0">
                <a:effectLst/>
                <a:latin typeface="Arial" panose="020B0604020202020204" pitchFamily="34" charset="0"/>
              </a:rPr>
              <a:t>--Groß</a:t>
            </a:r>
            <a:r>
              <a:rPr lang="de-DE" sz="1600" b="0" i="0" noProof="0" dirty="0">
                <a:effectLst/>
                <a:latin typeface="Arial" panose="020B0604020202020204" pitchFamily="34" charset="0"/>
              </a:rPr>
              <a:t>: ≥125 </a:t>
            </a:r>
          </a:p>
          <a:p>
            <a:r>
              <a:rPr lang="de-DE" sz="1600" b="1" noProof="0" dirty="0"/>
              <a:t>--Drusenartige PED</a:t>
            </a:r>
            <a:r>
              <a:rPr lang="de-DE" sz="1600" noProof="0" dirty="0"/>
              <a:t>: &gt;350 </a:t>
            </a:r>
            <a:endParaRPr lang="de-DE" b="0" i="0" noProof="0" dirty="0">
              <a:effectLst/>
              <a:latin typeface="Arial" panose="020B0604020202020204" pitchFamily="34" charset="0"/>
            </a:endParaRPr>
          </a:p>
        </p:txBody>
      </p:sp>
      <p:sp>
        <p:nvSpPr>
          <p:cNvPr id="3" name="TextBox 11">
            <a:extLst>
              <a:ext uri="{FF2B5EF4-FFF2-40B4-BE49-F238E27FC236}">
                <a16:creationId xmlns:a16="http://schemas.microsoft.com/office/drawing/2014/main" id="{C2075109-CCA4-E279-7A12-40E453E59FEB}"/>
              </a:ext>
            </a:extLst>
          </p:cNvPr>
          <p:cNvSpPr txBox="1"/>
          <p:nvPr/>
        </p:nvSpPr>
        <p:spPr>
          <a:xfrm>
            <a:off x="1220723" y="5415827"/>
            <a:ext cx="4570477" cy="1256754"/>
          </a:xfrm>
          <a:prstGeom prst="rect">
            <a:avLst/>
          </a:prstGeom>
          <a:noFill/>
        </p:spPr>
        <p:txBody>
          <a:bodyPr wrap="square" lIns="25400" tIns="12700" rIns="25400" bIns="12700" rtlCol="0">
            <a:spAutoFit/>
          </a:bodyPr>
          <a:lstStyle/>
          <a:p>
            <a:r>
              <a:rPr lang="de-DE" sz="1600" b="0" i="1" noProof="0" dirty="0">
                <a:solidFill>
                  <a:srgbClr val="000000"/>
                </a:solidFill>
                <a:effectLst/>
                <a:latin typeface="Arial" panose="020B0604020202020204" pitchFamily="34" charset="0"/>
              </a:rPr>
              <a:t>Drusen werden nach ihren </a:t>
            </a:r>
            <a:r>
              <a:rPr lang="de-DE" sz="1600" b="1" i="1" noProof="0" dirty="0">
                <a:solidFill>
                  <a:srgbClr val="0000FF"/>
                </a:solidFill>
                <a:effectLst/>
                <a:latin typeface="Arial" panose="020B0604020202020204" pitchFamily="34" charset="0"/>
              </a:rPr>
              <a:t>Rändern</a:t>
            </a:r>
            <a:r>
              <a:rPr lang="de-DE" sz="1600" b="0" i="1" noProof="0" dirty="0">
                <a:solidFill>
                  <a:srgbClr val="000000"/>
                </a:solidFill>
                <a:effectLst/>
                <a:latin typeface="Arial" panose="020B0604020202020204" pitchFamily="34" charset="0"/>
              </a:rPr>
              <a:t> klassifiziert: </a:t>
            </a:r>
          </a:p>
          <a:p>
            <a:r>
              <a:rPr lang="de-DE" sz="1600" b="1" dirty="0">
                <a:solidFill>
                  <a:srgbClr val="000000"/>
                </a:solidFill>
              </a:rPr>
              <a:t>--Hart: </a:t>
            </a:r>
            <a:r>
              <a:rPr lang="de-DE" sz="1600" dirty="0">
                <a:solidFill>
                  <a:srgbClr val="0000FF"/>
                </a:solidFill>
              </a:rPr>
              <a:t>diskret, scharf begrenzt</a:t>
            </a:r>
            <a:endParaRPr lang="de-DE" sz="1600" dirty="0">
              <a:solidFill>
                <a:srgbClr val="000000"/>
              </a:solidFill>
            </a:endParaRPr>
          </a:p>
          <a:p>
            <a:r>
              <a:rPr lang="de-DE" sz="1600" b="1" dirty="0">
                <a:solidFill>
                  <a:srgbClr val="000000"/>
                </a:solidFill>
              </a:rPr>
              <a:t>--Weich: </a:t>
            </a:r>
            <a:r>
              <a:rPr lang="de-DE" sz="1600" dirty="0">
                <a:solidFill>
                  <a:srgbClr val="0000FF"/>
                </a:solidFill>
              </a:rPr>
              <a:t>amorph, unscharf begrenzt</a:t>
            </a:r>
            <a:endParaRPr lang="de-DE" sz="1600" dirty="0">
              <a:solidFill>
                <a:srgbClr val="000000"/>
              </a:solidFill>
            </a:endParaRPr>
          </a:p>
          <a:p>
            <a:r>
              <a:rPr lang="de-DE" sz="1600" b="1" dirty="0">
                <a:solidFill>
                  <a:srgbClr val="000000"/>
                </a:solidFill>
              </a:rPr>
              <a:t>--Konfluierend: </a:t>
            </a:r>
            <a:r>
              <a:rPr lang="de-DE" sz="1600" dirty="0">
                <a:solidFill>
                  <a:srgbClr val="0000FF"/>
                </a:solidFill>
              </a:rPr>
              <a:t>Aneinandergrenzende Drusen ohne klare Begrenzungen </a:t>
            </a:r>
            <a:endParaRPr lang="de-DE" sz="1600" dirty="0">
              <a:solidFill>
                <a:srgbClr val="000000"/>
              </a:solidFill>
            </a:endParaRPr>
          </a:p>
        </p:txBody>
      </p:sp>
      <p:grpSp>
        <p:nvGrpSpPr>
          <p:cNvPr id="8" name="Gruppieren 7">
            <a:extLst>
              <a:ext uri="{FF2B5EF4-FFF2-40B4-BE49-F238E27FC236}">
                <a16:creationId xmlns:a16="http://schemas.microsoft.com/office/drawing/2014/main" id="{120CD822-22B1-31DE-CBDC-7CCF1E36F80D}"/>
              </a:ext>
            </a:extLst>
          </p:cNvPr>
          <p:cNvGrpSpPr/>
          <p:nvPr/>
        </p:nvGrpSpPr>
        <p:grpSpPr>
          <a:xfrm>
            <a:off x="6956040" y="2062038"/>
            <a:ext cx="1121162" cy="533400"/>
            <a:chOff x="6956040" y="2062038"/>
            <a:chExt cx="1121162" cy="533400"/>
          </a:xfrm>
        </p:grpSpPr>
        <p:sp>
          <p:nvSpPr>
            <p:cNvPr id="6" name="Oval 2">
              <a:extLst>
                <a:ext uri="{FF2B5EF4-FFF2-40B4-BE49-F238E27FC236}">
                  <a16:creationId xmlns:a16="http://schemas.microsoft.com/office/drawing/2014/main" id="{21B5DE37-757D-14E9-2B7A-57420F37BA04}"/>
                </a:ext>
              </a:extLst>
            </p:cNvPr>
            <p:cNvSpPr/>
            <p:nvPr/>
          </p:nvSpPr>
          <p:spPr>
            <a:xfrm>
              <a:off x="6956040" y="2062038"/>
              <a:ext cx="1121162" cy="533400"/>
            </a:xfrm>
            <a:prstGeom prst="ellipse">
              <a:avLst/>
            </a:prstGeom>
            <a:no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en-US"/>
            </a:p>
          </p:txBody>
        </p:sp>
        <p:sp>
          <p:nvSpPr>
            <p:cNvPr id="7" name="Textfeld 6">
              <a:extLst>
                <a:ext uri="{FF2B5EF4-FFF2-40B4-BE49-F238E27FC236}">
                  <a16:creationId xmlns:a16="http://schemas.microsoft.com/office/drawing/2014/main" id="{CAAF8C83-5ABA-B8E5-1501-96CA2C1E88B2}"/>
                </a:ext>
              </a:extLst>
            </p:cNvPr>
            <p:cNvSpPr txBox="1"/>
            <p:nvPr/>
          </p:nvSpPr>
          <p:spPr>
            <a:xfrm>
              <a:off x="7052391" y="2115321"/>
              <a:ext cx="979755" cy="369332"/>
            </a:xfrm>
            <a:prstGeom prst="rect">
              <a:avLst/>
            </a:prstGeom>
            <a:noFill/>
          </p:spPr>
          <p:txBody>
            <a:bodyPr wrap="none" rtlCol="0">
              <a:spAutoFit/>
            </a:bodyPr>
            <a:lstStyle/>
            <a:p>
              <a:r>
                <a:rPr lang="de-DE" b="1" dirty="0">
                  <a:solidFill>
                    <a:srgbClr val="0000FF"/>
                  </a:solidFill>
                  <a:highlight>
                    <a:srgbClr val="FFFF00"/>
                  </a:highlight>
                </a:rPr>
                <a:t>Drusen</a:t>
              </a:r>
            </a:p>
          </p:txBody>
        </p:sp>
      </p:grpSp>
      <p:sp>
        <p:nvSpPr>
          <p:cNvPr id="10" name="TextBox 12">
            <a:extLst>
              <a:ext uri="{FF2B5EF4-FFF2-40B4-BE49-F238E27FC236}">
                <a16:creationId xmlns:a16="http://schemas.microsoft.com/office/drawing/2014/main" id="{A785B8E9-2673-97B1-FA82-BD0264AFBE6A}"/>
              </a:ext>
            </a:extLst>
          </p:cNvPr>
          <p:cNvSpPr txBox="1"/>
          <p:nvPr/>
        </p:nvSpPr>
        <p:spPr>
          <a:xfrm>
            <a:off x="4375702" y="3872973"/>
            <a:ext cx="4705350" cy="1256754"/>
          </a:xfrm>
          <a:prstGeom prst="rect">
            <a:avLst/>
          </a:prstGeom>
          <a:noFill/>
        </p:spPr>
        <p:txBody>
          <a:bodyPr wrap="square" lIns="25400" tIns="12700" rIns="25400" bIns="12700" rtlCol="0">
            <a:spAutoFit/>
          </a:bodyPr>
          <a:lstStyle/>
          <a:p>
            <a:r>
              <a:rPr lang="de-DE" sz="1600" b="0" i="1" noProof="0" dirty="0">
                <a:solidFill>
                  <a:schemeClr val="bg1">
                    <a:lumMod val="75000"/>
                  </a:schemeClr>
                </a:solidFill>
                <a:effectLst/>
                <a:latin typeface="Arial" panose="020B0604020202020204" pitchFamily="34" charset="0"/>
              </a:rPr>
              <a:t>Drusen werden nach der </a:t>
            </a:r>
            <a:r>
              <a:rPr lang="de-DE" sz="1600" b="1" i="1" noProof="0" dirty="0">
                <a:solidFill>
                  <a:schemeClr val="bg1">
                    <a:lumMod val="75000"/>
                  </a:schemeClr>
                </a:solidFill>
                <a:effectLst/>
                <a:latin typeface="Arial" panose="020B0604020202020204" pitchFamily="34" charset="0"/>
              </a:rPr>
              <a:t>Netzhautschicht </a:t>
            </a:r>
            <a:r>
              <a:rPr lang="de-DE" sz="1600" b="0" i="1" noProof="0" dirty="0">
                <a:solidFill>
                  <a:schemeClr val="bg1">
                    <a:lumMod val="75000"/>
                  </a:schemeClr>
                </a:solidFill>
                <a:effectLst/>
                <a:latin typeface="Arial" panose="020B0604020202020204" pitchFamily="34" charset="0"/>
              </a:rPr>
              <a:t>klassifiziert, in der sie sich befinden: </a:t>
            </a:r>
          </a:p>
          <a:p>
            <a:r>
              <a:rPr lang="de-DE" sz="1600" b="1" i="0" noProof="0" dirty="0">
                <a:solidFill>
                  <a:srgbClr val="000000"/>
                </a:solidFill>
                <a:effectLst/>
                <a:latin typeface="Arial" panose="020B0604020202020204" pitchFamily="34" charset="0"/>
              </a:rPr>
              <a:t>--Basal </a:t>
            </a:r>
            <a:r>
              <a:rPr lang="de-DE" sz="1600" b="1" noProof="0" dirty="0">
                <a:effectLst/>
                <a:latin typeface="Arial" panose="020B0604020202020204" pitchFamily="34" charset="0"/>
              </a:rPr>
              <a:t> laminar</a:t>
            </a:r>
            <a:r>
              <a:rPr lang="de-DE" sz="1600" noProof="0" dirty="0">
                <a:effectLst/>
                <a:latin typeface="Arial" panose="020B0604020202020204" pitchFamily="34" charset="0"/>
              </a:rPr>
              <a:t>: </a:t>
            </a:r>
            <a:r>
              <a:rPr lang="de-DE" sz="1600" b="1" i="1" noProof="0" dirty="0">
                <a:solidFill>
                  <a:srgbClr val="0000FF"/>
                </a:solidFill>
                <a:effectLst/>
                <a:latin typeface="Arial" panose="020B0604020202020204" pitchFamily="34" charset="0"/>
              </a:rPr>
              <a:t>? </a:t>
            </a:r>
          </a:p>
          <a:p>
            <a:r>
              <a:rPr lang="de-DE" sz="1600" b="1" i="0" noProof="0" dirty="0">
                <a:solidFill>
                  <a:srgbClr val="000000"/>
                </a:solidFill>
                <a:effectLst/>
                <a:latin typeface="Arial" panose="020B0604020202020204" pitchFamily="34" charset="0"/>
              </a:rPr>
              <a:t>--Basal</a:t>
            </a:r>
            <a:r>
              <a:rPr lang="de-DE" sz="1600" b="1" i="0" dirty="0">
                <a:solidFill>
                  <a:srgbClr val="000000"/>
                </a:solidFill>
              </a:rPr>
              <a:t>  </a:t>
            </a:r>
            <a:r>
              <a:rPr lang="de-DE" sz="1600" b="1" noProof="0" dirty="0">
                <a:solidFill>
                  <a:srgbClr val="000000"/>
                </a:solidFill>
                <a:effectLst/>
                <a:latin typeface="Arial" panose="020B0604020202020204" pitchFamily="34" charset="0"/>
              </a:rPr>
              <a:t>linear</a:t>
            </a:r>
            <a:r>
              <a:rPr lang="de-DE" sz="1600" noProof="0" dirty="0">
                <a:solidFill>
                  <a:srgbClr val="000000"/>
                </a:solidFill>
                <a:effectLst/>
                <a:latin typeface="Arial" panose="020B0604020202020204" pitchFamily="34" charset="0"/>
              </a:rPr>
              <a:t>: </a:t>
            </a:r>
            <a:r>
              <a:rPr lang="de-DE" sz="1600" b="1" i="1" noProof="0" dirty="0">
                <a:solidFill>
                  <a:srgbClr val="0000FF"/>
                </a:solidFill>
                <a:effectLst/>
                <a:latin typeface="Arial" panose="020B0604020202020204" pitchFamily="34" charset="0"/>
              </a:rPr>
              <a:t>?</a:t>
            </a:r>
          </a:p>
          <a:p>
            <a:r>
              <a:rPr lang="de-DE" sz="1600" b="1" i="0" noProof="0" dirty="0">
                <a:solidFill>
                  <a:srgbClr val="000000"/>
                </a:solidFill>
                <a:effectLst/>
                <a:latin typeface="Arial" panose="020B0604020202020204" pitchFamily="34" charset="0"/>
              </a:rPr>
              <a:t>--Retikuläre Pseudodrusen</a:t>
            </a:r>
            <a:r>
              <a:rPr lang="de-DE" sz="1600" i="0" noProof="0" dirty="0">
                <a:solidFill>
                  <a:srgbClr val="000000"/>
                </a:solidFill>
                <a:effectLst/>
                <a:latin typeface="Arial" panose="020B0604020202020204" pitchFamily="34" charset="0"/>
              </a:rPr>
              <a:t>: </a:t>
            </a:r>
            <a:r>
              <a:rPr lang="de-DE" sz="1600" b="1" i="1" noProof="0" dirty="0">
                <a:solidFill>
                  <a:srgbClr val="0000FF"/>
                </a:solidFill>
                <a:effectLst/>
                <a:latin typeface="Arial" panose="020B0604020202020204" pitchFamily="34" charset="0"/>
              </a:rPr>
              <a:t>?</a:t>
            </a:r>
          </a:p>
        </p:txBody>
      </p:sp>
      <p:sp>
        <p:nvSpPr>
          <p:cNvPr id="11" name="Frame 18">
            <a:extLst>
              <a:ext uri="{FF2B5EF4-FFF2-40B4-BE49-F238E27FC236}">
                <a16:creationId xmlns:a16="http://schemas.microsoft.com/office/drawing/2014/main" id="{5BBBE1BD-5002-B1D3-9D1F-A5B9837B5BD5}"/>
              </a:ext>
            </a:extLst>
          </p:cNvPr>
          <p:cNvSpPr/>
          <p:nvPr/>
        </p:nvSpPr>
        <p:spPr>
          <a:xfrm>
            <a:off x="4417391" y="4291745"/>
            <a:ext cx="3014594" cy="953137"/>
          </a:xfrm>
          <a:prstGeom prst="frame">
            <a:avLst>
              <a:gd name="adj1" fmla="val 11916"/>
            </a:avLst>
          </a:prstGeom>
          <a:solidFill>
            <a:srgbClr val="FFFF00"/>
          </a:solidFill>
        </p:spPr>
        <p:style>
          <a:lnRef idx="2">
            <a:schemeClr val="dk1">
              <a:shade val="50000"/>
            </a:schemeClr>
          </a:lnRef>
          <a:fillRef idx="1">
            <a:schemeClr val="dk1"/>
          </a:fillRef>
          <a:effectRef idx="0">
            <a:schemeClr val="dk1"/>
          </a:effectRef>
          <a:fontRef idx="minor">
            <a:schemeClr val="lt1"/>
          </a:fontRef>
        </p:style>
        <p:txBody>
          <a:bodyPr rtlCol="0" anchor="ctr"/>
          <a:lstStyle/>
          <a:p>
            <a:pPr algn="ctr"/>
            <a:endParaRPr lang="de-DE" sz="2400" noProof="0" dirty="0">
              <a:solidFill>
                <a:schemeClr val="tx1"/>
              </a:solidFill>
            </a:endParaRPr>
          </a:p>
        </p:txBody>
      </p:sp>
      <p:sp>
        <p:nvSpPr>
          <p:cNvPr id="12" name="TextBox 7">
            <a:extLst>
              <a:ext uri="{FF2B5EF4-FFF2-40B4-BE49-F238E27FC236}">
                <a16:creationId xmlns:a16="http://schemas.microsoft.com/office/drawing/2014/main" id="{6682F7B2-AE06-FD9D-0852-0B7A6FE8FC57}"/>
              </a:ext>
            </a:extLst>
          </p:cNvPr>
          <p:cNvSpPr txBox="1"/>
          <p:nvPr/>
        </p:nvSpPr>
        <p:spPr>
          <a:xfrm>
            <a:off x="3251082" y="3347807"/>
            <a:ext cx="4957652" cy="671979"/>
          </a:xfrm>
          <a:prstGeom prst="rect">
            <a:avLst/>
          </a:prstGeom>
          <a:solidFill>
            <a:schemeClr val="accent6">
              <a:lumMod val="20000"/>
              <a:lumOff val="80000"/>
            </a:schemeClr>
          </a:solidFill>
          <a:ln>
            <a:solidFill>
              <a:schemeClr val="tx1"/>
            </a:solidFill>
          </a:ln>
        </p:spPr>
        <p:txBody>
          <a:bodyPr wrap="square" lIns="25400" tIns="12700" rIns="25400" bIns="12700" rtlCol="0">
            <a:spAutoFit/>
          </a:bodyPr>
          <a:lstStyle/>
          <a:p>
            <a:r>
              <a:rPr lang="de-DE" sz="1400" i="1" noProof="0" dirty="0">
                <a:effectLst>
                  <a:outerShdw blurRad="38100" dist="38100" dir="2700000" algn="tl">
                    <a:srgbClr val="000000">
                      <a:alpha val="43137"/>
                    </a:srgbClr>
                  </a:outerShdw>
                </a:effectLst>
              </a:rPr>
              <a:t>Bevor wir die Lage der einzelnen Drusen bestimmen, wollen wir uns die Anatomie der äußeren Netzhaut noch einmal vor Augen führen</a:t>
            </a:r>
          </a:p>
        </p:txBody>
      </p:sp>
    </p:spTree>
    <p:extLst>
      <p:ext uri="{BB962C8B-B14F-4D97-AF65-F5344CB8AC3E}">
        <p14:creationId xmlns:p14="http://schemas.microsoft.com/office/powerpoint/2010/main" val="1192706493"/>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0CD963-E886-02E3-3B51-BC554349CC11}"/>
            </a:ext>
          </a:extLst>
        </p:cNvPr>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3B89CCD8-BEC8-C190-907F-183EBCD4319A}"/>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83</a:t>
            </a:fld>
            <a:endParaRPr lang="de-DE" noProof="0" dirty="0"/>
          </a:p>
        </p:txBody>
      </p:sp>
      <p:sp>
        <p:nvSpPr>
          <p:cNvPr id="16" name="TextBox 15">
            <a:extLst>
              <a:ext uri="{FF2B5EF4-FFF2-40B4-BE49-F238E27FC236}">
                <a16:creationId xmlns:a16="http://schemas.microsoft.com/office/drawing/2014/main" id="{2FFE9410-692E-1E08-0599-0E498515096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6" name="Text Box 4">
            <a:extLst>
              <a:ext uri="{FF2B5EF4-FFF2-40B4-BE49-F238E27FC236}">
                <a16:creationId xmlns:a16="http://schemas.microsoft.com/office/drawing/2014/main" id="{788FCE64-D74F-A379-765B-8E5F74934E58}"/>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BE030DF1-B0CF-F20D-A246-F173451760B6}"/>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8B98ED8B-2B07-4E28-6661-1D846CFF55B0}"/>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9" name="TextBox 8">
            <a:extLst>
              <a:ext uri="{FF2B5EF4-FFF2-40B4-BE49-F238E27FC236}">
                <a16:creationId xmlns:a16="http://schemas.microsoft.com/office/drawing/2014/main" id="{D61DE0C6-4F15-C054-F428-8CCE70DEB155}"/>
              </a:ext>
            </a:extLst>
          </p:cNvPr>
          <p:cNvSpPr txBox="1"/>
          <p:nvPr/>
        </p:nvSpPr>
        <p:spPr>
          <a:xfrm>
            <a:off x="1087438" y="3257957"/>
            <a:ext cx="1122360" cy="241092"/>
          </a:xfrm>
          <a:prstGeom prst="rect">
            <a:avLst/>
          </a:prstGeom>
          <a:noFill/>
        </p:spPr>
        <p:txBody>
          <a:bodyPr wrap="square" lIns="25400" tIns="12700" rIns="25400" bIns="12700" rtlCol="0">
            <a:spAutoFit/>
          </a:bodyPr>
          <a:lstStyle/>
          <a:p>
            <a:r>
              <a:rPr lang="de-DE" sz="1400" i="1" noProof="0" dirty="0"/>
              <a:t>(Beginn hier)</a:t>
            </a:r>
          </a:p>
        </p:txBody>
      </p:sp>
      <p:sp>
        <p:nvSpPr>
          <p:cNvPr id="19" name="TextBox 18">
            <a:extLst>
              <a:ext uri="{FF2B5EF4-FFF2-40B4-BE49-F238E27FC236}">
                <a16:creationId xmlns:a16="http://schemas.microsoft.com/office/drawing/2014/main" id="{38E38390-DF51-02A6-8F5F-D0880A963FDC}"/>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sp>
        <p:nvSpPr>
          <p:cNvPr id="14" name="Rectangle 4">
            <a:extLst>
              <a:ext uri="{FF2B5EF4-FFF2-40B4-BE49-F238E27FC236}">
                <a16:creationId xmlns:a16="http://schemas.microsoft.com/office/drawing/2014/main" id="{B19E01AC-7BFF-4F52-97F2-02DA62B22850}"/>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p:txBody>
      </p:sp>
      <p:sp>
        <p:nvSpPr>
          <p:cNvPr id="3" name="Text Box 12">
            <a:extLst>
              <a:ext uri="{FF2B5EF4-FFF2-40B4-BE49-F238E27FC236}">
                <a16:creationId xmlns:a16="http://schemas.microsoft.com/office/drawing/2014/main" id="{53FEA494-C63A-4600-1F1C-D2C2C2E03C7F}"/>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4" name="Text Box 13">
            <a:extLst>
              <a:ext uri="{FF2B5EF4-FFF2-40B4-BE49-F238E27FC236}">
                <a16:creationId xmlns:a16="http://schemas.microsoft.com/office/drawing/2014/main" id="{0E2ACA10-3C34-2013-9550-BC40A528CDAF}"/>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5" name="Left Brace 16">
            <a:extLst>
              <a:ext uri="{FF2B5EF4-FFF2-40B4-BE49-F238E27FC236}">
                <a16:creationId xmlns:a16="http://schemas.microsoft.com/office/drawing/2014/main" id="{799E145A-5947-BFB3-5234-9CEB68014FBF}"/>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12" name="TextBox 17">
            <a:extLst>
              <a:ext uri="{FF2B5EF4-FFF2-40B4-BE49-F238E27FC236}">
                <a16:creationId xmlns:a16="http://schemas.microsoft.com/office/drawing/2014/main" id="{D3366784-1608-BE4E-80A0-205A2149D3D0}"/>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354729439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p:cNvSpPr>
            <a:spLocks noGrp="1"/>
          </p:cNvSpPr>
          <p:nvPr>
            <p:ph type="sldNum" sz="quarter" idx="12"/>
          </p:nvPr>
        </p:nvSpPr>
        <p:spPr/>
        <p:txBody>
          <a:bodyPr wrap="square" lIns="25400" tIns="12700" rIns="25400" bIns="12700"/>
          <a:lstStyle/>
          <a:p>
            <a:fld id="{B47683A5-B91E-4CA8-B5BA-B07EE8BE34AD}" type="slidenum">
              <a:rPr lang="de-DE" noProof="0" smtClean="0"/>
              <a:t>84</a:t>
            </a:fld>
            <a:endParaRPr lang="de-DE" noProof="0" dirty="0"/>
          </a:p>
        </p:txBody>
      </p:sp>
      <p:sp>
        <p:nvSpPr>
          <p:cNvPr id="16" name="TextBox 15">
            <a:extLst>
              <a:ext uri="{FF2B5EF4-FFF2-40B4-BE49-F238E27FC236}">
                <a16:creationId xmlns:a16="http://schemas.microsoft.com/office/drawing/2014/main" id="{F70DF908-FC54-4074-B291-6EFCA2317B7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6" name="Text Box 4">
            <a:extLst>
              <a:ext uri="{FF2B5EF4-FFF2-40B4-BE49-F238E27FC236}">
                <a16:creationId xmlns:a16="http://schemas.microsoft.com/office/drawing/2014/main" id="{65968236-7734-7C7E-C533-E1336B6FF363}"/>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367F4F94-1B8C-41BB-9214-EDA90BF6548C}"/>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D497D480-818F-6AA7-D985-90EC00E61423}"/>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9" name="TextBox 8">
            <a:extLst>
              <a:ext uri="{FF2B5EF4-FFF2-40B4-BE49-F238E27FC236}">
                <a16:creationId xmlns:a16="http://schemas.microsoft.com/office/drawing/2014/main" id="{BBA9AF9D-81C9-031F-A19B-8F8427ACCF7E}"/>
              </a:ext>
            </a:extLst>
          </p:cNvPr>
          <p:cNvSpPr txBox="1"/>
          <p:nvPr/>
        </p:nvSpPr>
        <p:spPr>
          <a:xfrm>
            <a:off x="1087438" y="3257957"/>
            <a:ext cx="1122360" cy="241092"/>
          </a:xfrm>
          <a:prstGeom prst="rect">
            <a:avLst/>
          </a:prstGeom>
          <a:noFill/>
        </p:spPr>
        <p:txBody>
          <a:bodyPr wrap="square" lIns="25400" tIns="12700" rIns="25400" bIns="12700" rtlCol="0">
            <a:spAutoFit/>
          </a:bodyPr>
          <a:lstStyle/>
          <a:p>
            <a:r>
              <a:rPr lang="de-DE" sz="1400" i="1" noProof="0" dirty="0"/>
              <a:t>(Beginn hier)</a:t>
            </a:r>
          </a:p>
        </p:txBody>
      </p:sp>
      <p:sp>
        <p:nvSpPr>
          <p:cNvPr id="19" name="TextBox 18">
            <a:extLst>
              <a:ext uri="{FF2B5EF4-FFF2-40B4-BE49-F238E27FC236}">
                <a16:creationId xmlns:a16="http://schemas.microsoft.com/office/drawing/2014/main" id="{906D9F94-11B5-9852-8EAF-F4995276DB4D}"/>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sp>
        <p:nvSpPr>
          <p:cNvPr id="14" name="Rectangle 4">
            <a:extLst>
              <a:ext uri="{FF2B5EF4-FFF2-40B4-BE49-F238E27FC236}">
                <a16:creationId xmlns:a16="http://schemas.microsoft.com/office/drawing/2014/main" id="{C4458BD0-2F7A-7513-FE95-6403AE863D04}"/>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p:txBody>
      </p:sp>
      <p:sp>
        <p:nvSpPr>
          <p:cNvPr id="24" name="Text Box 12">
            <a:extLst>
              <a:ext uri="{FF2B5EF4-FFF2-40B4-BE49-F238E27FC236}">
                <a16:creationId xmlns:a16="http://schemas.microsoft.com/office/drawing/2014/main" id="{736566D6-3E5F-6666-625E-8E9C11005D16}"/>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5" name="Text Box 13">
            <a:extLst>
              <a:ext uri="{FF2B5EF4-FFF2-40B4-BE49-F238E27FC236}">
                <a16:creationId xmlns:a16="http://schemas.microsoft.com/office/drawing/2014/main" id="{570181F7-5C57-7C06-FE06-034F1B7A5B7C}"/>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6" name="Left Brace 16">
            <a:extLst>
              <a:ext uri="{FF2B5EF4-FFF2-40B4-BE49-F238E27FC236}">
                <a16:creationId xmlns:a16="http://schemas.microsoft.com/office/drawing/2014/main" id="{E5FF9635-A2C6-EC93-4D7A-003F620FDF69}"/>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7" name="TextBox 17">
            <a:extLst>
              <a:ext uri="{FF2B5EF4-FFF2-40B4-BE49-F238E27FC236}">
                <a16:creationId xmlns:a16="http://schemas.microsoft.com/office/drawing/2014/main" id="{ED9F4C2F-DD20-B54C-82CA-51889C0D8283}"/>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
        <p:nvSpPr>
          <p:cNvPr id="15" name="Rectangle 9">
            <a:extLst>
              <a:ext uri="{FF2B5EF4-FFF2-40B4-BE49-F238E27FC236}">
                <a16:creationId xmlns:a16="http://schemas.microsoft.com/office/drawing/2014/main" id="{742DCB69-A4DB-56C2-92E6-1558AB30CC9D}"/>
              </a:ext>
            </a:extLst>
          </p:cNvPr>
          <p:cNvSpPr>
            <a:spLocks noChangeArrowheads="1"/>
          </p:cNvSpPr>
          <p:nvPr/>
        </p:nvSpPr>
        <p:spPr bwMode="auto">
          <a:xfrm>
            <a:off x="1066800" y="3165475"/>
            <a:ext cx="3505200" cy="414338"/>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r>
              <a:rPr lang="de-DE" sz="1200" noProof="0" dirty="0"/>
              <a:t>zwei Wörter</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88C1BB-8F1A-3153-0D46-6BDC8A9101C7}"/>
            </a:ext>
          </a:extLst>
        </p:cNvPr>
        <p:cNvGrpSpPr/>
        <p:nvPr/>
      </p:nvGrpSpPr>
      <p:grpSpPr>
        <a:xfrm>
          <a:off x="0" y="0"/>
          <a:ext cx="0" cy="0"/>
          <a:chOff x="0" y="0"/>
          <a:chExt cx="0" cy="0"/>
        </a:xfrm>
      </p:grpSpPr>
      <p:sp>
        <p:nvSpPr>
          <p:cNvPr id="3" name="Rectangle 9">
            <a:extLst>
              <a:ext uri="{FF2B5EF4-FFF2-40B4-BE49-F238E27FC236}">
                <a16:creationId xmlns:a16="http://schemas.microsoft.com/office/drawing/2014/main" id="{219E5DE4-4DCB-0882-2D00-2B6077DFC646}"/>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5" name="Rectangle 4">
            <a:extLst>
              <a:ext uri="{FF2B5EF4-FFF2-40B4-BE49-F238E27FC236}">
                <a16:creationId xmlns:a16="http://schemas.microsoft.com/office/drawing/2014/main" id="{3D00A5C5-25DF-02C9-0E1F-9D11FCB6A044}"/>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p:txBody>
      </p:sp>
      <p:sp>
        <p:nvSpPr>
          <p:cNvPr id="2" name="Slide Number Placeholder 1">
            <a:extLst>
              <a:ext uri="{FF2B5EF4-FFF2-40B4-BE49-F238E27FC236}">
                <a16:creationId xmlns:a16="http://schemas.microsoft.com/office/drawing/2014/main" id="{828440DC-053A-78FC-FCEC-C53EAFA2AB35}"/>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85</a:t>
            </a:fld>
            <a:endParaRPr lang="de-DE" noProof="0" dirty="0"/>
          </a:p>
        </p:txBody>
      </p:sp>
      <p:sp>
        <p:nvSpPr>
          <p:cNvPr id="16" name="TextBox 15">
            <a:extLst>
              <a:ext uri="{FF2B5EF4-FFF2-40B4-BE49-F238E27FC236}">
                <a16:creationId xmlns:a16="http://schemas.microsoft.com/office/drawing/2014/main" id="{CA6905BE-AE07-9F6F-5926-0DBE2E4CA335}"/>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BFB53827-D481-E11F-9E5D-365AB59CAEE0}"/>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B6949729-F497-6761-ADD9-32E9458C58FF}"/>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10077284-9F4E-A808-4152-908896C689B2}"/>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72B1D562-E5C3-B970-50C7-2AC973313C37}"/>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0" name="Text Box 12">
            <a:extLst>
              <a:ext uri="{FF2B5EF4-FFF2-40B4-BE49-F238E27FC236}">
                <a16:creationId xmlns:a16="http://schemas.microsoft.com/office/drawing/2014/main" id="{4643995A-A9DB-4F2B-0EE4-F7937F880BC2}"/>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19" name="TextBox 18">
            <a:extLst>
              <a:ext uri="{FF2B5EF4-FFF2-40B4-BE49-F238E27FC236}">
                <a16:creationId xmlns:a16="http://schemas.microsoft.com/office/drawing/2014/main" id="{81B31B94-73E7-28FF-823D-E894ADC03241}"/>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sp>
        <p:nvSpPr>
          <p:cNvPr id="13" name="TextBox 28">
            <a:extLst>
              <a:ext uri="{FF2B5EF4-FFF2-40B4-BE49-F238E27FC236}">
                <a16:creationId xmlns:a16="http://schemas.microsoft.com/office/drawing/2014/main" id="{D91BCCD6-F356-FD9C-67A9-208A52E90916}"/>
              </a:ext>
            </a:extLst>
          </p:cNvPr>
          <p:cNvSpPr txBox="1"/>
          <p:nvPr/>
        </p:nvSpPr>
        <p:spPr>
          <a:xfrm>
            <a:off x="718105" y="2810146"/>
            <a:ext cx="5094364" cy="241092"/>
          </a:xfrm>
          <a:prstGeom prst="rect">
            <a:avLst/>
          </a:prstGeom>
          <a:noFill/>
        </p:spPr>
        <p:txBody>
          <a:bodyPr wrap="square" lIns="25400" tIns="12700" rIns="25400" bIns="12700" rtlCol="0">
            <a:spAutoFit/>
          </a:bodyPr>
          <a:lstStyle/>
          <a:p>
            <a:r>
              <a:rPr lang="de-DE" sz="1400" i="1" noProof="0" dirty="0"/>
              <a:t>(</a:t>
            </a:r>
            <a:r>
              <a:rPr lang="de-DE" sz="1400" b="1" i="1" noProof="0" dirty="0"/>
              <a:t>Anmerkung</a:t>
            </a:r>
            <a:r>
              <a:rPr lang="de-DE" sz="1400" i="1" noProof="0" dirty="0"/>
              <a:t>: Diese Linie stellt die RPE-Basalmembran dar)</a:t>
            </a:r>
          </a:p>
        </p:txBody>
      </p:sp>
      <p:sp>
        <p:nvSpPr>
          <p:cNvPr id="14" name="Star: 5 Points 29">
            <a:extLst>
              <a:ext uri="{FF2B5EF4-FFF2-40B4-BE49-F238E27FC236}">
                <a16:creationId xmlns:a16="http://schemas.microsoft.com/office/drawing/2014/main" id="{479226E5-51A3-5EE6-EEBC-22912BC62723}"/>
              </a:ext>
            </a:extLst>
          </p:cNvPr>
          <p:cNvSpPr/>
          <p:nvPr/>
        </p:nvSpPr>
        <p:spPr>
          <a:xfrm>
            <a:off x="398799" y="2767601"/>
            <a:ext cx="304789" cy="304800"/>
          </a:xfrm>
          <a:prstGeom prst="star5">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5" name="Star: 5 Points 30">
            <a:extLst>
              <a:ext uri="{FF2B5EF4-FFF2-40B4-BE49-F238E27FC236}">
                <a16:creationId xmlns:a16="http://schemas.microsoft.com/office/drawing/2014/main" id="{D100DD5E-EE9D-4BB7-FCD4-32E720DA9B7F}"/>
              </a:ext>
            </a:extLst>
          </p:cNvPr>
          <p:cNvSpPr/>
          <p:nvPr/>
        </p:nvSpPr>
        <p:spPr>
          <a:xfrm>
            <a:off x="5562699" y="2758878"/>
            <a:ext cx="304789" cy="304800"/>
          </a:xfrm>
          <a:prstGeom prst="star5">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21" name="Straight Connector 27">
            <a:extLst>
              <a:ext uri="{FF2B5EF4-FFF2-40B4-BE49-F238E27FC236}">
                <a16:creationId xmlns:a16="http://schemas.microsoft.com/office/drawing/2014/main" id="{60D9A274-56D6-0579-27BE-EEE4C22E754D}"/>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2" name="Text Box 12">
            <a:extLst>
              <a:ext uri="{FF2B5EF4-FFF2-40B4-BE49-F238E27FC236}">
                <a16:creationId xmlns:a16="http://schemas.microsoft.com/office/drawing/2014/main" id="{136D0347-2BA5-4A42-A465-66CEE6FD3AEC}"/>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3" name="Text Box 13">
            <a:extLst>
              <a:ext uri="{FF2B5EF4-FFF2-40B4-BE49-F238E27FC236}">
                <a16:creationId xmlns:a16="http://schemas.microsoft.com/office/drawing/2014/main" id="{8745C2EE-C306-68B3-55AB-094348C5C9D3}"/>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4" name="Left Brace 16">
            <a:extLst>
              <a:ext uri="{FF2B5EF4-FFF2-40B4-BE49-F238E27FC236}">
                <a16:creationId xmlns:a16="http://schemas.microsoft.com/office/drawing/2014/main" id="{5AAF9541-47D3-437D-2F6C-8DE1B648DD88}"/>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5" name="TextBox 17">
            <a:extLst>
              <a:ext uri="{FF2B5EF4-FFF2-40B4-BE49-F238E27FC236}">
                <a16:creationId xmlns:a16="http://schemas.microsoft.com/office/drawing/2014/main" id="{BF249C7E-DA89-020B-18BC-B9F1F07C3DE8}"/>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2518613054"/>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AE6E37-456D-E9C7-CBC2-4D69B5EBE0F5}"/>
            </a:ext>
          </a:extLst>
        </p:cNvPr>
        <p:cNvGrpSpPr/>
        <p:nvPr/>
      </p:nvGrpSpPr>
      <p:grpSpPr>
        <a:xfrm>
          <a:off x="0" y="0"/>
          <a:ext cx="0" cy="0"/>
          <a:chOff x="0" y="0"/>
          <a:chExt cx="0" cy="0"/>
        </a:xfrm>
      </p:grpSpPr>
      <p:sp>
        <p:nvSpPr>
          <p:cNvPr id="9" name="Rectangle 9">
            <a:extLst>
              <a:ext uri="{FF2B5EF4-FFF2-40B4-BE49-F238E27FC236}">
                <a16:creationId xmlns:a16="http://schemas.microsoft.com/office/drawing/2014/main" id="{392CC1FC-037A-5527-BFBA-8379AF7AE7DE}"/>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5" name="Rectangle 4">
            <a:extLst>
              <a:ext uri="{FF2B5EF4-FFF2-40B4-BE49-F238E27FC236}">
                <a16:creationId xmlns:a16="http://schemas.microsoft.com/office/drawing/2014/main" id="{05BC9DC5-C400-AB12-2BFE-EBD37A3C0DCE}"/>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p:txBody>
      </p:sp>
      <p:sp>
        <p:nvSpPr>
          <p:cNvPr id="2" name="Slide Number Placeholder 1">
            <a:extLst>
              <a:ext uri="{FF2B5EF4-FFF2-40B4-BE49-F238E27FC236}">
                <a16:creationId xmlns:a16="http://schemas.microsoft.com/office/drawing/2014/main" id="{94669122-BE58-FE26-2CA2-EE84112922F7}"/>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86</a:t>
            </a:fld>
            <a:endParaRPr lang="de-DE" noProof="0" dirty="0"/>
          </a:p>
        </p:txBody>
      </p:sp>
      <p:sp>
        <p:nvSpPr>
          <p:cNvPr id="16" name="TextBox 15">
            <a:extLst>
              <a:ext uri="{FF2B5EF4-FFF2-40B4-BE49-F238E27FC236}">
                <a16:creationId xmlns:a16="http://schemas.microsoft.com/office/drawing/2014/main" id="{1BCD4CB2-1942-1989-C163-23CFE512FDB3}"/>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8E8D2BA3-7421-5882-593C-DAB04DC90111}"/>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C5A211C4-8574-3E23-7B1C-1082418B71C8}"/>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55CD1E37-DE57-6BDE-9B82-52CF72694550}"/>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16A1DFD1-F5A7-A92C-14E4-06E460516836}"/>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9" name="TextBox 18">
            <a:extLst>
              <a:ext uri="{FF2B5EF4-FFF2-40B4-BE49-F238E27FC236}">
                <a16:creationId xmlns:a16="http://schemas.microsoft.com/office/drawing/2014/main" id="{6037F49D-15DF-85BD-2509-156EE22FFCC1}"/>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sp>
        <p:nvSpPr>
          <p:cNvPr id="20" name="TextBox 9">
            <a:extLst>
              <a:ext uri="{FF2B5EF4-FFF2-40B4-BE49-F238E27FC236}">
                <a16:creationId xmlns:a16="http://schemas.microsoft.com/office/drawing/2014/main" id="{957FF291-371B-6439-BF78-5800CBA48174}"/>
              </a:ext>
            </a:extLst>
          </p:cNvPr>
          <p:cNvSpPr txBox="1"/>
          <p:nvPr/>
        </p:nvSpPr>
        <p:spPr>
          <a:xfrm>
            <a:off x="1112519" y="3713569"/>
            <a:ext cx="577402" cy="276999"/>
          </a:xfrm>
          <a:prstGeom prst="rect">
            <a:avLst/>
          </a:prstGeom>
          <a:noFill/>
        </p:spPr>
        <p:txBody>
          <a:bodyPr wrap="square" lIns="25400" tIns="12700" rIns="25400" bIns="12700" rtlCol="0">
            <a:spAutoFit/>
          </a:bodyPr>
          <a:lstStyle/>
          <a:p>
            <a:r>
              <a:rPr lang="de-DE" sz="1200" i="1" noProof="0" dirty="0"/>
              <a:t>(weiter)</a:t>
            </a:r>
          </a:p>
        </p:txBody>
      </p:sp>
      <p:cxnSp>
        <p:nvCxnSpPr>
          <p:cNvPr id="21" name="Straight Connector 27">
            <a:extLst>
              <a:ext uri="{FF2B5EF4-FFF2-40B4-BE49-F238E27FC236}">
                <a16:creationId xmlns:a16="http://schemas.microsoft.com/office/drawing/2014/main" id="{9B489621-2F21-39C8-CADA-24D01A296D1C}"/>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2" name="Text Box 12">
            <a:extLst>
              <a:ext uri="{FF2B5EF4-FFF2-40B4-BE49-F238E27FC236}">
                <a16:creationId xmlns:a16="http://schemas.microsoft.com/office/drawing/2014/main" id="{32DEE6E5-22D6-A2EE-6046-7FF39A91A1B2}"/>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3" name="Text Box 13">
            <a:extLst>
              <a:ext uri="{FF2B5EF4-FFF2-40B4-BE49-F238E27FC236}">
                <a16:creationId xmlns:a16="http://schemas.microsoft.com/office/drawing/2014/main" id="{4DFECF3F-B2EB-B6E9-5CD8-082AE843AB1A}"/>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4" name="Left Brace 16">
            <a:extLst>
              <a:ext uri="{FF2B5EF4-FFF2-40B4-BE49-F238E27FC236}">
                <a16:creationId xmlns:a16="http://schemas.microsoft.com/office/drawing/2014/main" id="{FE96D897-4D62-4D76-F6D8-B409D99EB295}"/>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5" name="TextBox 17">
            <a:extLst>
              <a:ext uri="{FF2B5EF4-FFF2-40B4-BE49-F238E27FC236}">
                <a16:creationId xmlns:a16="http://schemas.microsoft.com/office/drawing/2014/main" id="{6BBD7E42-382D-290B-B70E-5301BCC64AB9}"/>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331238930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CF551F2-9470-55F9-3987-0E914ABB2887}"/>
            </a:ext>
          </a:extLst>
        </p:cNvPr>
        <p:cNvGrpSpPr/>
        <p:nvPr/>
      </p:nvGrpSpPr>
      <p:grpSpPr>
        <a:xfrm>
          <a:off x="0" y="0"/>
          <a:ext cx="0" cy="0"/>
          <a:chOff x="0" y="0"/>
          <a:chExt cx="0" cy="0"/>
        </a:xfrm>
      </p:grpSpPr>
      <p:sp>
        <p:nvSpPr>
          <p:cNvPr id="9" name="Rectangle 9">
            <a:extLst>
              <a:ext uri="{FF2B5EF4-FFF2-40B4-BE49-F238E27FC236}">
                <a16:creationId xmlns:a16="http://schemas.microsoft.com/office/drawing/2014/main" id="{5EBD78BC-6C82-61E2-AE9D-008402EE7C77}"/>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5" name="Rectangle 4">
            <a:extLst>
              <a:ext uri="{FF2B5EF4-FFF2-40B4-BE49-F238E27FC236}">
                <a16:creationId xmlns:a16="http://schemas.microsoft.com/office/drawing/2014/main" id="{747827DA-BC24-0200-313C-E53247E5BAD4}"/>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Kollagen </a:t>
            </a:r>
            <a:r>
              <a:rPr lang="de-DE" sz="2200" kern="0" dirty="0" err="1">
                <a:latin typeface="Arial" panose="020B0604020202020204" pitchFamily="34" charset="0"/>
              </a:rPr>
              <a:t>schicht</a:t>
            </a:r>
            <a:endParaRPr lang="de-DE" sz="2200" kern="0" dirty="0">
              <a:latin typeface="Arial" panose="020B0604020202020204" pitchFamily="34" charset="0"/>
            </a:endParaRPr>
          </a:p>
        </p:txBody>
      </p:sp>
      <p:sp>
        <p:nvSpPr>
          <p:cNvPr id="2" name="Slide Number Placeholder 1">
            <a:extLst>
              <a:ext uri="{FF2B5EF4-FFF2-40B4-BE49-F238E27FC236}">
                <a16:creationId xmlns:a16="http://schemas.microsoft.com/office/drawing/2014/main" id="{D86E1F8D-96B2-8496-A475-7E0FA4EBFAE2}"/>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87</a:t>
            </a:fld>
            <a:endParaRPr lang="de-DE" noProof="0" dirty="0"/>
          </a:p>
        </p:txBody>
      </p:sp>
      <p:sp>
        <p:nvSpPr>
          <p:cNvPr id="16" name="TextBox 15">
            <a:extLst>
              <a:ext uri="{FF2B5EF4-FFF2-40B4-BE49-F238E27FC236}">
                <a16:creationId xmlns:a16="http://schemas.microsoft.com/office/drawing/2014/main" id="{2C9477E6-C029-CEE2-9B55-E52292A8D5D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27093DC8-5747-9B59-0D62-AA60465FDBF6}"/>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A2E5DF65-0D2D-D28D-AD1D-DE836A2F2E7F}"/>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0D63D803-A822-66A0-4091-52ECCB091072}"/>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FB2A573D-EABE-3F78-5A4F-039C6589FA81}"/>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9" name="TextBox 18">
            <a:extLst>
              <a:ext uri="{FF2B5EF4-FFF2-40B4-BE49-F238E27FC236}">
                <a16:creationId xmlns:a16="http://schemas.microsoft.com/office/drawing/2014/main" id="{0659755A-1740-9A3F-00C9-88B322DD4715}"/>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sp>
        <p:nvSpPr>
          <p:cNvPr id="12" name="Rectangle 8">
            <a:extLst>
              <a:ext uri="{FF2B5EF4-FFF2-40B4-BE49-F238E27FC236}">
                <a16:creationId xmlns:a16="http://schemas.microsoft.com/office/drawing/2014/main" id="{961697E6-29B7-C335-1B39-2B1F4EA9FA7B}"/>
              </a:ext>
            </a:extLst>
          </p:cNvPr>
          <p:cNvSpPr>
            <a:spLocks noChangeArrowheads="1"/>
          </p:cNvSpPr>
          <p:nvPr/>
        </p:nvSpPr>
        <p:spPr bwMode="auto">
          <a:xfrm>
            <a:off x="1981200" y="3625691"/>
            <a:ext cx="1150890" cy="345932"/>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r>
              <a:rPr lang="de-DE" sz="1200" noProof="0" dirty="0"/>
              <a:t>ein Wort</a:t>
            </a:r>
          </a:p>
        </p:txBody>
      </p:sp>
      <p:cxnSp>
        <p:nvCxnSpPr>
          <p:cNvPr id="13" name="Straight Connector 27">
            <a:extLst>
              <a:ext uri="{FF2B5EF4-FFF2-40B4-BE49-F238E27FC236}">
                <a16:creationId xmlns:a16="http://schemas.microsoft.com/office/drawing/2014/main" id="{0FACD671-086E-6CF6-5425-6E01E401D562}"/>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4" name="Text Box 12">
            <a:extLst>
              <a:ext uri="{FF2B5EF4-FFF2-40B4-BE49-F238E27FC236}">
                <a16:creationId xmlns:a16="http://schemas.microsoft.com/office/drawing/2014/main" id="{190076B4-67F2-A4E4-E549-66A481C9A694}"/>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15" name="Text Box 13">
            <a:extLst>
              <a:ext uri="{FF2B5EF4-FFF2-40B4-BE49-F238E27FC236}">
                <a16:creationId xmlns:a16="http://schemas.microsoft.com/office/drawing/2014/main" id="{8D7A7952-D7B5-F1E5-328A-31E3045FFEDA}"/>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1" name="Left Brace 16">
            <a:extLst>
              <a:ext uri="{FF2B5EF4-FFF2-40B4-BE49-F238E27FC236}">
                <a16:creationId xmlns:a16="http://schemas.microsoft.com/office/drawing/2014/main" id="{1895F5D5-3C83-3FB7-D5C1-ADFF559F5F3A}"/>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2" name="TextBox 17">
            <a:extLst>
              <a:ext uri="{FF2B5EF4-FFF2-40B4-BE49-F238E27FC236}">
                <a16:creationId xmlns:a16="http://schemas.microsoft.com/office/drawing/2014/main" id="{CDA4313E-7116-7668-75E7-073D46CF617A}"/>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23953637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2BD3ED-C7CB-7CDD-2768-C3B75ECD4ED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5E3A0EDB-49B1-C242-98BE-043A4B3D9E20}"/>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8">
            <a:extLst>
              <a:ext uri="{FF2B5EF4-FFF2-40B4-BE49-F238E27FC236}">
                <a16:creationId xmlns:a16="http://schemas.microsoft.com/office/drawing/2014/main" id="{D17C1378-0D08-6AE7-294B-DF60EEAD9373}"/>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5" name="Rectangle 4">
            <a:extLst>
              <a:ext uri="{FF2B5EF4-FFF2-40B4-BE49-F238E27FC236}">
                <a16:creationId xmlns:a16="http://schemas.microsoft.com/office/drawing/2014/main" id="{161D88D3-C687-50C7-8D95-4E7767630376}"/>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p:txBody>
      </p:sp>
      <p:sp>
        <p:nvSpPr>
          <p:cNvPr id="2" name="Slide Number Placeholder 1">
            <a:extLst>
              <a:ext uri="{FF2B5EF4-FFF2-40B4-BE49-F238E27FC236}">
                <a16:creationId xmlns:a16="http://schemas.microsoft.com/office/drawing/2014/main" id="{F7C7EE75-091C-8C9B-22A6-E3CAFD3E4254}"/>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88</a:t>
            </a:fld>
            <a:endParaRPr lang="de-DE" noProof="0" dirty="0"/>
          </a:p>
        </p:txBody>
      </p:sp>
      <p:sp>
        <p:nvSpPr>
          <p:cNvPr id="16" name="TextBox 15">
            <a:extLst>
              <a:ext uri="{FF2B5EF4-FFF2-40B4-BE49-F238E27FC236}">
                <a16:creationId xmlns:a16="http://schemas.microsoft.com/office/drawing/2014/main" id="{FD1BAA33-CDDB-D2A0-4C62-3D3C0988D416}"/>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A98C0B80-5F8C-C0CA-4959-044E3C2F91E9}"/>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4AF78660-45DE-770A-70DB-6DFA31557D3A}"/>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E1951973-75CF-9B58-D842-5682799458E6}"/>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3D74E891-7001-A786-2A8C-F0C070B3B6BB}"/>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9" name="TextBox 18">
            <a:extLst>
              <a:ext uri="{FF2B5EF4-FFF2-40B4-BE49-F238E27FC236}">
                <a16:creationId xmlns:a16="http://schemas.microsoft.com/office/drawing/2014/main" id="{2EBD4AD9-9623-52F1-1F67-1868D47D1BED}"/>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cxnSp>
        <p:nvCxnSpPr>
          <p:cNvPr id="9" name="Straight Connector 27">
            <a:extLst>
              <a:ext uri="{FF2B5EF4-FFF2-40B4-BE49-F238E27FC236}">
                <a16:creationId xmlns:a16="http://schemas.microsoft.com/office/drawing/2014/main" id="{57C66D0C-61EE-EEB5-EA0F-6E9CC615B1E0}"/>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5" name="Text Box 12">
            <a:extLst>
              <a:ext uri="{FF2B5EF4-FFF2-40B4-BE49-F238E27FC236}">
                <a16:creationId xmlns:a16="http://schemas.microsoft.com/office/drawing/2014/main" id="{84CA9C39-E276-C1F1-17F9-E1D8064B11B4}"/>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0" name="Text Box 13">
            <a:extLst>
              <a:ext uri="{FF2B5EF4-FFF2-40B4-BE49-F238E27FC236}">
                <a16:creationId xmlns:a16="http://schemas.microsoft.com/office/drawing/2014/main" id="{DA1EF907-BD0B-BEED-3623-F4BCEDF9CF1A}"/>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1" name="Left Brace 16">
            <a:extLst>
              <a:ext uri="{FF2B5EF4-FFF2-40B4-BE49-F238E27FC236}">
                <a16:creationId xmlns:a16="http://schemas.microsoft.com/office/drawing/2014/main" id="{75F9060A-03DF-0DBE-37AE-8D1D89BBBB5D}"/>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2" name="TextBox 17">
            <a:extLst>
              <a:ext uri="{FF2B5EF4-FFF2-40B4-BE49-F238E27FC236}">
                <a16:creationId xmlns:a16="http://schemas.microsoft.com/office/drawing/2014/main" id="{41010FA5-021D-6CED-B43F-FED85A180E6B}"/>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2808316306"/>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E27614-9FA5-7497-A931-5338F085F6F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8425CAFB-0EF5-0529-0841-40BF7592CB57}"/>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4" name="Rectangle 8">
            <a:extLst>
              <a:ext uri="{FF2B5EF4-FFF2-40B4-BE49-F238E27FC236}">
                <a16:creationId xmlns:a16="http://schemas.microsoft.com/office/drawing/2014/main" id="{8F637287-893E-55D0-418A-D12BC6A99650}"/>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5" name="Rectangle 4">
            <a:extLst>
              <a:ext uri="{FF2B5EF4-FFF2-40B4-BE49-F238E27FC236}">
                <a16:creationId xmlns:a16="http://schemas.microsoft.com/office/drawing/2014/main" id="{35FC28ED-15B0-0FB2-F963-E3B132852F0A}"/>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p:txBody>
      </p:sp>
      <p:sp>
        <p:nvSpPr>
          <p:cNvPr id="2" name="Slide Number Placeholder 1">
            <a:extLst>
              <a:ext uri="{FF2B5EF4-FFF2-40B4-BE49-F238E27FC236}">
                <a16:creationId xmlns:a16="http://schemas.microsoft.com/office/drawing/2014/main" id="{61698B18-AF96-FAB6-7548-0C9CB1D7B63E}"/>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89</a:t>
            </a:fld>
            <a:endParaRPr lang="de-DE" noProof="0" dirty="0"/>
          </a:p>
        </p:txBody>
      </p:sp>
      <p:sp>
        <p:nvSpPr>
          <p:cNvPr id="16" name="TextBox 15">
            <a:extLst>
              <a:ext uri="{FF2B5EF4-FFF2-40B4-BE49-F238E27FC236}">
                <a16:creationId xmlns:a16="http://schemas.microsoft.com/office/drawing/2014/main" id="{557D06EE-713E-AF63-5916-011C55387B9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10FB6D3E-E484-A75B-A801-781F58473D34}"/>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B821014B-F8AF-1347-AC17-17D911E3631C}"/>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9346A562-7701-E033-E909-24485632AFBA}"/>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F94FAAB0-BBEB-34C3-8CCB-0CF24122AFF0}"/>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9" name="TextBox 18">
            <a:extLst>
              <a:ext uri="{FF2B5EF4-FFF2-40B4-BE49-F238E27FC236}">
                <a16:creationId xmlns:a16="http://schemas.microsoft.com/office/drawing/2014/main" id="{81210D9F-1845-0BAC-C5EC-7986F7FD1DE1}"/>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cxnSp>
        <p:nvCxnSpPr>
          <p:cNvPr id="9" name="Straight Connector 27">
            <a:extLst>
              <a:ext uri="{FF2B5EF4-FFF2-40B4-BE49-F238E27FC236}">
                <a16:creationId xmlns:a16="http://schemas.microsoft.com/office/drawing/2014/main" id="{DF36CF40-8540-7350-B73F-F3AC9760631D}"/>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2" name="TextBox 10">
            <a:extLst>
              <a:ext uri="{FF2B5EF4-FFF2-40B4-BE49-F238E27FC236}">
                <a16:creationId xmlns:a16="http://schemas.microsoft.com/office/drawing/2014/main" id="{BA0CA4B2-6CD6-1098-D1C5-B70BA0AA04AC}"/>
              </a:ext>
            </a:extLst>
          </p:cNvPr>
          <p:cNvSpPr txBox="1"/>
          <p:nvPr/>
        </p:nvSpPr>
        <p:spPr>
          <a:xfrm>
            <a:off x="1168546" y="4094151"/>
            <a:ext cx="492443" cy="276999"/>
          </a:xfrm>
          <a:prstGeom prst="rect">
            <a:avLst/>
          </a:prstGeom>
          <a:noFill/>
        </p:spPr>
        <p:txBody>
          <a:bodyPr wrap="square" lIns="25400" tIns="12700" rIns="25400" bIns="12700" rtlCol="0">
            <a:spAutoFit/>
          </a:bodyPr>
          <a:lstStyle/>
          <a:p>
            <a:r>
              <a:rPr lang="de-DE" sz="1200" i="1" noProof="0" dirty="0"/>
              <a:t>(usw.)</a:t>
            </a:r>
          </a:p>
        </p:txBody>
      </p:sp>
      <p:sp>
        <p:nvSpPr>
          <p:cNvPr id="15" name="Text Box 12">
            <a:extLst>
              <a:ext uri="{FF2B5EF4-FFF2-40B4-BE49-F238E27FC236}">
                <a16:creationId xmlns:a16="http://schemas.microsoft.com/office/drawing/2014/main" id="{9C4283B8-25C8-098D-D1F9-D7AB029CDFB0}"/>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0" name="Text Box 13">
            <a:extLst>
              <a:ext uri="{FF2B5EF4-FFF2-40B4-BE49-F238E27FC236}">
                <a16:creationId xmlns:a16="http://schemas.microsoft.com/office/drawing/2014/main" id="{780C0698-0234-3D62-FDAF-C3C18BB1CC33}"/>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1" name="Left Brace 16">
            <a:extLst>
              <a:ext uri="{FF2B5EF4-FFF2-40B4-BE49-F238E27FC236}">
                <a16:creationId xmlns:a16="http://schemas.microsoft.com/office/drawing/2014/main" id="{C4844C71-1E6A-7DD9-CFB7-12C371460393}"/>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2" name="TextBox 17">
            <a:extLst>
              <a:ext uri="{FF2B5EF4-FFF2-40B4-BE49-F238E27FC236}">
                <a16:creationId xmlns:a16="http://schemas.microsoft.com/office/drawing/2014/main" id="{9443E98A-CA89-D3BC-ADD5-DA6341E3A361}"/>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115251479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13EEBBE-3966-4722-BE84-B0FA715ECBB9}"/>
              </a:ext>
            </a:extLst>
          </p:cNvPr>
          <p:cNvSpPr/>
          <p:nvPr/>
        </p:nvSpPr>
        <p:spPr>
          <a:xfrm>
            <a:off x="4093464" y="1069848"/>
            <a:ext cx="1088136" cy="301752"/>
          </a:xfrm>
          <a:prstGeom prst="rect">
            <a:avLst/>
          </a:prstGeom>
          <a:solidFill>
            <a:srgbClr val="FFFF85"/>
          </a:solidFill>
          <a:ln w="158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sz="800" noProof="0" dirty="0">
              <a:solidFill>
                <a:schemeClr val="tx1"/>
              </a:solidFill>
            </a:endParaRPr>
          </a:p>
        </p:txBody>
      </p:sp>
      <p:sp>
        <p:nvSpPr>
          <p:cNvPr id="4" name="Slide Number Placeholder 3">
            <a:extLst>
              <a:ext uri="{FF2B5EF4-FFF2-40B4-BE49-F238E27FC236}">
                <a16:creationId xmlns:a16="http://schemas.microsoft.com/office/drawing/2014/main" id="{A3D6EBB4-00BA-4149-866A-13B804145B15}"/>
              </a:ext>
            </a:extLst>
          </p:cNvPr>
          <p:cNvSpPr>
            <a:spLocks noGrp="1"/>
          </p:cNvSpPr>
          <p:nvPr>
            <p:ph type="sldNum" sz="quarter" idx="12"/>
          </p:nvPr>
        </p:nvSpPr>
        <p:spPr/>
        <p:txBody>
          <a:bodyPr wrap="square" lIns="25400" tIns="12700" rIns="25400" bIns="12700"/>
          <a:lstStyle/>
          <a:p>
            <a:pPr>
              <a:defRPr/>
            </a:pPr>
            <a:fld id="{7C1F3EFF-1FE8-4731-82AA-DCC6F22450C8}" type="slidenum">
              <a:rPr lang="de-DE" noProof="0" smtClean="0"/>
              <a:t>9</a:t>
            </a:fld>
            <a:endParaRPr lang="de-DE" noProof="0" dirty="0"/>
          </a:p>
        </p:txBody>
      </p:sp>
      <p:sp>
        <p:nvSpPr>
          <p:cNvPr id="6" name="TextBox 5">
            <a:extLst>
              <a:ext uri="{FF2B5EF4-FFF2-40B4-BE49-F238E27FC236}">
                <a16:creationId xmlns:a16="http://schemas.microsoft.com/office/drawing/2014/main" id="{B9E7F17A-263C-48DE-9D8B-BDDA0315E6D8}"/>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7" name="TextBox 6">
            <a:extLst>
              <a:ext uri="{FF2B5EF4-FFF2-40B4-BE49-F238E27FC236}">
                <a16:creationId xmlns:a16="http://schemas.microsoft.com/office/drawing/2014/main" id="{C6208792-8889-412F-922E-C992598CA9B1}"/>
              </a:ext>
            </a:extLst>
          </p:cNvPr>
          <p:cNvSpPr txBox="1"/>
          <p:nvPr/>
        </p:nvSpPr>
        <p:spPr>
          <a:xfrm>
            <a:off x="1272765" y="1875182"/>
            <a:ext cx="5750887" cy="2056973"/>
          </a:xfrm>
          <a:prstGeom prst="rect">
            <a:avLst/>
          </a:prstGeom>
          <a:noFill/>
        </p:spPr>
        <p:txBody>
          <a:bodyPr wrap="square" lIns="25400" tIns="12700" rIns="25400" bIns="12700" rtlCol="0">
            <a:spAutoFit/>
          </a:bodyPr>
          <a:lstStyle/>
          <a:p>
            <a:r>
              <a:rPr lang="de-DE" sz="1600" i="1" dirty="0"/>
              <a:t>Wie hoch ist der Anteil der Amerikaner über 65 Jahre, die an AMD leiden? </a:t>
            </a:r>
            <a:r>
              <a:rPr lang="de-DE" sz="1600" i="1" noProof="0" dirty="0">
                <a:solidFill>
                  <a:srgbClr val="0000FF"/>
                </a:solidFill>
              </a:rPr>
              <a:t>Über 75?</a:t>
            </a:r>
          </a:p>
          <a:p>
            <a:r>
              <a:rPr lang="de-DE" sz="1600" noProof="0" dirty="0"/>
              <a:t>10 %.</a:t>
            </a:r>
            <a:r>
              <a:rPr lang="de-DE" sz="1600" noProof="0" dirty="0">
                <a:solidFill>
                  <a:srgbClr val="0000FF"/>
                </a:solidFill>
              </a:rPr>
              <a:t> 25 %!</a:t>
            </a:r>
          </a:p>
          <a:p>
            <a:endParaRPr lang="de-DE" sz="2000" i="1" noProof="0" dirty="0"/>
          </a:p>
          <a:p>
            <a:r>
              <a:rPr lang="de-DE" sz="1600" i="1" noProof="0" dirty="0"/>
              <a:t>Apropos Demografie: Hängt das AMD-Risiko mit der ethnischen Zugehörigkeit zusammen?</a:t>
            </a:r>
          </a:p>
          <a:p>
            <a:r>
              <a:rPr lang="de-DE" sz="1600" noProof="0" dirty="0"/>
              <a:t>Ja, Weiße haben das höchste Risiko und Afroamerikaner das niedrigste</a:t>
            </a:r>
            <a:endParaRPr lang="de-DE" sz="2000" noProof="0" dirty="0">
              <a:solidFill>
                <a:srgbClr val="0000FF"/>
              </a:solidFill>
            </a:endParaRPr>
          </a:p>
        </p:txBody>
      </p:sp>
      <p:sp>
        <p:nvSpPr>
          <p:cNvPr id="8" name="Content Placeholder 5">
            <a:extLst>
              <a:ext uri="{FF2B5EF4-FFF2-40B4-BE49-F238E27FC236}">
                <a16:creationId xmlns:a16="http://schemas.microsoft.com/office/drawing/2014/main" id="{B2E837DB-E4B6-4478-A9AB-A6BF7E759B86}"/>
              </a:ext>
            </a:extLst>
          </p:cNvPr>
          <p:cNvSpPr>
            <a:spLocks noGrp="1"/>
          </p:cNvSpPr>
          <p:nvPr>
            <p:ph idx="1"/>
          </p:nvPr>
        </p:nvSpPr>
        <p:spPr>
          <a:xfrm>
            <a:off x="381000" y="762000"/>
            <a:ext cx="7696201" cy="990600"/>
          </a:xfrm>
        </p:spPr>
        <p:txBody>
          <a:bodyPr wrap="square" lIns="25400" tIns="12700" rIns="25400" bIns="12700"/>
          <a:lstStyle/>
          <a:p>
            <a:r>
              <a:rPr lang="de-DE" sz="1800" noProof="0" dirty="0">
                <a:solidFill>
                  <a:schemeClr val="bg1">
                    <a:lumMod val="75000"/>
                  </a:schemeClr>
                </a:solidFill>
                <a:latin typeface="Arial" panose="020B0604020202020204" pitchFamily="34" charset="0"/>
              </a:rPr>
              <a:t>Die altersbedingte Makuladegeneration ist die häufigste Ursache für Erblindung bei </a:t>
            </a:r>
            <a:r>
              <a:rPr lang="de-DE" sz="1800" b="1" noProof="0" dirty="0">
                <a:latin typeface="Arial" panose="020B0604020202020204" pitchFamily="34" charset="0"/>
              </a:rPr>
              <a:t>Erwachsenen ab</a:t>
            </a:r>
            <a:r>
              <a:rPr lang="de-DE" sz="1800" b="1" noProof="0" dirty="0">
                <a:solidFill>
                  <a:srgbClr val="0000FF"/>
                </a:solidFill>
                <a:latin typeface="Arial" panose="020B0604020202020204" pitchFamily="34" charset="0"/>
              </a:rPr>
              <a:t> 50 Jahren </a:t>
            </a:r>
            <a:r>
              <a:rPr lang="de-DE" sz="1800" noProof="0" dirty="0">
                <a:solidFill>
                  <a:schemeClr val="bg1">
                    <a:lumMod val="75000"/>
                  </a:schemeClr>
                </a:solidFill>
                <a:latin typeface="Arial" panose="020B0604020202020204" pitchFamily="34" charset="0"/>
              </a:rPr>
              <a:t>in </a:t>
            </a:r>
            <a:r>
              <a:rPr lang="de-DE" sz="1800" dirty="0">
                <a:solidFill>
                  <a:schemeClr val="bg1">
                    <a:lumMod val="75000"/>
                  </a:schemeClr>
                </a:solidFill>
                <a:latin typeface="Arial" panose="020B0604020202020204" pitchFamily="34" charset="0"/>
              </a:rPr>
              <a:t>Industrienationen</a:t>
            </a:r>
            <a:endParaRPr lang="de-DE" sz="1800" noProof="0" dirty="0">
              <a:solidFill>
                <a:schemeClr val="bg1">
                  <a:lumMod val="75000"/>
                </a:schemeClr>
              </a:solidFill>
              <a:latin typeface="Arial" panose="020B0604020202020204" pitchFamily="34" charset="0"/>
            </a:endParaRPr>
          </a:p>
        </p:txBody>
      </p:sp>
    </p:spTree>
    <p:extLst>
      <p:ext uri="{BB962C8B-B14F-4D97-AF65-F5344CB8AC3E}">
        <p14:creationId xmlns:p14="http://schemas.microsoft.com/office/powerpoint/2010/main" val="2653893767"/>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07B06A-4F20-8763-FA0E-62DA3DA4EBAC}"/>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61B22533-B418-6EC7-3628-921A2E0C793B}"/>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5" name="Rectangle 8">
            <a:extLst>
              <a:ext uri="{FF2B5EF4-FFF2-40B4-BE49-F238E27FC236}">
                <a16:creationId xmlns:a16="http://schemas.microsoft.com/office/drawing/2014/main" id="{5CF1D323-4CD2-AEE4-EBED-49FA026C784D}"/>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5" name="Rectangle 4">
            <a:extLst>
              <a:ext uri="{FF2B5EF4-FFF2-40B4-BE49-F238E27FC236}">
                <a16:creationId xmlns:a16="http://schemas.microsoft.com/office/drawing/2014/main" id="{333FD334-07A5-983D-C934-650886165345}"/>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p:txBody>
      </p:sp>
      <p:sp>
        <p:nvSpPr>
          <p:cNvPr id="2" name="Slide Number Placeholder 1">
            <a:extLst>
              <a:ext uri="{FF2B5EF4-FFF2-40B4-BE49-F238E27FC236}">
                <a16:creationId xmlns:a16="http://schemas.microsoft.com/office/drawing/2014/main" id="{CFC7F533-E6EC-4A8C-7221-380251FC0FEC}"/>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90</a:t>
            </a:fld>
            <a:endParaRPr lang="de-DE" noProof="0" dirty="0"/>
          </a:p>
        </p:txBody>
      </p:sp>
      <p:sp>
        <p:nvSpPr>
          <p:cNvPr id="16" name="TextBox 15">
            <a:extLst>
              <a:ext uri="{FF2B5EF4-FFF2-40B4-BE49-F238E27FC236}">
                <a16:creationId xmlns:a16="http://schemas.microsoft.com/office/drawing/2014/main" id="{77F6E707-A610-6F72-51C8-7B23D58DDE0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AB2EA3B8-4DD2-3ADF-AC18-BC1B5AFD0E38}"/>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B6A92295-C289-61FE-3001-0FE846D3C193}"/>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3496E3AE-B8F4-F614-2C47-1F99CE17C67C}"/>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F14CD638-7092-F0F2-7EEE-534270789811}"/>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9" name="TextBox 18">
            <a:extLst>
              <a:ext uri="{FF2B5EF4-FFF2-40B4-BE49-F238E27FC236}">
                <a16:creationId xmlns:a16="http://schemas.microsoft.com/office/drawing/2014/main" id="{1D5B6CDF-3869-5564-1FE0-72906841263A}"/>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cxnSp>
        <p:nvCxnSpPr>
          <p:cNvPr id="9" name="Straight Connector 27">
            <a:extLst>
              <a:ext uri="{FF2B5EF4-FFF2-40B4-BE49-F238E27FC236}">
                <a16:creationId xmlns:a16="http://schemas.microsoft.com/office/drawing/2014/main" id="{B0A95E3F-5C98-A086-10CB-D0A475A2677E}"/>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4" name="Rectangle 11">
            <a:extLst>
              <a:ext uri="{FF2B5EF4-FFF2-40B4-BE49-F238E27FC236}">
                <a16:creationId xmlns:a16="http://schemas.microsoft.com/office/drawing/2014/main" id="{4BCABB73-E32E-735A-F470-253F29078629}"/>
              </a:ext>
            </a:extLst>
          </p:cNvPr>
          <p:cNvSpPr>
            <a:spLocks noChangeArrowheads="1"/>
          </p:cNvSpPr>
          <p:nvPr/>
        </p:nvSpPr>
        <p:spPr bwMode="auto">
          <a:xfrm>
            <a:off x="1131736" y="4030821"/>
            <a:ext cx="1382857" cy="348796"/>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r>
              <a:rPr lang="de-DE" sz="1200" noProof="0" dirty="0"/>
              <a:t>ein Wort</a:t>
            </a:r>
          </a:p>
        </p:txBody>
      </p:sp>
      <p:sp>
        <p:nvSpPr>
          <p:cNvPr id="20" name="Text Box 12">
            <a:extLst>
              <a:ext uri="{FF2B5EF4-FFF2-40B4-BE49-F238E27FC236}">
                <a16:creationId xmlns:a16="http://schemas.microsoft.com/office/drawing/2014/main" id="{874E74AA-74FB-5D06-E1D2-6ED09EBF9B36}"/>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1" name="Text Box 13">
            <a:extLst>
              <a:ext uri="{FF2B5EF4-FFF2-40B4-BE49-F238E27FC236}">
                <a16:creationId xmlns:a16="http://schemas.microsoft.com/office/drawing/2014/main" id="{079F41BD-B8B4-E573-1860-998337D10986}"/>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2" name="Left Brace 16">
            <a:extLst>
              <a:ext uri="{FF2B5EF4-FFF2-40B4-BE49-F238E27FC236}">
                <a16:creationId xmlns:a16="http://schemas.microsoft.com/office/drawing/2014/main" id="{C5A788C6-F4A4-4C5F-3430-02B405DA9B76}"/>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3" name="TextBox 17">
            <a:extLst>
              <a:ext uri="{FF2B5EF4-FFF2-40B4-BE49-F238E27FC236}">
                <a16:creationId xmlns:a16="http://schemas.microsoft.com/office/drawing/2014/main" id="{3A4BEB43-7BDF-2BA6-656F-8AF2B332539C}"/>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2485397088"/>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B89F5E-155A-1A74-91F0-6527D337120D}"/>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21CB87AC-5A97-D080-AC4A-8E367312EAEC}"/>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5" name="Rectangle 8">
            <a:extLst>
              <a:ext uri="{FF2B5EF4-FFF2-40B4-BE49-F238E27FC236}">
                <a16:creationId xmlns:a16="http://schemas.microsoft.com/office/drawing/2014/main" id="{0F298666-4C96-05A4-7DFA-53E8CF609919}"/>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12" name="Rectangle 11">
            <a:extLst>
              <a:ext uri="{FF2B5EF4-FFF2-40B4-BE49-F238E27FC236}">
                <a16:creationId xmlns:a16="http://schemas.microsoft.com/office/drawing/2014/main" id="{51E1E761-86EE-0024-609B-A0CACB779925}"/>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p>
        </p:txBody>
      </p:sp>
      <p:sp>
        <p:nvSpPr>
          <p:cNvPr id="5" name="Rectangle 4">
            <a:extLst>
              <a:ext uri="{FF2B5EF4-FFF2-40B4-BE49-F238E27FC236}">
                <a16:creationId xmlns:a16="http://schemas.microsoft.com/office/drawing/2014/main" id="{3993DF7E-DAC3-F2AF-6A0E-DD89E3389422}"/>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p:txBody>
      </p:sp>
      <p:sp>
        <p:nvSpPr>
          <p:cNvPr id="2" name="Slide Number Placeholder 1">
            <a:extLst>
              <a:ext uri="{FF2B5EF4-FFF2-40B4-BE49-F238E27FC236}">
                <a16:creationId xmlns:a16="http://schemas.microsoft.com/office/drawing/2014/main" id="{28E583B9-4BFF-E2CA-E771-DEFECE498DEB}"/>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91</a:t>
            </a:fld>
            <a:endParaRPr lang="de-DE" noProof="0" dirty="0"/>
          </a:p>
        </p:txBody>
      </p:sp>
      <p:sp>
        <p:nvSpPr>
          <p:cNvPr id="16" name="TextBox 15">
            <a:extLst>
              <a:ext uri="{FF2B5EF4-FFF2-40B4-BE49-F238E27FC236}">
                <a16:creationId xmlns:a16="http://schemas.microsoft.com/office/drawing/2014/main" id="{3B44B82F-7566-48BE-D176-1D06301A236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CC7CDDAA-F9DC-B5C4-71F6-9B1E1FB4C465}"/>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C5922A62-102A-AF66-E02D-D4401E8111F8}"/>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9096E78A-D3C2-EE71-484F-17F122DCBAA3}"/>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E985815F-EEE0-BE10-BCEC-7346FE22DC49}"/>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9" name="TextBox 18">
            <a:extLst>
              <a:ext uri="{FF2B5EF4-FFF2-40B4-BE49-F238E27FC236}">
                <a16:creationId xmlns:a16="http://schemas.microsoft.com/office/drawing/2014/main" id="{8C768FCE-A57F-C986-03A2-4C223DD035F5}"/>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cxnSp>
        <p:nvCxnSpPr>
          <p:cNvPr id="9" name="Straight Connector 27">
            <a:extLst>
              <a:ext uri="{FF2B5EF4-FFF2-40B4-BE49-F238E27FC236}">
                <a16:creationId xmlns:a16="http://schemas.microsoft.com/office/drawing/2014/main" id="{047EF98B-4E7B-6B46-C7FA-725CFAD7F0FC}"/>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0" name="Text Box 12">
            <a:extLst>
              <a:ext uri="{FF2B5EF4-FFF2-40B4-BE49-F238E27FC236}">
                <a16:creationId xmlns:a16="http://schemas.microsoft.com/office/drawing/2014/main" id="{0F6407C4-92AB-8539-42A5-8B34E297B4C9}"/>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1" name="Text Box 13">
            <a:extLst>
              <a:ext uri="{FF2B5EF4-FFF2-40B4-BE49-F238E27FC236}">
                <a16:creationId xmlns:a16="http://schemas.microsoft.com/office/drawing/2014/main" id="{972577FB-2777-5E66-E95A-C94C01828CD8}"/>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2" name="Left Brace 16">
            <a:extLst>
              <a:ext uri="{FF2B5EF4-FFF2-40B4-BE49-F238E27FC236}">
                <a16:creationId xmlns:a16="http://schemas.microsoft.com/office/drawing/2014/main" id="{E574DFCD-0CEC-80EA-E239-FE848B199553}"/>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3" name="TextBox 17">
            <a:extLst>
              <a:ext uri="{FF2B5EF4-FFF2-40B4-BE49-F238E27FC236}">
                <a16:creationId xmlns:a16="http://schemas.microsoft.com/office/drawing/2014/main" id="{EE5CC34C-84FC-B673-04F8-48B2C8AAC959}"/>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2721610508"/>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058814-B984-A0CA-E346-EF5B401717D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06B3BF6A-EC28-C65A-11A0-B56FC22EFAC4}"/>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5" name="Rectangle 8">
            <a:extLst>
              <a:ext uri="{FF2B5EF4-FFF2-40B4-BE49-F238E27FC236}">
                <a16:creationId xmlns:a16="http://schemas.microsoft.com/office/drawing/2014/main" id="{F889BCBB-EA82-0C9A-1A5C-1083FDCC708C}"/>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12" name="Rectangle 11">
            <a:extLst>
              <a:ext uri="{FF2B5EF4-FFF2-40B4-BE49-F238E27FC236}">
                <a16:creationId xmlns:a16="http://schemas.microsoft.com/office/drawing/2014/main" id="{CA69831E-F758-F219-A405-A23F4A71BEC7}"/>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p>
        </p:txBody>
      </p:sp>
      <p:sp>
        <p:nvSpPr>
          <p:cNvPr id="5" name="Rectangle 4">
            <a:extLst>
              <a:ext uri="{FF2B5EF4-FFF2-40B4-BE49-F238E27FC236}">
                <a16:creationId xmlns:a16="http://schemas.microsoft.com/office/drawing/2014/main" id="{2D8313BF-AA70-45E9-314F-105DCF75923A}"/>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Kollagenschicht</a:t>
            </a:r>
          </a:p>
        </p:txBody>
      </p:sp>
      <p:sp>
        <p:nvSpPr>
          <p:cNvPr id="2" name="Slide Number Placeholder 1">
            <a:extLst>
              <a:ext uri="{FF2B5EF4-FFF2-40B4-BE49-F238E27FC236}">
                <a16:creationId xmlns:a16="http://schemas.microsoft.com/office/drawing/2014/main" id="{FF1A0BAE-0CEE-55BC-3F82-34CE9084D31F}"/>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92</a:t>
            </a:fld>
            <a:endParaRPr lang="de-DE" noProof="0" dirty="0"/>
          </a:p>
        </p:txBody>
      </p:sp>
      <p:sp>
        <p:nvSpPr>
          <p:cNvPr id="16" name="TextBox 15">
            <a:extLst>
              <a:ext uri="{FF2B5EF4-FFF2-40B4-BE49-F238E27FC236}">
                <a16:creationId xmlns:a16="http://schemas.microsoft.com/office/drawing/2014/main" id="{95D76A74-4646-5B26-250F-C0E7F4FD109B}"/>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F11D0E6E-A48D-9B53-049D-4C87D89E38E8}"/>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BDFB2231-CA4F-E8B9-6F43-C9CDFCCCCDB4}"/>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C7CDD92F-7917-8CFD-853E-857B6B90158A}"/>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6259CDE5-3D91-E605-1305-88546B223F29}"/>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9" name="TextBox 18">
            <a:extLst>
              <a:ext uri="{FF2B5EF4-FFF2-40B4-BE49-F238E27FC236}">
                <a16:creationId xmlns:a16="http://schemas.microsoft.com/office/drawing/2014/main" id="{1CE27D01-8E62-EB9D-FF1B-DFC11FC6BF22}"/>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cxnSp>
        <p:nvCxnSpPr>
          <p:cNvPr id="9" name="Straight Connector 27">
            <a:extLst>
              <a:ext uri="{FF2B5EF4-FFF2-40B4-BE49-F238E27FC236}">
                <a16:creationId xmlns:a16="http://schemas.microsoft.com/office/drawing/2014/main" id="{C7540768-79DD-9601-071C-B2A813C4746A}"/>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3" name="Rectangle 10">
            <a:extLst>
              <a:ext uri="{FF2B5EF4-FFF2-40B4-BE49-F238E27FC236}">
                <a16:creationId xmlns:a16="http://schemas.microsoft.com/office/drawing/2014/main" id="{FD004494-9F29-98E9-47E4-32F57B9EAEB3}"/>
              </a:ext>
            </a:extLst>
          </p:cNvPr>
          <p:cNvSpPr>
            <a:spLocks noChangeArrowheads="1"/>
          </p:cNvSpPr>
          <p:nvPr/>
        </p:nvSpPr>
        <p:spPr bwMode="auto">
          <a:xfrm>
            <a:off x="2126796" y="4420870"/>
            <a:ext cx="1149803" cy="381000"/>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r>
              <a:rPr lang="de-DE" sz="1200" noProof="0" dirty="0"/>
              <a:t>ein bekanntes Wort</a:t>
            </a:r>
          </a:p>
        </p:txBody>
      </p:sp>
      <p:sp>
        <p:nvSpPr>
          <p:cNvPr id="14" name="Text Box 12">
            <a:extLst>
              <a:ext uri="{FF2B5EF4-FFF2-40B4-BE49-F238E27FC236}">
                <a16:creationId xmlns:a16="http://schemas.microsoft.com/office/drawing/2014/main" id="{6932631F-16B8-B6A3-BEC0-39F7D72DD3A6}"/>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0" name="Text Box 13">
            <a:extLst>
              <a:ext uri="{FF2B5EF4-FFF2-40B4-BE49-F238E27FC236}">
                <a16:creationId xmlns:a16="http://schemas.microsoft.com/office/drawing/2014/main" id="{1FACDDB1-4A97-3541-B41A-6EC1F6482D09}"/>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1" name="Left Brace 16">
            <a:extLst>
              <a:ext uri="{FF2B5EF4-FFF2-40B4-BE49-F238E27FC236}">
                <a16:creationId xmlns:a16="http://schemas.microsoft.com/office/drawing/2014/main" id="{22F3D297-9507-1443-F600-DA5AC93B23AE}"/>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2" name="TextBox 17">
            <a:extLst>
              <a:ext uri="{FF2B5EF4-FFF2-40B4-BE49-F238E27FC236}">
                <a16:creationId xmlns:a16="http://schemas.microsoft.com/office/drawing/2014/main" id="{136CF1C5-5055-CF7D-B810-54B1799A1AC9}"/>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Tree>
    <p:extLst>
      <p:ext uri="{BB962C8B-B14F-4D97-AF65-F5344CB8AC3E}">
        <p14:creationId xmlns:p14="http://schemas.microsoft.com/office/powerpoint/2010/main" val="2500314221"/>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2B0065-732B-8638-B98F-F50D78287D71}"/>
            </a:ext>
          </a:extLst>
        </p:cNvPr>
        <p:cNvGrpSpPr/>
        <p:nvPr/>
      </p:nvGrpSpPr>
      <p:grpSpPr>
        <a:xfrm>
          <a:off x="0" y="0"/>
          <a:ext cx="0" cy="0"/>
          <a:chOff x="0" y="0"/>
          <a:chExt cx="0" cy="0"/>
        </a:xfrm>
      </p:grpSpPr>
      <p:sp>
        <p:nvSpPr>
          <p:cNvPr id="13" name="Rectangle 9">
            <a:extLst>
              <a:ext uri="{FF2B5EF4-FFF2-40B4-BE49-F238E27FC236}">
                <a16:creationId xmlns:a16="http://schemas.microsoft.com/office/drawing/2014/main" id="{B1D95992-1249-B3EB-AC26-C8DCCB237D55}"/>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4" name="Rectangle 10">
            <a:extLst>
              <a:ext uri="{FF2B5EF4-FFF2-40B4-BE49-F238E27FC236}">
                <a16:creationId xmlns:a16="http://schemas.microsoft.com/office/drawing/2014/main" id="{E5A9836E-F96E-C442-0877-1DE65CECDD16}"/>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15" name="Rectangle 8">
            <a:extLst>
              <a:ext uri="{FF2B5EF4-FFF2-40B4-BE49-F238E27FC236}">
                <a16:creationId xmlns:a16="http://schemas.microsoft.com/office/drawing/2014/main" id="{DB376C3D-5404-1D7B-17F9-1B49F24469B2}"/>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12" name="Rectangle 11">
            <a:extLst>
              <a:ext uri="{FF2B5EF4-FFF2-40B4-BE49-F238E27FC236}">
                <a16:creationId xmlns:a16="http://schemas.microsoft.com/office/drawing/2014/main" id="{6C4CAC76-2A79-50F0-C58D-138B74821DF2}"/>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p>
        </p:txBody>
      </p:sp>
      <p:sp>
        <p:nvSpPr>
          <p:cNvPr id="5" name="Rectangle 4">
            <a:extLst>
              <a:ext uri="{FF2B5EF4-FFF2-40B4-BE49-F238E27FC236}">
                <a16:creationId xmlns:a16="http://schemas.microsoft.com/office/drawing/2014/main" id="{3A39B74B-8498-E177-F400-C86AF625CAE3}"/>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0000FF"/>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224E39CF-91BC-C5D6-31D6-2DD0E5A1255C}"/>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93</a:t>
            </a:fld>
            <a:endParaRPr lang="de-DE" noProof="0" dirty="0"/>
          </a:p>
        </p:txBody>
      </p:sp>
      <p:sp>
        <p:nvSpPr>
          <p:cNvPr id="16" name="TextBox 15">
            <a:extLst>
              <a:ext uri="{FF2B5EF4-FFF2-40B4-BE49-F238E27FC236}">
                <a16:creationId xmlns:a16="http://schemas.microsoft.com/office/drawing/2014/main" id="{84143A1B-223F-F291-9DB3-6B36B9C72A1D}"/>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404FD075-05D8-8A28-488C-9B7FF91E9DEE}"/>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46BEB134-D044-B72A-2098-28BD1F90E568}"/>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F6AFC0C0-2C7D-8B38-BA49-1A3CA501F97A}"/>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BE05D4E5-B1D6-BD84-942F-708A9D84FE20}"/>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0" name="Text Box 12">
            <a:extLst>
              <a:ext uri="{FF2B5EF4-FFF2-40B4-BE49-F238E27FC236}">
                <a16:creationId xmlns:a16="http://schemas.microsoft.com/office/drawing/2014/main" id="{A582A480-9E24-E19A-5A8F-092D1D3546B8}"/>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11" name="Text Box 13">
            <a:extLst>
              <a:ext uri="{FF2B5EF4-FFF2-40B4-BE49-F238E27FC236}">
                <a16:creationId xmlns:a16="http://schemas.microsoft.com/office/drawing/2014/main" id="{3C47D3ED-9150-07FB-5572-F558B9825561}"/>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17" name="Left Brace 16">
            <a:extLst>
              <a:ext uri="{FF2B5EF4-FFF2-40B4-BE49-F238E27FC236}">
                <a16:creationId xmlns:a16="http://schemas.microsoft.com/office/drawing/2014/main" id="{5E6E1B4D-D59A-E7FF-BD72-DF37CFD106C4}"/>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18" name="TextBox 17">
            <a:extLst>
              <a:ext uri="{FF2B5EF4-FFF2-40B4-BE49-F238E27FC236}">
                <a16:creationId xmlns:a16="http://schemas.microsoft.com/office/drawing/2014/main" id="{FEE18323-BD39-244E-E9C3-C5FFF9B70B48}"/>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
        <p:nvSpPr>
          <p:cNvPr id="19" name="TextBox 18">
            <a:extLst>
              <a:ext uri="{FF2B5EF4-FFF2-40B4-BE49-F238E27FC236}">
                <a16:creationId xmlns:a16="http://schemas.microsoft.com/office/drawing/2014/main" id="{A899021C-9479-A35A-2EAB-9A17A0559069}"/>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cxnSp>
        <p:nvCxnSpPr>
          <p:cNvPr id="9" name="Straight Connector 27">
            <a:extLst>
              <a:ext uri="{FF2B5EF4-FFF2-40B4-BE49-F238E27FC236}">
                <a16:creationId xmlns:a16="http://schemas.microsoft.com/office/drawing/2014/main" id="{FA3361C4-0394-8BE7-B6CE-0031B4F0A141}"/>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0" name="Rectangle 13">
            <a:extLst>
              <a:ext uri="{FF2B5EF4-FFF2-40B4-BE49-F238E27FC236}">
                <a16:creationId xmlns:a16="http://schemas.microsoft.com/office/drawing/2014/main" id="{BFEAF41B-41CF-D972-9C33-12178C0DA6F1}"/>
              </a:ext>
            </a:extLst>
          </p:cNvPr>
          <p:cNvSpPr>
            <a:spLocks noChangeArrowheads="1"/>
          </p:cNvSpPr>
          <p:nvPr/>
        </p:nvSpPr>
        <p:spPr bwMode="auto">
          <a:xfrm>
            <a:off x="1070777" y="4832412"/>
            <a:ext cx="2033272" cy="379381"/>
          </a:xfrm>
          <a:prstGeom prst="rect">
            <a:avLst/>
          </a:prstGeom>
          <a:solidFill>
            <a:srgbClr val="CCECFF"/>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r>
              <a:rPr lang="de-DE" sz="1200" noProof="0" dirty="0"/>
              <a:t>bekannter Begriff</a:t>
            </a:r>
          </a:p>
        </p:txBody>
      </p:sp>
    </p:spTree>
    <p:extLst>
      <p:ext uri="{BB962C8B-B14F-4D97-AF65-F5344CB8AC3E}">
        <p14:creationId xmlns:p14="http://schemas.microsoft.com/office/powerpoint/2010/main" val="2117949763"/>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A8960B-FB15-4803-9174-F68A2773FDC1}"/>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5C0FDD58-8861-55B4-5DFD-C908671085B3}"/>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ECD9CBE8-B6AF-C807-67B0-AA28E41AB361}"/>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14" name="Rectangle 10">
            <a:extLst>
              <a:ext uri="{FF2B5EF4-FFF2-40B4-BE49-F238E27FC236}">
                <a16:creationId xmlns:a16="http://schemas.microsoft.com/office/drawing/2014/main" id="{B3248DDD-BC1A-82D8-A624-3E35F409C9CD}"/>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15" name="Rectangle 8">
            <a:extLst>
              <a:ext uri="{FF2B5EF4-FFF2-40B4-BE49-F238E27FC236}">
                <a16:creationId xmlns:a16="http://schemas.microsoft.com/office/drawing/2014/main" id="{9E9630AF-9F6D-D777-F7AB-21D910E49F20}"/>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p>
        </p:txBody>
      </p:sp>
      <p:sp>
        <p:nvSpPr>
          <p:cNvPr id="12" name="Rectangle 11">
            <a:extLst>
              <a:ext uri="{FF2B5EF4-FFF2-40B4-BE49-F238E27FC236}">
                <a16:creationId xmlns:a16="http://schemas.microsoft.com/office/drawing/2014/main" id="{A32AC27B-4801-2047-B4D0-644DFB952245}"/>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p>
        </p:txBody>
      </p:sp>
      <p:sp>
        <p:nvSpPr>
          <p:cNvPr id="5" name="Rectangle 4">
            <a:extLst>
              <a:ext uri="{FF2B5EF4-FFF2-40B4-BE49-F238E27FC236}">
                <a16:creationId xmlns:a16="http://schemas.microsoft.com/office/drawing/2014/main" id="{6FF54541-E1CB-59A4-BA57-0C49E1E24722}"/>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latin typeface="Arial" panose="020B0604020202020204" pitchFamily="34" charset="0"/>
              </a:rPr>
              <a:t>Welche fünf Schichten umfasst die </a:t>
            </a:r>
            <a:r>
              <a:rPr lang="de-DE" sz="2400" kern="0" dirty="0" err="1">
                <a:latin typeface="Arial" panose="020B0604020202020204" pitchFamily="34" charset="0"/>
              </a:rPr>
              <a:t>Bruchsche</a:t>
            </a:r>
            <a:r>
              <a:rPr lang="de-DE" sz="2400" kern="0" dirty="0">
                <a:latin typeface="Arial" panose="020B0604020202020204" pitchFamily="34" charset="0"/>
              </a:rPr>
              <a:t> Membran?</a:t>
            </a:r>
            <a:endParaRPr lang="de-DE" sz="2400" kern="0" dirty="0">
              <a:solidFill>
                <a:schemeClr val="bg1"/>
              </a:solidFill>
              <a:latin typeface="Arial" panose="020B0604020202020204" pitchFamily="34" charset="0"/>
            </a:endParaRPr>
          </a:p>
          <a:p>
            <a:endParaRPr lang="de-DE" sz="2200" kern="0" dirty="0">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latin typeface="Arial" panose="020B0604020202020204" pitchFamily="34" charset="0"/>
              </a:rPr>
              <a:t>     Innere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El  Elastische </a:t>
            </a:r>
            <a:r>
              <a:rPr lang="de-DE" sz="2200" kern="0" dirty="0">
                <a:latin typeface="Arial" panose="020B0604020202020204" pitchFamily="34" charset="0"/>
              </a:rPr>
              <a:t>Schicht</a:t>
            </a:r>
          </a:p>
          <a:p>
            <a:pPr marL="344487" lvl="1" indent="0">
              <a:buNone/>
            </a:pPr>
            <a:r>
              <a:rPr lang="de-DE" sz="2200" kern="0" dirty="0">
                <a:latin typeface="Arial" panose="020B0604020202020204" pitchFamily="34" charset="0"/>
              </a:rPr>
              <a:t>     Äußere </a:t>
            </a:r>
            <a:r>
              <a:rPr lang="de-DE" sz="2200" kern="0" dirty="0">
                <a:solidFill>
                  <a:srgbClr val="0000FF"/>
                </a:solidFill>
                <a:latin typeface="Arial" panose="020B0604020202020204" pitchFamily="34" charset="0"/>
              </a:rPr>
              <a:t>Kollagenschicht</a:t>
            </a: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der </a:t>
            </a:r>
            <a:r>
              <a:rPr lang="de-DE" sz="2200" kern="0" dirty="0" err="1">
                <a:latin typeface="Arial" panose="020B0604020202020204" pitchFamily="34" charset="0"/>
              </a:rPr>
              <a:t>Choriokapillaris</a:t>
            </a:r>
            <a:endParaRPr lang="de-DE" sz="2200" kern="0" dirty="0">
              <a:latin typeface="Arial" panose="020B0604020202020204" pitchFamily="34" charset="0"/>
            </a:endParaRPr>
          </a:p>
          <a:p>
            <a:pPr marL="344487" lvl="1" indent="0">
              <a:buNone/>
            </a:pPr>
            <a:endParaRPr lang="de-DE" sz="2200" kern="0" dirty="0">
              <a:solidFill>
                <a:srgbClr val="0000FF"/>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6C1A3084-357F-EA62-3993-1D8CF06154A2}"/>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94</a:t>
            </a:fld>
            <a:endParaRPr lang="de-DE" noProof="0" dirty="0"/>
          </a:p>
        </p:txBody>
      </p:sp>
      <p:sp>
        <p:nvSpPr>
          <p:cNvPr id="16" name="TextBox 15">
            <a:extLst>
              <a:ext uri="{FF2B5EF4-FFF2-40B4-BE49-F238E27FC236}">
                <a16:creationId xmlns:a16="http://schemas.microsoft.com/office/drawing/2014/main" id="{90D864D0-26E0-A1B6-91C5-1EA04BD5B9F1}"/>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B173CCDD-7829-310D-E1E6-310B7AC5A0F9}"/>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chemeClr val="bg1"/>
              </a:solidFill>
              <a:latin typeface="Arial" panose="020B0604020202020204" pitchFamily="34" charset="0"/>
            </a:endParaRPr>
          </a:p>
        </p:txBody>
      </p:sp>
      <p:sp>
        <p:nvSpPr>
          <p:cNvPr id="6" name="Text Box 4">
            <a:extLst>
              <a:ext uri="{FF2B5EF4-FFF2-40B4-BE49-F238E27FC236}">
                <a16:creationId xmlns:a16="http://schemas.microsoft.com/office/drawing/2014/main" id="{61298E2A-845E-9218-2CD3-B5EA700A580A}"/>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Innerste</a:t>
            </a:r>
          </a:p>
        </p:txBody>
      </p:sp>
      <p:sp>
        <p:nvSpPr>
          <p:cNvPr id="7" name="Text Box 5">
            <a:extLst>
              <a:ext uri="{FF2B5EF4-FFF2-40B4-BE49-F238E27FC236}">
                <a16:creationId xmlns:a16="http://schemas.microsoft.com/office/drawing/2014/main" id="{271FDF76-EF1D-5164-82B5-6854164FA202}"/>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0000FF"/>
                </a:solidFill>
              </a:rPr>
              <a:t>Äußerste</a:t>
            </a:r>
          </a:p>
        </p:txBody>
      </p:sp>
      <p:sp>
        <p:nvSpPr>
          <p:cNvPr id="8" name="Line 6">
            <a:extLst>
              <a:ext uri="{FF2B5EF4-FFF2-40B4-BE49-F238E27FC236}">
                <a16:creationId xmlns:a16="http://schemas.microsoft.com/office/drawing/2014/main" id="{4ED39B72-94CC-73C8-94D3-F01ED2B08F01}"/>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p>
        </p:txBody>
      </p:sp>
      <p:sp>
        <p:nvSpPr>
          <p:cNvPr id="19" name="TextBox 18">
            <a:extLst>
              <a:ext uri="{FF2B5EF4-FFF2-40B4-BE49-F238E27FC236}">
                <a16:creationId xmlns:a16="http://schemas.microsoft.com/office/drawing/2014/main" id="{AC87D368-5565-2E54-79E6-D1971E68300E}"/>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rgbClr val="0000FF"/>
                </a:solidFill>
              </a:rPr>
              <a:t>Doch zunächst:</a:t>
            </a:r>
          </a:p>
        </p:txBody>
      </p:sp>
      <p:cxnSp>
        <p:nvCxnSpPr>
          <p:cNvPr id="9" name="Straight Connector 27">
            <a:extLst>
              <a:ext uri="{FF2B5EF4-FFF2-40B4-BE49-F238E27FC236}">
                <a16:creationId xmlns:a16="http://schemas.microsoft.com/office/drawing/2014/main" id="{FCBDBCC9-969F-A7B7-AD4C-16CBDD8B84AB}"/>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3B41AEF4-344A-FCFD-A9E2-0C511F708C1B}"/>
              </a:ext>
            </a:extLst>
          </p:cNvPr>
          <p:cNvSpPr txBox="1">
            <a:spLocks noChangeArrowheads="1"/>
          </p:cNvSpPr>
          <p:nvPr/>
        </p:nvSpPr>
        <p:spPr bwMode="auto">
          <a:xfrm>
            <a:off x="609600" y="3089275"/>
            <a:ext cx="477838" cy="247332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t>1)</a:t>
            </a:r>
          </a:p>
          <a:p>
            <a:pPr>
              <a:lnSpc>
                <a:spcPct val="120000"/>
              </a:lnSpc>
            </a:pPr>
            <a:r>
              <a:rPr lang="de-DE" sz="1200" noProof="0" dirty="0"/>
              <a:t>2)</a:t>
            </a:r>
          </a:p>
          <a:p>
            <a:pPr>
              <a:lnSpc>
                <a:spcPct val="120000"/>
              </a:lnSpc>
            </a:pPr>
            <a:r>
              <a:rPr lang="de-DE" sz="1200" noProof="0" dirty="0"/>
              <a:t>3)</a:t>
            </a:r>
          </a:p>
          <a:p>
            <a:pPr>
              <a:lnSpc>
                <a:spcPct val="120000"/>
              </a:lnSpc>
            </a:pPr>
            <a:r>
              <a:rPr lang="de-DE" sz="1200" noProof="0" dirty="0"/>
              <a:t>4)</a:t>
            </a:r>
          </a:p>
          <a:p>
            <a:pPr>
              <a:lnSpc>
                <a:spcPct val="120000"/>
              </a:lnSpc>
            </a:pPr>
            <a:r>
              <a:rPr lang="de-DE" sz="1200" noProof="0" dirty="0"/>
              <a:t>5)</a:t>
            </a:r>
          </a:p>
        </p:txBody>
      </p:sp>
      <p:sp>
        <p:nvSpPr>
          <p:cNvPr id="26" name="Text Box 13">
            <a:extLst>
              <a:ext uri="{FF2B5EF4-FFF2-40B4-BE49-F238E27FC236}">
                <a16:creationId xmlns:a16="http://schemas.microsoft.com/office/drawing/2014/main" id="{DFE2ACA2-363B-5221-2139-E636233C1612}"/>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t>1)</a:t>
            </a:r>
          </a:p>
          <a:p>
            <a:pPr>
              <a:lnSpc>
                <a:spcPct val="120000"/>
              </a:lnSpc>
            </a:pPr>
            <a:r>
              <a:rPr lang="de-DE" sz="2400" noProof="0" dirty="0"/>
              <a:t>2)</a:t>
            </a:r>
          </a:p>
          <a:p>
            <a:pPr>
              <a:lnSpc>
                <a:spcPct val="120000"/>
              </a:lnSpc>
            </a:pPr>
            <a:r>
              <a:rPr lang="de-DE" sz="2400" noProof="0" dirty="0"/>
              <a:t>3)</a:t>
            </a:r>
          </a:p>
          <a:p>
            <a:pPr>
              <a:lnSpc>
                <a:spcPct val="120000"/>
              </a:lnSpc>
            </a:pPr>
            <a:r>
              <a:rPr lang="de-DE" sz="2400" noProof="0" dirty="0"/>
              <a:t>4)</a:t>
            </a:r>
          </a:p>
          <a:p>
            <a:pPr>
              <a:lnSpc>
                <a:spcPct val="120000"/>
              </a:lnSpc>
            </a:pPr>
            <a:r>
              <a:rPr lang="de-DE" sz="2400" noProof="0" dirty="0"/>
              <a:t>5)</a:t>
            </a:r>
          </a:p>
        </p:txBody>
      </p:sp>
      <p:sp>
        <p:nvSpPr>
          <p:cNvPr id="27" name="Left Brace 16">
            <a:extLst>
              <a:ext uri="{FF2B5EF4-FFF2-40B4-BE49-F238E27FC236}">
                <a16:creationId xmlns:a16="http://schemas.microsoft.com/office/drawing/2014/main" id="{3DAEE991-3850-946C-7BF1-4DA998F6C933}"/>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p>
        </p:txBody>
      </p:sp>
      <p:sp>
        <p:nvSpPr>
          <p:cNvPr id="28" name="TextBox 17">
            <a:extLst>
              <a:ext uri="{FF2B5EF4-FFF2-40B4-BE49-F238E27FC236}">
                <a16:creationId xmlns:a16="http://schemas.microsoft.com/office/drawing/2014/main" id="{3245DADE-08EF-701A-AD70-18EEAB85EEF1}"/>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t>Bruchsche Membran</a:t>
            </a:r>
          </a:p>
        </p:txBody>
      </p:sp>
      <p:sp>
        <p:nvSpPr>
          <p:cNvPr id="21" name="TextBox 36">
            <a:extLst>
              <a:ext uri="{FF2B5EF4-FFF2-40B4-BE49-F238E27FC236}">
                <a16:creationId xmlns:a16="http://schemas.microsoft.com/office/drawing/2014/main" id="{B02A49B2-9F5E-2086-60CC-14813BE84D33}"/>
              </a:ext>
            </a:extLst>
          </p:cNvPr>
          <p:cNvSpPr txBox="1"/>
          <p:nvPr/>
        </p:nvSpPr>
        <p:spPr>
          <a:xfrm>
            <a:off x="831473" y="5220212"/>
            <a:ext cx="4809495" cy="210314"/>
          </a:xfrm>
          <a:prstGeom prst="rect">
            <a:avLst/>
          </a:prstGeom>
          <a:noFill/>
        </p:spPr>
        <p:txBody>
          <a:bodyPr wrap="square" lIns="25400" tIns="12700" rIns="25400" bIns="12700" rtlCol="0">
            <a:spAutoFit/>
          </a:bodyPr>
          <a:lstStyle/>
          <a:p>
            <a:r>
              <a:rPr lang="de-DE" sz="1200" i="1" noProof="0" dirty="0"/>
              <a:t>(</a:t>
            </a:r>
            <a:r>
              <a:rPr lang="de-DE" sz="1200" b="1" i="1" noProof="0" dirty="0"/>
              <a:t>Anmerkung</a:t>
            </a:r>
            <a:r>
              <a:rPr lang="de-DE" sz="1200" i="1" noProof="0" dirty="0"/>
              <a:t>: Diese Linie stellt die Basalmembran der c’capillaris dar)</a:t>
            </a:r>
          </a:p>
        </p:txBody>
      </p:sp>
      <p:sp>
        <p:nvSpPr>
          <p:cNvPr id="23" name="Star: 5 Points 38">
            <a:extLst>
              <a:ext uri="{FF2B5EF4-FFF2-40B4-BE49-F238E27FC236}">
                <a16:creationId xmlns:a16="http://schemas.microsoft.com/office/drawing/2014/main" id="{14D6AE32-0212-D992-22A9-FAF7326CFDDF}"/>
              </a:ext>
            </a:extLst>
          </p:cNvPr>
          <p:cNvSpPr/>
          <p:nvPr/>
        </p:nvSpPr>
        <p:spPr>
          <a:xfrm>
            <a:off x="518713" y="5189236"/>
            <a:ext cx="304789" cy="304800"/>
          </a:xfrm>
          <a:prstGeom prst="star5">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Star: 5 Points 39">
            <a:extLst>
              <a:ext uri="{FF2B5EF4-FFF2-40B4-BE49-F238E27FC236}">
                <a16:creationId xmlns:a16="http://schemas.microsoft.com/office/drawing/2014/main" id="{D67F086D-349A-ADF0-CE81-84797E6E4918}"/>
              </a:ext>
            </a:extLst>
          </p:cNvPr>
          <p:cNvSpPr/>
          <p:nvPr/>
        </p:nvSpPr>
        <p:spPr>
          <a:xfrm>
            <a:off x="5644281" y="5189236"/>
            <a:ext cx="304789" cy="304800"/>
          </a:xfrm>
          <a:prstGeom prst="star5">
            <a:avLst/>
          </a:prstGeom>
          <a:solidFill>
            <a:srgbClr val="0000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1" name="Straight Connector 27">
            <a:extLst>
              <a:ext uri="{FF2B5EF4-FFF2-40B4-BE49-F238E27FC236}">
                <a16:creationId xmlns:a16="http://schemas.microsoft.com/office/drawing/2014/main" id="{18C828E4-22EC-5115-D358-F4622A9FC9E9}"/>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0733017"/>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499D36-0EE2-F281-BD15-81F3F8EA5BD6}"/>
            </a:ext>
          </a:extLst>
        </p:cNvPr>
        <p:cNvGrpSpPr/>
        <p:nvPr/>
      </p:nvGrpSpPr>
      <p:grpSpPr>
        <a:xfrm>
          <a:off x="0" y="0"/>
          <a:ext cx="0" cy="0"/>
          <a:chOff x="0" y="0"/>
          <a:chExt cx="0" cy="0"/>
        </a:xfrm>
      </p:grpSpPr>
      <p:sp>
        <p:nvSpPr>
          <p:cNvPr id="17" name="Rectangle 9">
            <a:extLst>
              <a:ext uri="{FF2B5EF4-FFF2-40B4-BE49-F238E27FC236}">
                <a16:creationId xmlns:a16="http://schemas.microsoft.com/office/drawing/2014/main" id="{5F911ACD-D7A1-75A1-1BE2-4D92B4929C16}"/>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352CED8B-2B4E-B3BD-DE7B-C51D222A188E}"/>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45F28F9C-65B5-314B-75DA-4FB0A52DFC8B}"/>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5671335A-9E7B-7EE0-DE95-EDBE938540E3}"/>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0621429D-5948-F33A-E40F-9AD0862EB387}"/>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821D2F2D-A1D0-ED90-07D9-7746D98683D1}"/>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B2B2B2"/>
                </a:solidFill>
                <a:latin typeface="Arial" panose="020B0604020202020204" pitchFamily="34" charset="0"/>
              </a:rPr>
              <a:t>     Basalmembran 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3C0C8499-9864-636C-6E36-D3A8F51B164C}"/>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95</a:t>
            </a:fld>
            <a:endParaRPr lang="de-DE" noProof="0" dirty="0"/>
          </a:p>
        </p:txBody>
      </p:sp>
      <p:sp>
        <p:nvSpPr>
          <p:cNvPr id="16" name="TextBox 15">
            <a:extLst>
              <a:ext uri="{FF2B5EF4-FFF2-40B4-BE49-F238E27FC236}">
                <a16:creationId xmlns:a16="http://schemas.microsoft.com/office/drawing/2014/main" id="{228775BB-EB99-CCEF-841B-385338BA8FF9}"/>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4DEEAA04-BFC6-4FE7-EF6A-0EE208BDF516}"/>
              </a:ext>
            </a:extLst>
          </p:cNvPr>
          <p:cNvSpPr txBox="1">
            <a:spLocks noChangeArrowheads="1"/>
          </p:cNvSpPr>
          <p:nvPr/>
        </p:nvSpPr>
        <p:spPr bwMode="auto">
          <a:xfrm>
            <a:off x="304800" y="2065338"/>
            <a:ext cx="73914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F3CCEC3F-4AEA-A59F-9533-7EEFA890A873}"/>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4581DF72-D67A-14D2-B4CF-B40CF3D048D5}"/>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73FC04F9-2B9D-4630-402A-37DF265B3EDA}"/>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sp>
        <p:nvSpPr>
          <p:cNvPr id="19" name="TextBox 18">
            <a:extLst>
              <a:ext uri="{FF2B5EF4-FFF2-40B4-BE49-F238E27FC236}">
                <a16:creationId xmlns:a16="http://schemas.microsoft.com/office/drawing/2014/main" id="{C1054A36-2F8E-0FD3-C261-90DFE2D360EC}"/>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cxnSp>
        <p:nvCxnSpPr>
          <p:cNvPr id="9" name="Straight Connector 27">
            <a:extLst>
              <a:ext uri="{FF2B5EF4-FFF2-40B4-BE49-F238E27FC236}">
                <a16:creationId xmlns:a16="http://schemas.microsoft.com/office/drawing/2014/main" id="{8CB92CAD-3810-B2B5-FA3D-57B8A2D268F7}"/>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72542710-E2D7-6F41-2CCD-E0BC1CA7C3F6}"/>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EAE07B97-6A39-3198-9DDA-2BB78C43C0F3}"/>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DA3F3D45-D729-9127-8CCC-D2F7498D9C29}"/>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441B3682-6245-A7E2-177B-81C100E11EA0}"/>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1F732417-C81E-2AF9-E74C-523B0EFCA949}"/>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0" name="Arrow: Left 35">
            <a:extLst>
              <a:ext uri="{FF2B5EF4-FFF2-40B4-BE49-F238E27FC236}">
                <a16:creationId xmlns:a16="http://schemas.microsoft.com/office/drawing/2014/main" id="{DD14D999-7D72-FCEA-197B-477BD3E79355}"/>
              </a:ext>
            </a:extLst>
          </p:cNvPr>
          <p:cNvSpPr/>
          <p:nvPr/>
        </p:nvSpPr>
        <p:spPr>
          <a:xfrm>
            <a:off x="3176249" y="2355854"/>
            <a:ext cx="5877977" cy="906889"/>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latin typeface="Arial" panose="020B0604020202020204" pitchFamily="34" charset="0"/>
              </a:rPr>
              <a:t>Welche (nicht zur Bruch-Membran gehörende) Struktur gehört hierher? </a:t>
            </a:r>
            <a:r>
              <a:rPr lang="de-DE" sz="1400" b="1" noProof="0" dirty="0">
                <a:solidFill>
                  <a:srgbClr val="FFFF00"/>
                </a:solidFill>
                <a:latin typeface="Arial" panose="020B0604020202020204" pitchFamily="34" charset="0"/>
              </a:rPr>
              <a:t>Die RPE-Zellen selbst</a:t>
            </a:r>
          </a:p>
        </p:txBody>
      </p:sp>
      <p:sp>
        <p:nvSpPr>
          <p:cNvPr id="11" name="TextBox 36">
            <a:extLst>
              <a:ext uri="{FF2B5EF4-FFF2-40B4-BE49-F238E27FC236}">
                <a16:creationId xmlns:a16="http://schemas.microsoft.com/office/drawing/2014/main" id="{D7E9C947-26A5-9159-552C-BAD26E8F9AFB}"/>
              </a:ext>
            </a:extLst>
          </p:cNvPr>
          <p:cNvSpPr txBox="1"/>
          <p:nvPr/>
        </p:nvSpPr>
        <p:spPr>
          <a:xfrm>
            <a:off x="624009" y="2770052"/>
            <a:ext cx="926857"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r>
              <a:rPr lang="de-DE" noProof="0" dirty="0">
                <a:solidFill>
                  <a:srgbClr val="0000FF"/>
                </a:solidFill>
                <a:latin typeface="Segoe Script" panose="020B0504020000000003" pitchFamily="34" charset="0"/>
              </a:rPr>
              <a:t>?</a:t>
            </a:r>
          </a:p>
        </p:txBody>
      </p:sp>
    </p:spTree>
    <p:extLst>
      <p:ext uri="{BB962C8B-B14F-4D97-AF65-F5344CB8AC3E}">
        <p14:creationId xmlns:p14="http://schemas.microsoft.com/office/powerpoint/2010/main" val="3008700615"/>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1CCFF1-633F-F14C-A33F-99EE9CDD0A1F}"/>
            </a:ext>
          </a:extLst>
        </p:cNvPr>
        <p:cNvGrpSpPr/>
        <p:nvPr/>
      </p:nvGrpSpPr>
      <p:grpSpPr>
        <a:xfrm>
          <a:off x="0" y="0"/>
          <a:ext cx="0" cy="0"/>
          <a:chOff x="0" y="0"/>
          <a:chExt cx="0" cy="0"/>
        </a:xfrm>
      </p:grpSpPr>
      <p:sp>
        <p:nvSpPr>
          <p:cNvPr id="17" name="Rectangle 9">
            <a:extLst>
              <a:ext uri="{FF2B5EF4-FFF2-40B4-BE49-F238E27FC236}">
                <a16:creationId xmlns:a16="http://schemas.microsoft.com/office/drawing/2014/main" id="{9645335D-92F2-3E2C-8487-99C0AF8DD844}"/>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5794EBB3-0B89-29F3-B71A-FC18ACE8D59D}"/>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1EF64C90-EC1A-6227-229D-9F4203CD295D}"/>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21A9F86B-73A4-F824-312D-238EB7C91322}"/>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4AD7D895-F416-5DBA-38CA-53A3D7AE4BB4}"/>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3ED177DD-1C0E-03C4-3B8A-6C699A92BDD1}"/>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B2B2B2"/>
                </a:solidFill>
                <a:latin typeface="Arial" panose="020B0604020202020204" pitchFamily="34" charset="0"/>
              </a:rPr>
              <a:t>     Basalmembran 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BE5F6483-EF6F-EC77-26D4-B4920D57046A}"/>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96</a:t>
            </a:fld>
            <a:endParaRPr lang="de-DE" noProof="0" dirty="0"/>
          </a:p>
        </p:txBody>
      </p:sp>
      <p:sp>
        <p:nvSpPr>
          <p:cNvPr id="16" name="TextBox 15">
            <a:extLst>
              <a:ext uri="{FF2B5EF4-FFF2-40B4-BE49-F238E27FC236}">
                <a16:creationId xmlns:a16="http://schemas.microsoft.com/office/drawing/2014/main" id="{1A0C3D77-4D79-90C8-4432-AFB7EEAC3C9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98091E84-8D89-972F-E1A8-532F0A2FC2FD}"/>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BE179767-662A-84B8-1828-245D39CACE35}"/>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7420D14E-E24D-79F7-3D09-0B6CA73DD5E1}"/>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8406EBE8-90C8-C974-565C-E2838F972DBC}"/>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636ABA68-163F-DEBC-87D6-5B2D964C1203}"/>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2FF7BD9D-B872-9F3D-7DC9-A1B1956179C0}"/>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403A0D7E-0DEF-9E9B-F00B-358A954AD613}"/>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6F094228-02CC-DD4A-0B99-787F02AF51A2}"/>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47B1DB40-1114-056C-821E-674AC600D253}"/>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6C127AFE-10E4-C94A-1266-34682852EDB7}"/>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0" name="Arrow: Left 35">
            <a:extLst>
              <a:ext uri="{FF2B5EF4-FFF2-40B4-BE49-F238E27FC236}">
                <a16:creationId xmlns:a16="http://schemas.microsoft.com/office/drawing/2014/main" id="{D6B37664-BB1C-ED01-17B0-8AB7D8411104}"/>
              </a:ext>
            </a:extLst>
          </p:cNvPr>
          <p:cNvSpPr/>
          <p:nvPr/>
        </p:nvSpPr>
        <p:spPr>
          <a:xfrm>
            <a:off x="3176249" y="2355854"/>
            <a:ext cx="5877977" cy="906889"/>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ctr">
            <a:spAutoFit/>
          </a:bodyPr>
          <a:lstStyle/>
          <a:p>
            <a:r>
              <a:rPr lang="de-DE" sz="1400" i="1" noProof="0" dirty="0">
                <a:solidFill>
                  <a:srgbClr val="0000FF"/>
                </a:solidFill>
                <a:latin typeface="Arial" panose="020B0604020202020204" pitchFamily="34" charset="0"/>
              </a:rPr>
              <a:t>Welche (nicht zur Bruch-Membran gehörende) Struktur gehört hierher? </a:t>
            </a:r>
            <a:r>
              <a:rPr lang="de-DE" sz="1400" b="1" noProof="0" dirty="0">
                <a:solidFill>
                  <a:srgbClr val="0000FF"/>
                </a:solidFill>
                <a:latin typeface="Arial" panose="020B0604020202020204" pitchFamily="34" charset="0"/>
              </a:rPr>
              <a:t>Die RPE-Zellen selbst</a:t>
            </a:r>
          </a:p>
        </p:txBody>
      </p:sp>
      <p:sp>
        <p:nvSpPr>
          <p:cNvPr id="11" name="TextBox 36">
            <a:extLst>
              <a:ext uri="{FF2B5EF4-FFF2-40B4-BE49-F238E27FC236}">
                <a16:creationId xmlns:a16="http://schemas.microsoft.com/office/drawing/2014/main" id="{F806E92E-D8A3-ABEC-59BF-CBAF810AA608}"/>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r>
              <a:rPr lang="en-US" dirty="0">
                <a:solidFill>
                  <a:srgbClr val="0000FF"/>
                </a:solidFill>
                <a:latin typeface="Segoe Script" panose="020B0504020000000003" pitchFamily="34" charset="0"/>
              </a:rPr>
              <a:t>RPE Zellen</a:t>
            </a:r>
            <a:endParaRPr lang="de-DE" noProof="0" dirty="0">
              <a:solidFill>
                <a:srgbClr val="0000FF"/>
              </a:solidFill>
              <a:latin typeface="Segoe Script" panose="020B0504020000000003" pitchFamily="34" charset="0"/>
            </a:endParaRPr>
          </a:p>
        </p:txBody>
      </p:sp>
      <p:sp>
        <p:nvSpPr>
          <p:cNvPr id="18" name="TextBox 18">
            <a:extLst>
              <a:ext uri="{FF2B5EF4-FFF2-40B4-BE49-F238E27FC236}">
                <a16:creationId xmlns:a16="http://schemas.microsoft.com/office/drawing/2014/main" id="{20DEE3BA-C515-D272-525E-ADB42BB2906B}"/>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spTree>
    <p:extLst>
      <p:ext uri="{BB962C8B-B14F-4D97-AF65-F5344CB8AC3E}">
        <p14:creationId xmlns:p14="http://schemas.microsoft.com/office/powerpoint/2010/main" val="3605070564"/>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AB0A33-3ADE-CDA0-D80B-6F072EEBF2D0}"/>
            </a:ext>
          </a:extLst>
        </p:cNvPr>
        <p:cNvGrpSpPr/>
        <p:nvPr/>
      </p:nvGrpSpPr>
      <p:grpSpPr>
        <a:xfrm>
          <a:off x="0" y="0"/>
          <a:ext cx="0" cy="0"/>
          <a:chOff x="0" y="0"/>
          <a:chExt cx="0" cy="0"/>
        </a:xfrm>
      </p:grpSpPr>
      <p:sp>
        <p:nvSpPr>
          <p:cNvPr id="45" name="Explosion: 14 Points 40">
            <a:extLst>
              <a:ext uri="{FF2B5EF4-FFF2-40B4-BE49-F238E27FC236}">
                <a16:creationId xmlns:a16="http://schemas.microsoft.com/office/drawing/2014/main" id="{EE99FD8C-0F5B-FA43-2E56-E7DC855402E5}"/>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Explosion: 14 Points 44">
            <a:extLst>
              <a:ext uri="{FF2B5EF4-FFF2-40B4-BE49-F238E27FC236}">
                <a16:creationId xmlns:a16="http://schemas.microsoft.com/office/drawing/2014/main" id="{881FFF0C-C502-E3DC-DBE1-A739288B810D}"/>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Explosion: 14 Points 45">
            <a:extLst>
              <a:ext uri="{FF2B5EF4-FFF2-40B4-BE49-F238E27FC236}">
                <a16:creationId xmlns:a16="http://schemas.microsoft.com/office/drawing/2014/main" id="{6015DA4A-5345-1D23-0835-23330604D95A}"/>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Explosion: 14 Points 46">
            <a:extLst>
              <a:ext uri="{FF2B5EF4-FFF2-40B4-BE49-F238E27FC236}">
                <a16:creationId xmlns:a16="http://schemas.microsoft.com/office/drawing/2014/main" id="{FDC585E0-3554-003C-16D6-A39769DA59FC}"/>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xplosion: 14 Points 47">
            <a:extLst>
              <a:ext uri="{FF2B5EF4-FFF2-40B4-BE49-F238E27FC236}">
                <a16:creationId xmlns:a16="http://schemas.microsoft.com/office/drawing/2014/main" id="{24F6637F-87B7-0805-528C-E8F4E7B4947E}"/>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xplosion: 14 Points 48">
            <a:extLst>
              <a:ext uri="{FF2B5EF4-FFF2-40B4-BE49-F238E27FC236}">
                <a16:creationId xmlns:a16="http://schemas.microsoft.com/office/drawing/2014/main" id="{B5CF3DB9-9641-A722-7723-2C08F69D37BD}"/>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xplosion: 14 Points 49">
            <a:extLst>
              <a:ext uri="{FF2B5EF4-FFF2-40B4-BE49-F238E27FC236}">
                <a16:creationId xmlns:a16="http://schemas.microsoft.com/office/drawing/2014/main" id="{002E7E21-8D64-1DEE-81E5-9F8EAB02CFE9}"/>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xplosion: 14 Points 50">
            <a:extLst>
              <a:ext uri="{FF2B5EF4-FFF2-40B4-BE49-F238E27FC236}">
                <a16:creationId xmlns:a16="http://schemas.microsoft.com/office/drawing/2014/main" id="{7B1FF439-25E2-7671-D3DC-4BB12954F625}"/>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ectangle 64">
            <a:extLst>
              <a:ext uri="{FF2B5EF4-FFF2-40B4-BE49-F238E27FC236}">
                <a16:creationId xmlns:a16="http://schemas.microsoft.com/office/drawing/2014/main" id="{515665A9-3DEF-EE89-8AF6-94ACF79AF603}"/>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4F463225-FD1D-9263-3BDA-D0302460E8BC}"/>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8ED94E0B-6C6B-A6BA-3B79-5E365DCF3076}"/>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2849FC2B-A81D-1058-625A-1583D8A5CFA0}"/>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B74790DC-EB8B-B81A-81C2-27DB44ED7E86}"/>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27B2AC64-57AD-24B7-7618-A1C65EE104E8}"/>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65ED5AEE-4F66-C8C9-CB1E-0559308E3F1D}"/>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B2B2B2"/>
                </a:solidFill>
                <a:latin typeface="Arial" panose="020B0604020202020204" pitchFamily="34" charset="0"/>
              </a:rPr>
              <a:t>     Basalmembran 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E50BE4AD-CA07-712B-5714-8AE7A55DE7DE}"/>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97</a:t>
            </a:fld>
            <a:endParaRPr lang="de-DE" noProof="0" dirty="0"/>
          </a:p>
        </p:txBody>
      </p:sp>
      <p:sp>
        <p:nvSpPr>
          <p:cNvPr id="16" name="TextBox 15">
            <a:extLst>
              <a:ext uri="{FF2B5EF4-FFF2-40B4-BE49-F238E27FC236}">
                <a16:creationId xmlns:a16="http://schemas.microsoft.com/office/drawing/2014/main" id="{D9FCE881-2D2C-18DA-C448-ECB997C9BE14}"/>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2B24A113-3F28-B7CB-2BF1-E503935DBDE0}"/>
              </a:ext>
            </a:extLst>
          </p:cNvPr>
          <p:cNvSpPr txBox="1">
            <a:spLocks noChangeArrowheads="1"/>
          </p:cNvSpPr>
          <p:nvPr/>
        </p:nvSpPr>
        <p:spPr bwMode="auto">
          <a:xfrm>
            <a:off x="304800" y="2065338"/>
            <a:ext cx="86106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42F9EDF2-F5D3-CF6A-89BF-6E9103ED2901}"/>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71EDDFFD-3E81-1767-F6D3-5B61106C53C0}"/>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8EC8D680-EEBC-B097-1524-2D971D2CCE9A}"/>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126A1605-09D1-E1A8-4F4E-2F4521C6761A}"/>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00036EFA-C7B5-F96E-B1AD-B1B0FB18E4C3}"/>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1D0DDD32-0C79-F9F5-FE2D-900DCCF8425A}"/>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089F5BE5-C9DB-0B04-751B-A9A8EA44406D}"/>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3D0C3DA4-1106-A1DD-D51A-39639C67023C}"/>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158FADFA-0B63-87CA-67E7-59EE46EA45DD}"/>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132BEF14-07A4-4D76-FD2A-A3D3057DC961}"/>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26795528-67D9-531A-DA07-02BFFF932B2F}"/>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CC0ECAA4-BD96-5476-1708-A2AF62761A18}"/>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5AF7657D-7E79-1654-D761-7959B3A5C66B}"/>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E7EC72FF-A21B-93D9-8612-A060223E8DA1}"/>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0FFE87FB-3735-7DC4-9F03-70D91C57B452}"/>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A003E5CE-44AA-4F64-7E4F-FD6CF2881161}"/>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5B90CE16-4E25-45DA-222E-C849D7BDD338}"/>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5050D4BC-1D10-D2D4-E19F-BAC8E6F0FABD}"/>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BB0920D8-9895-8FCB-B782-C9D494363E38}"/>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DC2C9512-47D3-CC88-4336-C7D05D740E96}"/>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E4ADB802-C821-F49F-E7C1-A68C1C8D2724}"/>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B8081058-AA06-32DA-14AA-4C8ADC723E01}"/>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ED031B60-1505-D9AA-6F68-170A113CBDD7}"/>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CFE3DC3F-D860-EBE7-F503-A00EE2B8BC65}"/>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10FCED33-E2D9-6A22-E5AB-6C06D3FF909F}"/>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28BA952D-075C-6A17-FF8F-26A79E9268F3}"/>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718146FE-E16F-3982-E23E-1A280B893FC4}"/>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Straight Connector 121874">
            <a:extLst>
              <a:ext uri="{FF2B5EF4-FFF2-40B4-BE49-F238E27FC236}">
                <a16:creationId xmlns:a16="http://schemas.microsoft.com/office/drawing/2014/main" id="{862F2EA7-F009-0695-A8F2-A78991C8CDD8}"/>
              </a:ext>
            </a:extLst>
          </p:cNvPr>
          <p:cNvCxnSpPr>
            <a:cxnSpLocks/>
          </p:cNvCxnSpPr>
          <p:nvPr/>
        </p:nvCxnSpPr>
        <p:spPr>
          <a:xfrm>
            <a:off x="1090751" y="3119596"/>
            <a:ext cx="3709849" cy="10811"/>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42" name="Freeform: Shape 13">
            <a:extLst>
              <a:ext uri="{FF2B5EF4-FFF2-40B4-BE49-F238E27FC236}">
                <a16:creationId xmlns:a16="http://schemas.microsoft.com/office/drawing/2014/main" id="{7CD6ECA8-D32C-C14A-8F5D-09D294184BF6}"/>
              </a:ext>
            </a:extLst>
          </p:cNvPr>
          <p:cNvSpPr/>
          <p:nvPr/>
        </p:nvSpPr>
        <p:spPr>
          <a:xfrm rot="21359058">
            <a:off x="3260283" y="2960844"/>
            <a:ext cx="2548122" cy="508602"/>
          </a:xfrm>
          <a:custGeom>
            <a:avLst/>
            <a:gdLst>
              <a:gd name="connsiteX0" fmla="*/ 2411895 w 2411895"/>
              <a:gd name="connsiteY0" fmla="*/ 0 h 1009166"/>
              <a:gd name="connsiteX1" fmla="*/ 1378226 w 2411895"/>
              <a:gd name="connsiteY1" fmla="*/ 1007165 h 1009166"/>
              <a:gd name="connsiteX2" fmla="*/ 0 w 2411895"/>
              <a:gd name="connsiteY2" fmla="*/ 278295 h 1009166"/>
              <a:gd name="connsiteX3" fmla="*/ 0 w 2411895"/>
              <a:gd name="connsiteY3" fmla="*/ 278295 h 1009166"/>
            </a:gdLst>
            <a:ahLst/>
            <a:cxnLst>
              <a:cxn ang="0">
                <a:pos x="connsiteX0" y="connsiteY0"/>
              </a:cxn>
              <a:cxn ang="0">
                <a:pos x="connsiteX1" y="connsiteY1"/>
              </a:cxn>
              <a:cxn ang="0">
                <a:pos x="connsiteX2" y="connsiteY2"/>
              </a:cxn>
              <a:cxn ang="0">
                <a:pos x="connsiteX3" y="connsiteY3"/>
              </a:cxn>
            </a:cxnLst>
            <a:rect l="l" t="t" r="r" b="b"/>
            <a:pathLst>
              <a:path w="2411895" h="1009166">
                <a:moveTo>
                  <a:pt x="2411895" y="0"/>
                </a:moveTo>
                <a:cubicBezTo>
                  <a:pt x="2096051" y="480391"/>
                  <a:pt x="1780208" y="960783"/>
                  <a:pt x="1378226" y="1007165"/>
                </a:cubicBezTo>
                <a:cubicBezTo>
                  <a:pt x="976244" y="1053547"/>
                  <a:pt x="0" y="278295"/>
                  <a:pt x="0" y="278295"/>
                </a:cubicBezTo>
                <a:lnTo>
                  <a:pt x="0" y="278295"/>
                </a:ln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TextBox 17">
            <a:extLst>
              <a:ext uri="{FF2B5EF4-FFF2-40B4-BE49-F238E27FC236}">
                <a16:creationId xmlns:a16="http://schemas.microsoft.com/office/drawing/2014/main" id="{A4D44442-64C3-4AF3-3564-9EEDA8366AAC}"/>
              </a:ext>
            </a:extLst>
          </p:cNvPr>
          <p:cNvSpPr txBox="1"/>
          <p:nvPr/>
        </p:nvSpPr>
        <p:spPr>
          <a:xfrm>
            <a:off x="4974783" y="2607187"/>
            <a:ext cx="3877985" cy="271869"/>
          </a:xfrm>
          <a:prstGeom prst="rect">
            <a:avLst/>
          </a:prstGeom>
          <a:noFill/>
        </p:spPr>
        <p:txBody>
          <a:bodyPr wrap="square" lIns="25400" tIns="12700" rIns="25400" bIns="12700" rtlCol="0">
            <a:spAutoFit/>
          </a:bodyPr>
          <a:lstStyle/>
          <a:p>
            <a:pPr algn="r"/>
            <a:r>
              <a:rPr lang="de-DE" sz="1600" i="1" noProof="0" dirty="0"/>
              <a:t>Die Plasmamembranen der RPE-Zellen…</a:t>
            </a:r>
          </a:p>
        </p:txBody>
      </p:sp>
      <p:cxnSp>
        <p:nvCxnSpPr>
          <p:cNvPr id="44" name="Straight Arrow Connector 14">
            <a:extLst>
              <a:ext uri="{FF2B5EF4-FFF2-40B4-BE49-F238E27FC236}">
                <a16:creationId xmlns:a16="http://schemas.microsoft.com/office/drawing/2014/main" id="{CC791F84-54B0-930F-4CBE-BD1EC95255A9}"/>
              </a:ext>
            </a:extLst>
          </p:cNvPr>
          <p:cNvCxnSpPr/>
          <p:nvPr/>
        </p:nvCxnSpPr>
        <p:spPr>
          <a:xfrm flipH="1" flipV="1">
            <a:off x="3893466" y="3135632"/>
            <a:ext cx="352839" cy="3048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TextBox 18">
            <a:extLst>
              <a:ext uri="{FF2B5EF4-FFF2-40B4-BE49-F238E27FC236}">
                <a16:creationId xmlns:a16="http://schemas.microsoft.com/office/drawing/2014/main" id="{D226D260-E462-77BC-5968-86A539C83E91}"/>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spTree>
    <p:extLst>
      <p:ext uri="{BB962C8B-B14F-4D97-AF65-F5344CB8AC3E}">
        <p14:creationId xmlns:p14="http://schemas.microsoft.com/office/powerpoint/2010/main" val="2631435207"/>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F8983E-0B69-0832-119E-4F72E94CA13A}"/>
            </a:ext>
          </a:extLst>
        </p:cNvPr>
        <p:cNvGrpSpPr/>
        <p:nvPr/>
      </p:nvGrpSpPr>
      <p:grpSpPr>
        <a:xfrm>
          <a:off x="0" y="0"/>
          <a:ext cx="0" cy="0"/>
          <a:chOff x="0" y="0"/>
          <a:chExt cx="0" cy="0"/>
        </a:xfrm>
      </p:grpSpPr>
      <p:sp>
        <p:nvSpPr>
          <p:cNvPr id="36" name="Explosion: 14 Points 40">
            <a:extLst>
              <a:ext uri="{FF2B5EF4-FFF2-40B4-BE49-F238E27FC236}">
                <a16:creationId xmlns:a16="http://schemas.microsoft.com/office/drawing/2014/main" id="{615B50DF-A755-1E3D-ED22-4DCC64F45BA6}"/>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5" name="Explosion: 14 Points 44">
            <a:extLst>
              <a:ext uri="{FF2B5EF4-FFF2-40B4-BE49-F238E27FC236}">
                <a16:creationId xmlns:a16="http://schemas.microsoft.com/office/drawing/2014/main" id="{982B4DE5-0D1D-3C04-EDA7-D83F23510D94}"/>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Explosion: 14 Points 45">
            <a:extLst>
              <a:ext uri="{FF2B5EF4-FFF2-40B4-BE49-F238E27FC236}">
                <a16:creationId xmlns:a16="http://schemas.microsoft.com/office/drawing/2014/main" id="{CFF2373F-CA65-107F-0992-92D186DEC9DC}"/>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Explosion: 14 Points 46">
            <a:extLst>
              <a:ext uri="{FF2B5EF4-FFF2-40B4-BE49-F238E27FC236}">
                <a16:creationId xmlns:a16="http://schemas.microsoft.com/office/drawing/2014/main" id="{2F618302-51D2-0F61-5B02-5FF710D07346}"/>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Explosion: 14 Points 47">
            <a:extLst>
              <a:ext uri="{FF2B5EF4-FFF2-40B4-BE49-F238E27FC236}">
                <a16:creationId xmlns:a16="http://schemas.microsoft.com/office/drawing/2014/main" id="{0ADDAF72-403F-2038-A541-062E637A81F3}"/>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xplosion: 14 Points 48">
            <a:extLst>
              <a:ext uri="{FF2B5EF4-FFF2-40B4-BE49-F238E27FC236}">
                <a16:creationId xmlns:a16="http://schemas.microsoft.com/office/drawing/2014/main" id="{DAA03DE4-F44E-5CA2-0C63-309F0AA23BD6}"/>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xplosion: 14 Points 49">
            <a:extLst>
              <a:ext uri="{FF2B5EF4-FFF2-40B4-BE49-F238E27FC236}">
                <a16:creationId xmlns:a16="http://schemas.microsoft.com/office/drawing/2014/main" id="{AB01CAF2-4CE9-F79F-B2E8-DFA49B353420}"/>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xplosion: 14 Points 50">
            <a:extLst>
              <a:ext uri="{FF2B5EF4-FFF2-40B4-BE49-F238E27FC236}">
                <a16:creationId xmlns:a16="http://schemas.microsoft.com/office/drawing/2014/main" id="{D57DF26B-52B7-4D9E-1DF7-F451BA25920C}"/>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Rectangle 64">
            <a:extLst>
              <a:ext uri="{FF2B5EF4-FFF2-40B4-BE49-F238E27FC236}">
                <a16:creationId xmlns:a16="http://schemas.microsoft.com/office/drawing/2014/main" id="{8EF42BB9-6C1B-4AA8-47A3-6FB651D18F91}"/>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5123A51B-E670-9175-27AB-E463141CA9CB}"/>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B80F954E-224B-BDE7-3753-9BF4E2005790}"/>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08678077-8A30-3D75-6255-D02E074776F7}"/>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723739CC-7ED6-2207-FED6-8982A98562A8}"/>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6AB28916-5ECA-621A-23FB-97407A3670E1}"/>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FEEA354F-79EB-E41E-3E9E-4EA03513D515}"/>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B2B2B2"/>
                </a:solidFill>
                <a:latin typeface="Arial" panose="020B0604020202020204" pitchFamily="34" charset="0"/>
              </a:rPr>
              <a:t>     </a:t>
            </a:r>
            <a:r>
              <a:rPr lang="de-DE" sz="2200" kern="0" dirty="0">
                <a:solidFill>
                  <a:srgbClr val="0000FF"/>
                </a:solidFill>
                <a:latin typeface="Arial" panose="020B0604020202020204" pitchFamily="34" charset="0"/>
              </a:rPr>
              <a:t>Basalmembran</a:t>
            </a:r>
            <a:r>
              <a:rPr lang="de-DE" sz="2200" kern="0" dirty="0">
                <a:solidFill>
                  <a:srgbClr val="B2B2B2"/>
                </a:solidFill>
                <a:latin typeface="Arial" panose="020B0604020202020204" pitchFamily="34" charset="0"/>
              </a:rPr>
              <a:t>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DD06BBF2-C5D7-32B4-D096-C6C623FC1B77}"/>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98</a:t>
            </a:fld>
            <a:endParaRPr lang="de-DE" noProof="0" dirty="0"/>
          </a:p>
        </p:txBody>
      </p:sp>
      <p:sp>
        <p:nvSpPr>
          <p:cNvPr id="16" name="TextBox 15">
            <a:extLst>
              <a:ext uri="{FF2B5EF4-FFF2-40B4-BE49-F238E27FC236}">
                <a16:creationId xmlns:a16="http://schemas.microsoft.com/office/drawing/2014/main" id="{D7515725-C796-80C0-B449-F29D0A85F3AC}"/>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C00AB284-E758-1959-C5A4-B3D4ABCAF833}"/>
              </a:ext>
            </a:extLst>
          </p:cNvPr>
          <p:cNvSpPr txBox="1">
            <a:spLocks noChangeArrowheads="1"/>
          </p:cNvSpPr>
          <p:nvPr/>
        </p:nvSpPr>
        <p:spPr bwMode="auto">
          <a:xfrm>
            <a:off x="304800" y="2065338"/>
            <a:ext cx="70104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8D5AEBE9-60D6-DFBE-DE0E-CEC5690D4C94}"/>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48241FF2-6628-BA1C-E42E-B8AFAE0E1959}"/>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CC0EA718-C80C-2218-7E8C-A7B60FD4D0B0}"/>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6C956F58-3B16-1065-7F4C-C9E28AC24658}"/>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46103B61-6023-5615-E557-61EAE4B60C61}"/>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42393B51-CF69-A562-F121-28E8C99D0800}"/>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F4B83E64-9066-722A-E609-7F44448029CF}"/>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311546D5-D9F0-FFE1-F495-1984580B7BD7}"/>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2A64E17B-AD20-1AAA-2CE1-BC54FFC017E1}"/>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660894E2-EC18-4242-FE50-73374E9A0B33}"/>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12875EB7-98F1-4586-076B-36E773A378C3}"/>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FD082D86-665A-959A-ADE7-CD8D5B7DD943}"/>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50D52E3B-7402-045B-C439-B47BBF393A10}"/>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A2B2B8D4-1C15-119B-BD08-7703286F74B6}"/>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F878A551-3A99-21C4-2AD0-78633F79EB2B}"/>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8B0AB014-5B43-CBED-B131-1DB00D0DC491}"/>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F437A5BF-ECF2-5D56-D8B9-11100D10F96A}"/>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254FFD62-E71F-DFC6-8321-76BB26E0FDE1}"/>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DC53E2FC-8D2F-98DE-D9AB-6D1C7E7ADEE5}"/>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AC5C937F-A287-88EA-8E39-01400478EA5F}"/>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9D08648D-0C61-B636-9914-0CD57B7CF276}"/>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687A477D-60F6-BC4A-D766-DCACF02FABA4}"/>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418EB7F8-DE8B-E15A-716C-0CC5FBBFBDB1}"/>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B5778379-88C9-E4A8-2187-93D82466EEDD}"/>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63C9A691-D016-72FC-BEBA-51482B54AA49}"/>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FB862DE1-9A89-9A88-6D16-2B608EF358A0}"/>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44069CA7-A0F2-D843-EBE4-BEB458055877}"/>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Straight Connector 121874">
            <a:extLst>
              <a:ext uri="{FF2B5EF4-FFF2-40B4-BE49-F238E27FC236}">
                <a16:creationId xmlns:a16="http://schemas.microsoft.com/office/drawing/2014/main" id="{8295058E-3ECD-CB44-DDC3-A79AD1235F05}"/>
              </a:ext>
            </a:extLst>
          </p:cNvPr>
          <p:cNvCxnSpPr>
            <a:cxnSpLocks/>
          </p:cNvCxnSpPr>
          <p:nvPr/>
        </p:nvCxnSpPr>
        <p:spPr>
          <a:xfrm>
            <a:off x="1090751" y="3119596"/>
            <a:ext cx="3709849" cy="10811"/>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42" name="Freeform: Shape 13">
            <a:extLst>
              <a:ext uri="{FF2B5EF4-FFF2-40B4-BE49-F238E27FC236}">
                <a16:creationId xmlns:a16="http://schemas.microsoft.com/office/drawing/2014/main" id="{7EDDFC17-D159-DB75-8CDA-5D61B5C1AFC8}"/>
              </a:ext>
            </a:extLst>
          </p:cNvPr>
          <p:cNvSpPr/>
          <p:nvPr/>
        </p:nvSpPr>
        <p:spPr>
          <a:xfrm rot="21359058">
            <a:off x="3260283" y="2960844"/>
            <a:ext cx="2548122" cy="508602"/>
          </a:xfrm>
          <a:custGeom>
            <a:avLst/>
            <a:gdLst>
              <a:gd name="connsiteX0" fmla="*/ 2411895 w 2411895"/>
              <a:gd name="connsiteY0" fmla="*/ 0 h 1009166"/>
              <a:gd name="connsiteX1" fmla="*/ 1378226 w 2411895"/>
              <a:gd name="connsiteY1" fmla="*/ 1007165 h 1009166"/>
              <a:gd name="connsiteX2" fmla="*/ 0 w 2411895"/>
              <a:gd name="connsiteY2" fmla="*/ 278295 h 1009166"/>
              <a:gd name="connsiteX3" fmla="*/ 0 w 2411895"/>
              <a:gd name="connsiteY3" fmla="*/ 278295 h 1009166"/>
            </a:gdLst>
            <a:ahLst/>
            <a:cxnLst>
              <a:cxn ang="0">
                <a:pos x="connsiteX0" y="connsiteY0"/>
              </a:cxn>
              <a:cxn ang="0">
                <a:pos x="connsiteX1" y="connsiteY1"/>
              </a:cxn>
              <a:cxn ang="0">
                <a:pos x="connsiteX2" y="connsiteY2"/>
              </a:cxn>
              <a:cxn ang="0">
                <a:pos x="connsiteX3" y="connsiteY3"/>
              </a:cxn>
            </a:cxnLst>
            <a:rect l="l" t="t" r="r" b="b"/>
            <a:pathLst>
              <a:path w="2411895" h="1009166">
                <a:moveTo>
                  <a:pt x="2411895" y="0"/>
                </a:moveTo>
                <a:cubicBezTo>
                  <a:pt x="2096051" y="480391"/>
                  <a:pt x="1780208" y="960783"/>
                  <a:pt x="1378226" y="1007165"/>
                </a:cubicBezTo>
                <a:cubicBezTo>
                  <a:pt x="976244" y="1053547"/>
                  <a:pt x="0" y="278295"/>
                  <a:pt x="0" y="278295"/>
                </a:cubicBezTo>
                <a:lnTo>
                  <a:pt x="0" y="278295"/>
                </a:ln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TextBox 17">
            <a:extLst>
              <a:ext uri="{FF2B5EF4-FFF2-40B4-BE49-F238E27FC236}">
                <a16:creationId xmlns:a16="http://schemas.microsoft.com/office/drawing/2014/main" id="{18C7E6B3-5FAF-524A-3DBD-B2F4B80357DB}"/>
              </a:ext>
            </a:extLst>
          </p:cNvPr>
          <p:cNvSpPr txBox="1"/>
          <p:nvPr/>
        </p:nvSpPr>
        <p:spPr>
          <a:xfrm>
            <a:off x="4974783" y="2607187"/>
            <a:ext cx="3877985" cy="1010533"/>
          </a:xfrm>
          <a:prstGeom prst="rect">
            <a:avLst/>
          </a:prstGeom>
          <a:noFill/>
        </p:spPr>
        <p:txBody>
          <a:bodyPr wrap="square" lIns="25400" tIns="12700" rIns="25400" bIns="12700" rtlCol="0">
            <a:spAutoFit/>
          </a:bodyPr>
          <a:lstStyle/>
          <a:p>
            <a:pPr algn="r"/>
            <a:r>
              <a:rPr lang="de-DE" sz="1600" i="1" noProof="0" dirty="0"/>
              <a:t>Die Plasmamembranen der RPE-Zellen… </a:t>
            </a:r>
            <a:r>
              <a:rPr lang="de-DE" sz="1600" b="1" i="1" dirty="0">
                <a:solidFill>
                  <a:srgbClr val="0000FF"/>
                </a:solidFill>
              </a:rPr>
              <a:t>liegen direkt auf ihrer Basalmembran</a:t>
            </a:r>
          </a:p>
          <a:p>
            <a:pPr algn="r"/>
            <a:r>
              <a:rPr lang="de-DE" sz="1600" dirty="0">
                <a:solidFill>
                  <a:srgbClr val="0000FF"/>
                </a:solidFill>
              </a:rPr>
              <a:t>(wie zu erwarten)</a:t>
            </a:r>
          </a:p>
          <a:p>
            <a:pPr algn="r"/>
            <a:endParaRPr lang="de-DE" sz="1600" i="1" noProof="0" dirty="0"/>
          </a:p>
        </p:txBody>
      </p:sp>
      <p:cxnSp>
        <p:nvCxnSpPr>
          <p:cNvPr id="44" name="Straight Arrow Connector 14">
            <a:extLst>
              <a:ext uri="{FF2B5EF4-FFF2-40B4-BE49-F238E27FC236}">
                <a16:creationId xmlns:a16="http://schemas.microsoft.com/office/drawing/2014/main" id="{AECCB376-AC78-C465-0632-E9ACE8FE29F3}"/>
              </a:ext>
            </a:extLst>
          </p:cNvPr>
          <p:cNvCxnSpPr/>
          <p:nvPr/>
        </p:nvCxnSpPr>
        <p:spPr>
          <a:xfrm flipH="1" flipV="1">
            <a:off x="3893466" y="3135632"/>
            <a:ext cx="352839" cy="3048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 name="TextBox 18">
            <a:extLst>
              <a:ext uri="{FF2B5EF4-FFF2-40B4-BE49-F238E27FC236}">
                <a16:creationId xmlns:a16="http://schemas.microsoft.com/office/drawing/2014/main" id="{D84D7F1B-C3CA-09C6-3596-81472E937EC6}"/>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spTree>
    <p:extLst>
      <p:ext uri="{BB962C8B-B14F-4D97-AF65-F5344CB8AC3E}">
        <p14:creationId xmlns:p14="http://schemas.microsoft.com/office/powerpoint/2010/main" val="590028304"/>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2784C8-4AD6-5669-6AD0-E82739F91296}"/>
            </a:ext>
          </a:extLst>
        </p:cNvPr>
        <p:cNvGrpSpPr/>
        <p:nvPr/>
      </p:nvGrpSpPr>
      <p:grpSpPr>
        <a:xfrm>
          <a:off x="0" y="0"/>
          <a:ext cx="0" cy="0"/>
          <a:chOff x="0" y="0"/>
          <a:chExt cx="0" cy="0"/>
        </a:xfrm>
      </p:grpSpPr>
      <p:sp>
        <p:nvSpPr>
          <p:cNvPr id="45" name="Explosion: 14 Points 40">
            <a:extLst>
              <a:ext uri="{FF2B5EF4-FFF2-40B4-BE49-F238E27FC236}">
                <a16:creationId xmlns:a16="http://schemas.microsoft.com/office/drawing/2014/main" id="{B54E6156-A027-C1B7-EE00-76E893034C66}"/>
              </a:ext>
            </a:extLst>
          </p:cNvPr>
          <p:cNvSpPr/>
          <p:nvPr/>
        </p:nvSpPr>
        <p:spPr>
          <a:xfrm rot="1781587">
            <a:off x="1101447" y="2514459"/>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6" name="Explosion: 14 Points 44">
            <a:extLst>
              <a:ext uri="{FF2B5EF4-FFF2-40B4-BE49-F238E27FC236}">
                <a16:creationId xmlns:a16="http://schemas.microsoft.com/office/drawing/2014/main" id="{E311B98D-E4D0-7DE9-D215-FB6C19292186}"/>
              </a:ext>
            </a:extLst>
          </p:cNvPr>
          <p:cNvSpPr/>
          <p:nvPr/>
        </p:nvSpPr>
        <p:spPr>
          <a:xfrm rot="1781587">
            <a:off x="1511907" y="2518842"/>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7" name="Explosion: 14 Points 45">
            <a:extLst>
              <a:ext uri="{FF2B5EF4-FFF2-40B4-BE49-F238E27FC236}">
                <a16:creationId xmlns:a16="http://schemas.microsoft.com/office/drawing/2014/main" id="{B632733F-F2CB-8AF2-5D62-116306B2B66C}"/>
              </a:ext>
            </a:extLst>
          </p:cNvPr>
          <p:cNvSpPr/>
          <p:nvPr/>
        </p:nvSpPr>
        <p:spPr>
          <a:xfrm rot="1781587">
            <a:off x="2007873" y="251007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8" name="Explosion: 14 Points 46">
            <a:extLst>
              <a:ext uri="{FF2B5EF4-FFF2-40B4-BE49-F238E27FC236}">
                <a16:creationId xmlns:a16="http://schemas.microsoft.com/office/drawing/2014/main" id="{FD16422E-40EA-447B-D120-D339DDDE9107}"/>
              </a:ext>
            </a:extLst>
          </p:cNvPr>
          <p:cNvSpPr/>
          <p:nvPr/>
        </p:nvSpPr>
        <p:spPr>
          <a:xfrm rot="1781587">
            <a:off x="2418333" y="251445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9" name="Explosion: 14 Points 47">
            <a:extLst>
              <a:ext uri="{FF2B5EF4-FFF2-40B4-BE49-F238E27FC236}">
                <a16:creationId xmlns:a16="http://schemas.microsoft.com/office/drawing/2014/main" id="{AC358240-1974-A8F8-9579-A3BE1CF9BA6C}"/>
              </a:ext>
            </a:extLst>
          </p:cNvPr>
          <p:cNvSpPr/>
          <p:nvPr/>
        </p:nvSpPr>
        <p:spPr>
          <a:xfrm rot="1781587">
            <a:off x="3723970" y="249162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0" name="Explosion: 14 Points 48">
            <a:extLst>
              <a:ext uri="{FF2B5EF4-FFF2-40B4-BE49-F238E27FC236}">
                <a16:creationId xmlns:a16="http://schemas.microsoft.com/office/drawing/2014/main" id="{75AC93D4-AC15-85AF-C90C-AD10E15FC7B7}"/>
              </a:ext>
            </a:extLst>
          </p:cNvPr>
          <p:cNvSpPr/>
          <p:nvPr/>
        </p:nvSpPr>
        <p:spPr>
          <a:xfrm rot="1781587">
            <a:off x="4134430" y="2496007"/>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1" name="Explosion: 14 Points 49">
            <a:extLst>
              <a:ext uri="{FF2B5EF4-FFF2-40B4-BE49-F238E27FC236}">
                <a16:creationId xmlns:a16="http://schemas.microsoft.com/office/drawing/2014/main" id="{30B6B8F8-7E91-9849-E6F7-23ED2568A8DE}"/>
              </a:ext>
            </a:extLst>
          </p:cNvPr>
          <p:cNvSpPr/>
          <p:nvPr/>
        </p:nvSpPr>
        <p:spPr>
          <a:xfrm rot="1781587">
            <a:off x="2847537" y="2504831"/>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2" name="Explosion: 14 Points 50">
            <a:extLst>
              <a:ext uri="{FF2B5EF4-FFF2-40B4-BE49-F238E27FC236}">
                <a16:creationId xmlns:a16="http://schemas.microsoft.com/office/drawing/2014/main" id="{DAFA2DF0-F3C3-2828-0EBD-5D0C403E07ED}"/>
              </a:ext>
            </a:extLst>
          </p:cNvPr>
          <p:cNvSpPr/>
          <p:nvPr/>
        </p:nvSpPr>
        <p:spPr>
          <a:xfrm rot="1781587">
            <a:off x="3257997" y="2509214"/>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ectangle 64">
            <a:extLst>
              <a:ext uri="{FF2B5EF4-FFF2-40B4-BE49-F238E27FC236}">
                <a16:creationId xmlns:a16="http://schemas.microsoft.com/office/drawing/2014/main" id="{B9889FAD-2CBE-235F-ACC2-D875DA8613D9}"/>
              </a:ext>
            </a:extLst>
          </p:cNvPr>
          <p:cNvSpPr/>
          <p:nvPr/>
        </p:nvSpPr>
        <p:spPr>
          <a:xfrm>
            <a:off x="4535557" y="2529313"/>
            <a:ext cx="265043" cy="4572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0AAAD110-1CDB-AE08-3914-9DED3EE44DF3}"/>
              </a:ext>
            </a:extLst>
          </p:cNvPr>
          <p:cNvSpPr>
            <a:spLocks noChangeArrowheads="1"/>
          </p:cNvSpPr>
          <p:nvPr/>
        </p:nvSpPr>
        <p:spPr bwMode="auto">
          <a:xfrm>
            <a:off x="1066800" y="3165475"/>
            <a:ext cx="2057400" cy="414338"/>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nchor="ctr"/>
          <a:lstStyle/>
          <a:p>
            <a:pPr algn="ctr"/>
            <a:endParaRPr lang="de-DE" sz="1200" noProof="0" dirty="0"/>
          </a:p>
        </p:txBody>
      </p:sp>
      <p:sp>
        <p:nvSpPr>
          <p:cNvPr id="13" name="Rectangle 13">
            <a:extLst>
              <a:ext uri="{FF2B5EF4-FFF2-40B4-BE49-F238E27FC236}">
                <a16:creationId xmlns:a16="http://schemas.microsoft.com/office/drawing/2014/main" id="{956A44D3-E5B8-762C-95B1-C458CDF15C9E}"/>
              </a:ext>
            </a:extLst>
          </p:cNvPr>
          <p:cNvSpPr>
            <a:spLocks noChangeArrowheads="1"/>
          </p:cNvSpPr>
          <p:nvPr/>
        </p:nvSpPr>
        <p:spPr bwMode="auto">
          <a:xfrm>
            <a:off x="1094064" y="4841744"/>
            <a:ext cx="1990503" cy="354542"/>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4" name="Rectangle 10">
            <a:extLst>
              <a:ext uri="{FF2B5EF4-FFF2-40B4-BE49-F238E27FC236}">
                <a16:creationId xmlns:a16="http://schemas.microsoft.com/office/drawing/2014/main" id="{18F6E83B-029F-2148-AFC3-A412A27E509B}"/>
              </a:ext>
            </a:extLst>
          </p:cNvPr>
          <p:cNvSpPr>
            <a:spLocks noChangeArrowheads="1"/>
          </p:cNvSpPr>
          <p:nvPr/>
        </p:nvSpPr>
        <p:spPr bwMode="auto">
          <a:xfrm>
            <a:off x="2157725" y="4432554"/>
            <a:ext cx="2033273"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5" name="Rectangle 8">
            <a:extLst>
              <a:ext uri="{FF2B5EF4-FFF2-40B4-BE49-F238E27FC236}">
                <a16:creationId xmlns:a16="http://schemas.microsoft.com/office/drawing/2014/main" id="{9D7E5F7A-747F-1BEF-28D6-F452638E1009}"/>
              </a:ext>
            </a:extLst>
          </p:cNvPr>
          <p:cNvSpPr>
            <a:spLocks noChangeArrowheads="1"/>
          </p:cNvSpPr>
          <p:nvPr/>
        </p:nvSpPr>
        <p:spPr bwMode="auto">
          <a:xfrm>
            <a:off x="1975102" y="3625690"/>
            <a:ext cx="2119042" cy="379381"/>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1100" noProof="0" dirty="0">
              <a:solidFill>
                <a:srgbClr val="B2B2B2"/>
              </a:solidFill>
            </a:endParaRPr>
          </a:p>
        </p:txBody>
      </p:sp>
      <p:sp>
        <p:nvSpPr>
          <p:cNvPr id="12" name="Rectangle 11">
            <a:extLst>
              <a:ext uri="{FF2B5EF4-FFF2-40B4-BE49-F238E27FC236}">
                <a16:creationId xmlns:a16="http://schemas.microsoft.com/office/drawing/2014/main" id="{031000A3-03AA-185A-5CE4-2CE4B94DD6A1}"/>
              </a:ext>
            </a:extLst>
          </p:cNvPr>
          <p:cNvSpPr>
            <a:spLocks noChangeArrowheads="1"/>
          </p:cNvSpPr>
          <p:nvPr/>
        </p:nvSpPr>
        <p:spPr bwMode="auto">
          <a:xfrm>
            <a:off x="1160224" y="4017687"/>
            <a:ext cx="1373847" cy="381000"/>
          </a:xfrm>
          <a:prstGeom prst="rect">
            <a:avLst/>
          </a:prstGeom>
          <a:solidFill>
            <a:srgbClr val="CCECFF"/>
          </a:solidFill>
          <a:ln w="9525">
            <a:no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algn="ctr"/>
            <a:endParaRPr lang="de-DE" sz="800" noProof="0" dirty="0">
              <a:solidFill>
                <a:srgbClr val="B2B2B2"/>
              </a:solidFill>
            </a:endParaRPr>
          </a:p>
        </p:txBody>
      </p:sp>
      <p:sp>
        <p:nvSpPr>
          <p:cNvPr id="5" name="Rectangle 4">
            <a:extLst>
              <a:ext uri="{FF2B5EF4-FFF2-40B4-BE49-F238E27FC236}">
                <a16:creationId xmlns:a16="http://schemas.microsoft.com/office/drawing/2014/main" id="{5E8689AC-D0D0-5CA6-E899-490147F1304C}"/>
              </a:ext>
            </a:extLst>
          </p:cNvPr>
          <p:cNvSpPr txBox="1">
            <a:spLocks noChangeArrowheads="1"/>
          </p:cNvSpPr>
          <p:nvPr/>
        </p:nvSpPr>
        <p:spPr bwMode="auto">
          <a:xfrm>
            <a:off x="414839" y="2362200"/>
            <a:ext cx="8610600" cy="44116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None/>
            </a:pPr>
            <a:r>
              <a:rPr lang="de-DE" sz="2400" kern="0" dirty="0">
                <a:solidFill>
                  <a:schemeClr val="bg2">
                    <a:lumMod val="20000"/>
                    <a:lumOff val="80000"/>
                  </a:schemeClr>
                </a:solidFill>
                <a:latin typeface="Arial" panose="020B0604020202020204" pitchFamily="34" charset="0"/>
              </a:rPr>
              <a:t>Welche fünf Schichten umfasst die </a:t>
            </a:r>
            <a:r>
              <a:rPr lang="de-DE" sz="2400" kern="0" dirty="0" err="1">
                <a:solidFill>
                  <a:schemeClr val="bg2">
                    <a:lumMod val="20000"/>
                    <a:lumOff val="80000"/>
                  </a:schemeClr>
                </a:solidFill>
                <a:latin typeface="Arial" panose="020B0604020202020204" pitchFamily="34" charset="0"/>
              </a:rPr>
              <a:t>Bruchsche</a:t>
            </a:r>
            <a:r>
              <a:rPr lang="de-DE" sz="2400" kern="0" dirty="0">
                <a:solidFill>
                  <a:schemeClr val="bg2">
                    <a:lumMod val="20000"/>
                    <a:lumOff val="80000"/>
                  </a:schemeClr>
                </a:solidFill>
                <a:latin typeface="Arial" panose="020B0604020202020204" pitchFamily="34" charset="0"/>
              </a:rPr>
              <a:t> Membran?</a:t>
            </a:r>
          </a:p>
          <a:p>
            <a:endParaRPr lang="de-DE" sz="2200" kern="0" dirty="0">
              <a:solidFill>
                <a:srgbClr val="B2B2B2"/>
              </a:solidFill>
              <a:latin typeface="Arial" panose="020B0604020202020204" pitchFamily="34" charset="0"/>
            </a:endParaRPr>
          </a:p>
          <a:p>
            <a:pPr marL="344487" lvl="1" indent="0">
              <a:buNone/>
            </a:pPr>
            <a:r>
              <a:rPr lang="de-DE" sz="2200" kern="0" dirty="0">
                <a:solidFill>
                  <a:srgbClr val="0000FF"/>
                </a:solidFill>
                <a:latin typeface="Arial" panose="020B0604020202020204" pitchFamily="34" charset="0"/>
              </a:rPr>
              <a:t>     Basalmembran </a:t>
            </a:r>
            <a:r>
              <a:rPr lang="de-DE" sz="2200" kern="0" dirty="0">
                <a:latin typeface="Arial" panose="020B0604020202020204" pitchFamily="34" charset="0"/>
              </a:rPr>
              <a:t>des RPE</a:t>
            </a:r>
          </a:p>
          <a:p>
            <a:pPr marL="344487" lvl="1" indent="0">
              <a:buNone/>
            </a:pPr>
            <a:r>
              <a:rPr lang="de-DE" sz="2200" kern="0" dirty="0">
                <a:solidFill>
                  <a:srgbClr val="B2B2B2"/>
                </a:solidFill>
                <a:latin typeface="Arial" panose="020B0604020202020204" pitchFamily="34" charset="0"/>
              </a:rPr>
              <a:t>     Innere Kollagenschicht</a:t>
            </a:r>
          </a:p>
          <a:p>
            <a:pPr marL="344487" lvl="1" indent="0">
              <a:buNone/>
            </a:pPr>
            <a:r>
              <a:rPr lang="de-DE" sz="2200" kern="0" dirty="0">
                <a:solidFill>
                  <a:srgbClr val="B2B2B2"/>
                </a:solidFill>
                <a:latin typeface="Arial" panose="020B0604020202020204" pitchFamily="34" charset="0"/>
              </a:rPr>
              <a:t>El  Elastische Schicht</a:t>
            </a:r>
          </a:p>
          <a:p>
            <a:pPr marL="344487" lvl="1" indent="0">
              <a:buNone/>
            </a:pPr>
            <a:r>
              <a:rPr lang="de-DE" sz="2200" kern="0" dirty="0">
                <a:solidFill>
                  <a:srgbClr val="B2B2B2"/>
                </a:solidFill>
                <a:latin typeface="Arial" panose="020B0604020202020204" pitchFamily="34" charset="0"/>
              </a:rPr>
              <a:t>     Äußere Kollagenschicht</a:t>
            </a:r>
          </a:p>
          <a:p>
            <a:pPr marL="344487" lvl="1" indent="0">
              <a:buNone/>
            </a:pPr>
            <a:r>
              <a:rPr lang="de-DE" sz="2200" kern="0" dirty="0">
                <a:solidFill>
                  <a:srgbClr val="B2B2B2"/>
                </a:solidFill>
                <a:latin typeface="Arial" panose="020B0604020202020204" pitchFamily="34" charset="0"/>
              </a:rPr>
              <a:t>     Basalmembran der </a:t>
            </a:r>
            <a:r>
              <a:rPr lang="de-DE" sz="2200" kern="0" dirty="0" err="1">
                <a:solidFill>
                  <a:srgbClr val="B2B2B2"/>
                </a:solidFill>
                <a:latin typeface="Arial" panose="020B0604020202020204" pitchFamily="34" charset="0"/>
              </a:rPr>
              <a:t>Choriokapillaris</a:t>
            </a:r>
            <a:endParaRPr lang="de-DE" sz="2200" kern="0" dirty="0">
              <a:solidFill>
                <a:srgbClr val="B2B2B2"/>
              </a:solidFill>
              <a:latin typeface="Arial" panose="020B0604020202020204" pitchFamily="34" charset="0"/>
            </a:endParaRPr>
          </a:p>
          <a:p>
            <a:pPr marL="344487" lvl="1" indent="0">
              <a:buNone/>
            </a:pPr>
            <a:endParaRPr lang="de-DE" sz="2200" kern="0" dirty="0">
              <a:solidFill>
                <a:srgbClr val="B2B2B2"/>
              </a:solidFill>
              <a:latin typeface="Arial" panose="020B0604020202020204" pitchFamily="34" charset="0"/>
            </a:endParaRPr>
          </a:p>
        </p:txBody>
      </p:sp>
      <p:sp>
        <p:nvSpPr>
          <p:cNvPr id="2" name="Slide Number Placeholder 1">
            <a:extLst>
              <a:ext uri="{FF2B5EF4-FFF2-40B4-BE49-F238E27FC236}">
                <a16:creationId xmlns:a16="http://schemas.microsoft.com/office/drawing/2014/main" id="{DCB93A52-806C-9607-13F0-22ABD73AE1EA}"/>
              </a:ext>
            </a:extLst>
          </p:cNvPr>
          <p:cNvSpPr>
            <a:spLocks noGrp="1"/>
          </p:cNvSpPr>
          <p:nvPr>
            <p:ph type="sldNum" sz="quarter" idx="12"/>
          </p:nvPr>
        </p:nvSpPr>
        <p:spPr/>
        <p:txBody>
          <a:bodyPr wrap="square" lIns="25400" tIns="12700" rIns="25400" bIns="12700"/>
          <a:lstStyle/>
          <a:p>
            <a:fld id="{B47683A5-B91E-4CA8-B5BA-B07EE8BE34AD}" type="slidenum">
              <a:rPr lang="de-DE" noProof="0" smtClean="0"/>
              <a:t>99</a:t>
            </a:fld>
            <a:endParaRPr lang="de-DE" noProof="0" dirty="0"/>
          </a:p>
        </p:txBody>
      </p:sp>
      <p:sp>
        <p:nvSpPr>
          <p:cNvPr id="16" name="TextBox 15">
            <a:extLst>
              <a:ext uri="{FF2B5EF4-FFF2-40B4-BE49-F238E27FC236}">
                <a16:creationId xmlns:a16="http://schemas.microsoft.com/office/drawing/2014/main" id="{5AD3C8C2-5563-DFC0-43A0-39F60D5F1660}"/>
              </a:ext>
            </a:extLst>
          </p:cNvPr>
          <p:cNvSpPr txBox="1"/>
          <p:nvPr/>
        </p:nvSpPr>
        <p:spPr>
          <a:xfrm>
            <a:off x="4094145" y="212971"/>
            <a:ext cx="955711" cy="333425"/>
          </a:xfrm>
          <a:prstGeom prst="rect">
            <a:avLst/>
          </a:prstGeom>
          <a:solidFill>
            <a:srgbClr val="A0FEC4"/>
          </a:solidFill>
        </p:spPr>
        <p:txBody>
          <a:bodyPr wrap="square" lIns="25400" tIns="12700" rIns="25400" bIns="12700" rtlCol="0" anchor="ctr">
            <a:spAutoFit/>
          </a:bodyPr>
          <a:lstStyle/>
          <a:p>
            <a:pPr algn="ctr"/>
            <a:r>
              <a:rPr lang="de-DE" sz="2000" b="1" noProof="0" dirty="0">
                <a:solidFill>
                  <a:srgbClr val="0000FF"/>
                </a:solidFill>
              </a:rPr>
              <a:t>AMD</a:t>
            </a:r>
          </a:p>
        </p:txBody>
      </p:sp>
      <p:sp>
        <p:nvSpPr>
          <p:cNvPr id="4" name="Rectangle 3">
            <a:extLst>
              <a:ext uri="{FF2B5EF4-FFF2-40B4-BE49-F238E27FC236}">
                <a16:creationId xmlns:a16="http://schemas.microsoft.com/office/drawing/2014/main" id="{BE1B4006-E35B-06EC-0F56-A06502027FDA}"/>
              </a:ext>
            </a:extLst>
          </p:cNvPr>
          <p:cNvSpPr txBox="1">
            <a:spLocks noChangeArrowheads="1"/>
          </p:cNvSpPr>
          <p:nvPr/>
        </p:nvSpPr>
        <p:spPr bwMode="auto">
          <a:xfrm>
            <a:off x="304800" y="2065338"/>
            <a:ext cx="7391400" cy="795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25400" tIns="12700" rIns="25400" bIns="12700" numCol="1" anchor="t" anchorCtr="0" compatLnSpc="1">
            <a:prstTxWarp prst="textNoShape">
              <a:avLst/>
            </a:prstTxWarp>
          </a:bodyPr>
          <a:lstStyle>
            <a:lvl1pPr marL="342900" indent="-342900" algn="l" rtl="0" eaLnBrk="0" fontAlgn="base" hangingPunct="0">
              <a:spcBef>
                <a:spcPct val="20000"/>
              </a:spcBef>
              <a:spcAft>
                <a:spcPct val="0"/>
              </a:spcAft>
              <a:buClr>
                <a:schemeClr val="tx2"/>
              </a:buClr>
              <a:buSzPct val="70000"/>
              <a:buFont typeface="Wingdings" panose="05000000000000000000" pitchFamily="2" charset="2"/>
              <a:buChar char="l"/>
              <a:defRPr sz="3000">
                <a:solidFill>
                  <a:schemeClr val="tx1"/>
                </a:solidFill>
                <a:latin typeface="+mn-lt"/>
                <a:ea typeface="+mn-ea"/>
                <a:cs typeface="+mn-cs"/>
              </a:defRPr>
            </a:lvl1pPr>
            <a:lvl2pPr marL="692150" indent="-347663" algn="l" rtl="0" eaLnBrk="0" fontAlgn="base" hangingPunct="0">
              <a:spcBef>
                <a:spcPct val="20000"/>
              </a:spcBef>
              <a:spcAft>
                <a:spcPct val="0"/>
              </a:spcAft>
              <a:buClr>
                <a:schemeClr val="accent2"/>
              </a:buClr>
              <a:buSzPct val="70000"/>
              <a:buFont typeface="Wingdings" panose="05000000000000000000" pitchFamily="2" charset="2"/>
              <a:buChar char="l"/>
              <a:defRPr sz="2600">
                <a:solidFill>
                  <a:schemeClr val="tx1"/>
                </a:solidFill>
                <a:latin typeface="+mn-lt"/>
              </a:defRPr>
            </a:lvl2pPr>
            <a:lvl3pPr marL="987425" indent="-293688" algn="l" rtl="0" eaLnBrk="0" fontAlgn="base" hangingPunct="0">
              <a:spcBef>
                <a:spcPct val="20000"/>
              </a:spcBef>
              <a:spcAft>
                <a:spcPct val="0"/>
              </a:spcAft>
              <a:buClr>
                <a:schemeClr val="accent1"/>
              </a:buClr>
              <a:buSzPct val="70000"/>
              <a:buFont typeface="Wingdings" panose="05000000000000000000" pitchFamily="2" charset="2"/>
              <a:buChar char="l"/>
              <a:defRPr sz="2300">
                <a:solidFill>
                  <a:schemeClr val="tx1"/>
                </a:solidFill>
                <a:latin typeface="+mn-lt"/>
              </a:defRPr>
            </a:lvl3pPr>
            <a:lvl4pPr marL="1281113" indent="-292100" algn="l" rtl="0" eaLnBrk="0" fontAlgn="base" hangingPunct="0">
              <a:spcBef>
                <a:spcPct val="20000"/>
              </a:spcBef>
              <a:spcAft>
                <a:spcPct val="0"/>
              </a:spcAft>
              <a:buClr>
                <a:schemeClr val="tx2"/>
              </a:buClr>
              <a:buSzPct val="75000"/>
              <a:buFont typeface="Wingdings" panose="05000000000000000000" pitchFamily="2" charset="2"/>
              <a:buChar char="§"/>
              <a:defRPr sz="2000">
                <a:solidFill>
                  <a:schemeClr val="tx1"/>
                </a:solidFill>
                <a:latin typeface="+mn-lt"/>
              </a:defRPr>
            </a:lvl4pPr>
            <a:lvl5pPr marL="1598613" indent="-315913" algn="l" rtl="0" eaLnBrk="0" fontAlgn="base" hangingPunct="0">
              <a:spcBef>
                <a:spcPct val="20000"/>
              </a:spcBef>
              <a:spcAft>
                <a:spcPct val="0"/>
              </a:spcAft>
              <a:buClr>
                <a:schemeClr val="folHlink"/>
              </a:buClr>
              <a:buSzPct val="80000"/>
              <a:buFont typeface="Wingdings" panose="05000000000000000000" pitchFamily="2" charset="2"/>
              <a:buChar char="§"/>
              <a:defRPr sz="2000">
                <a:solidFill>
                  <a:schemeClr val="tx1"/>
                </a:solidFill>
                <a:latin typeface="+mn-lt"/>
              </a:defRPr>
            </a:lvl5pPr>
            <a:lvl6pPr marL="20558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6pPr>
            <a:lvl7pPr marL="25130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7pPr>
            <a:lvl8pPr marL="29702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8pPr>
            <a:lvl9pPr marL="3427413" indent="-315913" algn="l" rtl="0" fontAlgn="base">
              <a:spcBef>
                <a:spcPct val="20000"/>
              </a:spcBef>
              <a:spcAft>
                <a:spcPct val="0"/>
              </a:spcAft>
              <a:buClr>
                <a:schemeClr val="folHlink"/>
              </a:buClr>
              <a:buSzPct val="80000"/>
              <a:buFont typeface="Wingdings" pitchFamily="2" charset="2"/>
              <a:buChar char="§"/>
              <a:defRPr sz="2000">
                <a:solidFill>
                  <a:schemeClr val="tx1"/>
                </a:solidFill>
                <a:latin typeface="+mn-lt"/>
              </a:defRPr>
            </a:lvl9pPr>
          </a:lstStyle>
          <a:p>
            <a:pPr marL="0" indent="0">
              <a:buFont typeface="Wingdings" panose="05000000000000000000" pitchFamily="2" charset="2"/>
              <a:buNone/>
            </a:pPr>
            <a:endParaRPr lang="de-DE" sz="1600" kern="0" dirty="0">
              <a:solidFill>
                <a:srgbClr val="B2B2B2"/>
              </a:solidFill>
              <a:latin typeface="Arial" panose="020B0604020202020204" pitchFamily="34" charset="0"/>
            </a:endParaRPr>
          </a:p>
        </p:txBody>
      </p:sp>
      <p:sp>
        <p:nvSpPr>
          <p:cNvPr id="6" name="Text Box 4">
            <a:extLst>
              <a:ext uri="{FF2B5EF4-FFF2-40B4-BE49-F238E27FC236}">
                <a16:creationId xmlns:a16="http://schemas.microsoft.com/office/drawing/2014/main" id="{D97A8E0D-B720-7422-FDC1-7D0794256C7E}"/>
              </a:ext>
            </a:extLst>
          </p:cNvPr>
          <p:cNvSpPr txBox="1">
            <a:spLocks noChangeArrowheads="1"/>
          </p:cNvSpPr>
          <p:nvPr/>
        </p:nvSpPr>
        <p:spPr bwMode="auto">
          <a:xfrm>
            <a:off x="7924800" y="3213101"/>
            <a:ext cx="946146"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Innerste</a:t>
            </a:r>
          </a:p>
        </p:txBody>
      </p:sp>
      <p:sp>
        <p:nvSpPr>
          <p:cNvPr id="7" name="Text Box 5">
            <a:extLst>
              <a:ext uri="{FF2B5EF4-FFF2-40B4-BE49-F238E27FC236}">
                <a16:creationId xmlns:a16="http://schemas.microsoft.com/office/drawing/2014/main" id="{0AB642BF-5AD0-678B-85E0-F4C9692387B8}"/>
              </a:ext>
            </a:extLst>
          </p:cNvPr>
          <p:cNvSpPr txBox="1">
            <a:spLocks noChangeArrowheads="1"/>
          </p:cNvSpPr>
          <p:nvPr/>
        </p:nvSpPr>
        <p:spPr bwMode="auto">
          <a:xfrm>
            <a:off x="7924800" y="5118101"/>
            <a:ext cx="946147" cy="271869"/>
          </a:xfrm>
          <a:prstGeom prst="rect">
            <a:avLst/>
          </a:prstGeom>
          <a:solidFill>
            <a:srgbClr val="FFCC99"/>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r>
              <a:rPr lang="de-DE" sz="1600" i="1" noProof="0" dirty="0">
                <a:solidFill>
                  <a:srgbClr val="B2B2B2"/>
                </a:solidFill>
              </a:rPr>
              <a:t>Äußerste</a:t>
            </a:r>
          </a:p>
        </p:txBody>
      </p:sp>
      <p:sp>
        <p:nvSpPr>
          <p:cNvPr id="8" name="Line 6">
            <a:extLst>
              <a:ext uri="{FF2B5EF4-FFF2-40B4-BE49-F238E27FC236}">
                <a16:creationId xmlns:a16="http://schemas.microsoft.com/office/drawing/2014/main" id="{5DBB0A88-B520-D633-FE33-DC04C2867EE4}"/>
              </a:ext>
            </a:extLst>
          </p:cNvPr>
          <p:cNvSpPr>
            <a:spLocks noChangeShapeType="1"/>
          </p:cNvSpPr>
          <p:nvPr/>
        </p:nvSpPr>
        <p:spPr bwMode="auto">
          <a:xfrm>
            <a:off x="8397873" y="3539536"/>
            <a:ext cx="0" cy="1524000"/>
          </a:xfrm>
          <a:prstGeom prst="line">
            <a:avLst/>
          </a:prstGeom>
          <a:noFill/>
          <a:ln w="9525">
            <a:solidFill>
              <a:schemeClr val="tx1"/>
            </a:solidFill>
            <a:round/>
            <a:headEnd type="triangle"/>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de-DE" sz="2400" noProof="0" dirty="0">
              <a:solidFill>
                <a:srgbClr val="B2B2B2"/>
              </a:solidFill>
            </a:endParaRPr>
          </a:p>
        </p:txBody>
      </p:sp>
      <p:cxnSp>
        <p:nvCxnSpPr>
          <p:cNvPr id="9" name="Straight Connector 27">
            <a:extLst>
              <a:ext uri="{FF2B5EF4-FFF2-40B4-BE49-F238E27FC236}">
                <a16:creationId xmlns:a16="http://schemas.microsoft.com/office/drawing/2014/main" id="{78A1010B-D2B9-4CBF-1A31-DB84C9CBF5B6}"/>
              </a:ext>
            </a:extLst>
          </p:cNvPr>
          <p:cNvCxnSpPr>
            <a:cxnSpLocks/>
          </p:cNvCxnSpPr>
          <p:nvPr/>
        </p:nvCxnSpPr>
        <p:spPr>
          <a:xfrm>
            <a:off x="1090751" y="3119596"/>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25" name="Text Box 12">
            <a:extLst>
              <a:ext uri="{FF2B5EF4-FFF2-40B4-BE49-F238E27FC236}">
                <a16:creationId xmlns:a16="http://schemas.microsoft.com/office/drawing/2014/main" id="{B88657BF-089B-2F62-A254-DDD159B924AC}"/>
              </a:ext>
            </a:extLst>
          </p:cNvPr>
          <p:cNvSpPr txBox="1">
            <a:spLocks noChangeArrowheads="1"/>
          </p:cNvSpPr>
          <p:nvPr/>
        </p:nvSpPr>
        <p:spPr bwMode="auto">
          <a:xfrm>
            <a:off x="609600" y="3089275"/>
            <a:ext cx="477838" cy="1113318"/>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1200" noProof="0" dirty="0">
                <a:solidFill>
                  <a:srgbClr val="B2B2B2"/>
                </a:solidFill>
              </a:rPr>
              <a:t>1)</a:t>
            </a:r>
          </a:p>
          <a:p>
            <a:pPr>
              <a:lnSpc>
                <a:spcPct val="120000"/>
              </a:lnSpc>
            </a:pPr>
            <a:r>
              <a:rPr lang="de-DE" sz="1200" noProof="0" dirty="0">
                <a:solidFill>
                  <a:srgbClr val="B2B2B2"/>
                </a:solidFill>
              </a:rPr>
              <a:t>2)</a:t>
            </a:r>
          </a:p>
          <a:p>
            <a:pPr>
              <a:lnSpc>
                <a:spcPct val="120000"/>
              </a:lnSpc>
            </a:pPr>
            <a:r>
              <a:rPr lang="de-DE" sz="1200" noProof="0" dirty="0">
                <a:solidFill>
                  <a:srgbClr val="B2B2B2"/>
                </a:solidFill>
              </a:rPr>
              <a:t>3)</a:t>
            </a:r>
          </a:p>
          <a:p>
            <a:pPr>
              <a:lnSpc>
                <a:spcPct val="120000"/>
              </a:lnSpc>
            </a:pPr>
            <a:r>
              <a:rPr lang="de-DE" sz="1200" noProof="0" dirty="0">
                <a:solidFill>
                  <a:srgbClr val="B2B2B2"/>
                </a:solidFill>
              </a:rPr>
              <a:t>4)</a:t>
            </a:r>
          </a:p>
          <a:p>
            <a:pPr>
              <a:lnSpc>
                <a:spcPct val="120000"/>
              </a:lnSpc>
            </a:pPr>
            <a:r>
              <a:rPr lang="de-DE" sz="1200" noProof="0" dirty="0">
                <a:solidFill>
                  <a:srgbClr val="B2B2B2"/>
                </a:solidFill>
              </a:rPr>
              <a:t>5)</a:t>
            </a:r>
          </a:p>
        </p:txBody>
      </p:sp>
      <p:sp>
        <p:nvSpPr>
          <p:cNvPr id="26" name="Text Box 13">
            <a:extLst>
              <a:ext uri="{FF2B5EF4-FFF2-40B4-BE49-F238E27FC236}">
                <a16:creationId xmlns:a16="http://schemas.microsoft.com/office/drawing/2014/main" id="{93302929-7A86-512E-AEAD-D1031B24B1C5}"/>
              </a:ext>
            </a:extLst>
          </p:cNvPr>
          <p:cNvSpPr txBox="1">
            <a:spLocks noChangeArrowheads="1"/>
          </p:cNvSpPr>
          <p:nvPr/>
        </p:nvSpPr>
        <p:spPr bwMode="auto">
          <a:xfrm>
            <a:off x="612913" y="3089275"/>
            <a:ext cx="477838" cy="2200859"/>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25400" tIns="12700" rIns="25400" bIns="12700">
            <a:spAutoFit/>
          </a:bodyPr>
          <a:lstStyle/>
          <a:p>
            <a:pPr>
              <a:lnSpc>
                <a:spcPct val="120000"/>
              </a:lnSpc>
            </a:pPr>
            <a:r>
              <a:rPr lang="de-DE" sz="2400" noProof="0" dirty="0">
                <a:solidFill>
                  <a:srgbClr val="B2B2B2"/>
                </a:solidFill>
              </a:rPr>
              <a:t>1)</a:t>
            </a:r>
          </a:p>
          <a:p>
            <a:pPr>
              <a:lnSpc>
                <a:spcPct val="120000"/>
              </a:lnSpc>
            </a:pPr>
            <a:r>
              <a:rPr lang="de-DE" sz="2400" noProof="0" dirty="0">
                <a:solidFill>
                  <a:srgbClr val="B2B2B2"/>
                </a:solidFill>
              </a:rPr>
              <a:t>2)</a:t>
            </a:r>
          </a:p>
          <a:p>
            <a:pPr>
              <a:lnSpc>
                <a:spcPct val="120000"/>
              </a:lnSpc>
            </a:pPr>
            <a:r>
              <a:rPr lang="de-DE" sz="2400" noProof="0" dirty="0">
                <a:solidFill>
                  <a:srgbClr val="B2B2B2"/>
                </a:solidFill>
              </a:rPr>
              <a:t>3)</a:t>
            </a:r>
          </a:p>
          <a:p>
            <a:pPr>
              <a:lnSpc>
                <a:spcPct val="120000"/>
              </a:lnSpc>
            </a:pPr>
            <a:r>
              <a:rPr lang="de-DE" sz="2400" noProof="0" dirty="0">
                <a:solidFill>
                  <a:srgbClr val="B2B2B2"/>
                </a:solidFill>
              </a:rPr>
              <a:t>4)</a:t>
            </a:r>
          </a:p>
          <a:p>
            <a:pPr>
              <a:lnSpc>
                <a:spcPct val="120000"/>
              </a:lnSpc>
            </a:pPr>
            <a:r>
              <a:rPr lang="de-DE" sz="2400" noProof="0" dirty="0">
                <a:solidFill>
                  <a:srgbClr val="B2B2B2"/>
                </a:solidFill>
              </a:rPr>
              <a:t>5)</a:t>
            </a:r>
          </a:p>
        </p:txBody>
      </p:sp>
      <p:sp>
        <p:nvSpPr>
          <p:cNvPr id="27" name="Left Brace 16">
            <a:extLst>
              <a:ext uri="{FF2B5EF4-FFF2-40B4-BE49-F238E27FC236}">
                <a16:creationId xmlns:a16="http://schemas.microsoft.com/office/drawing/2014/main" id="{CC65DA73-CE8B-55E7-0974-03D6105B2E9F}"/>
              </a:ext>
            </a:extLst>
          </p:cNvPr>
          <p:cNvSpPr/>
          <p:nvPr/>
        </p:nvSpPr>
        <p:spPr>
          <a:xfrm>
            <a:off x="432297" y="3165475"/>
            <a:ext cx="203199" cy="2116927"/>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de-DE" noProof="0" dirty="0">
              <a:solidFill>
                <a:srgbClr val="B2B2B2"/>
              </a:solidFill>
            </a:endParaRPr>
          </a:p>
        </p:txBody>
      </p:sp>
      <p:sp>
        <p:nvSpPr>
          <p:cNvPr id="28" name="TextBox 17">
            <a:extLst>
              <a:ext uri="{FF2B5EF4-FFF2-40B4-BE49-F238E27FC236}">
                <a16:creationId xmlns:a16="http://schemas.microsoft.com/office/drawing/2014/main" id="{E69342D8-83AD-7339-9899-2E3B2C3E1D26}"/>
              </a:ext>
            </a:extLst>
          </p:cNvPr>
          <p:cNvSpPr txBox="1"/>
          <p:nvPr/>
        </p:nvSpPr>
        <p:spPr>
          <a:xfrm rot="16200000">
            <a:off x="-770829" y="4011804"/>
            <a:ext cx="2116926" cy="271869"/>
          </a:xfrm>
          <a:prstGeom prst="rect">
            <a:avLst/>
          </a:prstGeom>
          <a:noFill/>
        </p:spPr>
        <p:txBody>
          <a:bodyPr wrap="square" lIns="25400" tIns="12700" rIns="25400" bIns="12700" rtlCol="0">
            <a:spAutoFit/>
          </a:bodyPr>
          <a:lstStyle/>
          <a:p>
            <a:r>
              <a:rPr lang="de-DE" sz="1600" noProof="0" dirty="0">
                <a:solidFill>
                  <a:srgbClr val="B2B2B2"/>
                </a:solidFill>
              </a:rPr>
              <a:t>Bruchsche Membran</a:t>
            </a:r>
          </a:p>
        </p:txBody>
      </p:sp>
      <p:cxnSp>
        <p:nvCxnSpPr>
          <p:cNvPr id="31" name="Straight Connector 27">
            <a:extLst>
              <a:ext uri="{FF2B5EF4-FFF2-40B4-BE49-F238E27FC236}">
                <a16:creationId xmlns:a16="http://schemas.microsoft.com/office/drawing/2014/main" id="{C082A2D0-309D-0E55-5C54-F0FEAD48BE2E}"/>
              </a:ext>
            </a:extLst>
          </p:cNvPr>
          <p:cNvCxnSpPr>
            <a:cxnSpLocks/>
          </p:cNvCxnSpPr>
          <p:nvPr/>
        </p:nvCxnSpPr>
        <p:spPr>
          <a:xfrm>
            <a:off x="1090751" y="5181600"/>
            <a:ext cx="4014649" cy="0"/>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11" name="TextBox 36">
            <a:extLst>
              <a:ext uri="{FF2B5EF4-FFF2-40B4-BE49-F238E27FC236}">
                <a16:creationId xmlns:a16="http://schemas.microsoft.com/office/drawing/2014/main" id="{334E115C-9CE2-D450-E46A-AF553244EC35}"/>
              </a:ext>
            </a:extLst>
          </p:cNvPr>
          <p:cNvSpPr txBox="1"/>
          <p:nvPr/>
        </p:nvSpPr>
        <p:spPr>
          <a:xfrm>
            <a:off x="624009" y="2770052"/>
            <a:ext cx="2096985" cy="302647"/>
          </a:xfrm>
          <a:prstGeom prst="rect">
            <a:avLst/>
          </a:prstGeom>
          <a:noFill/>
        </p:spPr>
        <p:txBody>
          <a:bodyPr wrap="square" lIns="25400" tIns="12700" rIns="25400" bIns="12700" rtlCol="0">
            <a:spAutoFit/>
          </a:bodyPr>
          <a:lstStyle/>
          <a:p>
            <a:r>
              <a:rPr lang="de-DE" noProof="0" dirty="0">
                <a:latin typeface="Segoe Script" panose="020B0504020000000003" pitchFamily="34" charset="0"/>
              </a:rPr>
              <a:t>0) </a:t>
            </a:r>
            <a:endParaRPr lang="de-DE" noProof="0" dirty="0">
              <a:solidFill>
                <a:srgbClr val="0000FF"/>
              </a:solidFill>
              <a:latin typeface="Segoe Script" panose="020B0504020000000003" pitchFamily="34" charset="0"/>
            </a:endParaRPr>
          </a:p>
        </p:txBody>
      </p:sp>
      <p:sp>
        <p:nvSpPr>
          <p:cNvPr id="17" name="Explosion: 14 Points 41">
            <a:extLst>
              <a:ext uri="{FF2B5EF4-FFF2-40B4-BE49-F238E27FC236}">
                <a16:creationId xmlns:a16="http://schemas.microsoft.com/office/drawing/2014/main" id="{A1A95DB2-7D6C-A073-D735-135C78F9B6DC}"/>
              </a:ext>
            </a:extLst>
          </p:cNvPr>
          <p:cNvSpPr/>
          <p:nvPr/>
        </p:nvSpPr>
        <p:spPr>
          <a:xfrm rot="3754591">
            <a:off x="1239065" y="2247205"/>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18" name="Explosion: 14 Points 42">
            <a:extLst>
              <a:ext uri="{FF2B5EF4-FFF2-40B4-BE49-F238E27FC236}">
                <a16:creationId xmlns:a16="http://schemas.microsoft.com/office/drawing/2014/main" id="{1F6EE1A4-71A8-853C-C038-84F22A30CBAA}"/>
              </a:ext>
            </a:extLst>
          </p:cNvPr>
          <p:cNvSpPr/>
          <p:nvPr/>
        </p:nvSpPr>
        <p:spPr>
          <a:xfrm rot="3754591">
            <a:off x="38112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0" name="Explosion: 14 Points 43">
            <a:extLst>
              <a:ext uri="{FF2B5EF4-FFF2-40B4-BE49-F238E27FC236}">
                <a16:creationId xmlns:a16="http://schemas.microsoft.com/office/drawing/2014/main" id="{2DD4E3E7-EE0C-2940-F858-9B6C6C96D9B5}"/>
              </a:ext>
            </a:extLst>
          </p:cNvPr>
          <p:cNvSpPr/>
          <p:nvPr/>
        </p:nvSpPr>
        <p:spPr>
          <a:xfrm rot="3754591">
            <a:off x="2993130"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1" name="Explosion: 14 Points 121855">
            <a:extLst>
              <a:ext uri="{FF2B5EF4-FFF2-40B4-BE49-F238E27FC236}">
                <a16:creationId xmlns:a16="http://schemas.microsoft.com/office/drawing/2014/main" id="{55C949FF-956F-F2CA-3D94-86D6211E4356}"/>
              </a:ext>
            </a:extLst>
          </p:cNvPr>
          <p:cNvSpPr/>
          <p:nvPr/>
        </p:nvSpPr>
        <p:spPr>
          <a:xfrm rot="3754591">
            <a:off x="2134824" y="2261918"/>
            <a:ext cx="510846" cy="701903"/>
          </a:xfrm>
          <a:prstGeom prst="irregularSeal2">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2" name="Rectangle: Rounded Corners 121857">
            <a:extLst>
              <a:ext uri="{FF2B5EF4-FFF2-40B4-BE49-F238E27FC236}">
                <a16:creationId xmlns:a16="http://schemas.microsoft.com/office/drawing/2014/main" id="{52266F48-800E-5519-0498-596D718295D9}"/>
              </a:ext>
            </a:extLst>
          </p:cNvPr>
          <p:cNvSpPr/>
          <p:nvPr/>
        </p:nvSpPr>
        <p:spPr>
          <a:xfrm>
            <a:off x="1066800" y="2520175"/>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3" name="Rectangle: Rounded Corners 121859">
            <a:extLst>
              <a:ext uri="{FF2B5EF4-FFF2-40B4-BE49-F238E27FC236}">
                <a16:creationId xmlns:a16="http://schemas.microsoft.com/office/drawing/2014/main" id="{D21BDBE7-17A7-C726-D48B-A0DACEFA4BDD}"/>
              </a:ext>
            </a:extLst>
          </p:cNvPr>
          <p:cNvSpPr/>
          <p:nvPr/>
        </p:nvSpPr>
        <p:spPr>
          <a:xfrm>
            <a:off x="1933161" y="2529313"/>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4" name="Rectangle: Rounded Corners 121860">
            <a:extLst>
              <a:ext uri="{FF2B5EF4-FFF2-40B4-BE49-F238E27FC236}">
                <a16:creationId xmlns:a16="http://schemas.microsoft.com/office/drawing/2014/main" id="{B1678B08-7A93-F38E-34E7-17DFD2452E53}"/>
              </a:ext>
            </a:extLst>
          </p:cNvPr>
          <p:cNvSpPr/>
          <p:nvPr/>
        </p:nvSpPr>
        <p:spPr>
          <a:xfrm>
            <a:off x="2790403" y="252561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29" name="Rectangle: Rounded Corners 121861">
            <a:extLst>
              <a:ext uri="{FF2B5EF4-FFF2-40B4-BE49-F238E27FC236}">
                <a16:creationId xmlns:a16="http://schemas.microsoft.com/office/drawing/2014/main" id="{723F8313-0F0F-14D7-1A93-08BF4F63DACB}"/>
              </a:ext>
            </a:extLst>
          </p:cNvPr>
          <p:cNvSpPr/>
          <p:nvPr/>
        </p:nvSpPr>
        <p:spPr>
          <a:xfrm>
            <a:off x="3656764" y="2512157"/>
            <a:ext cx="838200" cy="487521"/>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0" name="TextBox 121862">
            <a:extLst>
              <a:ext uri="{FF2B5EF4-FFF2-40B4-BE49-F238E27FC236}">
                <a16:creationId xmlns:a16="http://schemas.microsoft.com/office/drawing/2014/main" id="{0F15CCF1-271D-9FC3-98BA-98A06359E3C0}"/>
              </a:ext>
            </a:extLst>
          </p:cNvPr>
          <p:cNvSpPr txBox="1"/>
          <p:nvPr/>
        </p:nvSpPr>
        <p:spPr>
          <a:xfrm>
            <a:off x="852498" y="2650739"/>
            <a:ext cx="4786302" cy="333425"/>
          </a:xfrm>
          <a:prstGeom prst="rect">
            <a:avLst/>
          </a:prstGeom>
          <a:noFill/>
        </p:spPr>
        <p:txBody>
          <a:bodyPr wrap="square" lIns="25400" tIns="12700" rIns="25400" bIns="12700" rtlCol="0">
            <a:spAutoFit/>
          </a:bodyPr>
          <a:lstStyle/>
          <a:p>
            <a:r>
              <a:rPr lang="de-DE" sz="2000" dirty="0"/>
              <a:t>   </a:t>
            </a:r>
            <a:r>
              <a:rPr lang="de-DE" sz="2000" noProof="0" dirty="0"/>
              <a:t> </a:t>
            </a:r>
            <a:r>
              <a:rPr lang="de-DE" sz="2000" noProof="0" dirty="0">
                <a:solidFill>
                  <a:srgbClr val="0000FF"/>
                </a:solidFill>
                <a:latin typeface="Segoe Script" panose="030B0504020000000003" pitchFamily="66" charset="0"/>
              </a:rPr>
              <a:t>RPE-</a:t>
            </a:r>
            <a:r>
              <a:rPr lang="de-DE" sz="2000" noProof="0" dirty="0" err="1">
                <a:solidFill>
                  <a:srgbClr val="0000FF"/>
                </a:solidFill>
                <a:latin typeface="Segoe Script" panose="030B0504020000000003" pitchFamily="66" charset="0"/>
              </a:rPr>
              <a:t>ZellenRPE</a:t>
            </a:r>
            <a:r>
              <a:rPr lang="de-DE" sz="2000" noProof="0" dirty="0">
                <a:solidFill>
                  <a:srgbClr val="0000FF"/>
                </a:solidFill>
                <a:latin typeface="Segoe Script" panose="030B0504020000000003" pitchFamily="66" charset="0"/>
              </a:rPr>
              <a:t>-Zellen</a:t>
            </a:r>
          </a:p>
        </p:txBody>
      </p:sp>
      <p:sp>
        <p:nvSpPr>
          <p:cNvPr id="32" name="Rectangle 121864">
            <a:extLst>
              <a:ext uri="{FF2B5EF4-FFF2-40B4-BE49-F238E27FC236}">
                <a16:creationId xmlns:a16="http://schemas.microsoft.com/office/drawing/2014/main" id="{1437C604-5599-770A-54B0-267F7CBC7C46}"/>
              </a:ext>
            </a:extLst>
          </p:cNvPr>
          <p:cNvSpPr/>
          <p:nvPr/>
        </p:nvSpPr>
        <p:spPr>
          <a:xfrm>
            <a:off x="1295400" y="2477055"/>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3" name="Rectangle 121865">
            <a:extLst>
              <a:ext uri="{FF2B5EF4-FFF2-40B4-BE49-F238E27FC236}">
                <a16:creationId xmlns:a16="http://schemas.microsoft.com/office/drawing/2014/main" id="{132410D9-273E-6A69-035F-5F6312254660}"/>
              </a:ext>
            </a:extLst>
          </p:cNvPr>
          <p:cNvSpPr/>
          <p:nvPr/>
        </p:nvSpPr>
        <p:spPr>
          <a:xfrm>
            <a:off x="3876147" y="2510609"/>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4" name="Rectangle 121866">
            <a:extLst>
              <a:ext uri="{FF2B5EF4-FFF2-40B4-BE49-F238E27FC236}">
                <a16:creationId xmlns:a16="http://schemas.microsoft.com/office/drawing/2014/main" id="{D83D64FC-C9E8-F48E-7567-9A25E0A06E98}"/>
              </a:ext>
            </a:extLst>
          </p:cNvPr>
          <p:cNvSpPr/>
          <p:nvPr/>
        </p:nvSpPr>
        <p:spPr>
          <a:xfrm>
            <a:off x="2190856" y="2510608"/>
            <a:ext cx="381000" cy="12399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35" name="Rectangle 121867">
            <a:extLst>
              <a:ext uri="{FF2B5EF4-FFF2-40B4-BE49-F238E27FC236}">
                <a16:creationId xmlns:a16="http://schemas.microsoft.com/office/drawing/2014/main" id="{208DE7C5-0B86-0B47-81EB-A42249E92FE3}"/>
              </a:ext>
            </a:extLst>
          </p:cNvPr>
          <p:cNvSpPr/>
          <p:nvPr/>
        </p:nvSpPr>
        <p:spPr>
          <a:xfrm>
            <a:off x="3037111" y="2524287"/>
            <a:ext cx="381000" cy="787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cxnSp>
        <p:nvCxnSpPr>
          <p:cNvPr id="37" name="Straight Connector 121870">
            <a:extLst>
              <a:ext uri="{FF2B5EF4-FFF2-40B4-BE49-F238E27FC236}">
                <a16:creationId xmlns:a16="http://schemas.microsoft.com/office/drawing/2014/main" id="{4ECECEBF-AEC9-301A-AF48-B75CA2DD52F1}"/>
              </a:ext>
            </a:extLst>
          </p:cNvPr>
          <p:cNvCxnSpPr>
            <a:cxnSpLocks/>
          </p:cNvCxnSpPr>
          <p:nvPr/>
        </p:nvCxnSpPr>
        <p:spPr>
          <a:xfrm>
            <a:off x="1121410"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Straight Connector 121871">
            <a:extLst>
              <a:ext uri="{FF2B5EF4-FFF2-40B4-BE49-F238E27FC236}">
                <a16:creationId xmlns:a16="http://schemas.microsoft.com/office/drawing/2014/main" id="{657D1EBF-8931-591F-A973-5D830361C485}"/>
              </a:ext>
            </a:extLst>
          </p:cNvPr>
          <p:cNvCxnSpPr>
            <a:cxnSpLocks/>
          </p:cNvCxnSpPr>
          <p:nvPr/>
        </p:nvCxnSpPr>
        <p:spPr>
          <a:xfrm>
            <a:off x="3686145"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Straight Connector 121872">
            <a:extLst>
              <a:ext uri="{FF2B5EF4-FFF2-40B4-BE49-F238E27FC236}">
                <a16:creationId xmlns:a16="http://schemas.microsoft.com/office/drawing/2014/main" id="{6EC23849-76BC-61BD-1F47-DDFF0FB4AFA7}"/>
              </a:ext>
            </a:extLst>
          </p:cNvPr>
          <p:cNvCxnSpPr>
            <a:cxnSpLocks/>
          </p:cNvCxnSpPr>
          <p:nvPr/>
        </p:nvCxnSpPr>
        <p:spPr>
          <a:xfrm>
            <a:off x="2837507" y="2999678"/>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0" name="Straight Connector 121873">
            <a:extLst>
              <a:ext uri="{FF2B5EF4-FFF2-40B4-BE49-F238E27FC236}">
                <a16:creationId xmlns:a16="http://schemas.microsoft.com/office/drawing/2014/main" id="{360EFC40-9965-65E5-7952-4A7CED58C398}"/>
              </a:ext>
            </a:extLst>
          </p:cNvPr>
          <p:cNvCxnSpPr>
            <a:cxnSpLocks/>
          </p:cNvCxnSpPr>
          <p:nvPr/>
        </p:nvCxnSpPr>
        <p:spPr>
          <a:xfrm>
            <a:off x="1981200" y="3007696"/>
            <a:ext cx="74615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1" name="Straight Connector 121874">
            <a:extLst>
              <a:ext uri="{FF2B5EF4-FFF2-40B4-BE49-F238E27FC236}">
                <a16:creationId xmlns:a16="http://schemas.microsoft.com/office/drawing/2014/main" id="{C9738550-EFF7-8D35-331E-1439EB8C8FD2}"/>
              </a:ext>
            </a:extLst>
          </p:cNvPr>
          <p:cNvCxnSpPr>
            <a:cxnSpLocks/>
          </p:cNvCxnSpPr>
          <p:nvPr/>
        </p:nvCxnSpPr>
        <p:spPr>
          <a:xfrm>
            <a:off x="1090751" y="3119596"/>
            <a:ext cx="3709849" cy="10811"/>
          </a:xfrm>
          <a:prstGeom prst="line">
            <a:avLst/>
          </a:prstGeom>
          <a:ln w="47625">
            <a:solidFill>
              <a:srgbClr val="0000FF"/>
            </a:solidFill>
          </a:ln>
        </p:spPr>
        <p:style>
          <a:lnRef idx="1">
            <a:schemeClr val="accent1"/>
          </a:lnRef>
          <a:fillRef idx="0">
            <a:schemeClr val="accent1"/>
          </a:fillRef>
          <a:effectRef idx="0">
            <a:schemeClr val="accent1"/>
          </a:effectRef>
          <a:fontRef idx="minor">
            <a:schemeClr val="tx1"/>
          </a:fontRef>
        </p:style>
      </p:cxnSp>
      <p:sp>
        <p:nvSpPr>
          <p:cNvPr id="42" name="Freeform: Shape 13">
            <a:extLst>
              <a:ext uri="{FF2B5EF4-FFF2-40B4-BE49-F238E27FC236}">
                <a16:creationId xmlns:a16="http://schemas.microsoft.com/office/drawing/2014/main" id="{E1531150-C4E6-FE8E-EA6B-E1E88F35AA4E}"/>
              </a:ext>
            </a:extLst>
          </p:cNvPr>
          <p:cNvSpPr/>
          <p:nvPr/>
        </p:nvSpPr>
        <p:spPr>
          <a:xfrm rot="21359058">
            <a:off x="3260283" y="2960844"/>
            <a:ext cx="2548122" cy="508602"/>
          </a:xfrm>
          <a:custGeom>
            <a:avLst/>
            <a:gdLst>
              <a:gd name="connsiteX0" fmla="*/ 2411895 w 2411895"/>
              <a:gd name="connsiteY0" fmla="*/ 0 h 1009166"/>
              <a:gd name="connsiteX1" fmla="*/ 1378226 w 2411895"/>
              <a:gd name="connsiteY1" fmla="*/ 1007165 h 1009166"/>
              <a:gd name="connsiteX2" fmla="*/ 0 w 2411895"/>
              <a:gd name="connsiteY2" fmla="*/ 278295 h 1009166"/>
              <a:gd name="connsiteX3" fmla="*/ 0 w 2411895"/>
              <a:gd name="connsiteY3" fmla="*/ 278295 h 1009166"/>
            </a:gdLst>
            <a:ahLst/>
            <a:cxnLst>
              <a:cxn ang="0">
                <a:pos x="connsiteX0" y="connsiteY0"/>
              </a:cxn>
              <a:cxn ang="0">
                <a:pos x="connsiteX1" y="connsiteY1"/>
              </a:cxn>
              <a:cxn ang="0">
                <a:pos x="connsiteX2" y="connsiteY2"/>
              </a:cxn>
              <a:cxn ang="0">
                <a:pos x="connsiteX3" y="connsiteY3"/>
              </a:cxn>
            </a:cxnLst>
            <a:rect l="l" t="t" r="r" b="b"/>
            <a:pathLst>
              <a:path w="2411895" h="1009166">
                <a:moveTo>
                  <a:pt x="2411895" y="0"/>
                </a:moveTo>
                <a:cubicBezTo>
                  <a:pt x="2096051" y="480391"/>
                  <a:pt x="1780208" y="960783"/>
                  <a:pt x="1378226" y="1007165"/>
                </a:cubicBezTo>
                <a:cubicBezTo>
                  <a:pt x="976244" y="1053547"/>
                  <a:pt x="0" y="278295"/>
                  <a:pt x="0" y="278295"/>
                </a:cubicBezTo>
                <a:lnTo>
                  <a:pt x="0" y="278295"/>
                </a:ln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noProof="0" dirty="0"/>
          </a:p>
        </p:txBody>
      </p:sp>
      <p:sp>
        <p:nvSpPr>
          <p:cNvPr id="43" name="TextBox 17">
            <a:extLst>
              <a:ext uri="{FF2B5EF4-FFF2-40B4-BE49-F238E27FC236}">
                <a16:creationId xmlns:a16="http://schemas.microsoft.com/office/drawing/2014/main" id="{BDF30A01-D8F1-1373-1611-4F09AC86F986}"/>
              </a:ext>
            </a:extLst>
          </p:cNvPr>
          <p:cNvSpPr txBox="1"/>
          <p:nvPr/>
        </p:nvSpPr>
        <p:spPr>
          <a:xfrm>
            <a:off x="4974783" y="2607187"/>
            <a:ext cx="3877985" cy="518091"/>
          </a:xfrm>
          <a:prstGeom prst="rect">
            <a:avLst/>
          </a:prstGeom>
          <a:noFill/>
        </p:spPr>
        <p:txBody>
          <a:bodyPr wrap="square" lIns="25400" tIns="12700" rIns="25400" bIns="12700" rtlCol="0">
            <a:spAutoFit/>
          </a:bodyPr>
          <a:lstStyle/>
          <a:p>
            <a:pPr algn="r"/>
            <a:r>
              <a:rPr lang="de-DE" sz="1600" i="1" noProof="0" dirty="0"/>
              <a:t>Die Plasmamembranen der RPE-Zellen… </a:t>
            </a:r>
            <a:r>
              <a:rPr lang="de-DE" sz="1600" b="1" i="1" dirty="0">
                <a:solidFill>
                  <a:srgbClr val="0000FF"/>
                </a:solidFill>
              </a:rPr>
              <a:t>li</a:t>
            </a:r>
          </a:p>
        </p:txBody>
      </p:sp>
      <p:cxnSp>
        <p:nvCxnSpPr>
          <p:cNvPr id="44" name="Straight Arrow Connector 14">
            <a:extLst>
              <a:ext uri="{FF2B5EF4-FFF2-40B4-BE49-F238E27FC236}">
                <a16:creationId xmlns:a16="http://schemas.microsoft.com/office/drawing/2014/main" id="{AE55EC08-D46B-55A6-3E3A-6CBC2258A47B}"/>
              </a:ext>
            </a:extLst>
          </p:cNvPr>
          <p:cNvCxnSpPr/>
          <p:nvPr/>
        </p:nvCxnSpPr>
        <p:spPr>
          <a:xfrm flipH="1" flipV="1">
            <a:off x="3893466" y="3135632"/>
            <a:ext cx="352839" cy="3048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 name="Arrow: Left 6">
            <a:extLst>
              <a:ext uri="{FF2B5EF4-FFF2-40B4-BE49-F238E27FC236}">
                <a16:creationId xmlns:a16="http://schemas.microsoft.com/office/drawing/2014/main" id="{EA56E632-1E26-504E-DEC6-932A38EF6EEC}"/>
              </a:ext>
            </a:extLst>
          </p:cNvPr>
          <p:cNvSpPr/>
          <p:nvPr/>
        </p:nvSpPr>
        <p:spPr>
          <a:xfrm>
            <a:off x="4658712" y="2355896"/>
            <a:ext cx="4455570" cy="924487"/>
          </a:xfrm>
          <a:prstGeom prst="leftArrow">
            <a:avLst/>
          </a:prstGeom>
          <a:solidFill>
            <a:schemeClr val="accent5">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wrap="square" lIns="25400" tIns="12700" rIns="25400" bIns="12700" rtlCol="0" anchor="t"/>
          <a:lstStyle/>
          <a:p>
            <a:pPr algn="ctr"/>
            <a:r>
              <a:rPr lang="de-DE" sz="1400" i="1" noProof="0" dirty="0">
                <a:solidFill>
                  <a:schemeClr val="tx1"/>
                </a:solidFill>
              </a:rPr>
              <a:t>Hinweis</a:t>
            </a:r>
            <a:r>
              <a:rPr lang="de-DE" sz="1400" noProof="0" dirty="0">
                <a:solidFill>
                  <a:schemeClr val="tx1"/>
                </a:solidFill>
              </a:rPr>
              <a:t>: Ein anderer Name für die basale Plasmamembran einer Zelle lautet „Basallamina“</a:t>
            </a:r>
          </a:p>
          <a:p>
            <a:pPr algn="ctr"/>
            <a:endParaRPr lang="de-DE" sz="1600" noProof="0" dirty="0">
              <a:solidFill>
                <a:schemeClr val="tx1"/>
              </a:solidFill>
            </a:endParaRPr>
          </a:p>
        </p:txBody>
      </p:sp>
      <p:sp>
        <p:nvSpPr>
          <p:cNvPr id="36" name="TextBox 18">
            <a:extLst>
              <a:ext uri="{FF2B5EF4-FFF2-40B4-BE49-F238E27FC236}">
                <a16:creationId xmlns:a16="http://schemas.microsoft.com/office/drawing/2014/main" id="{405F20BC-A7C7-5204-E6D3-94ECAF77FFD0}"/>
              </a:ext>
            </a:extLst>
          </p:cNvPr>
          <p:cNvSpPr txBox="1"/>
          <p:nvPr/>
        </p:nvSpPr>
        <p:spPr>
          <a:xfrm>
            <a:off x="469443" y="1234486"/>
            <a:ext cx="1688283" cy="302647"/>
          </a:xfrm>
          <a:prstGeom prst="rect">
            <a:avLst/>
          </a:prstGeom>
          <a:noFill/>
        </p:spPr>
        <p:txBody>
          <a:bodyPr wrap="square" lIns="25400" tIns="12700" rIns="25400" bIns="12700" rtlCol="0">
            <a:spAutoFit/>
          </a:bodyPr>
          <a:lstStyle/>
          <a:p>
            <a:r>
              <a:rPr lang="de-DE" i="1" noProof="0" dirty="0">
                <a:solidFill>
                  <a:schemeClr val="bg2">
                    <a:lumMod val="20000"/>
                    <a:lumOff val="80000"/>
                  </a:schemeClr>
                </a:solidFill>
              </a:rPr>
              <a:t>Doch zunächst:</a:t>
            </a:r>
          </a:p>
        </p:txBody>
      </p:sp>
    </p:spTree>
    <p:extLst>
      <p:ext uri="{BB962C8B-B14F-4D97-AF65-F5344CB8AC3E}">
        <p14:creationId xmlns:p14="http://schemas.microsoft.com/office/powerpoint/2010/main" val="718055546"/>
      </p:ext>
    </p:extLst>
  </p:cSld>
  <p:clrMapOvr>
    <a:masterClrMapping/>
  </p:clrMapOvr>
</p:sld>
</file>

<file path=ppt/theme/theme1.xml><?xml version="1.0" encoding="utf-8"?>
<a:theme xmlns:a="http://schemas.openxmlformats.org/drawingml/2006/main" name="Network">
  <a:themeElements>
    <a:clrScheme name="Network 10">
      <a:dk1>
        <a:srgbClr val="000000"/>
      </a:dk1>
      <a:lt1>
        <a:srgbClr val="FFFFFF"/>
      </a:lt1>
      <a:dk2>
        <a:srgbClr val="330066"/>
      </a:dk2>
      <a:lt2>
        <a:srgbClr val="808080"/>
      </a:lt2>
      <a:accent1>
        <a:srgbClr val="CCCC00"/>
      </a:accent1>
      <a:accent2>
        <a:srgbClr val="669999"/>
      </a:accent2>
      <a:accent3>
        <a:srgbClr val="FFFFFF"/>
      </a:accent3>
      <a:accent4>
        <a:srgbClr val="000000"/>
      </a:accent4>
      <a:accent5>
        <a:srgbClr val="E2E2AA"/>
      </a:accent5>
      <a:accent6>
        <a:srgbClr val="5C8A8A"/>
      </a:accent6>
      <a:hlink>
        <a:srgbClr val="7E9CE8"/>
      </a:hlink>
      <a:folHlink>
        <a:srgbClr val="D8D8EC"/>
      </a:folHlink>
    </a:clrScheme>
    <a:fontScheme name="Network">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Network 1">
        <a:dk1>
          <a:srgbClr val="4F747B"/>
        </a:dk1>
        <a:lt1>
          <a:srgbClr val="FFFFFF"/>
        </a:lt1>
        <a:dk2>
          <a:srgbClr val="000000"/>
        </a:dk2>
        <a:lt2>
          <a:srgbClr val="C0C0C0"/>
        </a:lt2>
        <a:accent1>
          <a:srgbClr val="859868"/>
        </a:accent1>
        <a:accent2>
          <a:srgbClr val="5F5F5F"/>
        </a:accent2>
        <a:accent3>
          <a:srgbClr val="AAAAAA"/>
        </a:accent3>
        <a:accent4>
          <a:srgbClr val="DADADA"/>
        </a:accent4>
        <a:accent5>
          <a:srgbClr val="C2CAB9"/>
        </a:accent5>
        <a:accent6>
          <a:srgbClr val="555555"/>
        </a:accent6>
        <a:hlink>
          <a:srgbClr val="5F5F5F"/>
        </a:hlink>
        <a:folHlink>
          <a:srgbClr val="BA1212"/>
        </a:folHlink>
      </a:clrScheme>
      <a:clrMap bg1="dk2" tx1="lt1" bg2="dk1" tx2="lt2" accent1="accent1" accent2="accent2" accent3="accent3" accent4="accent4" accent5="accent5" accent6="accent6" hlink="hlink" folHlink="folHlink"/>
    </a:extraClrScheme>
    <a:extraClrScheme>
      <a:clrScheme name="Network 2">
        <a:dk1>
          <a:srgbClr val="3C0000"/>
        </a:dk1>
        <a:lt1>
          <a:srgbClr val="FFFFFF"/>
        </a:lt1>
        <a:dk2>
          <a:srgbClr val="4D0B0B"/>
        </a:dk2>
        <a:lt2>
          <a:srgbClr val="FFFFFF"/>
        </a:lt2>
        <a:accent1>
          <a:srgbClr val="666633"/>
        </a:accent1>
        <a:accent2>
          <a:srgbClr val="CC3300"/>
        </a:accent2>
        <a:accent3>
          <a:srgbClr val="B2AAAA"/>
        </a:accent3>
        <a:accent4>
          <a:srgbClr val="DADADA"/>
        </a:accent4>
        <a:accent5>
          <a:srgbClr val="B8B8AD"/>
        </a:accent5>
        <a:accent6>
          <a:srgbClr val="B92D00"/>
        </a:accent6>
        <a:hlink>
          <a:srgbClr val="CC9900"/>
        </a:hlink>
        <a:folHlink>
          <a:srgbClr val="CCCC33"/>
        </a:folHlink>
      </a:clrScheme>
      <a:clrMap bg1="dk2" tx1="lt1" bg2="dk1" tx2="lt2" accent1="accent1" accent2="accent2" accent3="accent3" accent4="accent4" accent5="accent5" accent6="accent6" hlink="hlink" folHlink="folHlink"/>
    </a:extraClrScheme>
    <a:extraClrScheme>
      <a:clrScheme name="Network 3">
        <a:dk1>
          <a:srgbClr val="666699"/>
        </a:dk1>
        <a:lt1>
          <a:srgbClr val="FFFFFF"/>
        </a:lt1>
        <a:dk2>
          <a:srgbClr val="15192B"/>
        </a:dk2>
        <a:lt2>
          <a:srgbClr val="CCCCFF"/>
        </a:lt2>
        <a:accent1>
          <a:srgbClr val="4F893D"/>
        </a:accent1>
        <a:accent2>
          <a:srgbClr val="666699"/>
        </a:accent2>
        <a:accent3>
          <a:srgbClr val="AAABAC"/>
        </a:accent3>
        <a:accent4>
          <a:srgbClr val="DADADA"/>
        </a:accent4>
        <a:accent5>
          <a:srgbClr val="B2C4AF"/>
        </a:accent5>
        <a:accent6>
          <a:srgbClr val="5C5C8A"/>
        </a:accent6>
        <a:hlink>
          <a:srgbClr val="CC9900"/>
        </a:hlink>
        <a:folHlink>
          <a:srgbClr val="4837C7"/>
        </a:folHlink>
      </a:clrScheme>
      <a:clrMap bg1="dk2" tx1="lt1" bg2="dk1" tx2="lt2" accent1="accent1" accent2="accent2" accent3="accent3" accent4="accent4" accent5="accent5" accent6="accent6" hlink="hlink" folHlink="folHlink"/>
    </a:extraClrScheme>
    <a:extraClrScheme>
      <a:clrScheme name="Network 4">
        <a:dk1>
          <a:srgbClr val="666699"/>
        </a:dk1>
        <a:lt1>
          <a:srgbClr val="FFFFFF"/>
        </a:lt1>
        <a:dk2>
          <a:srgbClr val="86001A"/>
        </a:dk2>
        <a:lt2>
          <a:srgbClr val="CCCC66"/>
        </a:lt2>
        <a:accent1>
          <a:srgbClr val="FF3300"/>
        </a:accent1>
        <a:accent2>
          <a:srgbClr val="FF6600"/>
        </a:accent2>
        <a:accent3>
          <a:srgbClr val="C3AAAB"/>
        </a:accent3>
        <a:accent4>
          <a:srgbClr val="DADADA"/>
        </a:accent4>
        <a:accent5>
          <a:srgbClr val="FFADAA"/>
        </a:accent5>
        <a:accent6>
          <a:srgbClr val="E75C00"/>
        </a:accent6>
        <a:hlink>
          <a:srgbClr val="CC9900"/>
        </a:hlink>
        <a:folHlink>
          <a:srgbClr val="FF0000"/>
        </a:folHlink>
      </a:clrScheme>
      <a:clrMap bg1="dk2" tx1="lt1" bg2="dk1" tx2="lt2" accent1="accent1" accent2="accent2" accent3="accent3" accent4="accent4" accent5="accent5" accent6="accent6" hlink="hlink" folHlink="folHlink"/>
    </a:extraClrScheme>
    <a:extraClrScheme>
      <a:clrScheme name="Network 5">
        <a:dk1>
          <a:srgbClr val="666699"/>
        </a:dk1>
        <a:lt1>
          <a:srgbClr val="FFFFFF"/>
        </a:lt1>
        <a:dk2>
          <a:srgbClr val="000054"/>
        </a:dk2>
        <a:lt2>
          <a:srgbClr val="FFFFFF"/>
        </a:lt2>
        <a:accent1>
          <a:srgbClr val="3333FF"/>
        </a:accent1>
        <a:accent2>
          <a:srgbClr val="006699"/>
        </a:accent2>
        <a:accent3>
          <a:srgbClr val="AAAAB3"/>
        </a:accent3>
        <a:accent4>
          <a:srgbClr val="DADADA"/>
        </a:accent4>
        <a:accent5>
          <a:srgbClr val="ADADFF"/>
        </a:accent5>
        <a:accent6>
          <a:srgbClr val="005C8A"/>
        </a:accent6>
        <a:hlink>
          <a:srgbClr val="669900"/>
        </a:hlink>
        <a:folHlink>
          <a:srgbClr val="0000FF"/>
        </a:folHlink>
      </a:clrScheme>
      <a:clrMap bg1="dk2" tx1="lt1" bg2="dk1" tx2="lt2" accent1="accent1" accent2="accent2" accent3="accent3" accent4="accent4" accent5="accent5" accent6="accent6" hlink="hlink" folHlink="folHlink"/>
    </a:extraClrScheme>
    <a:extraClrScheme>
      <a:clrScheme name="Network 6">
        <a:dk1>
          <a:srgbClr val="808080"/>
        </a:dk1>
        <a:lt1>
          <a:srgbClr val="FFFFFF"/>
        </a:lt1>
        <a:dk2>
          <a:srgbClr val="30054B"/>
        </a:dk2>
        <a:lt2>
          <a:srgbClr val="FFFFFF"/>
        </a:lt2>
        <a:accent1>
          <a:srgbClr val="797B9B"/>
        </a:accent1>
        <a:accent2>
          <a:srgbClr val="6B4FB1"/>
        </a:accent2>
        <a:accent3>
          <a:srgbClr val="ADAAB1"/>
        </a:accent3>
        <a:accent4>
          <a:srgbClr val="DADADA"/>
        </a:accent4>
        <a:accent5>
          <a:srgbClr val="BEBFCB"/>
        </a:accent5>
        <a:accent6>
          <a:srgbClr val="6047A0"/>
        </a:accent6>
        <a:hlink>
          <a:srgbClr val="7AACCE"/>
        </a:hlink>
        <a:folHlink>
          <a:srgbClr val="D8D8EC"/>
        </a:folHlink>
      </a:clrScheme>
      <a:clrMap bg1="dk2" tx1="lt1" bg2="dk1" tx2="lt2" accent1="accent1" accent2="accent2" accent3="accent3" accent4="accent4" accent5="accent5" accent6="accent6" hlink="hlink" folHlink="folHlink"/>
    </a:extraClrScheme>
    <a:extraClrScheme>
      <a:clrScheme name="Network 7">
        <a:dk1>
          <a:srgbClr val="808080"/>
        </a:dk1>
        <a:lt1>
          <a:srgbClr val="FFFFCC"/>
        </a:lt1>
        <a:dk2>
          <a:srgbClr val="29527B"/>
        </a:dk2>
        <a:lt2>
          <a:srgbClr val="FFFFFF"/>
        </a:lt2>
        <a:accent1>
          <a:srgbClr val="CCCC00"/>
        </a:accent1>
        <a:accent2>
          <a:srgbClr val="669999"/>
        </a:accent2>
        <a:accent3>
          <a:srgbClr val="ACB3BF"/>
        </a:accent3>
        <a:accent4>
          <a:srgbClr val="DADAAE"/>
        </a:accent4>
        <a:accent5>
          <a:srgbClr val="E2E2AA"/>
        </a:accent5>
        <a:accent6>
          <a:srgbClr val="5C8A8A"/>
        </a:accent6>
        <a:hlink>
          <a:srgbClr val="D8D8EC"/>
        </a:hlink>
        <a:folHlink>
          <a:srgbClr val="B2B2B2"/>
        </a:folHlink>
      </a:clrScheme>
      <a:clrMap bg1="dk2" tx1="lt1" bg2="dk1" tx2="lt2" accent1="accent1" accent2="accent2" accent3="accent3" accent4="accent4" accent5="accent5" accent6="accent6" hlink="hlink" folHlink="folHlink"/>
    </a:extraClrScheme>
    <a:extraClrScheme>
      <a:clrScheme name="Network 8">
        <a:dk1>
          <a:srgbClr val="666699"/>
        </a:dk1>
        <a:lt1>
          <a:srgbClr val="FFFFFF"/>
        </a:lt1>
        <a:dk2>
          <a:srgbClr val="476949"/>
        </a:dk2>
        <a:lt2>
          <a:srgbClr val="FFFFFF"/>
        </a:lt2>
        <a:accent1>
          <a:srgbClr val="CC6600"/>
        </a:accent1>
        <a:accent2>
          <a:srgbClr val="CC9900"/>
        </a:accent2>
        <a:accent3>
          <a:srgbClr val="B1B9B1"/>
        </a:accent3>
        <a:accent4>
          <a:srgbClr val="DADADA"/>
        </a:accent4>
        <a:accent5>
          <a:srgbClr val="E2B8AA"/>
        </a:accent5>
        <a:accent6>
          <a:srgbClr val="B98A00"/>
        </a:accent6>
        <a:hlink>
          <a:srgbClr val="669900"/>
        </a:hlink>
        <a:folHlink>
          <a:srgbClr val="A45200"/>
        </a:folHlink>
      </a:clrScheme>
      <a:clrMap bg1="dk2" tx1="lt1" bg2="dk1" tx2="lt2" accent1="accent1" accent2="accent2" accent3="accent3" accent4="accent4" accent5="accent5" accent6="accent6" hlink="hlink" folHlink="folHlink"/>
    </a:extraClrScheme>
    <a:extraClrScheme>
      <a:clrScheme name="Network 9">
        <a:dk1>
          <a:srgbClr val="000000"/>
        </a:dk1>
        <a:lt1>
          <a:srgbClr val="FFFFFF"/>
        </a:lt1>
        <a:dk2>
          <a:srgbClr val="7C1302"/>
        </a:dk2>
        <a:lt2>
          <a:srgbClr val="CC9900"/>
        </a:lt2>
        <a:accent1>
          <a:srgbClr val="CC9900"/>
        </a:accent1>
        <a:accent2>
          <a:srgbClr val="CC3300"/>
        </a:accent2>
        <a:accent3>
          <a:srgbClr val="FFFFFF"/>
        </a:accent3>
        <a:accent4>
          <a:srgbClr val="000000"/>
        </a:accent4>
        <a:accent5>
          <a:srgbClr val="E2CAAA"/>
        </a:accent5>
        <a:accent6>
          <a:srgbClr val="B92D00"/>
        </a:accent6>
        <a:hlink>
          <a:srgbClr val="808080"/>
        </a:hlink>
        <a:folHlink>
          <a:srgbClr val="CCCC66"/>
        </a:folHlink>
      </a:clrScheme>
      <a:clrMap bg1="lt1" tx1="dk1" bg2="lt2" tx2="dk2" accent1="accent1" accent2="accent2" accent3="accent3" accent4="accent4" accent5="accent5" accent6="accent6" hlink="hlink" folHlink="folHlink"/>
    </a:extraClrScheme>
    <a:extraClrScheme>
      <a:clrScheme name="Network 10">
        <a:dk1>
          <a:srgbClr val="000000"/>
        </a:dk1>
        <a:lt1>
          <a:srgbClr val="FFFFFF"/>
        </a:lt1>
        <a:dk2>
          <a:srgbClr val="330066"/>
        </a:dk2>
        <a:lt2>
          <a:srgbClr val="808080"/>
        </a:lt2>
        <a:accent1>
          <a:srgbClr val="CCCC00"/>
        </a:accent1>
        <a:accent2>
          <a:srgbClr val="669999"/>
        </a:accent2>
        <a:accent3>
          <a:srgbClr val="FFFFFF"/>
        </a:accent3>
        <a:accent4>
          <a:srgbClr val="000000"/>
        </a:accent4>
        <a:accent5>
          <a:srgbClr val="E2E2AA"/>
        </a:accent5>
        <a:accent6>
          <a:srgbClr val="5C8A8A"/>
        </a:accent6>
        <a:hlink>
          <a:srgbClr val="7E9CE8"/>
        </a:hlink>
        <a:folHlink>
          <a:srgbClr val="D8D8EC"/>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Network</Template>
  <TotalTime>0</TotalTime>
  <Words>87770</Words>
  <Application>Microsoft Macintosh PowerPoint</Application>
  <PresentationFormat>On-screen Show (4:3)</PresentationFormat>
  <Paragraphs>13741</Paragraphs>
  <Slides>672</Slides>
  <Notes>0</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672</vt:i4>
      </vt:variant>
    </vt:vector>
  </HeadingPairs>
  <TitlesOfParts>
    <vt:vector size="682" baseType="lpstr">
      <vt:lpstr>Arial</vt:lpstr>
      <vt:lpstr>Calibri</vt:lpstr>
      <vt:lpstr>Cambria Math</vt:lpstr>
      <vt:lpstr>Helvetica</vt:lpstr>
      <vt:lpstr>Script MT Bold</vt:lpstr>
      <vt:lpstr>Segoe Print</vt:lpstr>
      <vt:lpstr>Segoe Script</vt:lpstr>
      <vt:lpstr>Symbol</vt:lpstr>
      <vt:lpstr>Wingdings</vt:lpstr>
      <vt:lpstr>Network</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vt:lpstr>
      <vt:lpstr>A</vt:lpstr>
      <vt:lpstr>F</vt:lpstr>
      <vt:lpstr>A</vt:lpstr>
      <vt:lpstr>F</vt:lpstr>
      <vt:lpstr>A</vt:lpstr>
      <vt:lpstr>F</vt:lpstr>
      <vt:lpstr>A</vt:lpstr>
      <vt:lpstr>F</vt:lpstr>
      <vt:lpstr>A</vt:lpstr>
      <vt:lpstr>F</vt:lpstr>
      <vt:lpstr>A</vt:lpstr>
      <vt:lpstr>F</vt:lpstr>
      <vt:lpstr>A</vt:lpstr>
      <vt:lpstr>F</vt:lpstr>
      <vt:lpstr>A</vt:lpstr>
      <vt:lpstr>F</vt:lpstr>
      <vt:lpstr>A</vt:lpstr>
      <vt:lpstr>PowerPoint Presentation</vt:lpstr>
      <vt:lpstr>PowerPoint Presentation</vt:lpstr>
      <vt:lpstr>F</vt:lpstr>
      <vt:lpstr>A</vt:lpstr>
      <vt:lpstr>F</vt:lpstr>
      <vt:lpstr>A</vt:lpstr>
      <vt:lpstr>F</vt:lpstr>
      <vt:lpstr>A</vt:lpstr>
      <vt:lpstr>F</vt:lpstr>
      <vt:lpstr>A</vt:lpstr>
      <vt:lpstr>F</vt:lpstr>
      <vt:lpstr>F</vt:lpstr>
      <vt:lpstr>F</vt:lpstr>
      <vt:lpstr>A</vt:lpstr>
    </vt:vector>
  </TitlesOfParts>
  <Company>LSU Ophthalmology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Q</dc:title>
  <dc:creator>Steven B. Flynn</dc:creator>
  <cp:keywords>, docId:205A6088F19F10369A555EB7C69F5D7F</cp:keywords>
  <cp:lastModifiedBy>Assaf Abdelrahman</cp:lastModifiedBy>
  <cp:revision>356</cp:revision>
  <dcterms:created xsi:type="dcterms:W3CDTF">2008-09-06T19:35:36Z</dcterms:created>
  <dcterms:modified xsi:type="dcterms:W3CDTF">2026-08-17T13:00:15Z</dcterms:modified>
</cp:coreProperties>
</file>